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9" r:id="rId3"/>
    <p:sldMasterId id="2147483730" r:id="rId4"/>
    <p:sldMasterId id="2147483738" r:id="rId5"/>
  </p:sldMasterIdLst>
  <p:notesMasterIdLst>
    <p:notesMasterId r:id="rId15"/>
  </p:notesMasterIdLst>
  <p:handoutMasterIdLst>
    <p:handoutMasterId r:id="rId16"/>
  </p:handoutMasterIdLst>
  <p:sldIdLst>
    <p:sldId id="512" r:id="rId6"/>
    <p:sldId id="500" r:id="rId7"/>
    <p:sldId id="501" r:id="rId8"/>
    <p:sldId id="511" r:id="rId9"/>
    <p:sldId id="509" r:id="rId10"/>
    <p:sldId id="502" r:id="rId11"/>
    <p:sldId id="508" r:id="rId12"/>
    <p:sldId id="513" r:id="rId13"/>
    <p:sldId id="5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51D"/>
    <a:srgbClr val="BD5427"/>
    <a:srgbClr val="21368B"/>
    <a:srgbClr val="56204B"/>
    <a:srgbClr val="F4CE30"/>
    <a:srgbClr val="8FBCE6"/>
    <a:srgbClr val="79BCE9"/>
    <a:srgbClr val="9E9FA3"/>
    <a:srgbClr val="1D358B"/>
    <a:srgbClr val="A1A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910" autoAdjust="0"/>
  </p:normalViewPr>
  <p:slideViewPr>
    <p:cSldViewPr>
      <p:cViewPr varScale="1">
        <p:scale>
          <a:sx n="93" d="100"/>
          <a:sy n="93" d="100"/>
        </p:scale>
        <p:origin x="2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3B83E-EC8B-49EE-A420-B447A38E3EFF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5DE919B2-86C2-4BB0-854A-417F166F24AA}">
      <dgm:prSet phldrT="[Text]"/>
      <dgm:spPr/>
      <dgm:t>
        <a:bodyPr/>
        <a:lstStyle/>
        <a:p>
          <a:r>
            <a:rPr lang="en-CA" dirty="0"/>
            <a:t>Patient Care</a:t>
          </a:r>
        </a:p>
      </dgm:t>
    </dgm:pt>
    <dgm:pt modelId="{4F87C5D7-E610-4981-A775-57E3FDBDFCA8}" type="parTrans" cxnId="{5DF6F8F0-4A11-4B4D-AAB9-163D10D1ACC2}">
      <dgm:prSet/>
      <dgm:spPr/>
      <dgm:t>
        <a:bodyPr/>
        <a:lstStyle/>
        <a:p>
          <a:endParaRPr lang="en-CA"/>
        </a:p>
      </dgm:t>
    </dgm:pt>
    <dgm:pt modelId="{D717650C-0CD3-4EC3-8668-6718BFFDF496}" type="sibTrans" cxnId="{5DF6F8F0-4A11-4B4D-AAB9-163D10D1ACC2}">
      <dgm:prSet/>
      <dgm:spPr/>
      <dgm:t>
        <a:bodyPr/>
        <a:lstStyle/>
        <a:p>
          <a:endParaRPr lang="en-CA"/>
        </a:p>
      </dgm:t>
    </dgm:pt>
    <dgm:pt modelId="{EF70AF6A-3C19-44E4-A3A5-1078F6CF3973}">
      <dgm:prSet phldrT="[Text]"/>
      <dgm:spPr/>
      <dgm:t>
        <a:bodyPr/>
        <a:lstStyle/>
        <a:p>
          <a:r>
            <a:rPr lang="en-CA" dirty="0"/>
            <a:t>Reduce Costs</a:t>
          </a:r>
        </a:p>
      </dgm:t>
    </dgm:pt>
    <dgm:pt modelId="{99098526-82E0-473B-B776-9A5356061358}" type="parTrans" cxnId="{9DF1BD90-632C-4853-881E-6B685C2C6543}">
      <dgm:prSet/>
      <dgm:spPr/>
      <dgm:t>
        <a:bodyPr/>
        <a:lstStyle/>
        <a:p>
          <a:endParaRPr lang="en-CA"/>
        </a:p>
      </dgm:t>
    </dgm:pt>
    <dgm:pt modelId="{9ADD821A-9F77-4C1A-B708-F461787900F2}" type="sibTrans" cxnId="{9DF1BD90-632C-4853-881E-6B685C2C6543}">
      <dgm:prSet/>
      <dgm:spPr/>
      <dgm:t>
        <a:bodyPr/>
        <a:lstStyle/>
        <a:p>
          <a:endParaRPr lang="en-CA"/>
        </a:p>
      </dgm:t>
    </dgm:pt>
    <dgm:pt modelId="{04E26B50-CC74-4A5E-969A-6C4A83024DF1}">
      <dgm:prSet phldrT="[Text]"/>
      <dgm:spPr/>
      <dgm:t>
        <a:bodyPr/>
        <a:lstStyle/>
        <a:p>
          <a:r>
            <a:rPr lang="en-CA" dirty="0"/>
            <a:t>Population Health</a:t>
          </a:r>
        </a:p>
      </dgm:t>
    </dgm:pt>
    <dgm:pt modelId="{D1191D1B-CD53-46FC-BA41-8AFDB44FFD61}" type="parTrans" cxnId="{5E7CFC61-B391-40BC-B476-E011FF10A30D}">
      <dgm:prSet/>
      <dgm:spPr/>
      <dgm:t>
        <a:bodyPr/>
        <a:lstStyle/>
        <a:p>
          <a:endParaRPr lang="en-CA"/>
        </a:p>
      </dgm:t>
    </dgm:pt>
    <dgm:pt modelId="{8DD64DE8-8D3B-42F1-8D16-DD597F424E87}" type="sibTrans" cxnId="{5E7CFC61-B391-40BC-B476-E011FF10A30D}">
      <dgm:prSet/>
      <dgm:spPr/>
      <dgm:t>
        <a:bodyPr/>
        <a:lstStyle/>
        <a:p>
          <a:endParaRPr lang="en-CA"/>
        </a:p>
      </dgm:t>
    </dgm:pt>
    <dgm:pt modelId="{D789DF6F-D658-42DE-8ED3-92ED6673900D}" type="pres">
      <dgm:prSet presAssocID="{DDE3B83E-EC8B-49EE-A420-B447A38E3EFF}" presName="cycle" presStyleCnt="0">
        <dgm:presLayoutVars>
          <dgm:dir/>
          <dgm:resizeHandles val="exact"/>
        </dgm:presLayoutVars>
      </dgm:prSet>
      <dgm:spPr/>
    </dgm:pt>
    <dgm:pt modelId="{16DAF4D9-676F-4CA0-BC14-D0488561FA9B}" type="pres">
      <dgm:prSet presAssocID="{5DE919B2-86C2-4BB0-854A-417F166F24AA}" presName="node" presStyleLbl="node1" presStyleIdx="0" presStyleCnt="3">
        <dgm:presLayoutVars>
          <dgm:bulletEnabled val="1"/>
        </dgm:presLayoutVars>
      </dgm:prSet>
      <dgm:spPr/>
    </dgm:pt>
    <dgm:pt modelId="{B51946CF-2B4C-4287-8C30-3CE88A9EED47}" type="pres">
      <dgm:prSet presAssocID="{5DE919B2-86C2-4BB0-854A-417F166F24AA}" presName="spNode" presStyleCnt="0"/>
      <dgm:spPr/>
    </dgm:pt>
    <dgm:pt modelId="{61FD2048-1DCD-44E7-8AAF-664B909894DD}" type="pres">
      <dgm:prSet presAssocID="{D717650C-0CD3-4EC3-8668-6718BFFDF496}" presName="sibTrans" presStyleLbl="sibTrans1D1" presStyleIdx="0" presStyleCnt="3"/>
      <dgm:spPr/>
    </dgm:pt>
    <dgm:pt modelId="{1D6300A3-7564-49AC-9092-C690B85E475E}" type="pres">
      <dgm:prSet presAssocID="{EF70AF6A-3C19-44E4-A3A5-1078F6CF3973}" presName="node" presStyleLbl="node1" presStyleIdx="1" presStyleCnt="3">
        <dgm:presLayoutVars>
          <dgm:bulletEnabled val="1"/>
        </dgm:presLayoutVars>
      </dgm:prSet>
      <dgm:spPr/>
    </dgm:pt>
    <dgm:pt modelId="{3F2856F5-36DA-4F1B-804C-F7788A36E184}" type="pres">
      <dgm:prSet presAssocID="{EF70AF6A-3C19-44E4-A3A5-1078F6CF3973}" presName="spNode" presStyleCnt="0"/>
      <dgm:spPr/>
    </dgm:pt>
    <dgm:pt modelId="{FDDFC3BA-CEE4-4475-A738-A256908762A3}" type="pres">
      <dgm:prSet presAssocID="{9ADD821A-9F77-4C1A-B708-F461787900F2}" presName="sibTrans" presStyleLbl="sibTrans1D1" presStyleIdx="1" presStyleCnt="3"/>
      <dgm:spPr/>
    </dgm:pt>
    <dgm:pt modelId="{93AC4742-2D1B-4E3F-B40C-264BE0846862}" type="pres">
      <dgm:prSet presAssocID="{04E26B50-CC74-4A5E-969A-6C4A83024DF1}" presName="node" presStyleLbl="node1" presStyleIdx="2" presStyleCnt="3">
        <dgm:presLayoutVars>
          <dgm:bulletEnabled val="1"/>
        </dgm:presLayoutVars>
      </dgm:prSet>
      <dgm:spPr/>
    </dgm:pt>
    <dgm:pt modelId="{16E6D220-5F8C-49AA-ADCA-8241F33A236F}" type="pres">
      <dgm:prSet presAssocID="{04E26B50-CC74-4A5E-969A-6C4A83024DF1}" presName="spNode" presStyleCnt="0"/>
      <dgm:spPr/>
    </dgm:pt>
    <dgm:pt modelId="{9877653E-B5FC-47FE-A4B1-D3FDD2E60D78}" type="pres">
      <dgm:prSet presAssocID="{8DD64DE8-8D3B-42F1-8D16-DD597F424E87}" presName="sibTrans" presStyleLbl="sibTrans1D1" presStyleIdx="2" presStyleCnt="3"/>
      <dgm:spPr/>
    </dgm:pt>
  </dgm:ptLst>
  <dgm:cxnLst>
    <dgm:cxn modelId="{9E631118-60F9-4DF8-8FD4-BD32BCC858CD}" type="presOf" srcId="{EF70AF6A-3C19-44E4-A3A5-1078F6CF3973}" destId="{1D6300A3-7564-49AC-9092-C690B85E475E}" srcOrd="0" destOrd="0" presId="urn:microsoft.com/office/officeart/2005/8/layout/cycle6"/>
    <dgm:cxn modelId="{25B3A219-D449-495A-87D1-0AD00C81BD8E}" type="presOf" srcId="{DDE3B83E-EC8B-49EE-A420-B447A38E3EFF}" destId="{D789DF6F-D658-42DE-8ED3-92ED6673900D}" srcOrd="0" destOrd="0" presId="urn:microsoft.com/office/officeart/2005/8/layout/cycle6"/>
    <dgm:cxn modelId="{C924012C-220B-4D9B-A969-EF44A062A0E0}" type="presOf" srcId="{D717650C-0CD3-4EC3-8668-6718BFFDF496}" destId="{61FD2048-1DCD-44E7-8AAF-664B909894DD}" srcOrd="0" destOrd="0" presId="urn:microsoft.com/office/officeart/2005/8/layout/cycle6"/>
    <dgm:cxn modelId="{5E7CFC61-B391-40BC-B476-E011FF10A30D}" srcId="{DDE3B83E-EC8B-49EE-A420-B447A38E3EFF}" destId="{04E26B50-CC74-4A5E-969A-6C4A83024DF1}" srcOrd="2" destOrd="0" parTransId="{D1191D1B-CD53-46FC-BA41-8AFDB44FFD61}" sibTransId="{8DD64DE8-8D3B-42F1-8D16-DD597F424E87}"/>
    <dgm:cxn modelId="{F7AF9680-5CF5-492B-ADBA-862901DA7640}" type="presOf" srcId="{5DE919B2-86C2-4BB0-854A-417F166F24AA}" destId="{16DAF4D9-676F-4CA0-BC14-D0488561FA9B}" srcOrd="0" destOrd="0" presId="urn:microsoft.com/office/officeart/2005/8/layout/cycle6"/>
    <dgm:cxn modelId="{D3CAD18A-4F9B-4F69-B0F3-304667BBB951}" type="presOf" srcId="{8DD64DE8-8D3B-42F1-8D16-DD597F424E87}" destId="{9877653E-B5FC-47FE-A4B1-D3FDD2E60D78}" srcOrd="0" destOrd="0" presId="urn:microsoft.com/office/officeart/2005/8/layout/cycle6"/>
    <dgm:cxn modelId="{9DF1BD90-632C-4853-881E-6B685C2C6543}" srcId="{DDE3B83E-EC8B-49EE-A420-B447A38E3EFF}" destId="{EF70AF6A-3C19-44E4-A3A5-1078F6CF3973}" srcOrd="1" destOrd="0" parTransId="{99098526-82E0-473B-B776-9A5356061358}" sibTransId="{9ADD821A-9F77-4C1A-B708-F461787900F2}"/>
    <dgm:cxn modelId="{A58DCA9A-547E-4D94-854A-461DDF7232AA}" type="presOf" srcId="{04E26B50-CC74-4A5E-969A-6C4A83024DF1}" destId="{93AC4742-2D1B-4E3F-B40C-264BE0846862}" srcOrd="0" destOrd="0" presId="urn:microsoft.com/office/officeart/2005/8/layout/cycle6"/>
    <dgm:cxn modelId="{5DF6F8F0-4A11-4B4D-AAB9-163D10D1ACC2}" srcId="{DDE3B83E-EC8B-49EE-A420-B447A38E3EFF}" destId="{5DE919B2-86C2-4BB0-854A-417F166F24AA}" srcOrd="0" destOrd="0" parTransId="{4F87C5D7-E610-4981-A775-57E3FDBDFCA8}" sibTransId="{D717650C-0CD3-4EC3-8668-6718BFFDF496}"/>
    <dgm:cxn modelId="{E2327DFB-726A-4049-9F7F-7517558A4139}" type="presOf" srcId="{9ADD821A-9F77-4C1A-B708-F461787900F2}" destId="{FDDFC3BA-CEE4-4475-A738-A256908762A3}" srcOrd="0" destOrd="0" presId="urn:microsoft.com/office/officeart/2005/8/layout/cycle6"/>
    <dgm:cxn modelId="{A335656F-E1EE-4C3E-9056-AC61671318BB}" type="presParOf" srcId="{D789DF6F-D658-42DE-8ED3-92ED6673900D}" destId="{16DAF4D9-676F-4CA0-BC14-D0488561FA9B}" srcOrd="0" destOrd="0" presId="urn:microsoft.com/office/officeart/2005/8/layout/cycle6"/>
    <dgm:cxn modelId="{A3440859-22EF-4D39-B037-55A39B802DA1}" type="presParOf" srcId="{D789DF6F-D658-42DE-8ED3-92ED6673900D}" destId="{B51946CF-2B4C-4287-8C30-3CE88A9EED47}" srcOrd="1" destOrd="0" presId="urn:microsoft.com/office/officeart/2005/8/layout/cycle6"/>
    <dgm:cxn modelId="{8E385283-08A5-4B69-AD9F-53B1184FEA27}" type="presParOf" srcId="{D789DF6F-D658-42DE-8ED3-92ED6673900D}" destId="{61FD2048-1DCD-44E7-8AAF-664B909894DD}" srcOrd="2" destOrd="0" presId="urn:microsoft.com/office/officeart/2005/8/layout/cycle6"/>
    <dgm:cxn modelId="{4B4F587E-967A-48D6-B3B3-EF8BAC435C8F}" type="presParOf" srcId="{D789DF6F-D658-42DE-8ED3-92ED6673900D}" destId="{1D6300A3-7564-49AC-9092-C690B85E475E}" srcOrd="3" destOrd="0" presId="urn:microsoft.com/office/officeart/2005/8/layout/cycle6"/>
    <dgm:cxn modelId="{91D069E8-2F33-428D-8936-0638E51EBBA2}" type="presParOf" srcId="{D789DF6F-D658-42DE-8ED3-92ED6673900D}" destId="{3F2856F5-36DA-4F1B-804C-F7788A36E184}" srcOrd="4" destOrd="0" presId="urn:microsoft.com/office/officeart/2005/8/layout/cycle6"/>
    <dgm:cxn modelId="{6BDAC07F-E8FC-4828-A158-C3262D69647B}" type="presParOf" srcId="{D789DF6F-D658-42DE-8ED3-92ED6673900D}" destId="{FDDFC3BA-CEE4-4475-A738-A256908762A3}" srcOrd="5" destOrd="0" presId="urn:microsoft.com/office/officeart/2005/8/layout/cycle6"/>
    <dgm:cxn modelId="{944FACC4-401A-4852-805F-3F2CBACC905A}" type="presParOf" srcId="{D789DF6F-D658-42DE-8ED3-92ED6673900D}" destId="{93AC4742-2D1B-4E3F-B40C-264BE0846862}" srcOrd="6" destOrd="0" presId="urn:microsoft.com/office/officeart/2005/8/layout/cycle6"/>
    <dgm:cxn modelId="{B5222586-6CAB-4629-ADDE-E661C5D337D4}" type="presParOf" srcId="{D789DF6F-D658-42DE-8ED3-92ED6673900D}" destId="{16E6D220-5F8C-49AA-ADCA-8241F33A236F}" srcOrd="7" destOrd="0" presId="urn:microsoft.com/office/officeart/2005/8/layout/cycle6"/>
    <dgm:cxn modelId="{A90FD194-8FB5-4071-B2D4-8FE025F5748B}" type="presParOf" srcId="{D789DF6F-D658-42DE-8ED3-92ED6673900D}" destId="{9877653E-B5FC-47FE-A4B1-D3FDD2E60D7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F4D9-676F-4CA0-BC14-D0488561FA9B}">
      <dsp:nvSpPr>
        <dsp:cNvPr id="0" name=""/>
        <dsp:cNvSpPr/>
      </dsp:nvSpPr>
      <dsp:spPr>
        <a:xfrm>
          <a:off x="1582328" y="342"/>
          <a:ext cx="1374011" cy="8931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Patient Care</a:t>
          </a:r>
        </a:p>
      </dsp:txBody>
      <dsp:txXfrm>
        <a:off x="1625926" y="43940"/>
        <a:ext cx="1286815" cy="805911"/>
      </dsp:txXfrm>
    </dsp:sp>
    <dsp:sp modelId="{61FD2048-1DCD-44E7-8AAF-664B909894DD}">
      <dsp:nvSpPr>
        <dsp:cNvPr id="0" name=""/>
        <dsp:cNvSpPr/>
      </dsp:nvSpPr>
      <dsp:spPr>
        <a:xfrm>
          <a:off x="1076794" y="446895"/>
          <a:ext cx="2385080" cy="2385080"/>
        </a:xfrm>
        <a:custGeom>
          <a:avLst/>
          <a:gdLst/>
          <a:ahLst/>
          <a:cxnLst/>
          <a:rect l="0" t="0" r="0" b="0"/>
          <a:pathLst>
            <a:path>
              <a:moveTo>
                <a:pt x="1889555" y="224902"/>
              </a:moveTo>
              <a:arcTo wR="1192540" hR="1192540" stAng="18345973" swAng="365132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300A3-7564-49AC-9092-C690B85E475E}">
      <dsp:nvSpPr>
        <dsp:cNvPr id="0" name=""/>
        <dsp:cNvSpPr/>
      </dsp:nvSpPr>
      <dsp:spPr>
        <a:xfrm>
          <a:off x="2615098" y="1789152"/>
          <a:ext cx="1374011" cy="8931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Reduce Costs</a:t>
          </a:r>
        </a:p>
      </dsp:txBody>
      <dsp:txXfrm>
        <a:off x="2658696" y="1832750"/>
        <a:ext cx="1286815" cy="805911"/>
      </dsp:txXfrm>
    </dsp:sp>
    <dsp:sp modelId="{FDDFC3BA-CEE4-4475-A738-A256908762A3}">
      <dsp:nvSpPr>
        <dsp:cNvPr id="0" name=""/>
        <dsp:cNvSpPr/>
      </dsp:nvSpPr>
      <dsp:spPr>
        <a:xfrm>
          <a:off x="1076794" y="446895"/>
          <a:ext cx="2385080" cy="2385080"/>
        </a:xfrm>
        <a:custGeom>
          <a:avLst/>
          <a:gdLst/>
          <a:ahLst/>
          <a:cxnLst/>
          <a:rect l="0" t="0" r="0" b="0"/>
          <a:pathLst>
            <a:path>
              <a:moveTo>
                <a:pt x="1760902" y="2240927"/>
              </a:moveTo>
              <a:arcTo wR="1192540" hR="1192540" stAng="3692192" swAng="34156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C4742-2D1B-4E3F-B40C-264BE0846862}">
      <dsp:nvSpPr>
        <dsp:cNvPr id="0" name=""/>
        <dsp:cNvSpPr/>
      </dsp:nvSpPr>
      <dsp:spPr>
        <a:xfrm>
          <a:off x="549558" y="1789152"/>
          <a:ext cx="1374011" cy="8931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Population Health</a:t>
          </a:r>
        </a:p>
      </dsp:txBody>
      <dsp:txXfrm>
        <a:off x="593156" y="1832750"/>
        <a:ext cx="1286815" cy="805911"/>
      </dsp:txXfrm>
    </dsp:sp>
    <dsp:sp modelId="{9877653E-B5FC-47FE-A4B1-D3FDD2E60D78}">
      <dsp:nvSpPr>
        <dsp:cNvPr id="0" name=""/>
        <dsp:cNvSpPr/>
      </dsp:nvSpPr>
      <dsp:spPr>
        <a:xfrm>
          <a:off x="1076794" y="446895"/>
          <a:ext cx="2385080" cy="2385080"/>
        </a:xfrm>
        <a:custGeom>
          <a:avLst/>
          <a:gdLst/>
          <a:ahLst/>
          <a:cxnLst/>
          <a:rect l="0" t="0" r="0" b="0"/>
          <a:pathLst>
            <a:path>
              <a:moveTo>
                <a:pt x="7955" y="1330055"/>
              </a:moveTo>
              <a:arcTo wR="1192540" hR="1192540" stAng="10402699" swAng="365132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7.xml"/><Relationship Id="rId4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pic>
        <p:nvPicPr>
          <p:cNvPr id="6" name="Picture 5" descr="Gevit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00" y="0"/>
            <a:ext cx="1411200" cy="573300"/>
          </a:xfrm>
          <a:prstGeom prst="rect">
            <a:avLst/>
          </a:prstGeom>
        </p:spPr>
      </p:pic>
      <p:pic>
        <p:nvPicPr>
          <p:cNvPr id="7" name="Picture 6" descr="G_Icon_Large_Outline_Gr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27" y="3193200"/>
            <a:ext cx="2529873" cy="5950800"/>
          </a:xfrm>
          <a:prstGeom prst="rect">
            <a:avLst/>
          </a:prstGeom>
        </p:spPr>
      </p:pic>
      <p:pic>
        <p:nvPicPr>
          <p:cNvPr id="8" name="Picture 7" descr="Gevity_Page_Marker_Gre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7600"/>
            <a:ext cx="360000" cy="806400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-36512" y="86169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pic>
        <p:nvPicPr>
          <p:cNvPr id="10" name="Picture 9" descr="Gevit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0"/>
            <a:ext cx="1411200" cy="573300"/>
          </a:xfrm>
          <a:prstGeom prst="rect">
            <a:avLst/>
          </a:prstGeom>
        </p:spPr>
      </p:pic>
      <p:pic>
        <p:nvPicPr>
          <p:cNvPr id="11" name="Picture 10" descr="Gevity_Page_Marker_Gr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7600"/>
            <a:ext cx="360000" cy="806400"/>
          </a:xfrm>
          <a:prstGeom prst="rect">
            <a:avLst/>
          </a:prstGeom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-36512" y="86169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ato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ato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ato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ato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ato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hyperlink" Target="http://www.atkearney.com/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hyperlink" Target="http://www.atkearney.com/" TargetMode="Externa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evity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" name="Picture 28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146" y="2617434"/>
            <a:ext cx="6916149" cy="1470025"/>
          </a:xfrm>
          <a:prstGeom prst="rect">
            <a:avLst/>
          </a:prstGeom>
        </p:spPr>
        <p:txBody>
          <a:bodyPr anchor="t"/>
          <a:lstStyle>
            <a:lvl1pPr algn="l">
              <a:defRPr lang="en-CA" sz="5000" b="0" i="0">
                <a:solidFill>
                  <a:srgbClr val="8FBCE6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>
              <a:lnSpc>
                <a:spcPct val="80000"/>
              </a:lnSpc>
            </a:pPr>
            <a:r>
              <a:rPr lang="en-CA" noProof="0"/>
              <a:t>Click to edit Master title style</a:t>
            </a:r>
            <a:endParaRPr lang="en-CA" noProof="0" dirty="0"/>
          </a:p>
        </p:txBody>
      </p:sp>
      <p:pic>
        <p:nvPicPr>
          <p:cNvPr id="16" name="Picture 15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pic>
        <p:nvPicPr>
          <p:cNvPr id="17" name="Picture 16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pic>
        <p:nvPicPr>
          <p:cNvPr id="18" name="Picture 17" descr="Gevity_tag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078659"/>
            <a:ext cx="3013753" cy="290213"/>
          </a:xfrm>
          <a:prstGeom prst="rect">
            <a:avLst/>
          </a:prstGeom>
        </p:spPr>
      </p:pic>
      <p:pic>
        <p:nvPicPr>
          <p:cNvPr id="28" name="Picture 27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pic>
        <p:nvPicPr>
          <p:cNvPr id="30" name="Picture 29" descr="Gevity_tag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078659"/>
            <a:ext cx="3013753" cy="290213"/>
          </a:xfrm>
          <a:prstGeom prst="rect">
            <a:avLst/>
          </a:prstGeom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838200" y="4191744"/>
            <a:ext cx="6934200" cy="10660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i="0" kern="1200" spc="50" baseline="0" dirty="0" smtClean="0">
                <a:solidFill>
                  <a:srgbClr val="8FBCE6"/>
                </a:solidFill>
                <a:latin typeface="Lato Bold"/>
                <a:ea typeface="+mj-ea"/>
                <a:cs typeface="Lato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Click to edit Master subtitle style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4624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8006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7511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1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006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4279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4966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8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36466"/>
                </a:solidFill>
                <a:latin typeface="Lato"/>
              </a:defRPr>
            </a:lvl1pPr>
            <a:lvl2pPr>
              <a:defRPr sz="2800">
                <a:solidFill>
                  <a:srgbClr val="636466"/>
                </a:solidFill>
                <a:latin typeface="Lato"/>
              </a:defRPr>
            </a:lvl2pPr>
            <a:lvl3pPr>
              <a:defRPr sz="2400">
                <a:solidFill>
                  <a:srgbClr val="636466"/>
                </a:solidFill>
                <a:latin typeface="Lato"/>
              </a:defRPr>
            </a:lvl3pPr>
            <a:lvl4pPr>
              <a:defRPr sz="2000">
                <a:solidFill>
                  <a:srgbClr val="636466"/>
                </a:solidFill>
                <a:latin typeface="Lato"/>
              </a:defRPr>
            </a:lvl4pPr>
            <a:lvl5pPr>
              <a:defRPr sz="2000">
                <a:solidFill>
                  <a:srgbClr val="636466"/>
                </a:solidFill>
                <a:latin typeface="Lato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9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71550" y="5423302"/>
            <a:ext cx="7416450" cy="496411"/>
          </a:xfrm>
          <a:prstGeom prst="rect">
            <a:avLst/>
          </a:prstGeom>
          <a:solidFill>
            <a:srgbClr val="9E9F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965550" y="1988839"/>
            <a:ext cx="7416450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1288" y="5486400"/>
            <a:ext cx="723900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b="0" i="0" smtClean="0">
                <a:solidFill>
                  <a:schemeClr val="bg1"/>
                </a:solidFill>
                <a:latin typeface="Lato Light"/>
                <a:cs typeface="Lato Ligh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CA" sz="1800"/>
            </a:lvl5pPr>
          </a:lstStyle>
          <a:p>
            <a:pPr marL="0" lvl="0">
              <a:lnSpc>
                <a:spcPts val="3000"/>
              </a:lnSpc>
            </a:pPr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6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7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752600"/>
            <a:ext cx="7772400" cy="43735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076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vert" anchor="t" anchorCtr="0"/>
          <a:lstStyle>
            <a:lvl1pPr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88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609600" y="4013537"/>
            <a:ext cx="69342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CA" sz="1400" noProof="0" dirty="0">
              <a:solidFill>
                <a:srgbClr val="636466"/>
              </a:solidFill>
              <a:latin typeface="Lato"/>
            </a:endParaRP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© 2014 Gevity Consulting Inc.  All Rights Reserved.</a:t>
            </a: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Any trademarks or service marks used are the property of their respective owners</a:t>
            </a:r>
          </a:p>
          <a:p>
            <a:endParaRPr lang="en-CA" sz="900" noProof="0" dirty="0">
              <a:solidFill>
                <a:srgbClr val="636466"/>
              </a:solidFill>
              <a:latin typeface="Lato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609600" y="51404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CA" sz="1600" b="1" noProof="0" dirty="0">
                <a:solidFill>
                  <a:srgbClr val="636466"/>
                </a:solidFill>
                <a:latin typeface="Lato"/>
              </a:rPr>
              <a:t>Gevity Consulting Inc.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#350 - 375 Water Street</a:t>
            </a:r>
            <a:br>
              <a:rPr lang="en-CA" sz="1600" noProof="0" dirty="0">
                <a:solidFill>
                  <a:srgbClr val="636466"/>
                </a:solidFill>
                <a:latin typeface="Lato"/>
              </a:rPr>
            </a:br>
            <a:r>
              <a:rPr lang="en-CA" sz="1600" noProof="0" dirty="0">
                <a:solidFill>
                  <a:srgbClr val="636466"/>
                </a:solidFill>
                <a:latin typeface="Lato"/>
              </a:rPr>
              <a:t>Vancouver BC  V6B 5C6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Canada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981200"/>
            <a:ext cx="5105400" cy="160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36466"/>
                </a:solidFill>
                <a:latin typeface="Lato"/>
              </a:defRPr>
            </a:lvl1pPr>
          </a:lstStyle>
          <a:p>
            <a:pPr lvl="0"/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8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636466"/>
                </a:solidFill>
                <a:latin typeface="Lato"/>
              </a:defRPr>
            </a:lvl1pPr>
            <a:lvl2pPr>
              <a:defRPr sz="2400">
                <a:solidFill>
                  <a:srgbClr val="636466"/>
                </a:solidFill>
                <a:latin typeface="Lato"/>
              </a:defRPr>
            </a:lvl2pPr>
            <a:lvl3pPr>
              <a:defRPr sz="2000">
                <a:solidFill>
                  <a:srgbClr val="636466"/>
                </a:solidFill>
                <a:latin typeface="Lato"/>
              </a:defRPr>
            </a:lvl3pPr>
            <a:lvl4pPr>
              <a:defRPr sz="1800">
                <a:solidFill>
                  <a:srgbClr val="636466"/>
                </a:solidFill>
                <a:latin typeface="Lato"/>
              </a:defRPr>
            </a:lvl4pPr>
            <a:lvl5pPr>
              <a:defRPr sz="18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487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evity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" name="Picture 28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146" y="2617434"/>
            <a:ext cx="6916149" cy="1470025"/>
          </a:xfrm>
          <a:prstGeom prst="rect">
            <a:avLst/>
          </a:prstGeom>
        </p:spPr>
        <p:txBody>
          <a:bodyPr anchor="t"/>
          <a:lstStyle>
            <a:lvl1pPr>
              <a:defRPr lang="en-CA" sz="5000" b="0" i="0">
                <a:solidFill>
                  <a:srgbClr val="8FBCE6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>
              <a:lnSpc>
                <a:spcPct val="80000"/>
              </a:lnSpc>
            </a:pPr>
            <a:r>
              <a:rPr lang="en-CA" noProof="0" dirty="0"/>
              <a:t>Click to edit Master title style</a:t>
            </a:r>
          </a:p>
        </p:txBody>
      </p:sp>
      <p:pic>
        <p:nvPicPr>
          <p:cNvPr id="16" name="Picture 15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pic>
        <p:nvPicPr>
          <p:cNvPr id="17" name="Picture 16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pic>
        <p:nvPicPr>
          <p:cNvPr id="28" name="Picture 27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838200" y="4191744"/>
            <a:ext cx="6934200" cy="10660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i="0" kern="1200" spc="50" baseline="0" dirty="0" smtClean="0">
                <a:solidFill>
                  <a:srgbClr val="8FBCE6"/>
                </a:solidFill>
                <a:latin typeface="Lato Bold"/>
                <a:ea typeface="+mj-ea"/>
                <a:cs typeface="Lato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Click to edit Master subtitle style</a:t>
            </a:r>
          </a:p>
        </p:txBody>
      </p:sp>
      <p:pic>
        <p:nvPicPr>
          <p:cNvPr id="11" name="Picture 10" descr="Gevity_tagline_French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6" y="6087152"/>
            <a:ext cx="343598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636466"/>
                </a:solidFill>
                <a:latin typeface="Lato"/>
              </a:defRPr>
            </a:lvl1pPr>
            <a:lvl2pPr>
              <a:defRPr sz="2400">
                <a:solidFill>
                  <a:srgbClr val="636466"/>
                </a:solidFill>
                <a:latin typeface="Lato"/>
              </a:defRPr>
            </a:lvl2pPr>
            <a:lvl3pPr>
              <a:defRPr sz="2000">
                <a:solidFill>
                  <a:srgbClr val="636466"/>
                </a:solidFill>
                <a:latin typeface="Lato"/>
              </a:defRPr>
            </a:lvl3pPr>
            <a:lvl4pPr>
              <a:defRPr sz="1800">
                <a:solidFill>
                  <a:srgbClr val="636466"/>
                </a:solidFill>
                <a:latin typeface="Lato"/>
              </a:defRPr>
            </a:lvl4pPr>
            <a:lvl5pPr>
              <a:defRPr sz="18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9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Ver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09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vity_Grey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  <p:pic>
        <p:nvPicPr>
          <p:cNvPr id="6" name="Picture 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vity_Logo_White_Icon_Blue_Typ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80" y="548680"/>
            <a:ext cx="1412044" cy="5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Light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evity_Yellow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7" name="Picture 16" descr="Gevity_Logo_All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2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Red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8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urgund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Purpl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rgbClr val="636466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rgbClr val="636466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3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8006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3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Ver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9274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1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006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1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18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7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36466"/>
                </a:solidFill>
                <a:latin typeface="Lato"/>
              </a:defRPr>
            </a:lvl1pPr>
            <a:lvl2pPr>
              <a:defRPr sz="2800">
                <a:solidFill>
                  <a:srgbClr val="636466"/>
                </a:solidFill>
                <a:latin typeface="Lato"/>
              </a:defRPr>
            </a:lvl2pPr>
            <a:lvl3pPr>
              <a:defRPr sz="2400">
                <a:solidFill>
                  <a:srgbClr val="636466"/>
                </a:solidFill>
                <a:latin typeface="Lato"/>
              </a:defRPr>
            </a:lvl3pPr>
            <a:lvl4pPr>
              <a:defRPr sz="2000">
                <a:solidFill>
                  <a:srgbClr val="636466"/>
                </a:solidFill>
                <a:latin typeface="Lato"/>
              </a:defRPr>
            </a:lvl4pPr>
            <a:lvl5pPr>
              <a:defRPr sz="2000">
                <a:solidFill>
                  <a:srgbClr val="636466"/>
                </a:solidFill>
                <a:latin typeface="Lato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8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71550" y="5423302"/>
            <a:ext cx="7416450" cy="496411"/>
          </a:xfrm>
          <a:prstGeom prst="rect">
            <a:avLst/>
          </a:prstGeom>
          <a:solidFill>
            <a:srgbClr val="9E9F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965550" y="1988839"/>
            <a:ext cx="7416450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1288" y="5486400"/>
            <a:ext cx="723900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b="0" i="0" smtClean="0">
                <a:solidFill>
                  <a:schemeClr val="bg1"/>
                </a:solidFill>
                <a:latin typeface="Lato Light"/>
                <a:cs typeface="Lato Ligh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CA" sz="1800"/>
            </a:lvl5pPr>
          </a:lstStyle>
          <a:p>
            <a:pPr marL="0" lvl="0">
              <a:lnSpc>
                <a:spcPts val="3000"/>
              </a:lnSpc>
            </a:pPr>
            <a:r>
              <a:rPr lang="en-CA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118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US" dirty="0"/>
              <a:t>Click </a:t>
            </a:r>
            <a:r>
              <a:rPr lang="en-CA" noProof="0" dirty="0"/>
              <a:t>to</a:t>
            </a:r>
            <a:r>
              <a:rPr lang="en-US" dirty="0"/>
              <a:t>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8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752600"/>
            <a:ext cx="7772400" cy="43735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vert" anchor="t" anchorCtr="0"/>
          <a:lstStyle>
            <a:lvl1pPr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609600" y="4013537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CA" sz="1400" noProof="0" dirty="0">
              <a:solidFill>
                <a:srgbClr val="636466"/>
              </a:solidFill>
              <a:latin typeface="Lato"/>
            </a:endParaRP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© 2014 Gevity Consulting Inc.  All Rights Reserved.</a:t>
            </a: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Any trademarks or service marks used are the property of their respective owners</a:t>
            </a:r>
          </a:p>
          <a:p>
            <a:endParaRPr lang="en-CA" sz="900" noProof="0" dirty="0">
              <a:solidFill>
                <a:srgbClr val="636466"/>
              </a:solidFill>
              <a:latin typeface="Lato"/>
            </a:endParaRPr>
          </a:p>
          <a:p>
            <a:r>
              <a:rPr lang="en-CA" sz="900" noProof="0" dirty="0">
                <a:solidFill>
                  <a:srgbClr val="636466"/>
                </a:solidFill>
                <a:latin typeface="Lato"/>
              </a:rPr>
              <a:t>Version: XX  (YYYY-MMM-DD)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51404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CA" sz="1600" b="1" noProof="0" dirty="0">
                <a:solidFill>
                  <a:srgbClr val="636466"/>
                </a:solidFill>
                <a:latin typeface="Lato"/>
              </a:rPr>
              <a:t>Gevity Consulting Inc.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#350 - 375 Water Street</a:t>
            </a:r>
            <a:br>
              <a:rPr lang="en-CA" sz="1600" noProof="0" dirty="0">
                <a:solidFill>
                  <a:srgbClr val="636466"/>
                </a:solidFill>
                <a:latin typeface="Lato"/>
              </a:rPr>
            </a:br>
            <a:r>
              <a:rPr lang="en-CA" sz="1600" noProof="0" dirty="0">
                <a:solidFill>
                  <a:srgbClr val="636466"/>
                </a:solidFill>
                <a:latin typeface="Lato"/>
              </a:rPr>
              <a:t>Vancouver BC  V6B 5C6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Canada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981200"/>
            <a:ext cx="5105400" cy="160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36466"/>
                </a:solidFill>
                <a:latin typeface="Lato"/>
              </a:defRPr>
            </a:lvl1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5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r/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evity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" name="Picture 28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146" y="2617434"/>
            <a:ext cx="6916149" cy="1470025"/>
          </a:xfrm>
          <a:prstGeom prst="rect">
            <a:avLst/>
          </a:prstGeom>
        </p:spPr>
        <p:txBody>
          <a:bodyPr anchor="t"/>
          <a:lstStyle>
            <a:lvl1pPr>
              <a:defRPr lang="en-CA" sz="5000" b="0" i="0">
                <a:solidFill>
                  <a:srgbClr val="8FBCE6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>
              <a:lnSpc>
                <a:spcPct val="80000"/>
              </a:lnSpc>
            </a:pPr>
            <a:r>
              <a:rPr lang="en-CA" noProof="0" dirty="0"/>
              <a:t>Click to edit Master title style</a:t>
            </a:r>
          </a:p>
        </p:txBody>
      </p:sp>
      <p:pic>
        <p:nvPicPr>
          <p:cNvPr id="16" name="Picture 15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pic>
        <p:nvPicPr>
          <p:cNvPr id="17" name="Picture 16" descr="G_Icon_Large_Out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pic>
        <p:nvPicPr>
          <p:cNvPr id="28" name="Picture 27" descr="Gevity_Text_Onl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8" y="1311742"/>
            <a:ext cx="1769554" cy="353911"/>
          </a:xfrm>
          <a:prstGeom prst="rect">
            <a:avLst/>
          </a:prstGeom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838200" y="4191744"/>
            <a:ext cx="6934200" cy="10660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i="0" kern="1200" spc="50" baseline="0" dirty="0" smtClean="0">
                <a:solidFill>
                  <a:srgbClr val="8FBCE6"/>
                </a:solidFill>
                <a:latin typeface="Lato Bold"/>
                <a:ea typeface="+mj-ea"/>
                <a:cs typeface="Lato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Click to edit Master subtitle style</a:t>
            </a:r>
          </a:p>
        </p:txBody>
      </p:sp>
      <p:pic>
        <p:nvPicPr>
          <p:cNvPr id="11" name="Picture 10" descr="Gevity_tagline_French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6" y="5791200"/>
            <a:ext cx="3435985" cy="288925"/>
          </a:xfrm>
          <a:prstGeom prst="rect">
            <a:avLst/>
          </a:prstGeom>
        </p:spPr>
      </p:pic>
      <p:pic>
        <p:nvPicPr>
          <p:cNvPr id="10" name="Picture 9" descr="Gevity_taglin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078659"/>
            <a:ext cx="3013753" cy="2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vity_Grey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  <p:pic>
        <p:nvPicPr>
          <p:cNvPr id="6" name="Picture 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vity_Logo_White_Icon_Blue_Typ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80" y="548680"/>
            <a:ext cx="1412044" cy="5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636466"/>
                </a:solidFill>
                <a:latin typeface="Lato"/>
              </a:defRPr>
            </a:lvl1pPr>
            <a:lvl2pPr>
              <a:defRPr sz="2400">
                <a:solidFill>
                  <a:srgbClr val="636466"/>
                </a:solidFill>
                <a:latin typeface="Lato"/>
              </a:defRPr>
            </a:lvl2pPr>
            <a:lvl3pPr>
              <a:defRPr sz="2000">
                <a:solidFill>
                  <a:srgbClr val="636466"/>
                </a:solidFill>
                <a:latin typeface="Lato"/>
              </a:defRPr>
            </a:lvl3pPr>
            <a:lvl4pPr>
              <a:defRPr sz="1800">
                <a:solidFill>
                  <a:srgbClr val="636466"/>
                </a:solidFill>
                <a:latin typeface="Lato"/>
              </a:defRPr>
            </a:lvl4pPr>
            <a:lvl5pPr>
              <a:defRPr sz="18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5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Ver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7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vity_Grey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  <p:pic>
        <p:nvPicPr>
          <p:cNvPr id="6" name="Picture 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vity_Logo_White_Icon_Blue_Typ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80" y="548680"/>
            <a:ext cx="1412044" cy="5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Light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evity_Yellow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7" name="Picture 16" descr="Gevity_Logo_All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7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Red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urgund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Purpl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0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rgbClr val="636466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rgbClr val="636466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8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>
              <a:defRPr lang="en-CA" sz="24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800600" y="1752600"/>
            <a:ext cx="37338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9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1" y="1752599"/>
            <a:ext cx="37338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Lat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00600" y="2209800"/>
            <a:ext cx="3733800" cy="3916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636466"/>
                </a:solidFill>
                <a:latin typeface="Lato"/>
              </a:defRPr>
            </a:lvl1pPr>
            <a:lvl2pPr>
              <a:defRPr sz="2000">
                <a:solidFill>
                  <a:srgbClr val="636466"/>
                </a:solidFill>
                <a:latin typeface="Lato"/>
              </a:defRPr>
            </a:lvl2pPr>
            <a:lvl3pPr>
              <a:defRPr sz="1800">
                <a:solidFill>
                  <a:srgbClr val="636466"/>
                </a:solidFill>
                <a:latin typeface="Lato"/>
              </a:defRPr>
            </a:lvl3pPr>
            <a:lvl4pPr>
              <a:defRPr sz="1600">
                <a:solidFill>
                  <a:srgbClr val="636466"/>
                </a:solidFill>
                <a:latin typeface="Lato"/>
              </a:defRPr>
            </a:lvl4pPr>
            <a:lvl5pPr>
              <a:defRPr sz="1600"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1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Light_Blu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  <p:pic>
        <p:nvPicPr>
          <p:cNvPr id="7" name="Picture 6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372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36466"/>
                </a:solidFill>
                <a:latin typeface="Lato"/>
              </a:defRPr>
            </a:lvl1pPr>
            <a:lvl2pPr>
              <a:defRPr sz="2800">
                <a:solidFill>
                  <a:srgbClr val="636466"/>
                </a:solidFill>
                <a:latin typeface="Lato"/>
              </a:defRPr>
            </a:lvl2pPr>
            <a:lvl3pPr>
              <a:defRPr sz="2400">
                <a:solidFill>
                  <a:srgbClr val="636466"/>
                </a:solidFill>
                <a:latin typeface="Lato"/>
              </a:defRPr>
            </a:lvl3pPr>
            <a:lvl4pPr>
              <a:defRPr sz="2000">
                <a:solidFill>
                  <a:srgbClr val="636466"/>
                </a:solidFill>
                <a:latin typeface="Lato"/>
              </a:defRPr>
            </a:lvl4pPr>
            <a:lvl5pPr>
              <a:defRPr sz="2000">
                <a:solidFill>
                  <a:srgbClr val="636466"/>
                </a:solidFill>
                <a:latin typeface="Lato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71550" y="5423302"/>
            <a:ext cx="7416450" cy="496411"/>
          </a:xfrm>
          <a:prstGeom prst="rect">
            <a:avLst/>
          </a:prstGeom>
          <a:solidFill>
            <a:srgbClr val="9E9F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965550" y="1988839"/>
            <a:ext cx="7416450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1288" y="5486400"/>
            <a:ext cx="723900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b="0" i="0" smtClean="0">
                <a:solidFill>
                  <a:schemeClr val="bg1"/>
                </a:solidFill>
                <a:latin typeface="Lato Light"/>
                <a:cs typeface="Lato Ligh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CA" sz="1800"/>
            </a:lvl5pPr>
          </a:lstStyle>
          <a:p>
            <a:pPr marL="0" lvl="0">
              <a:lnSpc>
                <a:spcPts val="3000"/>
              </a:lnSpc>
            </a:pPr>
            <a:r>
              <a:rPr lang="en-CA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193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636466"/>
                </a:solidFill>
                <a:latin typeface="Lato"/>
              </a:defRPr>
            </a:lvl1pPr>
          </a:lstStyle>
          <a:p>
            <a:r>
              <a:rPr lang="en-US" dirty="0"/>
              <a:t>Click </a:t>
            </a:r>
            <a:r>
              <a:rPr lang="en-CA" noProof="0" dirty="0"/>
              <a:t>to</a:t>
            </a:r>
            <a:r>
              <a:rPr lang="en-US" dirty="0"/>
              <a:t>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36466"/>
                </a:solidFill>
                <a:latin typeface="Lat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2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752600"/>
            <a:ext cx="7772400" cy="43735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5522" y="600722"/>
            <a:ext cx="5833409" cy="1100086"/>
          </a:xfrm>
          <a:prstGeom prst="rect">
            <a:avLst/>
          </a:prstGeom>
        </p:spPr>
        <p:txBody>
          <a:bodyPr anchor="t" anchorCtr="0"/>
          <a:lstStyle>
            <a:lvl1pPr algn="l"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27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vert" anchor="t" anchorCtr="0"/>
          <a:lstStyle>
            <a:lvl1pPr>
              <a:defRPr lang="en-CA" sz="3200" b="0" i="0" dirty="0">
                <a:solidFill>
                  <a:srgbClr val="21368B"/>
                </a:solidFill>
                <a:latin typeface="Lato Light"/>
                <a:cs typeface="Lato Light"/>
              </a:defRPr>
            </a:lvl1pPr>
          </a:lstStyle>
          <a:p>
            <a:pPr marL="0" lvl="0" algn="l" defTabSz="457200"/>
            <a:r>
              <a:rPr lang="en-CA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636466"/>
                </a:solidFill>
                <a:latin typeface="Lato"/>
              </a:defRPr>
            </a:lvl1pPr>
            <a:lvl2pPr>
              <a:defRPr>
                <a:solidFill>
                  <a:srgbClr val="636466"/>
                </a:solidFill>
                <a:latin typeface="Lato"/>
              </a:defRPr>
            </a:lvl2pPr>
            <a:lvl3pPr>
              <a:defRPr>
                <a:solidFill>
                  <a:srgbClr val="636466"/>
                </a:solidFill>
                <a:latin typeface="Lato"/>
              </a:defRPr>
            </a:lvl3pPr>
            <a:lvl4pPr>
              <a:defRPr>
                <a:solidFill>
                  <a:srgbClr val="636466"/>
                </a:solidFill>
                <a:latin typeface="Lato"/>
              </a:defRPr>
            </a:lvl4pPr>
            <a:lvl5pPr>
              <a:defRPr>
                <a:solidFill>
                  <a:srgbClr val="636466"/>
                </a:solidFill>
                <a:latin typeface="Lato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6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(Styl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609600" y="4013537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CA" sz="1400" noProof="0" dirty="0">
              <a:solidFill>
                <a:srgbClr val="636466"/>
              </a:solidFill>
              <a:latin typeface="Lato"/>
            </a:endParaRP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© 2014 Gevity Consulting Inc.  All Rights Reserved.</a:t>
            </a:r>
          </a:p>
          <a:p>
            <a:r>
              <a:rPr lang="en-CA" sz="1400" noProof="0" dirty="0">
                <a:solidFill>
                  <a:srgbClr val="636466"/>
                </a:solidFill>
                <a:latin typeface="Lato"/>
              </a:rPr>
              <a:t>Any trademarks or service marks used are the property of their respective owners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51404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CA" sz="1600" b="1" noProof="0" dirty="0">
                <a:solidFill>
                  <a:srgbClr val="636466"/>
                </a:solidFill>
                <a:latin typeface="Lato"/>
              </a:rPr>
              <a:t>Gevity Consulting</a:t>
            </a:r>
            <a:r>
              <a:rPr lang="en-CA" sz="1600" b="1" baseline="0" noProof="0" dirty="0">
                <a:solidFill>
                  <a:srgbClr val="636466"/>
                </a:solidFill>
                <a:latin typeface="Lato"/>
              </a:rPr>
              <a:t> </a:t>
            </a:r>
            <a:r>
              <a:rPr lang="en-CA" sz="1600" b="1" noProof="0" dirty="0">
                <a:solidFill>
                  <a:srgbClr val="636466"/>
                </a:solidFill>
                <a:latin typeface="Lato"/>
              </a:rPr>
              <a:t>Inc.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#350 - 375 Water Street</a:t>
            </a:r>
            <a:br>
              <a:rPr lang="en-CA" sz="1600" noProof="0" dirty="0">
                <a:solidFill>
                  <a:srgbClr val="636466"/>
                </a:solidFill>
                <a:latin typeface="Lato"/>
              </a:rPr>
            </a:br>
            <a:r>
              <a:rPr lang="en-CA" sz="1600" noProof="0" dirty="0">
                <a:solidFill>
                  <a:srgbClr val="636466"/>
                </a:solidFill>
                <a:latin typeface="Lato"/>
              </a:rPr>
              <a:t>Vancouver BC  V6B 5C6</a:t>
            </a:r>
          </a:p>
          <a:p>
            <a:r>
              <a:rPr lang="en-CA" sz="1600" noProof="0" dirty="0">
                <a:solidFill>
                  <a:srgbClr val="636466"/>
                </a:solidFill>
                <a:latin typeface="Lato"/>
              </a:rPr>
              <a:t>Canada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981200"/>
            <a:ext cx="5105400" cy="160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36466"/>
                </a:solidFill>
                <a:latin typeface="Lato"/>
              </a:defRPr>
            </a:lvl1pPr>
          </a:lstStyle>
          <a:p>
            <a:pPr lvl="0"/>
            <a:r>
              <a:rPr lang="en-CA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14071"/>
          </a:xfrm>
          <a:prstGeom prst="rect">
            <a:avLst/>
          </a:prstGeom>
          <a:solidFill>
            <a:schemeClr val="bg2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365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2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evity_Yellow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Gevity_Page_Mark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7" name="Picture 16" descr="Gevity_Logo_All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13" name="Picture 12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2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8039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6407369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9162256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6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244800" y="2924944"/>
          <a:ext cx="8640608" cy="197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Bogot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á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Calgary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Chicago 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Dallas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Detroit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Houston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Mexico City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New York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Palo Alto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San Francisco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São Paulo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Washington,</a:t>
                      </a:r>
                      <a:r>
                        <a:rPr lang="en-US" sz="700" dirty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900" dirty="0">
                          <a:latin typeface="+mn-lt"/>
                          <a:cs typeface="Arial"/>
                        </a:rPr>
                        <a:t>D.C.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Melbourne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Mumbai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New Delhi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Seoul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Shanghai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Taipei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Tokyo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/>
                          <a:cs typeface="Arial"/>
                        </a:rPr>
                        <a:t>Europe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Brussels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Bucharest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Budapest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Düsseldorf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Frankfurt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Helsinki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Istanbul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Kiev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Lisbon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London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Milan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Moscow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Munich</a:t>
                      </a:r>
                      <a:br>
                        <a:rPr lang="en-US" sz="900" dirty="0">
                          <a:latin typeface="Arial"/>
                          <a:cs typeface="Arial"/>
                        </a:rPr>
                      </a:br>
                      <a:r>
                        <a:rPr lang="en-US" sz="900" dirty="0">
                          <a:latin typeface="Arial"/>
                          <a:cs typeface="Arial"/>
                        </a:rPr>
                        <a:t>Oslo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Stockholm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Stuttgart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Vienna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Zurich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Middle East </a:t>
                      </a:r>
                      <a:br>
                        <a:rPr lang="en-US" sz="900" b="1" dirty="0">
                          <a:latin typeface="Arial"/>
                          <a:cs typeface="Arial"/>
                        </a:rPr>
                      </a:br>
                      <a:r>
                        <a:rPr lang="en-US" sz="900" b="1" dirty="0">
                          <a:latin typeface="Arial"/>
                          <a:cs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Dubai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Johannesburg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Manama</a:t>
                      </a:r>
                    </a:p>
                    <a:p>
                      <a:r>
                        <a:rPr lang="en-US" sz="900" dirty="0">
                          <a:latin typeface="Arial"/>
                          <a:cs typeface="Arial"/>
                        </a:rPr>
                        <a:t>Riyadh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 userDrawn="1"/>
        </p:nvSpPr>
        <p:spPr bwMode="gray">
          <a:xfrm>
            <a:off x="244800" y="1700784"/>
            <a:ext cx="8640608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A.T. Kearney is a leading global management consulting firm with offices in more than 40 countries. Since 1926, we have been trusted advisors to the world's foremost organizations. A.T. Kearney is a partner-owned firm, committed to helping clients achieve immediate impact and growing advantage on their most mission-critical issues. For more information, visit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  <a:hlinkClick r:id="rId7"/>
              </a:rPr>
              <a:t>www.atkearney.com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0442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5433663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714071"/>
          </a:xfrm>
          <a:prstGeom prst="rect">
            <a:avLst/>
          </a:prstGeom>
          <a:solidFill>
            <a:schemeClr val="bg2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176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90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1252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918739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4149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Red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5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think-cell Slide" r:id="rId4" imgW="420" imgH="420" progId="TCLayout.ActiveDocument.1">
                  <p:embed/>
                </p:oleObj>
              </mc:Choice>
              <mc:Fallback>
                <p:oleObj name="think-cell Slide" r:id="rId4" imgW="420" imgH="4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6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244800" y="2924944"/>
          <a:ext cx="8640608" cy="197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Bogot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á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Calgary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Chicago 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Dallas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Detroit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Houston</a:t>
                      </a:r>
                      <a:endParaRPr lang="en-US" sz="900" b="1" dirty="0">
                        <a:latin typeface="Arial"/>
                        <a:cs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Mexico City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New York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Palo Alto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San Francisco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São Paulo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Washington,</a:t>
                      </a:r>
                      <a:r>
                        <a:rPr lang="en-US" sz="700" dirty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900" dirty="0">
                          <a:latin typeface="+mn-lt"/>
                          <a:cs typeface="Arial"/>
                        </a:rPr>
                        <a:t>D.C.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Melbourne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Mumbai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New Delhi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Seoul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Shanghai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Taipei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Tokyo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"/>
                          <a:cs typeface="Arial"/>
                        </a:rPr>
                        <a:t>Europe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Brussels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Bucharest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Budapest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Düsseldorf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Frankfurt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Helsinki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Istanbul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Kiev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Lisbon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London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Milan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Moscow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Munich</a:t>
                      </a:r>
                      <a:br>
                        <a:rPr lang="en-US" sz="900" dirty="0">
                          <a:latin typeface="Arial"/>
                          <a:cs typeface="Arial"/>
                        </a:rPr>
                      </a:br>
                      <a:r>
                        <a:rPr lang="en-US" sz="900" dirty="0">
                          <a:latin typeface="Arial"/>
                          <a:cs typeface="Arial"/>
                        </a:rPr>
                        <a:t>Oslo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Stockholm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Stuttgart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Vienna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Zurich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Arial"/>
                          <a:cs typeface="Arial"/>
                        </a:rPr>
                        <a:t>Middle East </a:t>
                      </a:r>
                      <a:br>
                        <a:rPr lang="en-US" sz="900" b="1" dirty="0">
                          <a:latin typeface="Arial"/>
                          <a:cs typeface="Arial"/>
                        </a:rPr>
                      </a:br>
                      <a:r>
                        <a:rPr lang="en-US" sz="900" b="1" dirty="0">
                          <a:latin typeface="Arial"/>
                          <a:cs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Dubai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dirty="0">
                          <a:latin typeface="Arial"/>
                          <a:cs typeface="Arial"/>
                        </a:rPr>
                        <a:t>Johannesburg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  <a:cs typeface="Arial"/>
                        </a:rPr>
                        <a:t>Manama</a:t>
                      </a:r>
                    </a:p>
                    <a:p>
                      <a:r>
                        <a:rPr lang="en-US" sz="900" dirty="0">
                          <a:latin typeface="Arial"/>
                          <a:cs typeface="Arial"/>
                        </a:rPr>
                        <a:t>Riyadh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 userDrawn="1"/>
        </p:nvSpPr>
        <p:spPr bwMode="gray">
          <a:xfrm>
            <a:off x="244800" y="1700784"/>
            <a:ext cx="8640608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A.T. Kearney is a leading global management consulting firm with offices in more than 40 countries. Since 1926, we have been trusted advisors to the world's foremost organizations. A.T. Kearney is a partner-owned firm, committed to helping clients achieve immediate impact and growing advantage on their most mission-critical issues. For more information, visit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  <a:hlinkClick r:id="rId7"/>
              </a:rPr>
              <a:t>www.atkearney.com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5700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2157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urgund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vity_Purple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Gevity_Logo_All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2" name="Picture 11" descr="Gevity_Page_Mark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097"/>
            <a:ext cx="360040" cy="806489"/>
          </a:xfrm>
          <a:prstGeom prst="rect">
            <a:avLst/>
          </a:prstGeom>
        </p:spPr>
      </p:pic>
      <p:pic>
        <p:nvPicPr>
          <p:cNvPr id="14" name="Picture 13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0" name="Slide Number Placeholder 4"/>
          <p:cNvSpPr txBox="1">
            <a:spLocks/>
          </p:cNvSpPr>
          <p:nvPr userDrawn="1"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b="1" i="0" kern="1200">
                <a:solidFill>
                  <a:schemeClr val="bg1"/>
                </a:solidFill>
                <a:latin typeface="Lato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18" name="Picture 17" descr="G_Icon_Large_Outli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2" y="1296144"/>
            <a:ext cx="2529227" cy="594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chemeClr val="bg1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chemeClr val="bg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6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00525"/>
            <a:ext cx="6825895" cy="676275"/>
          </a:xfrm>
          <a:prstGeom prst="rect">
            <a:avLst/>
          </a:prstGeom>
        </p:spPr>
        <p:txBody>
          <a:bodyPr anchor="t"/>
          <a:lstStyle>
            <a:lvl1pPr algn="l">
              <a:defRPr lang="en-US" sz="1500" b="0" i="0" kern="1200" spc="30" baseline="0" smtClean="0">
                <a:solidFill>
                  <a:srgbClr val="636466"/>
                </a:solidFill>
                <a:latin typeface="Lato Bold"/>
                <a:ea typeface="+mj-ea"/>
                <a:cs typeface="Lato Bold"/>
              </a:defRPr>
            </a:lvl1pPr>
          </a:lstStyle>
          <a:p>
            <a:r>
              <a:rPr lang="en-CA" noProof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6902095" cy="1652587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lang="en-US" sz="5000" b="0" i="0" cap="small" baseline="0" smtClean="0">
                <a:solidFill>
                  <a:srgbClr val="636466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lvl="0" defTabSz="457200">
              <a:lnSpc>
                <a:spcPct val="80000"/>
              </a:lnSpc>
              <a:spcBef>
                <a:spcPct val="0"/>
              </a:spcBef>
            </a:pPr>
            <a:r>
              <a:rPr lang="en-CA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7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image" Target="../media/image17.png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62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61.xml"/><Relationship Id="rId9" Type="http://schemas.openxmlformats.org/officeDocument/2006/relationships/vmlDrawing" Target="../drawings/vmlDrawing1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69.xml"/><Relationship Id="rId10" Type="http://schemas.openxmlformats.org/officeDocument/2006/relationships/tags" Target="../tags/tag8.xml"/><Relationship Id="rId4" Type="http://schemas.openxmlformats.org/officeDocument/2006/relationships/slideLayout" Target="../slideLayouts/slideLayout68.xml"/><Relationship Id="rId9" Type="http://schemas.openxmlformats.org/officeDocument/2006/relationships/vmlDrawing" Target="../drawings/vmlDrawing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vity_Page_Marker_Grey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000"/>
            <a:ext cx="360000" cy="80640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9" name="Picture 8" descr="Gevity_Logo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0" name="Picture 9" descr="Gevity_tagline_Grey.png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00" y="6307200"/>
            <a:ext cx="3013200" cy="291600"/>
          </a:xfrm>
          <a:prstGeom prst="rect">
            <a:avLst/>
          </a:prstGeom>
        </p:spPr>
      </p:pic>
      <p:pic>
        <p:nvPicPr>
          <p:cNvPr id="11" name="Picture 10" descr="G_Icon_Large_Outline_Grey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0" y="1296000"/>
            <a:ext cx="2529873" cy="59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1" r:id="rId9"/>
    <p:sldLayoutId id="2147483667" r:id="rId10"/>
    <p:sldLayoutId id="2147483653" r:id="rId11"/>
    <p:sldLayoutId id="2147483654" r:id="rId12"/>
    <p:sldLayoutId id="2147483655" r:id="rId13"/>
    <p:sldLayoutId id="2147483656" r:id="rId14"/>
    <p:sldLayoutId id="2147483666" r:id="rId15"/>
    <p:sldLayoutId id="2147483657" r:id="rId16"/>
    <p:sldLayoutId id="2147483658" r:id="rId17"/>
    <p:sldLayoutId id="2147483659" r:id="rId18"/>
    <p:sldLayoutId id="214748366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vity_Page_Marker_Grey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000"/>
            <a:ext cx="360000" cy="80640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sz="1050" dirty="0"/>
          </a:p>
        </p:txBody>
      </p:sp>
      <p:pic>
        <p:nvPicPr>
          <p:cNvPr id="9" name="Picture 8" descr="Gevity_Logo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1" name="Picture 10" descr="G_Icon_Large_Outline_Grey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0" y="1296000"/>
            <a:ext cx="2529873" cy="5950800"/>
          </a:xfrm>
          <a:prstGeom prst="rect">
            <a:avLst/>
          </a:prstGeom>
        </p:spPr>
      </p:pic>
      <p:pic>
        <p:nvPicPr>
          <p:cNvPr id="14" name="Picture 13" descr="Gevity_tagline_Grey_French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5" y="6306112"/>
            <a:ext cx="344487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vity_Page_Marker_Grey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000"/>
            <a:ext cx="360000" cy="80640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-36512" y="6309320"/>
            <a:ext cx="36004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200" b="1" i="0" kern="1200">
                <a:solidFill>
                  <a:schemeClr val="bg1"/>
                </a:solidFill>
                <a:latin typeface="Lato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2932EC-4AF4-470C-8A0A-FEA2066556D7}" type="slidenum">
              <a:rPr lang="en-US" sz="1050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vity_Logo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547200"/>
            <a:ext cx="1411200" cy="573300"/>
          </a:xfrm>
          <a:prstGeom prst="rect">
            <a:avLst/>
          </a:prstGeom>
        </p:spPr>
      </p:pic>
      <p:pic>
        <p:nvPicPr>
          <p:cNvPr id="11" name="Picture 10" descr="G_Icon_Large_Outline_Grey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0" y="1296000"/>
            <a:ext cx="2529873" cy="5950800"/>
          </a:xfrm>
          <a:prstGeom prst="rect">
            <a:avLst/>
          </a:prstGeom>
        </p:spPr>
      </p:pic>
      <p:pic>
        <p:nvPicPr>
          <p:cNvPr id="14" name="Picture 13" descr="Gevity_tagline_Grey_French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5" y="6126600"/>
            <a:ext cx="3444875" cy="288925"/>
          </a:xfrm>
          <a:prstGeom prst="rect">
            <a:avLst/>
          </a:prstGeom>
        </p:spPr>
      </p:pic>
      <p:pic>
        <p:nvPicPr>
          <p:cNvPr id="10" name="Picture 9" descr="Gevity_tagline_Grey.png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00" y="6414000"/>
            <a:ext cx="301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DAB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ADABA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8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ADAB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ADABA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5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740-BB82-40BD-82A0-888D2757D365}"/>
              </a:ext>
            </a:extLst>
          </p:cNvPr>
          <p:cNvGrpSpPr/>
          <p:nvPr/>
        </p:nvGrpSpPr>
        <p:grpSpPr>
          <a:xfrm>
            <a:off x="533400" y="2362200"/>
            <a:ext cx="8610600" cy="1351901"/>
            <a:chOff x="228600" y="2362200"/>
            <a:chExt cx="8610600" cy="13519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9E916F-B800-454F-B662-AFCE63FDBB29}"/>
                </a:ext>
              </a:extLst>
            </p:cNvPr>
            <p:cNvSpPr txBox="1"/>
            <p:nvPr/>
          </p:nvSpPr>
          <p:spPr>
            <a:xfrm>
              <a:off x="1295400" y="2698438"/>
              <a:ext cx="7543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6000" b="1" dirty="0"/>
                <a:t>FHIR</a:t>
              </a:r>
              <a:r>
                <a:rPr lang="en-CA" sz="6000" b="1" baseline="30000" dirty="0"/>
                <a:t>®</a:t>
              </a:r>
              <a:r>
                <a:rPr lang="en-CA" sz="6000" b="1" dirty="0"/>
                <a:t> North 2018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6E3F80-2358-4FD3-8A4A-6D3C6517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62200"/>
              <a:ext cx="1171575" cy="125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3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House 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Washrooms</a:t>
            </a:r>
          </a:p>
          <a:p>
            <a:r>
              <a:rPr lang="en-CA" sz="4800" dirty="0"/>
              <a:t>WIFI = Guest</a:t>
            </a:r>
          </a:p>
          <a:p>
            <a:r>
              <a:rPr lang="en-CA" sz="4800" dirty="0"/>
              <a:t>#</a:t>
            </a:r>
            <a:r>
              <a:rPr lang="en-CA" sz="4800" dirty="0" err="1"/>
              <a:t>FHIRNorth</a:t>
            </a:r>
            <a:endParaRPr lang="en-CA" sz="4800" dirty="0"/>
          </a:p>
          <a:p>
            <a:r>
              <a:rPr lang="en-CA" sz="4800" dirty="0"/>
              <a:t>Survey</a:t>
            </a:r>
          </a:p>
          <a:p>
            <a:r>
              <a:rPr lang="en-CA" sz="4800" dirty="0"/>
              <a:t>CPHIMS-CA</a:t>
            </a:r>
          </a:p>
        </p:txBody>
      </p:sp>
    </p:spTree>
    <p:extLst>
      <p:ext uri="{BB962C8B-B14F-4D97-AF65-F5344CB8AC3E}">
        <p14:creationId xmlns:p14="http://schemas.microsoft.com/office/powerpoint/2010/main" val="11768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2D4E6E-832F-4ACA-AFB3-D3F23A24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02024"/>
              </p:ext>
            </p:extLst>
          </p:nvPr>
        </p:nvGraphicFramePr>
        <p:xfrm>
          <a:off x="381000" y="1362393"/>
          <a:ext cx="8610600" cy="5495607"/>
        </p:xfrm>
        <a:graphic>
          <a:graphicData uri="http://schemas.openxmlformats.org/drawingml/2006/table">
            <a:tbl>
              <a:tblPr firstRow="1" firstCol="1" bandRow="1"/>
              <a:tblGrid>
                <a:gridCol w="1116482">
                  <a:extLst>
                    <a:ext uri="{9D8B030D-6E8A-4147-A177-3AD203B41FA5}">
                      <a16:colId xmlns:a16="http://schemas.microsoft.com/office/drawing/2014/main" val="3980932545"/>
                    </a:ext>
                  </a:extLst>
                </a:gridCol>
                <a:gridCol w="1813024">
                  <a:extLst>
                    <a:ext uri="{9D8B030D-6E8A-4147-A177-3AD203B41FA5}">
                      <a16:colId xmlns:a16="http://schemas.microsoft.com/office/drawing/2014/main" val="3321320109"/>
                    </a:ext>
                  </a:extLst>
                </a:gridCol>
                <a:gridCol w="2174413">
                  <a:extLst>
                    <a:ext uri="{9D8B030D-6E8A-4147-A177-3AD203B41FA5}">
                      <a16:colId xmlns:a16="http://schemas.microsoft.com/office/drawing/2014/main" val="469259983"/>
                    </a:ext>
                  </a:extLst>
                </a:gridCol>
                <a:gridCol w="190262">
                  <a:extLst>
                    <a:ext uri="{9D8B030D-6E8A-4147-A177-3AD203B41FA5}">
                      <a16:colId xmlns:a16="http://schemas.microsoft.com/office/drawing/2014/main" val="481739770"/>
                    </a:ext>
                  </a:extLst>
                </a:gridCol>
                <a:gridCol w="1416388">
                  <a:extLst>
                    <a:ext uri="{9D8B030D-6E8A-4147-A177-3AD203B41FA5}">
                      <a16:colId xmlns:a16="http://schemas.microsoft.com/office/drawing/2014/main" val="2352538586"/>
                    </a:ext>
                  </a:extLst>
                </a:gridCol>
                <a:gridCol w="1900031">
                  <a:extLst>
                    <a:ext uri="{9D8B030D-6E8A-4147-A177-3AD203B41FA5}">
                      <a16:colId xmlns:a16="http://schemas.microsoft.com/office/drawing/2014/main" val="2852924705"/>
                    </a:ext>
                  </a:extLst>
                </a:gridCol>
              </a:tblGrid>
              <a:tr h="17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FHIR Academy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- Introduction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- Introduction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- Advanced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24058"/>
                  </a:ext>
                </a:extLst>
              </a:tr>
              <a:tr h="10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76335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9:00-9:15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Welcome &amp; Opening Remarks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7453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9:15-9:30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Transition to Code Camp or FHIR Academy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8324"/>
                  </a:ext>
                </a:extLst>
              </a:tr>
              <a:tr h="305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9:30-10:15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FHIR for Executives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FHIR for Beginners &amp;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Orientation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SMART on FHIR Introduction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54254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10:15-10:30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Coffee Break - Common Area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7083"/>
                  </a:ext>
                </a:extLst>
              </a:tr>
              <a:tr h="77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10:30-11:30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Panel Session: What are European Countries doing with FHIR?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Moderator: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Attila Farkas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Netherlands: 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Alexander Henket – HL7 Lead at Nictiz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Norway: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Oyvind Aassve - Senior Advisor at The Norwegian Directorate of eHealth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Germany: 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Stefan Lang – Technical FHIR Committee member at HL7 Germany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England: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Richard Kavanagh - NHS API Labs - Programme Head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Hacking Time - Guided Exercises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Infoway to Lead an Exercise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61258"/>
                  </a:ext>
                </a:extLst>
              </a:tr>
              <a:tr h="373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11:30-12:00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Panel Session: What are Ontario and Other Canadian Jurisdictions doing with FHIR?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Yaron Derman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Testing Tools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430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12:00-1:00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Lunch - Common Area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8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2D4E6E-832F-4ACA-AFB3-D3F23A24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15719"/>
              </p:ext>
            </p:extLst>
          </p:nvPr>
        </p:nvGraphicFramePr>
        <p:xfrm>
          <a:off x="228600" y="1140491"/>
          <a:ext cx="8763000" cy="5323402"/>
        </p:xfrm>
        <a:graphic>
          <a:graphicData uri="http://schemas.openxmlformats.org/drawingml/2006/table">
            <a:tbl>
              <a:tblPr firstRow="1" firstCol="1" bandRow="1"/>
              <a:tblGrid>
                <a:gridCol w="1347094">
                  <a:extLst>
                    <a:ext uri="{9D8B030D-6E8A-4147-A177-3AD203B41FA5}">
                      <a16:colId xmlns:a16="http://schemas.microsoft.com/office/drawing/2014/main" val="3980932545"/>
                    </a:ext>
                  </a:extLst>
                </a:gridCol>
                <a:gridCol w="2187509">
                  <a:extLst>
                    <a:ext uri="{9D8B030D-6E8A-4147-A177-3AD203B41FA5}">
                      <a16:colId xmlns:a16="http://schemas.microsoft.com/office/drawing/2014/main" val="3321320109"/>
                    </a:ext>
                  </a:extLst>
                </a:gridCol>
                <a:gridCol w="2853104">
                  <a:extLst>
                    <a:ext uri="{9D8B030D-6E8A-4147-A177-3AD203B41FA5}">
                      <a16:colId xmlns:a16="http://schemas.microsoft.com/office/drawing/2014/main" val="469259983"/>
                    </a:ext>
                  </a:extLst>
                </a:gridCol>
                <a:gridCol w="1232293">
                  <a:extLst>
                    <a:ext uri="{9D8B030D-6E8A-4147-A177-3AD203B41FA5}">
                      <a16:colId xmlns:a16="http://schemas.microsoft.com/office/drawing/2014/main" val="23525385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80553591"/>
                    </a:ext>
                  </a:extLst>
                </a:gridCol>
              </a:tblGrid>
              <a:tr h="373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FHIR Academy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- Introduction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 Camp - Advanced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77600"/>
                  </a:ext>
                </a:extLst>
              </a:tr>
              <a:tr h="373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1:00-1:45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Office of the National Coordinator: What is the US doing with FHIR?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Steven Posnack: Video Conference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CDS Hooks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35912"/>
                  </a:ext>
                </a:extLst>
              </a:tr>
              <a:tr h="373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1:45-2:15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Infoway's Implementers Support Overview of tools to support the complete SDLC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Attila Farkas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eReferral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 to the innovation lab and test instances of DHIR, DHDR, and other EHR assets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45708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2:15-2:45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Clincians on FHIR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David Hay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15183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2:45-3:00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Coffee Break - Common Area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42654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3:00-3:30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SMART on FHIR API: Cerner's Lesson Learned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Kevin Sheckelton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 to Profiling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eHealth Ontario led exercises on making connections to EHR assets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61558"/>
                  </a:ext>
                </a:extLst>
              </a:tr>
              <a:tr h="17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3:30-3:45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Abstract Submission: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FHIR for Big Data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François Decourcelle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2465"/>
                  </a:ext>
                </a:extLst>
              </a:tr>
              <a:tr h="17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3:45-4:00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Abstract Submission: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eReferral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 Berezny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219"/>
                  </a:ext>
                </a:extLst>
              </a:tr>
              <a:tr h="305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4:00-4:15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Abstract Submission: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Our use of FHIR in an Ecosystem of Modern Healthcare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22353"/>
                  </a:ext>
                </a:extLst>
              </a:tr>
              <a:tr h="10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4:15-4:30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Transition to Code Camp Demonstrations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70202"/>
                  </a:ext>
                </a:extLst>
              </a:tr>
              <a:tr h="17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4:30-5:00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Demonstrations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Moderator: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Gavin Tong &amp; James Agnew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661" marR="37661" marT="18831" marB="18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0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Triple Aim of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3962400" cy="4373563"/>
          </a:xfrm>
        </p:spPr>
        <p:txBody>
          <a:bodyPr/>
          <a:lstStyle/>
          <a:p>
            <a:r>
              <a:rPr lang="en-CA" dirty="0"/>
              <a:t>Improving the patient experience of care (including quality and satisfaction);</a:t>
            </a:r>
          </a:p>
          <a:p>
            <a:r>
              <a:rPr lang="en-CA" dirty="0"/>
              <a:t>Improving the health of populations; and</a:t>
            </a:r>
          </a:p>
          <a:p>
            <a:r>
              <a:rPr lang="en-CA" dirty="0"/>
              <a:t>Reducing the per capita cost of health care.</a:t>
            </a:r>
          </a:p>
          <a:p>
            <a:endParaRPr lang="en-CA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800600" y="2133600"/>
          <a:ext cx="4538669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019800"/>
            <a:ext cx="58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http://www.ihi.org/engage/initiatives/tripleaim/Pages/default.aspx</a:t>
            </a:r>
          </a:p>
        </p:txBody>
      </p:sp>
    </p:spTree>
    <p:extLst>
      <p:ext uri="{BB962C8B-B14F-4D97-AF65-F5344CB8AC3E}">
        <p14:creationId xmlns:p14="http://schemas.microsoft.com/office/powerpoint/2010/main" val="4790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4538399" cy="4373563"/>
          </a:xfrm>
        </p:spPr>
        <p:txBody>
          <a:bodyPr>
            <a:normAutofit/>
          </a:bodyPr>
          <a:lstStyle/>
          <a:p>
            <a:r>
              <a:rPr lang="en-CA" sz="4800" dirty="0"/>
              <a:t>Informal</a:t>
            </a:r>
          </a:p>
          <a:p>
            <a:r>
              <a:rPr lang="en-CA" sz="4800" dirty="0"/>
              <a:t>Collaborative</a:t>
            </a:r>
          </a:p>
          <a:p>
            <a:r>
              <a:rPr lang="en-CA" sz="48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9871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/>
              <a:t>Organizing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924800" cy="4373563"/>
          </a:xfrm>
        </p:spPr>
        <p:txBody>
          <a:bodyPr numCol="2">
            <a:normAutofit fontScale="92500" lnSpcReduction="10000"/>
          </a:bodyPr>
          <a:lstStyle/>
          <a:p>
            <a:r>
              <a:rPr lang="en-CA" sz="3600" dirty="0"/>
              <a:t>James Agnew (Smile CDR)</a:t>
            </a:r>
          </a:p>
          <a:p>
            <a:r>
              <a:rPr lang="en-CA" sz="3600" dirty="0"/>
              <a:t>Paul Brown (Mohawk College)</a:t>
            </a:r>
          </a:p>
          <a:p>
            <a:r>
              <a:rPr lang="en-CA" sz="3600" dirty="0"/>
              <a:t>Attila Farkas (Canada Health Infoway)</a:t>
            </a:r>
          </a:p>
          <a:p>
            <a:r>
              <a:rPr lang="en-CA" sz="3600" dirty="0"/>
              <a:t>Agrima Kashyap (Gevity)</a:t>
            </a:r>
          </a:p>
          <a:p>
            <a:r>
              <a:rPr lang="en-CA" sz="3600" dirty="0"/>
              <a:t>Lloyd McKenzie (Gevity)</a:t>
            </a:r>
          </a:p>
          <a:p>
            <a:r>
              <a:rPr lang="en-CA" sz="3600" dirty="0"/>
              <a:t>Natalie Shearer (Mohawk College)</a:t>
            </a:r>
          </a:p>
          <a:p>
            <a:r>
              <a:rPr lang="en-CA" sz="3600" dirty="0"/>
              <a:t>Gavin Tong (Gevity)</a:t>
            </a:r>
          </a:p>
        </p:txBody>
      </p:sp>
    </p:spTree>
    <p:extLst>
      <p:ext uri="{BB962C8B-B14F-4D97-AF65-F5344CB8AC3E}">
        <p14:creationId xmlns:p14="http://schemas.microsoft.com/office/powerpoint/2010/main" val="222695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6CA08E-27F4-40D1-A8DE-EDFC9099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Cast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6ADF4-C2EC-4F6D-8D04-B0906759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www.conferencecloud.co/e/fhir-north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FF880-A1C7-47C2-A0C4-81631E212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 t="8889" r="13333" b="11111"/>
          <a:stretch/>
        </p:blipFill>
        <p:spPr>
          <a:xfrm>
            <a:off x="891823" y="22860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0FC60C-D510-4755-A122-A254AC6D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THANKS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EAF58-213E-44CF-9D78-4E53A239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Agrima Kashyap and Natalie Shearer</a:t>
            </a:r>
          </a:p>
          <a:p>
            <a:r>
              <a:rPr lang="en-CA" dirty="0"/>
              <a:t>Sponsors</a:t>
            </a:r>
          </a:p>
          <a:p>
            <a:r>
              <a:rPr lang="en-CA" dirty="0"/>
              <a:t>Speakers</a:t>
            </a:r>
          </a:p>
          <a:p>
            <a:r>
              <a:rPr lang="en-CA" dirty="0"/>
              <a:t>Mohawk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eklyManagementMeeting_10.07.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vity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vity Theme - 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vity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vity Theme - fr/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vity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Blank">
  <a:themeElements>
    <a:clrScheme name="A.T. Kearney GENERAL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.T. Kearney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1584AFEF-813F-4CCC-ADDA-A8D46F3C36B5}" vid="{C37F3330-E2D8-470B-875D-BDEA75C0975B}"/>
    </a:ext>
  </a:extLst>
</a:theme>
</file>

<file path=ppt/theme/theme5.xml><?xml version="1.0" encoding="utf-8"?>
<a:theme xmlns:a="http://schemas.openxmlformats.org/drawingml/2006/main" name="11_Blank">
  <a:themeElements>
    <a:clrScheme name="A.T. Kearney GENERAL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.T. Kearney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1584AFEF-813F-4CCC-ADDA-A8D46F3C36B5}" vid="{C37F3330-E2D8-470B-875D-BDEA75C0975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vity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WeeklyManagementMeeting_10.07.2014.potx</Template>
  <TotalTime>21692</TotalTime>
  <Words>346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MS PGothic</vt:lpstr>
      <vt:lpstr>Arial</vt:lpstr>
      <vt:lpstr>Calibri</vt:lpstr>
      <vt:lpstr>Lato</vt:lpstr>
      <vt:lpstr>Lato Bold</vt:lpstr>
      <vt:lpstr>Lato Light</vt:lpstr>
      <vt:lpstr>Times New Roman</vt:lpstr>
      <vt:lpstr>WeeklyManagementMeeting_10.07.2014</vt:lpstr>
      <vt:lpstr>Gevity Theme - fr</vt:lpstr>
      <vt:lpstr>Gevity Theme - fr/en</vt:lpstr>
      <vt:lpstr>10_Blank</vt:lpstr>
      <vt:lpstr>11_Blank</vt:lpstr>
      <vt:lpstr>think-cell Slide</vt:lpstr>
      <vt:lpstr>PowerPoint Presentation</vt:lpstr>
      <vt:lpstr>House Keeping</vt:lpstr>
      <vt:lpstr>Agenda</vt:lpstr>
      <vt:lpstr>Agenda</vt:lpstr>
      <vt:lpstr>Triple Aim of Healthcare</vt:lpstr>
      <vt:lpstr>What To Expect</vt:lpstr>
      <vt:lpstr>Organizing Committee</vt:lpstr>
      <vt:lpstr>Video Cast</vt:lpstr>
      <vt:lpstr>BIG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here&gt;</dc:title>
  <dc:creator>Gevity Consulting Inc.</dc:creator>
  <cp:lastModifiedBy>Gavin Tong</cp:lastModifiedBy>
  <cp:revision>318</cp:revision>
  <dcterms:created xsi:type="dcterms:W3CDTF">2014-10-02T06:22:47Z</dcterms:created>
  <dcterms:modified xsi:type="dcterms:W3CDTF">2018-04-20T17:30:18Z</dcterms:modified>
</cp:coreProperties>
</file>