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handoutMasterIdLst>
    <p:handoutMasterId r:id="rId105"/>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690" r:id="rId83"/>
    <p:sldId id="712" r:id="rId84"/>
    <p:sldId id="691" r:id="rId85"/>
    <p:sldId id="692" r:id="rId86"/>
    <p:sldId id="693" r:id="rId87"/>
    <p:sldId id="694" r:id="rId88"/>
    <p:sldId id="695" r:id="rId89"/>
    <p:sldId id="696" r:id="rId90"/>
    <p:sldId id="697" r:id="rId91"/>
    <p:sldId id="698" r:id="rId92"/>
    <p:sldId id="699" r:id="rId93"/>
    <p:sldId id="700" r:id="rId94"/>
    <p:sldId id="701" r:id="rId95"/>
    <p:sldId id="702" r:id="rId96"/>
    <p:sldId id="703" r:id="rId97"/>
    <p:sldId id="704" r:id="rId98"/>
    <p:sldId id="705" r:id="rId99"/>
    <p:sldId id="706" r:id="rId100"/>
    <p:sldId id="724" r:id="rId101"/>
    <p:sldId id="725" r:id="rId102"/>
    <p:sldId id="720"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96552" autoAdjust="0"/>
  </p:normalViewPr>
  <p:slideViewPr>
    <p:cSldViewPr>
      <p:cViewPr varScale="1">
        <p:scale>
          <a:sx n="68" d="100"/>
          <a:sy n="68" d="100"/>
        </p:scale>
        <p:origin x="972" y="78"/>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2017-09-02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2017-09-02</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87</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98</a:t>
            </a:fld>
            <a:endParaRPr lang="en-CA" dirty="0"/>
          </a:p>
        </p:txBody>
      </p:sp>
    </p:spTree>
    <p:extLst>
      <p:ext uri="{BB962C8B-B14F-4D97-AF65-F5344CB8AC3E}">
        <p14:creationId xmlns:p14="http://schemas.microsoft.com/office/powerpoint/2010/main" val="333868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4.jpeg"/><Relationship Id="rId7" Type="http://schemas.openxmlformats.org/officeDocument/2006/relationships/image" Target="../media/image27.pn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jpeg"/></Relationships>
</file>

<file path=ppt/slides/_rels/slide102.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7-08%20Tutorial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9.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Sept. 12,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239841809"/>
              </p:ext>
            </p:extLst>
          </p:nvPr>
        </p:nvGraphicFramePr>
        <p:xfrm>
          <a:off x="323527" y="1700809"/>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noProof="0" dirty="0"/>
              <a:t>Jan 26-Feb 2 New Orleans</a:t>
            </a:r>
          </a:p>
          <a:p>
            <a:pPr lvl="1"/>
            <a:r>
              <a:rPr lang="en-US" sz="1900" dirty="0"/>
              <a:t>May 11-18 </a:t>
            </a:r>
            <a:r>
              <a:rPr lang="en-US" sz="1900" i="1" dirty="0"/>
              <a:t>Cologne</a:t>
            </a:r>
          </a:p>
          <a:p>
            <a:pPr lvl="1"/>
            <a:r>
              <a:rPr lang="en-US" sz="1900" noProof="0" dirty="0"/>
              <a:t>Sept 28-Oct 5 Baltimore</a:t>
            </a:r>
          </a:p>
          <a:p>
            <a:r>
              <a:rPr lang="en-US" sz="2400" noProof="0" dirty="0"/>
              <a:t>FHIR Institute Webinars</a:t>
            </a:r>
          </a:p>
          <a:p>
            <a:pPr lvl="1"/>
            <a:r>
              <a:rPr lang="en-US" sz="1900" dirty="0"/>
              <a:t>Oct 20-24</a:t>
            </a:r>
          </a:p>
          <a:p>
            <a:pPr lvl="1"/>
            <a:r>
              <a:rPr lang="en-US" sz="1900" noProof="0" dirty="0"/>
              <a:t>Dec 1-5</a:t>
            </a:r>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a:extLst>
              <a:ext uri="{FF2B5EF4-FFF2-40B4-BE49-F238E27FC236}">
                <a16:creationId xmlns:a16="http://schemas.microsoft.com/office/drawing/2014/main" id="{8F79A3A9-AD20-4B3C-99DD-B2AA970EE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958" y="5674644"/>
            <a:ext cx="2924175" cy="819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15-17, 2017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3122" y="1916832"/>
            <a:ext cx="3993294" cy="26605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B15A5D5-A581-4CEE-A29F-CCC01B6C48DF}"/>
              </a:ext>
            </a:extLst>
          </p:cNvPr>
          <p:cNvSpPr/>
          <p:nvPr/>
        </p:nvSpPr>
        <p:spPr bwMode="auto">
          <a:xfrm>
            <a:off x="2665953" y="5674644"/>
            <a:ext cx="2111180" cy="62959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2" name="Picture 4" descr="Microsoft">
            <a:extLst>
              <a:ext uri="{FF2B5EF4-FFF2-40B4-BE49-F238E27FC236}">
                <a16:creationId xmlns:a16="http://schemas.microsoft.com/office/drawing/2014/main" id="{0A6A0702-EA33-4FB8-AFB2-DF25A0D87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2843" y="5827983"/>
            <a:ext cx="2057400" cy="4381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54D2279-A860-4856-8026-7E96BB4A3455}"/>
              </a:ext>
            </a:extLst>
          </p:cNvPr>
          <p:cNvSpPr/>
          <p:nvPr/>
        </p:nvSpPr>
        <p:spPr bwMode="auto">
          <a:xfrm>
            <a:off x="3203848" y="5603263"/>
            <a:ext cx="1573285" cy="66287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32" name="Picture 8" descr="http://www.persberichtonline.nl/wp-content/uploads/logo-rood3.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3848" y="5770508"/>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68C2BBA-609E-4E55-9E0B-8F5161D25112}"/>
              </a:ext>
            </a:extLst>
          </p:cNvPr>
          <p:cNvSpPr/>
          <p:nvPr/>
        </p:nvSpPr>
        <p:spPr>
          <a:xfrm>
            <a:off x="1763688" y="1196752"/>
            <a:ext cx="5775940" cy="369332"/>
          </a:xfrm>
          <a:prstGeom prst="rect">
            <a:avLst/>
          </a:prstGeom>
        </p:spPr>
        <p:txBody>
          <a:bodyPr wrap="none">
            <a:spAutoFit/>
          </a:bodyPr>
          <a:lstStyle/>
          <a:p>
            <a:r>
              <a:rPr lang="en-US" b="1" dirty="0">
                <a:solidFill>
                  <a:schemeClr val="accent1"/>
                </a:solidFill>
              </a:rPr>
              <a:t>(And for the first time in the U.S.: June 19-21, 2018)</a:t>
            </a:r>
            <a:endParaRPr lang="en-CA" dirty="0"/>
          </a:p>
        </p:txBody>
      </p:sp>
    </p:spTree>
    <p:extLst>
      <p:ext uri="{BB962C8B-B14F-4D97-AF65-F5344CB8AC3E}">
        <p14:creationId xmlns:p14="http://schemas.microsoft.com/office/powerpoint/2010/main" val="3562491475"/>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t>
            </a:r>
            <a:br>
              <a:rPr lang="en-US" noProof="0" dirty="0"/>
            </a:br>
            <a:r>
              <a:rPr lang="en-US" noProof="0" dirty="0"/>
              <a:t>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105400" y="1700808"/>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7246233" y="2608037"/>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rot="1067259">
            <a:off x="7217205" y="2608513"/>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784468" y="3444422"/>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FHIR-I and MnM</a:t>
            </a:r>
          </a:p>
          <a:p>
            <a:pPr lvl="1"/>
            <a:r>
              <a:rPr lang="en-US" noProof="0" dirty="0"/>
              <a:t>HL7 Fellow</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3" name="Picture 2"/>
          <p:cNvPicPr>
            <a:picLocks noChangeAspect="1"/>
          </p:cNvPicPr>
          <p:nvPr/>
        </p:nvPicPr>
        <p:blipFill>
          <a:blip r:embed="rId2"/>
          <a:stretch>
            <a:fillRect/>
          </a:stretch>
        </p:blipFill>
        <p:spPr>
          <a:xfrm>
            <a:off x="439966" y="1611383"/>
            <a:ext cx="8308498" cy="417646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https://github.com/FHIR/documents/blob/master/presentations/2017-08%20Tutorials/FHIR%20for%20Architects.pptx</a:t>
            </a:r>
            <a:endParaRPr lang="en-CA" sz="24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Vendor</a:t>
            </a:r>
            <a:r>
              <a:rPr kumimoji="0" lang="en-US" sz="2400" b="1" i="0" u="none" strike="noStrike" cap="none" normalizeH="0">
                <a:ln>
                  <a:noFill/>
                </a:ln>
                <a:solidFill>
                  <a:schemeClr val="tx1"/>
                </a:solidFill>
                <a:effectLst/>
                <a:latin typeface="Arial" charset="0"/>
                <a:cs typeface="Arial" charset="0"/>
              </a:rPr>
              <a:t> Neutral Repository</a:t>
            </a:r>
            <a:endParaRPr kumimoji="0" lang="en-US" sz="2400" b="1" i="0" u="none" strike="noStrike" cap="none" normalizeH="0" baseline="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L</a:t>
            </a:r>
            <a:r>
              <a:rPr kumimoji="0" lang="en-US" sz="2400" b="1" i="0" u="none" strike="noStrike" cap="none" normalizeH="0" baseline="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PACS</a:t>
            </a:r>
            <a:endParaRPr kumimoji="0" lang="en-US" sz="2400" b="1" i="0" u="none" strike="noStrike" cap="none" normalizeH="0" baseline="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SystemX</a:t>
            </a:r>
            <a:endParaRPr kumimoji="0" lang="en-US" sz="2400" b="1" i="0" u="none" strike="noStrike" cap="none" normalizeH="0" baseline="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US" smtClean="0"/>
              <a:pPr/>
              <a:t>33</a:t>
            </a:fld>
            <a:endParaRPr lang="en-US"/>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HTTP</a:t>
            </a:r>
            <a:r>
              <a:rPr kumimoji="0" lang="en-US" sz="1800" b="1" i="0" u="none" strike="noStrike" cap="none" normalizeH="0" baseline="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Encoding/decoding, param validation, syntax validation</a:t>
            </a: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Fhir Service</a:t>
            </a:r>
            <a:endParaRPr kumimoji="0" lang="en-US" sz="1800" b="1" i="0" u="none" strike="noStrike" cap="none" normalizeH="0" baseline="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Indexer / Search</a:t>
            </a:r>
            <a:endParaRPr kumimoji="0" lang="en-US" sz="1800" b="1" i="0" u="none" strike="noStrike" cap="none" normalizeH="0" baseline="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Storage</a:t>
            </a:r>
            <a:endParaRPr kumimoji="0" lang="en-US" sz="1800" b="1" i="0" u="none" strike="noStrike" cap="none" normalizeH="0" baseline="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Implement service operations as described in spec</a:t>
            </a: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2590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US" smtClean="0"/>
              <a:pPr/>
              <a:t>34</a:t>
            </a:fld>
            <a:endParaRPr lang="en-US"/>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6858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2552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only hold when converting between different syntaxes when data is canonicalized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a:t>
            </a:r>
            <a:r>
              <a:rPr lang="en-US" sz="3100" noProof="0" dirty="0">
                <a:solidFill>
                  <a:schemeClr val="tx1"/>
                </a:solidFill>
                <a:effectLst/>
                <a:latin typeface="+mn-lt"/>
                <a:ea typeface="+mn-ea"/>
                <a:cs typeface="+mn-cs"/>
              </a:rPr>
              <a:t>, ConceptMap,</a:t>
            </a:r>
            <a:r>
              <a:rPr lang="en-US" dirty="0"/>
              <a:t>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 and message boundaries</a:t>
            </a:r>
          </a:p>
          <a:p>
            <a:pPr lvl="1"/>
            <a:r>
              <a:rPr lang="en-US" sz="2800" dirty="0"/>
              <a:t>Define extensions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611560"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a:t>Outbreak, Public Health Case, etc.</a:t>
            </a:r>
          </a:p>
          <a:p>
            <a:pPr lvl="1"/>
            <a:r>
              <a:rPr lang="en-US" sz="2400" dirty="0"/>
              <a:t>Some content will (hopefully) become normative in FHIR R4 (2018), but most won’t</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89</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Q4 2018: FHIR R4 published </a:t>
            </a:r>
          </a:p>
          <a:p>
            <a:pPr lvl="1" indent="-342900"/>
            <a:r>
              <a:rPr lang="en-US" dirty="0"/>
              <a:t>with some normative content?</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3" name="Picture 2"/>
          <p:cNvPicPr>
            <a:picLocks noChangeAspect="1"/>
          </p:cNvPicPr>
          <p:nvPr/>
        </p:nvPicPr>
        <p:blipFill>
          <a:blip r:embed="rId3"/>
          <a:stretch>
            <a:fillRect/>
          </a:stretch>
        </p:blipFill>
        <p:spPr>
          <a:xfrm>
            <a:off x="509198" y="1657809"/>
            <a:ext cx="4257341" cy="4867536"/>
          </a:xfrm>
          <a:prstGeom prst="rect">
            <a:avLst/>
          </a:prstGeom>
        </p:spPr>
      </p:pic>
      <p:pic>
        <p:nvPicPr>
          <p:cNvPr id="5" name="Picture 4"/>
          <p:cNvPicPr>
            <a:picLocks noChangeAspect="1"/>
          </p:cNvPicPr>
          <p:nvPr/>
        </p:nvPicPr>
        <p:blipFill>
          <a:blip r:embed="rId4"/>
          <a:stretch>
            <a:fillRect/>
          </a:stretch>
        </p:blipFill>
        <p:spPr>
          <a:xfrm>
            <a:off x="4920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Join </a:t>
            </a:r>
            <a:r>
              <a:rPr lang="en-US" sz="2400" noProof="0" dirty="0">
                <a:hlinkClick r:id="rId3"/>
              </a:rPr>
              <a:t>http://chat.fhir.org</a:t>
            </a:r>
            <a:endParaRPr lang="en-US" sz="24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chat,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16874</TotalTime>
  <Words>5500</Words>
  <Application>Microsoft Office PowerPoint</Application>
  <PresentationFormat>On-screen Show (4:3)</PresentationFormat>
  <Paragraphs>968</Paragraphs>
  <Slides>102</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Profile Uses</vt:lpstr>
      <vt:lpstr>Profiled Observation (Blood Pressure)</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15-17, 2017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360</cp:revision>
  <dcterms:created xsi:type="dcterms:W3CDTF">2012-12-03T20:41:34Z</dcterms:created>
  <dcterms:modified xsi:type="dcterms:W3CDTF">2017-09-03T04:49:43Z</dcterms:modified>
</cp:coreProperties>
</file>