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318" r:id="rId4"/>
    <p:sldId id="340" r:id="rId5"/>
    <p:sldId id="320" r:id="rId6"/>
    <p:sldId id="341" r:id="rId7"/>
    <p:sldId id="261" r:id="rId8"/>
    <p:sldId id="292" r:id="rId9"/>
    <p:sldId id="293" r:id="rId10"/>
    <p:sldId id="294" r:id="rId11"/>
    <p:sldId id="295" r:id="rId12"/>
    <p:sldId id="298" r:id="rId13"/>
    <p:sldId id="299" r:id="rId14"/>
    <p:sldId id="296" r:id="rId15"/>
    <p:sldId id="297" r:id="rId16"/>
    <p:sldId id="326" r:id="rId17"/>
    <p:sldId id="323" r:id="rId18"/>
    <p:sldId id="324" r:id="rId19"/>
    <p:sldId id="325" r:id="rId20"/>
    <p:sldId id="369" r:id="rId21"/>
    <p:sldId id="327" r:id="rId22"/>
    <p:sldId id="328" r:id="rId23"/>
    <p:sldId id="329" r:id="rId24"/>
    <p:sldId id="330" r:id="rId25"/>
    <p:sldId id="334" r:id="rId26"/>
    <p:sldId id="342" r:id="rId27"/>
    <p:sldId id="347" r:id="rId28"/>
    <p:sldId id="343" r:id="rId29"/>
    <p:sldId id="349" r:id="rId30"/>
    <p:sldId id="301" r:id="rId31"/>
    <p:sldId id="331" r:id="rId32"/>
    <p:sldId id="303" r:id="rId33"/>
    <p:sldId id="277" r:id="rId34"/>
    <p:sldId id="348" r:id="rId35"/>
    <p:sldId id="350" r:id="rId36"/>
    <p:sldId id="344" r:id="rId37"/>
    <p:sldId id="300" r:id="rId38"/>
    <p:sldId id="305" r:id="rId39"/>
    <p:sldId id="332" r:id="rId40"/>
    <p:sldId id="333" r:id="rId41"/>
    <p:sldId id="302" r:id="rId42"/>
    <p:sldId id="351" r:id="rId43"/>
    <p:sldId id="335" r:id="rId44"/>
    <p:sldId id="390" r:id="rId45"/>
    <p:sldId id="336" r:id="rId46"/>
    <p:sldId id="352" r:id="rId47"/>
    <p:sldId id="353" r:id="rId48"/>
    <p:sldId id="354" r:id="rId49"/>
    <p:sldId id="304" r:id="rId50"/>
    <p:sldId id="306" r:id="rId51"/>
    <p:sldId id="307" r:id="rId52"/>
    <p:sldId id="387" r:id="rId53"/>
    <p:sldId id="337" r:id="rId54"/>
    <p:sldId id="363" r:id="rId55"/>
    <p:sldId id="381" r:id="rId56"/>
    <p:sldId id="389" r:id="rId57"/>
    <p:sldId id="338" r:id="rId58"/>
    <p:sldId id="384" r:id="rId59"/>
    <p:sldId id="382" r:id="rId60"/>
    <p:sldId id="385" r:id="rId61"/>
    <p:sldId id="359" r:id="rId62"/>
    <p:sldId id="386" r:id="rId63"/>
    <p:sldId id="383" r:id="rId64"/>
    <p:sldId id="388" r:id="rId65"/>
    <p:sldId id="371" r:id="rId66"/>
    <p:sldId id="370" r:id="rId67"/>
    <p:sldId id="310" r:id="rId68"/>
    <p:sldId id="364" r:id="rId69"/>
    <p:sldId id="376" r:id="rId70"/>
    <p:sldId id="377" r:id="rId71"/>
    <p:sldId id="378" r:id="rId72"/>
    <p:sldId id="379" r:id="rId73"/>
    <p:sldId id="375" r:id="rId74"/>
    <p:sldId id="372" r:id="rId75"/>
    <p:sldId id="373" r:id="rId76"/>
    <p:sldId id="374" r:id="rId77"/>
    <p:sldId id="380" r:id="rId78"/>
    <p:sldId id="365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891A7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30" autoAdjust="0"/>
    <p:restoredTop sz="82838" autoAdjust="0"/>
  </p:normalViewPr>
  <p:slideViewPr>
    <p:cSldViewPr>
      <p:cViewPr>
        <p:scale>
          <a:sx n="100" d="100"/>
          <a:sy n="100" d="100"/>
        </p:scale>
        <p:origin x="328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2017-09-05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34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2017-09-05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90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35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0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7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623392" y="1556792"/>
            <a:ext cx="11137237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836712"/>
            <a:ext cx="8832981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800523" y="5717758"/>
            <a:ext cx="1056117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59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6"/>
            <a:ext cx="9288000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1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1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800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7355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684000" y="260649"/>
            <a:ext cx="2035806" cy="1252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1561299" y="759223"/>
            <a:ext cx="38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0" y="332657"/>
            <a:ext cx="9288000" cy="11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yhospital.org/codes/labresul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l7.org/fhir/STU3/consent.html#resource" TargetMode="Externa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http://creativecommons.org/licenses/by/3.0/deed.en_GB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hyperlink" Target="NUL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test.uhn.ca/baseDstu3/Condition?code=http://snomed.info/sct|425144005" TargetMode="External"/><Relationship Id="rId3" Type="http://schemas.openxmlformats.org/officeDocument/2006/relationships/hyperlink" Target="http://fhirtest.uhn.ca/baseDstu3/CodeSystem?code=hom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linical-status=|active" TargetMode="External"/><Relationship Id="rId4" Type="http://schemas.openxmlformats.org/officeDocument/2006/relationships/hyperlink" Target="http://fhirtest.uhn.ca/baseDstu3/Condition?code=http://snomed.info/sct|425144005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test.uhn.ca/baseDstu3/CodeSystem?code=|hom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dition?severity:not=255604002" TargetMode="External"/><Relationship Id="rId4" Type="http://schemas.openxmlformats.org/officeDocument/2006/relationships/hyperlink" Target="http://fhirtest.uhn.ca/baseDstu3/Condition?severity:not=255604002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test.uhn.ca/baseDstu3/Condition?code:text=angina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://fhirtest.uhn.ca/baseDstu3/Condition?code:not-in=http://hl7.org/fhir/ValueSet/condition-code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test.uhn.ca/baseDstu3/Condition?code:in=http://hl7.org/fhir/ValueSet/condition-cod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test.uhn.ca/baseDstu3/Condition?code:below=http://snomed.info/sct|73211009" TargetMode="External"/><Relationship Id="rId3" Type="http://schemas.openxmlformats.org/officeDocument/2006/relationships/hyperlink" Target="http://fhirtest.uhn.ca/baseDstu3/Condition?code:above=http://snomed.info/sct|75570004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http://...valueset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....valueset/someId$expand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test.uhn.ca/baseDstu3/ValueSet/procedure-category" TargetMode="External"/><Relationship Id="rId3" Type="http://schemas.openxmlformats.org/officeDocument/2006/relationships/hyperlink" Target="http://fhirtest.uhn.ca/baseDstu3/ValueSet/procedure-category/$expand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observation-category" TargetMode="External"/><Relationship Id="rId4" Type="http://schemas.openxmlformats.org/officeDocument/2006/relationships/hyperlink" Target="http://fhirtest.uhn.ca/baseDstu3/ValueSet/observation-category/$expand" TargetMode="External"/><Relationship Id="rId5" Type="http://schemas.openxmlformats.org/officeDocument/2006/relationships/hyperlink" Target="http://fhirtest.uhn.ca/baseDstu3/ValueSet/route-codes" TargetMode="External"/><Relationship Id="rId6" Type="http://schemas.openxmlformats.org/officeDocument/2006/relationships/hyperlink" Target="http://fhirtest.uhn.ca/baseDstu3/ValueSet/route-codes/$expand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est.fhir.org/r3/ValueSet/condition-category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ts.patientsfirst.org.nz/RestService.svc/Terminz/CodeSystem/$lookup?system=http://snomed.info/sct&amp;code=233604007" TargetMode="External"/><Relationship Id="rId3" Type="http://schemas.openxmlformats.org/officeDocument/2006/relationships/hyperlink" Target="http://test.fhir.org/r3/ValueSet/condition-category/$validate-code?system=http://hl7.org/fhir/condition-category&amp;code=problem-list-item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l7.org/fhir/STU3/terminology-module.html" TargetMode="External"/><Relationship Id="rId3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ts.patientsfirst.org.nz/RestService.svc/Terminz/CodeSystem/$lookup?system=http://snomed.info/sct&amp;code=233604007" TargetMode="External"/><Relationship Id="rId3" Type="http://schemas.openxmlformats.org/officeDocument/2006/relationships/hyperlink" Target="http://test.fhir.org/r3/CodeSystem/$lookup?system=http://snomed.info/sct&amp;code=233604007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ts.patientsfirst.org.nz/RestService.svc/Terminz/CodeSystem/$subsumes?system=http://snomed.info/sct&amp;codeA=3738000&amp;codeB=235856003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...conceptmap/id$translate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3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" TargetMode="External"/><Relationship Id="rId4" Type="http://schemas.openxmlformats.org/officeDocument/2006/relationships/hyperlink" Target="http://its.patientsfirst.org.nz/RestService.svc/Terminz/" TargetMode="External"/><Relationship Id="rId5" Type="http://schemas.openxmlformats.org/officeDocument/2006/relationships/hyperlink" Target="http://ontoserver.csiro.au/stu3-latest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est.fhir.org/r3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4" Type="http://schemas.openxmlformats.org/officeDocument/2006/relationships/hyperlink" Target="http://clinfhir.com/query.html" TargetMode="External"/><Relationship Id="rId5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linfhir.com/codeSystem.html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hat.fhir.org/#narrow/stream/terminology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ntoserver.csiro.au/stu3-latest/ValueSet/$expand?url=http%3A%2F%2Fsnomed.info%2Fsct%3Ffhir_vs%3Disa%2F233604007" TargetMode="External"/><Relationship Id="rId3" Type="http://schemas.openxmlformats.org/officeDocument/2006/relationships/hyperlink" Target="http://test.fhir.org/r3/ValueSet/$expand?url=http%3A%2F%2Fsnomed.info%2Fsct%3Ffhir_vs%3Disa%2F233604007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1484784"/>
            <a:ext cx="6624736" cy="1944216"/>
          </a:xfrm>
        </p:spPr>
        <p:txBody>
          <a:bodyPr/>
          <a:lstStyle/>
          <a:p>
            <a:r>
              <a:rPr lang="en-US" sz="4800" dirty="0"/>
              <a:t>Understanding and Using Terminology in HL7 FHIR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Rob Hausam MD</a:t>
            </a:r>
          </a:p>
          <a:p>
            <a:r>
              <a:rPr lang="en-US" sz="2400" dirty="0"/>
              <a:t>HL7 Working </a:t>
            </a:r>
            <a:r>
              <a:rPr lang="en-US" sz="2400" dirty="0"/>
              <a:t>Group Meeting </a:t>
            </a:r>
            <a:endParaRPr lang="en-US" sz="2400" dirty="0"/>
          </a:p>
          <a:p>
            <a:r>
              <a:rPr lang="en-US" sz="2400" dirty="0"/>
              <a:t>San Diego, CA</a:t>
            </a:r>
          </a:p>
          <a:p>
            <a:r>
              <a:rPr lang="en-US" sz="2400" dirty="0"/>
              <a:t>September 13, 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Code System vs. Value Set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Often mixed in common usage</a:t>
            </a:r>
          </a:p>
          <a:p>
            <a:r>
              <a:rPr lang="en-AU" sz="2800" dirty="0"/>
              <a:t>E.g., an application table that mixes LOINC codes and custom (self-defined) codes</a:t>
            </a:r>
          </a:p>
          <a:p>
            <a:r>
              <a:rPr lang="en-AU" sz="2800" dirty="0"/>
              <a:t>E.g., </a:t>
            </a:r>
            <a:r>
              <a:rPr lang="en-AU" sz="2800" dirty="0"/>
              <a:t>t</a:t>
            </a:r>
            <a:r>
              <a:rPr lang="en-AU" sz="2800" dirty="0"/>
              <a:t>he only way to know it’s a LOINC code is if it has the distinctive NNN-N syntax</a:t>
            </a:r>
          </a:p>
          <a:p>
            <a:r>
              <a:rPr lang="en-AU" sz="2800" dirty="0"/>
              <a:t>Keep your definitions clean, or you’ll get in trouble when you exchange data</a:t>
            </a:r>
          </a:p>
          <a:p>
            <a:r>
              <a:rPr lang="en-AU" sz="2800" dirty="0"/>
              <a:t>Separate the </a:t>
            </a:r>
            <a:r>
              <a:rPr lang="en-AU" sz="2800" b="1" dirty="0"/>
              <a:t>definition</a:t>
            </a:r>
            <a:r>
              <a:rPr lang="en-AU" sz="2800" dirty="0"/>
              <a:t> (code system) and </a:t>
            </a:r>
            <a:r>
              <a:rPr lang="en-AU" sz="2800" b="1" dirty="0"/>
              <a:t>use </a:t>
            </a:r>
            <a:r>
              <a:rPr lang="en-AU" sz="2800" dirty="0"/>
              <a:t>(value set) of a </a:t>
            </a:r>
            <a:r>
              <a:rPr lang="en-AU" sz="2800" b="1" dirty="0"/>
              <a:t>concept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36725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Sub-system: Binding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427279" y="2196803"/>
            <a:ext cx="1530170" cy="13302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Element </a:t>
            </a:r>
            <a:r>
              <a:rPr lang="en-AU" sz="1600" dirty="0"/>
              <a:t>Definition </a:t>
            </a: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Type and Value </a:t>
            </a:r>
            <a:r>
              <a:rPr lang="en-AU" sz="1600" dirty="0"/>
              <a:t>Set </a:t>
            </a:r>
            <a:r>
              <a:rPr lang="en-AU" sz="1600" dirty="0"/>
              <a:t>reference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Value Set:</a:t>
            </a:r>
          </a:p>
          <a:p>
            <a:pPr algn="ctr"/>
            <a:r>
              <a:rPr lang="en-AU" sz="1600" dirty="0"/>
              <a:t>A selection of a set of codes for use in a particular context</a:t>
            </a: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Selects</a:t>
            </a:r>
          </a:p>
        </p:txBody>
      </p:sp>
      <p:cxnSp>
        <p:nvCxnSpPr>
          <p:cNvPr id="18" name="Straight Arrow Connector 17"/>
          <p:cNvCxnSpPr>
            <a:stCxn id="14" idx="1"/>
            <a:endCxn id="18" idx="3"/>
          </p:cNvCxnSpPr>
          <p:nvPr/>
        </p:nvCxnSpPr>
        <p:spPr>
          <a:xfrm flipH="1">
            <a:off x="7536161" y="2861937"/>
            <a:ext cx="891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7200" y="2534912"/>
            <a:ext cx="6174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Binds</a:t>
            </a:r>
          </a:p>
        </p:txBody>
      </p:sp>
    </p:spTree>
    <p:extLst>
      <p:ext uri="{BB962C8B-B14F-4D97-AF65-F5344CB8AC3E}">
        <p14:creationId xmlns:p14="http://schemas.microsoft.com/office/powerpoint/2010/main" val="40933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Bindings identify what sort of codes are allowed for a given element</a:t>
            </a:r>
          </a:p>
          <a:p>
            <a:r>
              <a:rPr lang="en-CA" dirty="0" smtClean="0"/>
              <a:t>Can be:</a:t>
            </a:r>
          </a:p>
          <a:p>
            <a:pPr lvl="1"/>
            <a:r>
              <a:rPr lang="en-CA" dirty="0" smtClean="0"/>
              <a:t>Value set</a:t>
            </a:r>
          </a:p>
          <a:p>
            <a:pPr lvl="2"/>
            <a:r>
              <a:rPr lang="en-CA" dirty="0" smtClean="0"/>
              <a:t>Defined set of codes from 1..* code systems</a:t>
            </a:r>
          </a:p>
          <a:p>
            <a:pPr lvl="1"/>
            <a:r>
              <a:rPr lang="en-CA" dirty="0" smtClean="0"/>
              <a:t>Reference (to an “inferred” value set)</a:t>
            </a:r>
          </a:p>
          <a:p>
            <a:pPr lvl="2"/>
            <a:r>
              <a:rPr lang="en-CA" dirty="0" smtClean="0"/>
              <a:t>E.g. Mime types</a:t>
            </a:r>
          </a:p>
          <a:p>
            <a:pPr lvl="1"/>
            <a:r>
              <a:rPr lang="en-CA" dirty="0" smtClean="0"/>
              <a:t>Description only</a:t>
            </a:r>
          </a:p>
          <a:p>
            <a:pPr lvl="2"/>
            <a:r>
              <a:rPr lang="en-CA" dirty="0"/>
              <a:t>M</a:t>
            </a:r>
            <a:r>
              <a:rPr lang="en-CA" dirty="0" smtClean="0"/>
              <a:t>ust be populated if no reference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89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Binding Strength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/>
              <a:t>required</a:t>
            </a:r>
            <a:r>
              <a:rPr lang="en-CA" sz="2400" dirty="0"/>
              <a:t>: You must use the specified codes</a:t>
            </a:r>
          </a:p>
          <a:p>
            <a:pPr lvl="1"/>
            <a:r>
              <a:rPr lang="en-CA" sz="2000" dirty="0"/>
              <a:t>Or omit the element if no code applies for the concept</a:t>
            </a:r>
          </a:p>
          <a:p>
            <a:r>
              <a:rPr lang="en-CA" sz="2400" b="1" dirty="0"/>
              <a:t>extensible</a:t>
            </a:r>
            <a:r>
              <a:rPr lang="en-CA" sz="2400" dirty="0"/>
              <a:t>: You must use the specified codes if they apply</a:t>
            </a:r>
          </a:p>
          <a:p>
            <a:pPr lvl="1"/>
            <a:r>
              <a:rPr lang="en-CA" sz="1900" dirty="0"/>
              <a:t>Free to use other codes or text if value set doesn’t cover concept</a:t>
            </a:r>
          </a:p>
          <a:p>
            <a:r>
              <a:rPr lang="en-CA" sz="2400" b="1" dirty="0"/>
              <a:t>preferred</a:t>
            </a:r>
            <a:r>
              <a:rPr lang="en-CA" sz="2400" dirty="0"/>
              <a:t>: You SHOULD use the specified codes</a:t>
            </a:r>
          </a:p>
          <a:p>
            <a:pPr lvl="1"/>
            <a:r>
              <a:rPr lang="en-CA" sz="2000" dirty="0"/>
              <a:t>But if you have a good reason, you can use something else instead </a:t>
            </a:r>
            <a:r>
              <a:rPr lang="mr-IN" sz="2000" dirty="0"/>
              <a:t>–</a:t>
            </a:r>
            <a:r>
              <a:rPr lang="en-CA" sz="2000" dirty="0"/>
              <a:t> not required to be conformant</a:t>
            </a:r>
          </a:p>
          <a:p>
            <a:r>
              <a:rPr lang="en-CA" sz="2400" b="1" dirty="0"/>
              <a:t>example</a:t>
            </a:r>
            <a:r>
              <a:rPr lang="en-CA" sz="2400" dirty="0"/>
              <a:t>: These codes just give an idea of what you might use</a:t>
            </a:r>
          </a:p>
          <a:p>
            <a:pPr lvl="1"/>
            <a:r>
              <a:rPr lang="en-CA" sz="2000" dirty="0"/>
              <a:t>No expectation (or recommendation) of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0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Sub-system: Coded Data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427279" y="2196803"/>
            <a:ext cx="1530170" cy="13302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Element </a:t>
            </a:r>
            <a:r>
              <a:rPr lang="en-AU" sz="1600" dirty="0"/>
              <a:t>Definition </a:t>
            </a: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Type and Value </a:t>
            </a:r>
            <a:r>
              <a:rPr lang="en-AU" sz="1600" dirty="0"/>
              <a:t>Set </a:t>
            </a:r>
            <a:r>
              <a:rPr lang="en-AU" sz="1600" dirty="0"/>
              <a:t>reference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Value Set:</a:t>
            </a:r>
          </a:p>
          <a:p>
            <a:pPr algn="ctr"/>
            <a:r>
              <a:rPr lang="en-AU" sz="1600" dirty="0"/>
              <a:t>A selection of a set of codes for use in a particular context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Selects</a:t>
            </a:r>
          </a:p>
        </p:txBody>
      </p:sp>
      <p:cxnSp>
        <p:nvCxnSpPr>
          <p:cNvPr id="10" name="Straight Arrow Connector 9"/>
          <p:cNvCxnSpPr>
            <a:stCxn id="3" idx="1"/>
            <a:endCxn id="7" idx="3"/>
          </p:cNvCxnSpPr>
          <p:nvPr/>
        </p:nvCxnSpPr>
        <p:spPr>
          <a:xfrm flipH="1">
            <a:off x="7536161" y="2861937"/>
            <a:ext cx="891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07200" y="2534912"/>
            <a:ext cx="6174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Binds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02034" y="4370038"/>
            <a:ext cx="2268252" cy="15743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Element</a:t>
            </a:r>
            <a:r>
              <a:rPr lang="en-AU" sz="1600" dirty="0"/>
              <a:t>:</a:t>
            </a:r>
          </a:p>
          <a:p>
            <a:pPr algn="ctr"/>
            <a:r>
              <a:rPr lang="en-AU" sz="1600" dirty="0"/>
              <a:t>(Coded Data Type)</a:t>
            </a:r>
            <a:r>
              <a:rPr lang="en-AU" sz="1350" dirty="0"/>
              <a:t> </a:t>
            </a:r>
            <a:r>
              <a:rPr lang="en-AU" sz="1350" dirty="0"/>
              <a:t/>
            </a:r>
            <a:br>
              <a:rPr lang="en-AU" sz="1350" dirty="0"/>
            </a:br>
            <a:r>
              <a:rPr lang="en-AU" sz="1400" dirty="0"/>
              <a:t>code/</a:t>
            </a:r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/>
              <a:t>Coding</a:t>
            </a:r>
            <a:r>
              <a:rPr lang="en-AU" sz="1400" dirty="0"/>
              <a:t>/</a:t>
            </a:r>
            <a:br>
              <a:rPr lang="en-AU" sz="1400" dirty="0"/>
            </a:br>
            <a:r>
              <a:rPr lang="en-AU" sz="1400" dirty="0" err="1"/>
              <a:t>CodeableConcept</a:t>
            </a:r>
            <a:endParaRPr lang="en-AU" sz="14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561340" y="4705834"/>
            <a:ext cx="1840694" cy="451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700199">
            <a:off x="5145077" y="4555792"/>
            <a:ext cx="8867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Refers to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896200" y="3500130"/>
            <a:ext cx="774086" cy="8699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8668143">
            <a:off x="7557443" y="3781568"/>
            <a:ext cx="934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Conforms</a:t>
            </a:r>
          </a:p>
        </p:txBody>
      </p:sp>
    </p:spTree>
    <p:extLst>
      <p:ext uri="{BB962C8B-B14F-4D97-AF65-F5344CB8AC3E}">
        <p14:creationId xmlns:p14="http://schemas.microsoft.com/office/powerpoint/2010/main" val="15187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Referring to a code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</a:t>
            </a:r>
            <a:r>
              <a:rPr lang="en-AU" dirty="0" smtClean="0"/>
              <a:t>ach “use of a code” (a reference into a code system) has 4 properties:</a:t>
            </a:r>
          </a:p>
          <a:p>
            <a:r>
              <a:rPr lang="en-AU" b="1" dirty="0" smtClean="0"/>
              <a:t>system</a:t>
            </a:r>
            <a:r>
              <a:rPr lang="en-AU" dirty="0" smtClean="0"/>
              <a:t>: URL of the code system</a:t>
            </a:r>
          </a:p>
          <a:p>
            <a:r>
              <a:rPr lang="en-AU" b="1" dirty="0" smtClean="0"/>
              <a:t>version</a:t>
            </a:r>
            <a:r>
              <a:rPr lang="en-AU" dirty="0" smtClean="0"/>
              <a:t>: stated version of the code system (optional)</a:t>
            </a:r>
          </a:p>
          <a:p>
            <a:r>
              <a:rPr lang="en-AU" b="1" dirty="0" smtClean="0"/>
              <a:t>code</a:t>
            </a:r>
            <a:r>
              <a:rPr lang="en-AU" dirty="0" smtClean="0"/>
              <a:t>: the symbol defined for the concept (code/expression)</a:t>
            </a:r>
          </a:p>
          <a:p>
            <a:r>
              <a:rPr lang="en-AU" b="1" dirty="0" smtClean="0"/>
              <a:t>display</a:t>
            </a:r>
            <a:r>
              <a:rPr lang="en-AU" dirty="0" smtClean="0"/>
              <a:t>: a human readable representation of the concept (optional – debugging/display)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URL vs. OID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v2, you could identify code systems (and identifier systems) in a variety of ways</a:t>
            </a:r>
          </a:p>
          <a:p>
            <a:pPr lvl="1"/>
            <a:r>
              <a:rPr lang="en-CA" dirty="0" smtClean="0"/>
              <a:t>typically a local string</a:t>
            </a:r>
          </a:p>
          <a:p>
            <a:r>
              <a:rPr lang="en-CA" dirty="0" smtClean="0"/>
              <a:t>In v3 you had to use OIDs</a:t>
            </a:r>
          </a:p>
          <a:p>
            <a:pPr lvl="1"/>
            <a:r>
              <a:rPr lang="en-CA" dirty="0" smtClean="0"/>
              <a:t>E.g. 2.14.1237.937.25.58</a:t>
            </a:r>
          </a:p>
          <a:p>
            <a:r>
              <a:rPr lang="en-CA" dirty="0" smtClean="0"/>
              <a:t>In FHIR, we use URLs</a:t>
            </a:r>
          </a:p>
          <a:p>
            <a:pPr lvl="1"/>
            <a:r>
              <a:rPr lang="en-CA" dirty="0" smtClean="0"/>
              <a:t>E.g. </a:t>
            </a:r>
            <a:r>
              <a:rPr lang="en-CA" dirty="0" smtClean="0">
                <a:hlinkClick r:id="rId2"/>
              </a:rPr>
              <a:t>http://myhospital.org/codes/labresults</a:t>
            </a:r>
            <a:endParaRPr lang="en-CA" dirty="0" smtClean="0"/>
          </a:p>
          <a:p>
            <a:pPr lvl="1"/>
            <a:r>
              <a:rPr lang="en-CA" dirty="0" smtClean="0"/>
              <a:t>Can also use urn:oid:2.14.1237.937.25.58</a:t>
            </a:r>
          </a:p>
          <a:p>
            <a:pPr lvl="2"/>
            <a:r>
              <a:rPr lang="en-CA" dirty="0" smtClean="0"/>
              <a:t>But why would you want to? </a:t>
            </a:r>
            <a:r>
              <a:rPr lang="en-CA" dirty="0" smtClean="0">
                <a:sym typeface="Wingdings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6744072" y="3356992"/>
            <a:ext cx="3240360" cy="1656184"/>
            <a:chOff x="5220072" y="3356992"/>
            <a:chExt cx="3240360" cy="1656184"/>
          </a:xfrm>
        </p:grpSpPr>
        <p:sp>
          <p:nvSpPr>
            <p:cNvPr id="5" name="Rectangle 4"/>
            <p:cNvSpPr/>
            <p:nvPr/>
          </p:nvSpPr>
          <p:spPr bwMode="auto">
            <a:xfrm>
              <a:off x="6228184" y="3356992"/>
              <a:ext cx="2232248" cy="12241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 dirty="0">
                  <a:latin typeface="Arial" charset="0"/>
                </a:rPr>
                <a:t>Human-readable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 dirty="0">
                  <a:latin typeface="Arial" charset="0"/>
                </a:rPr>
                <a:t>Potentially resolvable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 dirty="0">
                  <a:latin typeface="Arial" charset="0"/>
                </a:rPr>
                <a:t>No training required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5220072" y="4581128"/>
              <a:ext cx="1008112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246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‘code’ Data </a:t>
            </a:r>
            <a:r>
              <a:rPr lang="en-CA" dirty="0"/>
              <a:t>T</a:t>
            </a:r>
            <a:r>
              <a:rPr lang="en-CA" dirty="0" smtClean="0"/>
              <a:t>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Just a code</a:t>
            </a:r>
          </a:p>
          <a:p>
            <a:pPr lvl="1"/>
            <a:r>
              <a:rPr lang="en-CA" dirty="0" smtClean="0"/>
              <a:t>Code system is fixed</a:t>
            </a:r>
          </a:p>
          <a:p>
            <a:pPr lvl="1"/>
            <a:r>
              <a:rPr lang="en-CA" dirty="0" smtClean="0"/>
              <a:t>Value set is fixed (required</a:t>
            </a:r>
            <a:br>
              <a:rPr lang="en-CA" dirty="0" smtClean="0"/>
            </a:br>
            <a:r>
              <a:rPr lang="en-CA" dirty="0" smtClean="0"/>
              <a:t>binding)</a:t>
            </a:r>
          </a:p>
          <a:p>
            <a:pPr lvl="1"/>
            <a:r>
              <a:rPr lang="en-CA" dirty="0" smtClean="0"/>
              <a:t>Display name is known</a:t>
            </a:r>
          </a:p>
          <a:p>
            <a:r>
              <a:rPr lang="en-CA" dirty="0" smtClean="0"/>
              <a:t>Used for “structural” elements</a:t>
            </a:r>
          </a:p>
          <a:p>
            <a:pPr lvl="1"/>
            <a:r>
              <a:rPr lang="en-CA" dirty="0" smtClean="0"/>
              <a:t>Essential to fundamental interoperability</a:t>
            </a:r>
          </a:p>
          <a:p>
            <a:pPr lvl="1"/>
            <a:r>
              <a:rPr lang="en-CA" dirty="0" smtClean="0"/>
              <a:t>Reasonable to standardize at international level</a:t>
            </a:r>
          </a:p>
          <a:p>
            <a:pPr lvl="1"/>
            <a:r>
              <a:rPr lang="en-CA" dirty="0" smtClean="0"/>
              <a:t>E.g. status, </a:t>
            </a:r>
            <a:r>
              <a:rPr lang="en-CA" dirty="0" err="1"/>
              <a:t>B</a:t>
            </a:r>
            <a:r>
              <a:rPr lang="en-CA" dirty="0" err="1" smtClean="0"/>
              <a:t>undle.type</a:t>
            </a:r>
            <a:r>
              <a:rPr lang="en-CA" dirty="0" smtClean="0"/>
              <a:t>, etc.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708498"/>
            <a:ext cx="3454170" cy="236857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752184" y="3467100"/>
            <a:ext cx="576064" cy="576064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if I need a different ‘code’?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11176000" cy="4624536"/>
          </a:xfrm>
        </p:spPr>
        <p:txBody>
          <a:bodyPr/>
          <a:lstStyle/>
          <a:p>
            <a:r>
              <a:rPr lang="en-CA" dirty="0" smtClean="0"/>
              <a:t>‘code’ data elements aren’t extensible</a:t>
            </a:r>
          </a:p>
          <a:p>
            <a:pPr lvl="1"/>
            <a:r>
              <a:rPr lang="en-CA" dirty="0" smtClean="0"/>
              <a:t>Can’t send your own custom codes</a:t>
            </a:r>
          </a:p>
          <a:p>
            <a:r>
              <a:rPr lang="en-CA" dirty="0" smtClean="0"/>
              <a:t>If coded element is optional</a:t>
            </a:r>
          </a:p>
          <a:p>
            <a:pPr lvl="1"/>
            <a:r>
              <a:rPr lang="en-CA" dirty="0" smtClean="0"/>
              <a:t>Omit the element and just send an extension</a:t>
            </a:r>
          </a:p>
          <a:p>
            <a:r>
              <a:rPr lang="en-CA" dirty="0" smtClean="0"/>
              <a:t>If coded element is </a:t>
            </a:r>
            <a:r>
              <a:rPr lang="en-CA" dirty="0" err="1" smtClean="0"/>
              <a:t>minOccurs</a:t>
            </a:r>
            <a:r>
              <a:rPr lang="en-CA" dirty="0" smtClean="0"/>
              <a:t>=1</a:t>
            </a:r>
          </a:p>
          <a:p>
            <a:pPr lvl="1"/>
            <a:r>
              <a:rPr lang="en-CA" dirty="0" smtClean="0"/>
              <a:t>Choose the code closest matching your need</a:t>
            </a:r>
          </a:p>
          <a:p>
            <a:pPr lvl="1"/>
            <a:r>
              <a:rPr lang="en-CA" dirty="0" smtClean="0"/>
              <a:t>Send additional semantics as an extension</a:t>
            </a:r>
          </a:p>
          <a:p>
            <a:pPr lvl="1"/>
            <a:r>
              <a:rPr lang="en-CA" dirty="0" smtClean="0"/>
              <a:t>Consider submitting a change request for inclusion in a future version of 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4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5631160" cy="4480520"/>
          </a:xfrm>
        </p:spPr>
        <p:txBody>
          <a:bodyPr/>
          <a:lstStyle/>
          <a:p>
            <a:r>
              <a:rPr lang="en-CA" dirty="0"/>
              <a:t>c</a:t>
            </a:r>
            <a:r>
              <a:rPr lang="en-CA" dirty="0" smtClean="0"/>
              <a:t>ode + system</a:t>
            </a:r>
          </a:p>
          <a:p>
            <a:r>
              <a:rPr lang="en-CA" dirty="0" smtClean="0"/>
              <a:t>Not often used directly</a:t>
            </a:r>
          </a:p>
          <a:p>
            <a:pPr lvl="1"/>
            <a:r>
              <a:rPr lang="en-CA" dirty="0" smtClean="0"/>
              <a:t>Example: </a:t>
            </a:r>
            <a:r>
              <a:rPr lang="en-CA" dirty="0" smtClean="0">
                <a:hlinkClick r:id="rId2"/>
              </a:rPr>
              <a:t>Consent.purpose</a:t>
            </a:r>
            <a:endParaRPr lang="en-CA" dirty="0" smtClean="0"/>
          </a:p>
          <a:p>
            <a:pPr lvl="1"/>
            <a:r>
              <a:rPr lang="en-CA" dirty="0" smtClean="0"/>
              <a:t>In most cases, if you need one coding, you probably need translations and/or original text </a:t>
            </a:r>
            <a:r>
              <a:rPr lang="en-CA" dirty="0" smtClean="0">
                <a:sym typeface="Wingdings"/>
              </a:rPr>
              <a:t></a:t>
            </a:r>
            <a:r>
              <a:rPr lang="en-CA" dirty="0" err="1" smtClean="0"/>
              <a:t>CodeableConcept</a:t>
            </a:r>
            <a:endParaRPr lang="en-CA" dirty="0" smtClean="0"/>
          </a:p>
          <a:p>
            <a:r>
              <a:rPr lang="en-CA" dirty="0" smtClean="0"/>
              <a:t>Why is everything optional?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35" y="2060848"/>
            <a:ext cx="2951294" cy="30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sz="2400" dirty="0">
                <a:hlinkClick r:id="rId2" invalidUrl="https://github.com/FHIR/documents/blob/master/presentations/2017-09 Tutorials/FHIR for Architects.pptx"/>
              </a:rPr>
              <a:t>https://</a:t>
            </a:r>
            <a:r>
              <a:rPr lang="en-US" sz="2400" dirty="0" smtClean="0">
                <a:hlinkClick r:id="rId3" invalidUrl="https://github.com/FHIR/documents/blob/master/presentations/2017-09 Tutorials/FHIR for Architects.pptx"/>
              </a:rPr>
              <a:t>github.com/FHIR/documents/blob/master/presentations/2017-09%20Tutorials/FHIR%20Terminology.pptx</a:t>
            </a:r>
            <a:endParaRPr lang="en-US" sz="2400" dirty="0" smtClean="0"/>
          </a:p>
          <a:p>
            <a:pPr lvl="0"/>
            <a:r>
              <a:rPr lang="en-US" noProof="0" dirty="0" smtClean="0"/>
              <a:t>Is </a:t>
            </a:r>
            <a:r>
              <a:rPr lang="en-US" noProof="0" dirty="0" smtClean="0"/>
              <a:t>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39" y="4221088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40000" y="5807005"/>
            <a:ext cx="4246146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Acknowledgements: </a:t>
            </a:r>
            <a:r>
              <a:rPr lang="en-US" dirty="0"/>
              <a:t>Grahame Grieve, Lloyd McKenzie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mr-IN" dirty="0" smtClean="0"/>
              <a:t>–</a:t>
            </a:r>
            <a:r>
              <a:rPr lang="en-US" dirty="0" smtClean="0"/>
              <a:t> Element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Version, display and </a:t>
            </a:r>
            <a:r>
              <a:rPr lang="en-US" dirty="0" err="1" smtClean="0"/>
              <a:t>userSelected</a:t>
            </a:r>
            <a:r>
              <a:rPr lang="en-US" dirty="0" smtClean="0"/>
              <a:t> provide additional optional information</a:t>
            </a:r>
          </a:p>
          <a:p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the code is known </a:t>
            </a:r>
            <a:r>
              <a:rPr lang="en-US" dirty="0" smtClean="0"/>
              <a:t>(and not the system)</a:t>
            </a:r>
          </a:p>
          <a:p>
            <a:pPr lvl="1"/>
            <a:r>
              <a:rPr lang="en-US" dirty="0" smtClean="0"/>
              <a:t>Rare, and best avoided </a:t>
            </a:r>
          </a:p>
          <a:p>
            <a:pPr lvl="1"/>
            <a:r>
              <a:rPr lang="en-US" dirty="0" smtClean="0"/>
              <a:t>Must be able to infer the system by context or no </a:t>
            </a:r>
            <a:r>
              <a:rPr lang="en-US" dirty="0"/>
              <a:t>useful processing </a:t>
            </a:r>
            <a:r>
              <a:rPr lang="en-US" dirty="0" smtClean="0"/>
              <a:t>can be performed</a:t>
            </a:r>
          </a:p>
          <a:p>
            <a:r>
              <a:rPr lang="en-US" dirty="0"/>
              <a:t>S</a:t>
            </a:r>
            <a:r>
              <a:rPr lang="en-US" dirty="0" smtClean="0"/>
              <a:t>ystem is present with </a:t>
            </a:r>
            <a:r>
              <a:rPr lang="en-US" dirty="0"/>
              <a:t>no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Means there </a:t>
            </a:r>
            <a:r>
              <a:rPr lang="en-US" dirty="0"/>
              <a:t>is no suitable code in the system </a:t>
            </a:r>
            <a:r>
              <a:rPr lang="en-US" dirty="0" smtClean="0"/>
              <a:t>which can be used to </a:t>
            </a:r>
            <a:r>
              <a:rPr lang="en-US" dirty="0"/>
              <a:t>represent the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87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CodeableConcept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</a:t>
            </a:r>
            <a:r>
              <a:rPr lang="en-CA" dirty="0" err="1" smtClean="0"/>
              <a:t>codings</a:t>
            </a:r>
            <a:r>
              <a:rPr lang="en-CA" dirty="0" smtClean="0"/>
              <a:t> are “equal”</a:t>
            </a:r>
          </a:p>
          <a:p>
            <a:pPr lvl="1"/>
            <a:r>
              <a:rPr lang="en-CA" dirty="0" smtClean="0"/>
              <a:t>One can be “user selected”</a:t>
            </a:r>
          </a:p>
          <a:p>
            <a:pPr lvl="2"/>
            <a:r>
              <a:rPr lang="en-CA" dirty="0" err="1" smtClean="0"/>
              <a:t>Coding.userSelected</a:t>
            </a:r>
            <a:r>
              <a:rPr lang="en-CA" dirty="0" smtClean="0"/>
              <a:t> (</a:t>
            </a:r>
            <a:r>
              <a:rPr lang="en-CA" dirty="0" err="1" smtClean="0"/>
              <a:t>boolean</a:t>
            </a:r>
            <a:r>
              <a:rPr lang="en-CA" dirty="0" smtClean="0"/>
              <a:t>)</a:t>
            </a:r>
          </a:p>
          <a:p>
            <a:r>
              <a:rPr lang="en-CA" dirty="0" smtClean="0"/>
              <a:t>To maximize interoperability, </a:t>
            </a:r>
            <a:br>
              <a:rPr lang="en-CA" dirty="0" smtClean="0"/>
            </a:br>
            <a:r>
              <a:rPr lang="en-CA" dirty="0" smtClean="0"/>
              <a:t>send what </a:t>
            </a:r>
            <a:r>
              <a:rPr lang="en-CA" dirty="0" err="1" smtClean="0"/>
              <a:t>codings</a:t>
            </a:r>
            <a:r>
              <a:rPr lang="en-CA" dirty="0" smtClean="0"/>
              <a:t> you know</a:t>
            </a:r>
          </a:p>
          <a:p>
            <a:r>
              <a:rPr lang="en-CA" dirty="0" smtClean="0"/>
              <a:t>Text: Representation </a:t>
            </a:r>
            <a:r>
              <a:rPr lang="en-CA" dirty="0"/>
              <a:t>of the concept as entered or chosen by the user</a:t>
            </a:r>
          </a:p>
          <a:p>
            <a:pPr lvl="1"/>
            <a:r>
              <a:rPr lang="en-CA" sz="2300" dirty="0"/>
              <a:t>Text and </a:t>
            </a:r>
            <a:r>
              <a:rPr lang="en-CA" sz="2300" dirty="0" err="1"/>
              <a:t>Coding.display</a:t>
            </a:r>
            <a:r>
              <a:rPr lang="en-CA" sz="2300" dirty="0"/>
              <a:t> are fallbacks for systems that don’t recognize your code, so </a:t>
            </a:r>
            <a:r>
              <a:rPr lang="en-CA" sz="2300" dirty="0"/>
              <a:t>good practice </a:t>
            </a:r>
            <a:r>
              <a:rPr lang="en-CA" sz="2300" dirty="0"/>
              <a:t>to include </a:t>
            </a:r>
            <a:r>
              <a:rPr lang="en-CA" sz="2300" dirty="0"/>
              <a:t>them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0176" y="1844824"/>
            <a:ext cx="2705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23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to use in an extension?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Default is CodeableConcept – it’s safest for subsequent migration and interoperability</a:t>
            </a:r>
          </a:p>
          <a:p>
            <a:r>
              <a:rPr lang="en-CA" dirty="0" smtClean="0"/>
              <a:t>Use Coding only if translations don’t make sense (not just if you don’t currently have a need)</a:t>
            </a:r>
          </a:p>
          <a:p>
            <a:r>
              <a:rPr lang="en-CA" dirty="0" smtClean="0"/>
              <a:t>Use ‘code’ if: </a:t>
            </a:r>
          </a:p>
          <a:p>
            <a:pPr lvl="1"/>
            <a:r>
              <a:rPr lang="en-CA" dirty="0"/>
              <a:t>E</a:t>
            </a:r>
            <a:r>
              <a:rPr lang="en-CA" dirty="0" smtClean="0"/>
              <a:t>ssential that everyone use the same codes</a:t>
            </a:r>
          </a:p>
          <a:p>
            <a:pPr lvl="1"/>
            <a:r>
              <a:rPr lang="en-CA" dirty="0"/>
              <a:t>Y</a:t>
            </a:r>
            <a:r>
              <a:rPr lang="en-CA" dirty="0" smtClean="0"/>
              <a:t>ou can define a set of codes that cover the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37600" y="6304236"/>
            <a:ext cx="960107" cy="219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0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Codes vs. Identifiers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Coding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code</a:t>
            </a:r>
          </a:p>
          <a:p>
            <a:r>
              <a:rPr lang="en-CA" dirty="0" smtClean="0"/>
              <a:t>system</a:t>
            </a:r>
          </a:p>
          <a:p>
            <a:r>
              <a:rPr lang="en-CA" dirty="0" smtClean="0"/>
              <a:t>display (for code), version, primary, </a:t>
            </a:r>
            <a:r>
              <a:rPr lang="en-CA" dirty="0" err="1" smtClean="0"/>
              <a:t>valueSet</a:t>
            </a:r>
            <a:endParaRPr lang="en-CA" dirty="0" smtClean="0"/>
          </a:p>
          <a:p>
            <a:r>
              <a:rPr lang="en-CA" dirty="0" smtClean="0"/>
              <a:t>Represents meaning/concept</a:t>
            </a:r>
          </a:p>
          <a:p>
            <a:pPr lvl="1"/>
            <a:r>
              <a:rPr lang="en-CA" dirty="0" smtClean="0"/>
              <a:t>Can cover real things such as countries, states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Identifier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value</a:t>
            </a:r>
          </a:p>
          <a:p>
            <a:r>
              <a:rPr lang="en-CA" dirty="0" smtClean="0"/>
              <a:t>system</a:t>
            </a:r>
          </a:p>
          <a:p>
            <a:r>
              <a:rPr lang="en-CA" dirty="0" smtClean="0"/>
              <a:t>label (for system), use, period, assigner</a:t>
            </a:r>
          </a:p>
          <a:p>
            <a:r>
              <a:rPr lang="en-CA" dirty="0" smtClean="0"/>
              <a:t>Represents “identity”, but can identify a “kind”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760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z="1000" smtClean="0">
                <a:solidFill>
                  <a:schemeClr val="accent2"/>
                </a:solidFill>
              </a:rPr>
              <a:pPr/>
              <a:t>23</a:t>
            </a:fld>
            <a:endParaRPr lang="en-CA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NamingSystem</a:t>
            </a:r>
            <a:r>
              <a:rPr lang="en-CA" dirty="0" smtClean="0"/>
              <a:t> resource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7528" y="4869160"/>
            <a:ext cx="8424936" cy="1224136"/>
          </a:xfrm>
        </p:spPr>
        <p:txBody>
          <a:bodyPr/>
          <a:lstStyle/>
          <a:p>
            <a:r>
              <a:rPr lang="en-CA" sz="2800" dirty="0"/>
              <a:t>Defines both code systems and </a:t>
            </a:r>
            <a:r>
              <a:rPr lang="en-CA" sz="2800"/>
              <a:t>identifier systems</a:t>
            </a:r>
            <a:endParaRPr lang="en-CA" sz="2800" dirty="0"/>
          </a:p>
          <a:p>
            <a:r>
              <a:rPr lang="en-CA" sz="2800" dirty="0"/>
              <a:t>Allows mapping between OIDs, URLs, etc.</a:t>
            </a:r>
            <a:endParaRPr lang="en-C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766044"/>
            <a:ext cx="8064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System vs. </a:t>
            </a:r>
            <a:br>
              <a:rPr lang="en-CA" dirty="0" smtClean="0"/>
            </a:br>
            <a:r>
              <a:rPr lang="en-CA" dirty="0" smtClean="0"/>
              <a:t>Value Set (again)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systems define symbols with specific meanings</a:t>
            </a:r>
          </a:p>
          <a:p>
            <a:pPr lvl="1"/>
            <a:r>
              <a:rPr lang="en-CA" dirty="0" smtClean="0"/>
              <a:t>E.g. LOINC, SNOMED, ICD-10, IETF language codes, local lab result codes, etc.</a:t>
            </a:r>
          </a:p>
          <a:p>
            <a:r>
              <a:rPr lang="en-CA" dirty="0" smtClean="0"/>
              <a:t>Value sets define collections of codes for use in a particular context</a:t>
            </a:r>
          </a:p>
          <a:p>
            <a:pPr lvl="1"/>
            <a:r>
              <a:rPr lang="en-CA" dirty="0" smtClean="0"/>
              <a:t>E.g. Codes for vital signs, codes for procedures</a:t>
            </a:r>
          </a:p>
          <a:p>
            <a:pPr lvl="1"/>
            <a:r>
              <a:rPr lang="en-CA" dirty="0" smtClean="0"/>
              <a:t>Can come from </a:t>
            </a:r>
            <a:r>
              <a:rPr lang="en-CA" dirty="0"/>
              <a:t>a single code </a:t>
            </a:r>
            <a:r>
              <a:rPr lang="en-CA" dirty="0" smtClean="0"/>
              <a:t>system or multiple code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CA" dirty="0" smtClean="0"/>
              <a:t>ODE SYSTEMS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CodeSystem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</a:t>
            </a:r>
            <a:r>
              <a:rPr lang="en-US" dirty="0"/>
              <a:t>the existence of a code </a:t>
            </a:r>
            <a:r>
              <a:rPr lang="en-US" dirty="0" smtClean="0"/>
              <a:t>system </a:t>
            </a:r>
            <a:r>
              <a:rPr lang="en-US" dirty="0"/>
              <a:t>and </a:t>
            </a:r>
            <a:r>
              <a:rPr lang="en-US" dirty="0" smtClean="0"/>
              <a:t>its </a:t>
            </a:r>
            <a:r>
              <a:rPr lang="en-US" dirty="0"/>
              <a:t>key </a:t>
            </a:r>
            <a:r>
              <a:rPr lang="en-US" dirty="0" smtClean="0"/>
              <a:t>properties:</a:t>
            </a:r>
          </a:p>
          <a:p>
            <a:pPr lvl="1"/>
            <a:r>
              <a:rPr lang="en-US" dirty="0"/>
              <a:t>Identifying URL and 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Description</a:t>
            </a:r>
            <a:r>
              <a:rPr lang="en-US" dirty="0"/>
              <a:t>, </a:t>
            </a:r>
            <a:r>
              <a:rPr lang="en-US" dirty="0" smtClean="0"/>
              <a:t>copyright</a:t>
            </a:r>
            <a:r>
              <a:rPr lang="en-US" dirty="0"/>
              <a:t>, publication date, and other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case sensitive and </a:t>
            </a:r>
            <a:r>
              <a:rPr lang="en-US" dirty="0"/>
              <a:t>version </a:t>
            </a:r>
            <a:r>
              <a:rPr lang="en-US" dirty="0" smtClean="0"/>
              <a:t>safe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a </a:t>
            </a:r>
            <a:r>
              <a:rPr lang="en-US" dirty="0"/>
              <a:t>compositional </a:t>
            </a:r>
            <a:r>
              <a:rPr lang="en-US" dirty="0" smtClean="0"/>
              <a:t>grammar is defined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ilters for use in a </a:t>
            </a:r>
            <a:r>
              <a:rPr lang="en-US" dirty="0" err="1" smtClean="0"/>
              <a:t>ValueSet.compose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Code system-defined concept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2823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Set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9" y="310739"/>
            <a:ext cx="8063165" cy="61653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V="1">
            <a:off x="2135560" y="4589141"/>
            <a:ext cx="3608784" cy="206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5744344" y="3292997"/>
            <a:ext cx="0" cy="12961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744344" y="3292998"/>
            <a:ext cx="3231976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8976320" y="1825365"/>
            <a:ext cx="0" cy="1467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5735960" y="1821359"/>
            <a:ext cx="3240360" cy="40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5735960" y="620689"/>
            <a:ext cx="8384" cy="12046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2135562" y="620688"/>
            <a:ext cx="360039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2135560" y="620689"/>
            <a:ext cx="1" cy="39890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6924092" y="4361299"/>
            <a:ext cx="2952328" cy="5232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Previously was part of </a:t>
            </a:r>
            <a:r>
              <a:rPr lang="en-US" sz="1400" dirty="0" err="1">
                <a:solidFill>
                  <a:srgbClr val="FF0000"/>
                </a:solidFill>
              </a:rPr>
              <a:t>ValueSet</a:t>
            </a:r>
            <a:r>
              <a:rPr lang="en-US" sz="1400" dirty="0">
                <a:solidFill>
                  <a:srgbClr val="FF0000"/>
                </a:solidFill>
              </a:rPr>
              <a:t> resource prior to STU3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5744344" y="3689783"/>
            <a:ext cx="1179748" cy="933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CodeSystem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May</a:t>
            </a:r>
            <a:r>
              <a:rPr lang="en-US" dirty="0"/>
              <a:t> list some or all of the concepts in the code system, along with their basic properties (code, display, definition), designations, and additional </a:t>
            </a:r>
            <a:r>
              <a:rPr lang="en-US" dirty="0" smtClean="0"/>
              <a:t>properties</a:t>
            </a:r>
            <a:endParaRPr lang="en-US" b="1" dirty="0" smtClean="0"/>
          </a:p>
          <a:p>
            <a:r>
              <a:rPr lang="en-US" b="1" dirty="0" smtClean="0"/>
              <a:t>Not</a:t>
            </a:r>
            <a:r>
              <a:rPr lang="en-US" dirty="0" smtClean="0"/>
              <a:t> intended to support the process of maintaining a code system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intended for </a:t>
            </a:r>
            <a:r>
              <a:rPr lang="en-US" b="1" dirty="0" smtClean="0"/>
              <a:t>distributing</a:t>
            </a:r>
            <a:r>
              <a:rPr lang="en-US" dirty="0" smtClean="0"/>
              <a:t> important existing (large) code systems (SNOMED CT, LOINC, </a:t>
            </a:r>
            <a:r>
              <a:rPr lang="en-US" dirty="0" err="1" smtClean="0"/>
              <a:t>RxNorm</a:t>
            </a:r>
            <a:r>
              <a:rPr lang="en-US" dirty="0" smtClean="0"/>
              <a:t>, ICD family,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707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Name:</a:t>
            </a:r>
            <a:r>
              <a:rPr lang="en-US" sz="3000" dirty="0"/>
              <a:t> Rob Hausam MD</a:t>
            </a:r>
          </a:p>
          <a:p>
            <a:r>
              <a:rPr lang="en-US" sz="3000" b="1" dirty="0"/>
              <a:t>Company:</a:t>
            </a:r>
            <a:r>
              <a:rPr lang="en-US" sz="3000" dirty="0"/>
              <a:t> Hausam Consulting LLC</a:t>
            </a:r>
          </a:p>
          <a:p>
            <a:r>
              <a:rPr lang="en-US" sz="3000" b="1" dirty="0"/>
              <a:t>Background:</a:t>
            </a:r>
          </a:p>
          <a:p>
            <a:pPr lvl="1"/>
            <a:r>
              <a:rPr lang="en-US" noProof="0" dirty="0" smtClean="0"/>
              <a:t>Co-chair of Vocabulary and Orders and Observations WGs</a:t>
            </a:r>
          </a:p>
          <a:p>
            <a:pPr lvl="1"/>
            <a:r>
              <a:rPr lang="en-US" noProof="0" dirty="0" smtClean="0"/>
              <a:t>FHIR Core Team member and Terminology Module editor</a:t>
            </a:r>
          </a:p>
          <a:p>
            <a:pPr lvl="1"/>
            <a:r>
              <a:rPr lang="en-US" dirty="0" smtClean="0"/>
              <a:t>Actively in</a:t>
            </a:r>
            <a:r>
              <a:rPr lang="en-US" noProof="0" dirty="0" err="1" smtClean="0"/>
              <a:t>volved</a:t>
            </a:r>
            <a:r>
              <a:rPr lang="en-US" noProof="0" dirty="0" smtClean="0"/>
              <a:t> in HL7 and terminology standards/development and modeling for </a:t>
            </a:r>
            <a:r>
              <a:rPr lang="en-US" noProof="0" dirty="0" smtClean="0"/>
              <a:t>16+ </a:t>
            </a:r>
            <a:r>
              <a:rPr lang="en-US" noProof="0" dirty="0" smtClean="0"/>
              <a:t>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064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Defining Concepts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code systems have a URL</a:t>
            </a:r>
          </a:p>
          <a:p>
            <a:r>
              <a:rPr lang="en-AU" dirty="0" smtClean="0"/>
              <a:t>Code + definition </a:t>
            </a:r>
          </a:p>
          <a:p>
            <a:r>
              <a:rPr lang="en-AU" dirty="0" smtClean="0"/>
              <a:t>Primary representation </a:t>
            </a:r>
          </a:p>
          <a:p>
            <a:r>
              <a:rPr lang="en-AU" dirty="0" smtClean="0"/>
              <a:t>Multiple other representations </a:t>
            </a:r>
          </a:p>
          <a:p>
            <a:pPr lvl="1"/>
            <a:r>
              <a:rPr lang="en-AU" dirty="0" smtClean="0"/>
              <a:t>Alternate languages, alternate uses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0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system definition 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633736"/>
            <a:ext cx="419395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ConceptMap</a:t>
            </a:r>
            <a:r>
              <a:rPr lang="en-AU" dirty="0" smtClean="0"/>
              <a:t>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8382000" cy="1312168"/>
          </a:xfrm>
        </p:spPr>
        <p:txBody>
          <a:bodyPr/>
          <a:lstStyle/>
          <a:p>
            <a:r>
              <a:rPr lang="en-AU" dirty="0" smtClean="0"/>
              <a:t>A list of mappings between concepts from two different code systems or models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24944"/>
            <a:ext cx="1003112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72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Sets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ValueSet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sets use </a:t>
            </a:r>
            <a:r>
              <a:rPr lang="en-US" dirty="0" err="1"/>
              <a:t>CodeSystem</a:t>
            </a:r>
            <a:r>
              <a:rPr lang="en-US" dirty="0"/>
              <a:t> resources by referring to them via their canonical </a:t>
            </a:r>
            <a:r>
              <a:rPr lang="en-US" dirty="0" smtClean="0"/>
              <a:t>URLs</a:t>
            </a:r>
          </a:p>
          <a:p>
            <a:r>
              <a:rPr lang="en-US" dirty="0" smtClean="0"/>
              <a:t>Value </a:t>
            </a:r>
            <a:r>
              <a:rPr lang="en-US" dirty="0"/>
              <a:t>sets are used in </a:t>
            </a:r>
            <a:r>
              <a:rPr lang="en-US" dirty="0" err="1"/>
              <a:t>ElementDefinition</a:t>
            </a:r>
            <a:r>
              <a:rPr lang="en-US" dirty="0"/>
              <a:t> and Questionnaire resources to specify the allowable contents for coded </a:t>
            </a:r>
            <a:r>
              <a:rPr lang="en-US" dirty="0" smtClean="0"/>
              <a:t>elements</a:t>
            </a:r>
          </a:p>
          <a:p>
            <a:r>
              <a:rPr lang="en-US" dirty="0"/>
              <a:t>Modeled on OMG CTS 2 functionality</a:t>
            </a:r>
            <a:r>
              <a:rPr lang="en-US" sz="2600" dirty="0"/>
              <a:t> (subset)</a:t>
            </a:r>
          </a:p>
          <a:p>
            <a:pPr lvl="1"/>
            <a:r>
              <a:rPr lang="en-US" dirty="0" err="1"/>
              <a:t>ValueSet</a:t>
            </a:r>
            <a:r>
              <a:rPr lang="en-US" dirty="0"/>
              <a:t> resources can be converted to CTS2 value sets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4405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ValueSet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Aligned </a:t>
            </a:r>
            <a:r>
              <a:rPr lang="en-US" dirty="0"/>
              <a:t>with </a:t>
            </a:r>
            <a:r>
              <a:rPr lang="en-US" dirty="0" smtClean="0"/>
              <a:t>Value </a:t>
            </a:r>
            <a:r>
              <a:rPr lang="en-US" dirty="0"/>
              <a:t>Set Definition </a:t>
            </a:r>
            <a:r>
              <a:rPr lang="en-US" dirty="0" smtClean="0"/>
              <a:t>(</a:t>
            </a:r>
            <a:r>
              <a:rPr lang="en-US" dirty="0"/>
              <a:t>VSD</a:t>
            </a:r>
            <a:r>
              <a:rPr lang="en-US" dirty="0" smtClean="0"/>
              <a:t>) spec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all </a:t>
            </a:r>
            <a:r>
              <a:rPr lang="en-US" dirty="0" smtClean="0"/>
              <a:t>VSD elements are in the base resource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are defined as part of </a:t>
            </a:r>
            <a:r>
              <a:rPr lang="en-US" dirty="0" err="1" smtClean="0"/>
              <a:t>ValueSet</a:t>
            </a:r>
            <a:r>
              <a:rPr lang="en-US" dirty="0" smtClean="0"/>
              <a:t> extensions</a:t>
            </a:r>
          </a:p>
          <a:p>
            <a:r>
              <a:rPr lang="en-US" dirty="0" smtClean="0"/>
              <a:t>The ‘compose’ element represents </a:t>
            </a:r>
            <a:r>
              <a:rPr lang="en-US" dirty="0"/>
              <a:t>the VSD "Content Logical </a:t>
            </a:r>
            <a:r>
              <a:rPr lang="en-US" dirty="0" smtClean="0"/>
              <a:t>Definition” (CLD)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5010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Set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260648"/>
            <a:ext cx="6162831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Value Set Parts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Meta data</a:t>
            </a:r>
          </a:p>
          <a:p>
            <a:r>
              <a:rPr lang="en-AU" dirty="0" smtClean="0"/>
              <a:t>Logical definition (.compose):</a:t>
            </a:r>
          </a:p>
          <a:p>
            <a:pPr lvl="1"/>
            <a:r>
              <a:rPr lang="en-AU" dirty="0" smtClean="0"/>
              <a:t>Other value sets to include </a:t>
            </a:r>
          </a:p>
          <a:p>
            <a:pPr lvl="1"/>
            <a:r>
              <a:rPr lang="en-AU" dirty="0" smtClean="0"/>
              <a:t>Codes to include/exclude – system, list or by filter</a:t>
            </a:r>
          </a:p>
          <a:p>
            <a:r>
              <a:rPr lang="en-AU" dirty="0" smtClean="0"/>
              <a:t>Expansion (.expansion)</a:t>
            </a:r>
          </a:p>
          <a:p>
            <a:pPr lvl="1"/>
            <a:r>
              <a:rPr lang="en-AU" dirty="0" smtClean="0"/>
              <a:t>What’s actually in the value set </a:t>
            </a:r>
            <a:r>
              <a:rPr lang="en-AU" i="1" dirty="0" smtClean="0"/>
              <a:t>today, under local conditions</a:t>
            </a:r>
            <a:endParaRPr lang="en-AU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0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Versions are important to understand and use, when needed</a:t>
            </a:r>
          </a:p>
          <a:p>
            <a:r>
              <a:rPr lang="en-AU" dirty="0" smtClean="0"/>
              <a:t>A value set that doesn’t use </a:t>
            </a:r>
            <a:r>
              <a:rPr lang="en-AU" dirty="0" err="1" smtClean="0"/>
              <a:t>ValueSet.compose.include.version</a:t>
            </a:r>
            <a:r>
              <a:rPr lang="en-AU" dirty="0" smtClean="0"/>
              <a:t> has </a:t>
            </a:r>
            <a:r>
              <a:rPr lang="en-AU" b="1" dirty="0" smtClean="0"/>
              <a:t>unknown content, </a:t>
            </a:r>
            <a:r>
              <a:rPr lang="en-AU" dirty="0"/>
              <a:t>e</a:t>
            </a:r>
            <a:r>
              <a:rPr lang="en-AU" dirty="0" smtClean="0"/>
              <a:t>ven if it lists the codes explicitly</a:t>
            </a:r>
          </a:p>
          <a:p>
            <a:r>
              <a:rPr lang="en-AU" dirty="0" smtClean="0"/>
              <a:t>If you don’t decide on a version, the decision and the results are delegated to run time</a:t>
            </a:r>
          </a:p>
          <a:p>
            <a:r>
              <a:rPr lang="en-AU" dirty="0" smtClean="0"/>
              <a:t>But this is a very common thing to do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35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Compose 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030" y="1700808"/>
            <a:ext cx="792638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9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8000" y="2376000"/>
            <a:ext cx="5486400" cy="4624536"/>
          </a:xfrm>
        </p:spPr>
        <p:txBody>
          <a:bodyPr/>
          <a:lstStyle/>
          <a:p>
            <a:pPr lvl="1"/>
            <a:r>
              <a:rPr lang="en-US" dirty="0" smtClean="0"/>
              <a:t>V2</a:t>
            </a:r>
          </a:p>
          <a:p>
            <a:pPr lvl="1"/>
            <a:r>
              <a:rPr lang="en-US" dirty="0" smtClean="0"/>
              <a:t>V3</a:t>
            </a:r>
          </a:p>
          <a:p>
            <a:pPr lvl="1"/>
            <a:r>
              <a:rPr lang="en-US" dirty="0" smtClean="0"/>
              <a:t>CDA</a:t>
            </a:r>
          </a:p>
          <a:p>
            <a:pPr lvl="1"/>
            <a:r>
              <a:rPr lang="en-US" dirty="0" smtClean="0"/>
              <a:t>FHIR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2376000"/>
            <a:ext cx="5486400" cy="4624536"/>
          </a:xfrm>
        </p:spPr>
        <p:txBody>
          <a:bodyPr/>
          <a:lstStyle/>
          <a:p>
            <a:pPr lvl="1"/>
            <a:r>
              <a:rPr lang="en-US" dirty="0" smtClean="0"/>
              <a:t>SNOMED CT</a:t>
            </a:r>
          </a:p>
          <a:p>
            <a:pPr lvl="1"/>
            <a:r>
              <a:rPr lang="en-US" dirty="0" smtClean="0"/>
              <a:t>LOINC</a:t>
            </a:r>
          </a:p>
          <a:p>
            <a:pPr lvl="1"/>
            <a:r>
              <a:rPr lang="en-US" dirty="0" smtClean="0"/>
              <a:t>ICD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468000" y="1828800"/>
            <a:ext cx="8382000" cy="6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Who is familiar with:</a:t>
            </a:r>
            <a:endParaRPr lang="en-US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000" y="4382541"/>
            <a:ext cx="8382000" cy="20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kern="0" dirty="0"/>
              <a:t>Background</a:t>
            </a:r>
          </a:p>
          <a:p>
            <a:pPr lvl="1"/>
            <a:r>
              <a:rPr lang="en-CA" kern="0" dirty="0"/>
              <a:t>Technical (e.g. developer, architect)</a:t>
            </a:r>
          </a:p>
          <a:p>
            <a:pPr lvl="1"/>
            <a:r>
              <a:rPr lang="en-CA" kern="0" dirty="0"/>
              <a:t>Clinical (e.g. physician, nurse, pharmacist)</a:t>
            </a:r>
          </a:p>
          <a:p>
            <a:pPr lvl="1"/>
            <a:r>
              <a:rPr lang="en-CA" kern="0" dirty="0"/>
              <a:t>Non-technical (e.g. manager, CEO)</a:t>
            </a:r>
          </a:p>
        </p:txBody>
      </p:sp>
    </p:spTree>
    <p:extLst>
      <p:ext uri="{BB962C8B-B14F-4D97-AF65-F5344CB8AC3E}">
        <p14:creationId xmlns:p14="http://schemas.microsoft.com/office/powerpoint/2010/main" val="20343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Expansion</a:t>
            </a:r>
            <a:r>
              <a:rPr lang="en-CA" baseline="0" dirty="0" smtClean="0"/>
              <a:t>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1700808"/>
            <a:ext cx="79073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4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Selecting Concepts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Name the System (optional: version)</a:t>
            </a:r>
          </a:p>
          <a:p>
            <a:r>
              <a:rPr lang="en-AU" dirty="0" smtClean="0"/>
              <a:t>If just a system, then all codes are included</a:t>
            </a:r>
          </a:p>
          <a:p>
            <a:r>
              <a:rPr lang="en-AU" dirty="0" smtClean="0"/>
              <a:t>List codes</a:t>
            </a:r>
          </a:p>
          <a:p>
            <a:pPr lvl="1"/>
            <a:r>
              <a:rPr lang="en-AU" dirty="0" smtClean="0"/>
              <a:t>Can provide alternate descriptions</a:t>
            </a:r>
          </a:p>
          <a:p>
            <a:r>
              <a:rPr lang="en-AU" dirty="0" smtClean="0"/>
              <a:t>Select codes by property </a:t>
            </a:r>
          </a:p>
          <a:p>
            <a:pPr lvl="1"/>
            <a:r>
              <a:rPr lang="en-AU" dirty="0" smtClean="0"/>
              <a:t>Name – defined by the code system</a:t>
            </a:r>
          </a:p>
          <a:p>
            <a:pPr lvl="1"/>
            <a:r>
              <a:rPr lang="en-AU" dirty="0" smtClean="0"/>
              <a:t>Operation – equals, in, regex,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Value – the value of the property</a:t>
            </a:r>
          </a:p>
          <a:p>
            <a:pPr lvl="1"/>
            <a:r>
              <a:rPr lang="en-AU" dirty="0" smtClean="0"/>
              <a:t>E.g. LOINC: ORDER_OBS </a:t>
            </a:r>
            <a:r>
              <a:rPr lang="en-AU" dirty="0"/>
              <a:t>=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8249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Terminology-based Search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Token</a:t>
            </a:r>
          </a:p>
          <a:p>
            <a:pPr lvl="1"/>
            <a:r>
              <a:rPr lang="en-CA" dirty="0" smtClean="0"/>
              <a:t>Exact match: </a:t>
            </a:r>
            <a:r>
              <a:rPr lang="en-CA" dirty="0" err="1" smtClean="0"/>
              <a:t>system|code</a:t>
            </a:r>
            <a:endParaRPr lang="en-CA" dirty="0" smtClean="0"/>
          </a:p>
          <a:p>
            <a:pPr lvl="2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fhirtest.uhn.ca/baseDstu3/</a:t>
            </a:r>
            <a:r>
              <a:rPr lang="en-CA" dirty="0" smtClean="0">
                <a:hlinkClick r:id="rId2"/>
              </a:rPr>
              <a:t>Condition?code=http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snomed.info/sct|425144005</a:t>
            </a:r>
            <a:endParaRPr lang="en-CA" dirty="0"/>
          </a:p>
          <a:p>
            <a:pPr lvl="1"/>
            <a:r>
              <a:rPr lang="en-CA" dirty="0" smtClean="0"/>
              <a:t>Code, any system: code</a:t>
            </a:r>
          </a:p>
          <a:p>
            <a:pPr lvl="2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fhirtest.uhn.ca/baseDstu3/CodeSystem?code=home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8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Token</a:t>
            </a:r>
          </a:p>
          <a:p>
            <a:pPr lvl="1"/>
            <a:r>
              <a:rPr lang="en-CA" dirty="0" smtClean="0"/>
              <a:t>Code, no system: |code</a:t>
            </a:r>
          </a:p>
          <a:p>
            <a:pPr lvl="2"/>
            <a:r>
              <a:rPr lang="en-CA" dirty="0">
                <a:hlinkClick r:id="rId2"/>
              </a:rPr>
              <a:t>http://fhirtest.uhn.ca/baseDstu3/CodeSystem?code</a:t>
            </a:r>
            <a:r>
              <a:rPr lang="en-CA" dirty="0" smtClean="0">
                <a:hlinkClick r:id="rId2"/>
              </a:rPr>
              <a:t>=|home</a:t>
            </a:r>
            <a:endParaRPr lang="en-CA" dirty="0" smtClean="0"/>
          </a:p>
          <a:p>
            <a:pPr lvl="2"/>
            <a:r>
              <a:rPr lang="en-CA" dirty="0">
                <a:hlinkClick r:id="rId3"/>
              </a:rPr>
              <a:t>http://fhirtest.uhn.ca/baseDstu3/Condition?clinical-status=|</a:t>
            </a:r>
            <a:r>
              <a:rPr lang="en-CA" dirty="0" smtClean="0">
                <a:hlinkClick r:id="rId3"/>
              </a:rPr>
              <a:t>active</a:t>
            </a:r>
            <a:endParaRPr lang="en-CA" dirty="0" smtClean="0"/>
          </a:p>
          <a:p>
            <a:pPr lvl="1"/>
            <a:r>
              <a:rPr lang="en-CA" dirty="0" smtClean="0"/>
              <a:t>System, any code: system|</a:t>
            </a:r>
            <a:endParaRPr lang="en-CA" dirty="0"/>
          </a:p>
          <a:p>
            <a:pPr lvl="2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fhirtest.uhn.ca/baseDstu3/Condition?code=</a:t>
            </a: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snomed.info/sct</a:t>
            </a:r>
            <a:r>
              <a:rPr lang="en-CA" dirty="0" smtClean="0"/>
              <a:t>|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 smtClean="0">
                <a:ea typeface="+mn-ea"/>
                <a:cs typeface="+mn-cs"/>
              </a:rPr>
              <a:t>Search on</a:t>
            </a:r>
            <a:r>
              <a:rPr lang="en-CA" dirty="0">
                <a:ea typeface="+mn-ea"/>
                <a:cs typeface="+mn-cs"/>
              </a:rPr>
              <a:t>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 smtClean="0"/>
              <a:t>Coding.display</a:t>
            </a:r>
            <a:r>
              <a:rPr lang="en-CA" dirty="0" smtClean="0"/>
              <a:t> or </a:t>
            </a:r>
            <a:r>
              <a:rPr lang="en-CA" dirty="0" err="1" smtClean="0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fhirtest.uhn.ca/baseDstu3/Condition?code:text=angina</a:t>
            </a:r>
            <a:endParaRPr lang="en-CA" dirty="0"/>
          </a:p>
          <a:p>
            <a:pPr lvl="1"/>
            <a:r>
              <a:rPr lang="en-CA" dirty="0" smtClean="0">
                <a:ea typeface="+mn-ea"/>
                <a:cs typeface="+mn-cs"/>
              </a:rPr>
              <a:t>Exclude resources that match based on </a:t>
            </a:r>
            <a:r>
              <a:rPr lang="en-CA" dirty="0" smtClean="0">
                <a:ea typeface="+mn-ea"/>
                <a:cs typeface="+mn-cs"/>
              </a:rPr>
              <a:t>token: </a:t>
            </a:r>
            <a:r>
              <a:rPr lang="en-CA" b="1" dirty="0" smtClean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test.fhir.org/r3/Condition?severity:not=255604002</a:t>
            </a:r>
            <a:endParaRPr lang="en-CA" dirty="0" smtClean="0"/>
          </a:p>
          <a:p>
            <a:pPr lvl="2"/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fhirtest.uhn.ca/baseDstu3/Condition?severity:not=255604002</a:t>
            </a:r>
            <a:endParaRPr lang="en-CA" dirty="0" smtClean="0"/>
          </a:p>
          <a:p>
            <a:pPr lvl="3"/>
            <a:r>
              <a:rPr lang="en-CA" dirty="0" smtClean="0"/>
              <a:t>The ‘not’ modifier is </a:t>
            </a:r>
            <a:r>
              <a:rPr lang="en-CA" b="1" dirty="0" smtClean="0"/>
              <a:t>not</a:t>
            </a:r>
            <a:r>
              <a:rPr lang="en-CA" dirty="0" smtClean="0"/>
              <a:t> working on HAPI DSTU3 server (as of 9/6/2017)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15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fhirtest.uhn.ca/baseDstu3/Condition?code:in=http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hl7.org/fhir/ValueSet/condition-code</a:t>
            </a:r>
            <a:endParaRPr lang="en-CA" dirty="0" smtClean="0">
              <a:ea typeface="+mn-ea"/>
              <a:cs typeface="+mn-cs"/>
              <a:hlinkClick r:id="rId3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</a:t>
            </a:r>
            <a:r>
              <a:rPr lang="en-CA" dirty="0" smtClean="0">
                <a:ea typeface="+mn-ea"/>
                <a:cs typeface="+mn-cs"/>
              </a:rPr>
              <a:t>not</a:t>
            </a:r>
            <a:r>
              <a:rPr lang="en-CA" dirty="0">
                <a:ea typeface="+mn-ea"/>
                <a:cs typeface="+mn-cs"/>
              </a:rPr>
              <a:t> in value set: </a:t>
            </a:r>
            <a:r>
              <a:rPr lang="en-CA" b="1" dirty="0">
                <a:ea typeface="+mn-ea"/>
                <a:cs typeface="+mn-cs"/>
              </a:rPr>
              <a:t>not-in</a:t>
            </a:r>
          </a:p>
          <a:p>
            <a:pPr lvl="2"/>
            <a:r>
              <a:rPr lang="en-CA" dirty="0" smtClean="0">
                <a:hlinkClick r:id="rId4"/>
              </a:rPr>
              <a:t>http</a:t>
            </a:r>
            <a:r>
              <a:rPr lang="en-CA" dirty="0">
                <a:hlinkClick r:id="rId4"/>
              </a:rPr>
              <a:t>://fhirtest.uhn.ca/baseDstu3/Condition?code:not-in=http://</a:t>
            </a:r>
            <a:r>
              <a:rPr lang="en-CA" dirty="0" smtClean="0">
                <a:hlinkClick r:id="rId4"/>
              </a:rPr>
              <a:t>hl7.org/fhir/ValueSet/condition-code</a:t>
            </a:r>
            <a:endParaRPr lang="en-CA" dirty="0" smtClean="0"/>
          </a:p>
          <a:p>
            <a:pPr lvl="2"/>
            <a:endParaRPr lang="en-CA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05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Search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 err="1" smtClean="0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 smtClean="0"/>
              <a:t>subsumes </a:t>
            </a:r>
            <a:r>
              <a:rPr lang="en-CA" dirty="0"/>
              <a:t>the specified search </a:t>
            </a:r>
            <a:r>
              <a:rPr lang="en-CA" dirty="0" smtClean="0"/>
              <a:t>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</a:t>
            </a:r>
            <a:r>
              <a:rPr lang="en-CA" b="1" dirty="0" smtClean="0">
                <a:ea typeface="+mn-ea"/>
                <a:cs typeface="+mn-cs"/>
              </a:rPr>
              <a:t>“Diabetes mellitus” (</a:t>
            </a:r>
            <a:r>
              <a:rPr lang="en-CA" sz="2400" b="1" dirty="0"/>
              <a:t>73211009</a:t>
            </a:r>
            <a:r>
              <a:rPr lang="en-CA" b="1" dirty="0" smtClean="0">
                <a:ea typeface="+mn-ea"/>
                <a:cs typeface="+mn-cs"/>
              </a:rPr>
              <a:t>)</a:t>
            </a:r>
            <a:endParaRPr lang="en-CA" b="1" dirty="0">
              <a:ea typeface="+mn-ea"/>
              <a:cs typeface="+mn-cs"/>
            </a:endParaRPr>
          </a:p>
          <a:p>
            <a:pPr lvl="2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fhirtest.uhn.ca/baseDstu3/Condition?code:below=http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snomed.info/sct|</a:t>
            </a:r>
            <a:r>
              <a:rPr lang="is-IS" dirty="0" smtClean="0">
                <a:hlinkClick r:id="rId2"/>
              </a:rPr>
              <a:t>73211009</a:t>
            </a:r>
            <a:endParaRPr lang="en-CA" dirty="0" smtClean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</a:t>
            </a:r>
            <a:r>
              <a:rPr lang="en-CA" dirty="0" smtClean="0"/>
              <a:t>is-a* relationship): </a:t>
            </a:r>
            <a:r>
              <a:rPr lang="en-CA" b="1" dirty="0"/>
              <a:t>above </a:t>
            </a:r>
            <a:r>
              <a:rPr lang="en-CA" b="1" dirty="0" smtClean="0"/>
              <a:t>“</a:t>
            </a:r>
            <a:r>
              <a:rPr lang="en-CA" b="1" dirty="0"/>
              <a:t>Viral pneumonia</a:t>
            </a:r>
            <a:r>
              <a:rPr lang="en-CA" b="1" dirty="0" smtClean="0"/>
              <a:t>” (75570004)</a:t>
            </a:r>
            <a:endParaRPr lang="en-CA" b="1" dirty="0"/>
          </a:p>
          <a:p>
            <a:pPr lvl="2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fhirtest.uhn.ca/baseDstu3/Condition?code:above=http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snomed.info/sct|</a:t>
            </a:r>
            <a:r>
              <a:rPr lang="is-IS" dirty="0" smtClean="0">
                <a:hlinkClick r:id="rId3"/>
              </a:rPr>
              <a:t>75570004</a:t>
            </a:r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384032" y="580837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*is-a relationship includes the code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Terminology SERVICE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9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Service Rationale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There’s a lot of complexity here:</a:t>
            </a:r>
          </a:p>
          <a:p>
            <a:pPr lvl="1"/>
            <a:r>
              <a:rPr lang="en-AU" dirty="0" smtClean="0"/>
              <a:t>Code Systems</a:t>
            </a:r>
          </a:p>
          <a:p>
            <a:pPr lvl="1"/>
            <a:r>
              <a:rPr lang="en-AU" dirty="0" smtClean="0"/>
              <a:t>Value Sets </a:t>
            </a:r>
          </a:p>
          <a:p>
            <a:pPr lvl="1"/>
            <a:r>
              <a:rPr lang="en-AU" dirty="0" smtClean="0"/>
              <a:t>Bindings</a:t>
            </a:r>
          </a:p>
          <a:p>
            <a:r>
              <a:rPr lang="en-AU" dirty="0" smtClean="0"/>
              <a:t>Many (or most) applications are much simpler</a:t>
            </a:r>
          </a:p>
          <a:p>
            <a:pPr lvl="1"/>
            <a:r>
              <a:rPr lang="en-AU" dirty="0" smtClean="0"/>
              <a:t>List of codes and displays in some table structure</a:t>
            </a:r>
          </a:p>
          <a:p>
            <a:pPr lvl="1"/>
            <a:r>
              <a:rPr lang="en-AU" dirty="0" smtClean="0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798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Calibri"/>
              </a:rPr>
              <a:t>Examine how coded data is shared in FHIR</a:t>
            </a:r>
          </a:p>
          <a:p>
            <a:r>
              <a:rPr lang="en-US" sz="3000" dirty="0">
                <a:latin typeface="Calibri"/>
              </a:rPr>
              <a:t>Understand code system and value set definition and use in FHIR</a:t>
            </a:r>
          </a:p>
          <a:p>
            <a:r>
              <a:rPr lang="en-US" sz="3000" dirty="0">
                <a:latin typeface="Calibri"/>
              </a:rPr>
              <a:t>Understand terminology binding in FHIR</a:t>
            </a:r>
          </a:p>
          <a:p>
            <a:r>
              <a:rPr lang="en-US" sz="3000" dirty="0">
                <a:latin typeface="Calibri"/>
              </a:rPr>
              <a:t>Understand FHIR terminology-based searching capabilities</a:t>
            </a:r>
          </a:p>
          <a:p>
            <a:r>
              <a:rPr lang="en-US" sz="3000" dirty="0">
                <a:latin typeface="Calibri"/>
              </a:rPr>
              <a:t>E</a:t>
            </a:r>
            <a:r>
              <a:rPr lang="en-US" sz="3000" dirty="0" err="1">
                <a:latin typeface="Calibri"/>
              </a:rPr>
              <a:t>xplore</a:t>
            </a:r>
            <a:r>
              <a:rPr lang="en-US" sz="3000" dirty="0">
                <a:latin typeface="Calibri"/>
              </a:rPr>
              <a:t> the capabilities and use of FHIR Terminology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90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Service Rationale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Delegate the complexity to specialist software</a:t>
            </a:r>
          </a:p>
          <a:p>
            <a:r>
              <a:rPr lang="en-AU" dirty="0" smtClean="0"/>
              <a:t>Provide a set of services that do what applications need</a:t>
            </a:r>
          </a:p>
          <a:p>
            <a:r>
              <a:rPr lang="en-AU" dirty="0" smtClean="0"/>
              <a:t>It becomes easy to write applications that do terminology well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099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Application Needs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Give me a list of codes</a:t>
            </a:r>
          </a:p>
          <a:p>
            <a:r>
              <a:rPr lang="en-AU" dirty="0" smtClean="0"/>
              <a:t>Is this code valid? </a:t>
            </a:r>
          </a:p>
          <a:p>
            <a:r>
              <a:rPr lang="en-AU" dirty="0" smtClean="0"/>
              <a:t>How do I display a code?</a:t>
            </a:r>
          </a:p>
          <a:p>
            <a:r>
              <a:rPr lang="en-AU" dirty="0" smtClean="0"/>
              <a:t>Translate this code to a different code system</a:t>
            </a:r>
          </a:p>
          <a:p>
            <a:r>
              <a:rPr lang="en-AU" dirty="0" smtClean="0"/>
              <a:t>Integrate terminology search into my application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0420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Service Operations -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</a:t>
            </a:r>
            <a:r>
              <a:rPr lang="en-AU" dirty="0" smtClean="0"/>
              <a:t>validate-code</a:t>
            </a:r>
            <a:endParaRPr lang="en-AU" dirty="0" smtClean="0"/>
          </a:p>
          <a:p>
            <a:r>
              <a:rPr lang="en-AU" dirty="0" err="1" smtClean="0"/>
              <a:t>CodeSystem</a:t>
            </a:r>
            <a:endParaRPr lang="en-AU" dirty="0" smtClean="0"/>
          </a:p>
          <a:p>
            <a:pPr lvl="1"/>
            <a:r>
              <a:rPr lang="en-AU" dirty="0" smtClean="0"/>
              <a:t>$lookup</a:t>
            </a:r>
          </a:p>
          <a:p>
            <a:pPr lvl="1"/>
            <a:r>
              <a:rPr lang="en-AU" dirty="0" smtClean="0"/>
              <a:t>$subsumes</a:t>
            </a:r>
          </a:p>
          <a:p>
            <a:pPr lvl="1"/>
            <a:r>
              <a:rPr lang="en-AU" dirty="0" smtClean="0"/>
              <a:t>$compose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 smtClean="0"/>
              <a:t>$translate</a:t>
            </a:r>
          </a:p>
          <a:p>
            <a:pPr lvl="1"/>
            <a:r>
              <a:rPr lang="en-AU" dirty="0" smtClean="0"/>
              <a:t>$closure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9606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$expand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Takes a </a:t>
            </a:r>
            <a:r>
              <a:rPr lang="en-CA" dirty="0" err="1" smtClean="0"/>
              <a:t>ValueSet</a:t>
            </a:r>
            <a:r>
              <a:rPr lang="en-CA" dirty="0" smtClean="0"/>
              <a:t> reference or resource and </a:t>
            </a:r>
            <a:r>
              <a:rPr lang="en-CA" dirty="0" smtClean="0"/>
              <a:t>returns </a:t>
            </a:r>
            <a:r>
              <a:rPr lang="en-CA" dirty="0"/>
              <a:t>a</a:t>
            </a:r>
            <a:r>
              <a:rPr lang="en-CA" dirty="0" smtClean="0"/>
              <a:t> </a:t>
            </a:r>
            <a:r>
              <a:rPr lang="en-CA" dirty="0" err="1" smtClean="0"/>
              <a:t>ValueSet</a:t>
            </a:r>
            <a:r>
              <a:rPr lang="en-CA" dirty="0" smtClean="0"/>
              <a:t> </a:t>
            </a:r>
            <a:r>
              <a:rPr lang="en-CA" dirty="0" smtClean="0"/>
              <a:t>containing the </a:t>
            </a:r>
            <a:r>
              <a:rPr lang="en-CA" dirty="0" smtClean="0"/>
              <a:t>expansion </a:t>
            </a:r>
            <a:r>
              <a:rPr lang="en-CA" dirty="0" smtClean="0"/>
              <a:t>(code set)</a:t>
            </a:r>
          </a:p>
          <a:p>
            <a:pPr lvl="1"/>
            <a:r>
              <a:rPr lang="en-CA" dirty="0" smtClean="0"/>
              <a:t>Default is the current expansion (as of “now”)</a:t>
            </a:r>
            <a:endParaRPr lang="en-CA" dirty="0" smtClean="0"/>
          </a:p>
          <a:p>
            <a:pPr lvl="1"/>
            <a:r>
              <a:rPr lang="en-CA" dirty="0" smtClean="0">
                <a:hlinkClick r:id="rId2"/>
              </a:rPr>
              <a:t>http://....ValueSet/</a:t>
            </a:r>
            <a:r>
              <a:rPr lang="en-CA" dirty="0" err="1" smtClean="0">
                <a:hlinkClick r:id="rId2"/>
              </a:rPr>
              <a:t>someId$expand</a:t>
            </a:r>
            <a:endParaRPr lang="en-CA" dirty="0" smtClean="0"/>
          </a:p>
          <a:p>
            <a:pPr lvl="1"/>
            <a:r>
              <a:rPr lang="en-CA" dirty="0" smtClean="0">
                <a:hlinkClick r:id="rId3" invalidUrl="http://...valueset$expand/?[someURL"/>
              </a:rPr>
              <a:t>http://...</a:t>
            </a:r>
            <a:r>
              <a:rPr lang="en-CA" dirty="0" err="1" smtClean="0">
                <a:hlinkClick r:id="rId4" invalidUrl="http://...valueset$expand/?[someURL"/>
              </a:rPr>
              <a:t>ValueSet$expand</a:t>
            </a:r>
            <a:r>
              <a:rPr lang="en-CA" dirty="0" err="1" smtClean="0">
                <a:hlinkClick r:id="rId5" invalidUrl="http://...valueset$expand/?[someURL"/>
              </a:rPr>
              <a:t>?identifier</a:t>
            </a:r>
            <a:r>
              <a:rPr lang="en-CA" dirty="0" smtClean="0">
                <a:hlinkClick r:id="rId6" invalidUrl="http://...valueset$expand/?[someURL"/>
              </a:rPr>
              <a:t>=[</a:t>
            </a:r>
            <a:r>
              <a:rPr lang="en-CA" dirty="0" smtClean="0">
                <a:hlinkClick r:id="rId7" invalidUrl="http://...valueset$expand/?[someURL"/>
              </a:rPr>
              <a:t>someURL</a:t>
            </a:r>
            <a:r>
              <a:rPr lang="en-CA" dirty="0" smtClean="0"/>
              <a:t>]</a:t>
            </a:r>
          </a:p>
          <a:p>
            <a:pPr lvl="1"/>
            <a:r>
              <a:rPr lang="en-CA" dirty="0" smtClean="0">
                <a:hlinkClick r:id="rId8"/>
              </a:rPr>
              <a:t>http://...ValueSet</a:t>
            </a:r>
            <a:r>
              <a:rPr lang="en-CA" dirty="0" smtClean="0"/>
              <a:t> (pass ValueSet in body)</a:t>
            </a:r>
          </a:p>
          <a:p>
            <a:r>
              <a:rPr lang="en-CA" dirty="0" smtClean="0"/>
              <a:t>Some additional parameters include:</a:t>
            </a:r>
          </a:p>
          <a:p>
            <a:pPr lvl="1"/>
            <a:r>
              <a:rPr lang="en-CA" b="1" dirty="0" smtClean="0"/>
              <a:t>filter</a:t>
            </a:r>
            <a:r>
              <a:rPr lang="en-CA" dirty="0" smtClean="0"/>
              <a:t>: Only include concepts with display name containing string</a:t>
            </a:r>
          </a:p>
          <a:p>
            <a:pPr lvl="1"/>
            <a:r>
              <a:rPr lang="en-CA" b="1" dirty="0" smtClean="0"/>
              <a:t>date: </a:t>
            </a:r>
            <a:r>
              <a:rPr lang="en-CA" dirty="0" smtClean="0"/>
              <a:t>Generate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34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</a:t>
            </a:r>
            <a:r>
              <a:rPr lang="en-CA" dirty="0" smtClean="0"/>
              <a:t>expand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profile: </a:t>
            </a:r>
            <a:r>
              <a:rPr lang="en-CA" dirty="0"/>
              <a:t>URI</a:t>
            </a:r>
          </a:p>
          <a:p>
            <a:pPr lvl="1"/>
            <a:r>
              <a:rPr lang="en-CA" dirty="0"/>
              <a:t>May refer to an </a:t>
            </a:r>
            <a:r>
              <a:rPr lang="en-CA" dirty="0" err="1"/>
              <a:t>ExpansionProfile</a:t>
            </a:r>
            <a:r>
              <a:rPr lang="en-CA" dirty="0"/>
              <a:t> resource (or possibly an implementation-specific profile mechanism</a:t>
            </a:r>
            <a:r>
              <a:rPr lang="en-CA" dirty="0" smtClean="0"/>
              <a:t>)</a:t>
            </a:r>
            <a:endParaRPr lang="en-CA" dirty="0" smtClean="0"/>
          </a:p>
          <a:p>
            <a:r>
              <a:rPr lang="en-CA" dirty="0" err="1" smtClean="0"/>
              <a:t>ExpansionProfile</a:t>
            </a:r>
            <a:r>
              <a:rPr lang="en-CA" dirty="0" smtClean="0"/>
              <a:t> </a:t>
            </a:r>
            <a:r>
              <a:rPr lang="en-CA" dirty="0" smtClean="0"/>
              <a:t>elements </a:t>
            </a:r>
            <a:r>
              <a:rPr lang="en-CA" dirty="0" smtClean="0"/>
              <a:t>or </a:t>
            </a:r>
            <a:r>
              <a:rPr lang="en-CA" dirty="0" smtClean="0"/>
              <a:t>equivalent </a:t>
            </a:r>
            <a:r>
              <a:rPr lang="en-CA" dirty="0" smtClean="0"/>
              <a:t>$expand operation parameters</a:t>
            </a:r>
            <a:endParaRPr lang="en-CA" dirty="0" smtClean="0"/>
          </a:p>
          <a:p>
            <a:pPr lvl="1"/>
            <a:r>
              <a:rPr lang="en-CA" dirty="0"/>
              <a:t>U</a:t>
            </a:r>
            <a:r>
              <a:rPr lang="en-CA" dirty="0" smtClean="0"/>
              <a:t>sed </a:t>
            </a:r>
            <a:r>
              <a:rPr lang="en-CA" dirty="0"/>
              <a:t>to configure the behaviour of a terminology server when it </a:t>
            </a:r>
            <a:r>
              <a:rPr lang="en-CA" dirty="0" smtClean="0"/>
              <a:t>processes</a:t>
            </a:r>
            <a:r>
              <a:rPr lang="en-CA" dirty="0"/>
              <a:t> ValueSet </a:t>
            </a:r>
            <a:r>
              <a:rPr lang="en-CA" dirty="0" smtClean="0"/>
              <a:t>resources to generate expansions</a:t>
            </a:r>
          </a:p>
          <a:p>
            <a:pPr lvl="2"/>
            <a:r>
              <a:rPr lang="en-CA" dirty="0" smtClean="0"/>
              <a:t>see Bonus Topics for additional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5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$expand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Extensional value set definition (enumerated list)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fhirtest.uhn.ca/baseDstu3/ValueSet/procedure-category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fhirtest.uhn.ca/baseDstu3/ValueSet/procedure-category/$expand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780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$expand </a:t>
            </a:r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</a:t>
            </a:r>
            <a:r>
              <a:rPr lang="en-US" dirty="0" smtClean="0"/>
              <a:t>set definition </a:t>
            </a:r>
            <a:r>
              <a:rPr lang="en-US" dirty="0"/>
              <a:t>(code system query based)</a:t>
            </a:r>
          </a:p>
          <a:p>
            <a:pPr lvl="1"/>
            <a:r>
              <a:rPr lang="en-US" dirty="0"/>
              <a:t>“All codes</a:t>
            </a:r>
            <a:r>
              <a:rPr lang="en-US" dirty="0" smtClean="0"/>
              <a:t>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http://fhirtest.uhn.ca/baseDstu3/ValueSet/observation-category</a:t>
            </a:r>
            <a:endParaRPr lang="en-US" dirty="0"/>
          </a:p>
          <a:p>
            <a:pPr lvl="2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://fhirtest.uhn.ca/baseDstu3/ValueSet/observation-category/$expand</a:t>
            </a:r>
            <a:endParaRPr lang="en-US" dirty="0"/>
          </a:p>
          <a:p>
            <a:pPr lvl="1"/>
            <a:r>
              <a:rPr lang="en-US" dirty="0"/>
              <a:t>“is-a” </a:t>
            </a:r>
            <a:r>
              <a:rPr lang="en-US" dirty="0" smtClean="0"/>
              <a:t>hierarchy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http://fhirtest.uhn.ca/baseDstu3/ValueSet/route-codes</a:t>
            </a:r>
            <a:endParaRPr lang="en-US" dirty="0"/>
          </a:p>
          <a:p>
            <a:pPr lvl="2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://fhirtest.uhn.ca/baseDstu3/ValueSet/route-codes/$</a:t>
            </a:r>
            <a:r>
              <a:rPr lang="en-US" dirty="0" smtClean="0">
                <a:hlinkClick r:id="rId6"/>
              </a:rPr>
              <a:t>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477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$validate-code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Takes </a:t>
            </a:r>
            <a:r>
              <a:rPr lang="en-CA" dirty="0" smtClean="0"/>
              <a:t>a code/Coding/CodeableConcept</a:t>
            </a:r>
            <a:r>
              <a:rPr lang="en-CA" baseline="0" dirty="0" smtClean="0"/>
              <a:t> and checks if it’s valid against a value set</a:t>
            </a:r>
          </a:p>
          <a:p>
            <a:pPr lvl="1"/>
            <a:r>
              <a:rPr lang="en-CA" dirty="0" smtClean="0"/>
              <a:t>Specify value set (same as for $expand)</a:t>
            </a:r>
          </a:p>
          <a:p>
            <a:pPr lvl="1"/>
            <a:r>
              <a:rPr lang="en-CA" dirty="0" smtClean="0"/>
              <a:t>Code to validate</a:t>
            </a:r>
          </a:p>
          <a:p>
            <a:pPr lvl="2"/>
            <a:r>
              <a:rPr lang="en-CA" dirty="0" err="1" smtClean="0"/>
              <a:t>code+system</a:t>
            </a:r>
            <a:r>
              <a:rPr lang="en-CA" dirty="0" smtClean="0"/>
              <a:t> (with or without version, display), </a:t>
            </a:r>
            <a:r>
              <a:rPr lang="en-CA" dirty="0"/>
              <a:t>C</a:t>
            </a:r>
            <a:r>
              <a:rPr lang="en-CA" dirty="0" smtClean="0"/>
              <a:t>oding or </a:t>
            </a:r>
            <a:r>
              <a:rPr lang="en-CA" dirty="0" err="1"/>
              <a:t>C</a:t>
            </a:r>
            <a:r>
              <a:rPr lang="en-CA" dirty="0" err="1" smtClean="0"/>
              <a:t>odeableConcept</a:t>
            </a:r>
            <a:endParaRPr lang="en-CA" dirty="0" smtClean="0"/>
          </a:p>
          <a:p>
            <a:pPr lvl="1"/>
            <a:r>
              <a:rPr lang="en-CA" dirty="0" smtClean="0"/>
              <a:t>date – date to validate as-of</a:t>
            </a:r>
          </a:p>
          <a:p>
            <a:r>
              <a:rPr lang="en-CA" dirty="0" smtClean="0"/>
              <a:t>Outputs: true/false</a:t>
            </a:r>
          </a:p>
          <a:p>
            <a:pPr lvl="1"/>
            <a:r>
              <a:rPr lang="en-CA" dirty="0" smtClean="0"/>
              <a:t>message if not valid, display names if valid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3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$validate-code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SNOMED CT “Pneumonia</a:t>
            </a:r>
            <a:r>
              <a:rPr lang="is-IS" dirty="0"/>
              <a:t>” (233604007)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://its.patientsfirst.org.nz/RestService.svc/Terminz/CodeSystem</a:t>
            </a:r>
            <a:r>
              <a:rPr lang="en-US" dirty="0" smtClean="0">
                <a:hlinkClick r:id="rId2"/>
              </a:rPr>
              <a:t>/$validate-code?system=http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snomed.info/sct&amp;code=233604007</a:t>
            </a:r>
            <a:endParaRPr lang="en-US" dirty="0" smtClean="0"/>
          </a:p>
          <a:p>
            <a:r>
              <a:rPr lang="en-US" dirty="0" smtClean="0"/>
              <a:t>FHIR condition-category “problem-list-item”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://test.fhir.org/r3/ValueSet/condition-category/$validate-code?system=http://</a:t>
            </a:r>
            <a:r>
              <a:rPr lang="en-US" dirty="0" smtClean="0">
                <a:hlinkClick r:id="rId3"/>
              </a:rPr>
              <a:t>hl7.org/fhir/condition-category&amp;code=problem-list-item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679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$lookup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Takes </a:t>
            </a:r>
            <a:r>
              <a:rPr lang="en-CA" dirty="0" smtClean="0"/>
              <a:t>a </a:t>
            </a:r>
            <a:r>
              <a:rPr lang="en-CA" dirty="0" err="1" smtClean="0"/>
              <a:t>code+system</a:t>
            </a:r>
            <a:r>
              <a:rPr lang="en-CA" dirty="0" smtClean="0"/>
              <a:t>(version</a:t>
            </a:r>
            <a:r>
              <a:rPr lang="en-CA" dirty="0" smtClean="0"/>
              <a:t>) / Coding </a:t>
            </a:r>
            <a:r>
              <a:rPr lang="en-CA" dirty="0" smtClean="0"/>
              <a:t>and returns additional details about the concept</a:t>
            </a:r>
          </a:p>
          <a:p>
            <a:pPr lvl="1"/>
            <a:r>
              <a:rPr lang="en-CA" dirty="0" smtClean="0"/>
              <a:t>Name, version, preferred display string, </a:t>
            </a:r>
            <a:r>
              <a:rPr lang="en-CA" dirty="0" smtClean="0"/>
              <a:t>properties (including </a:t>
            </a:r>
            <a:r>
              <a:rPr lang="en-CA" dirty="0" err="1" smtClean="0"/>
              <a:t>subproperties</a:t>
            </a:r>
            <a:r>
              <a:rPr lang="en-CA" dirty="0" smtClean="0"/>
              <a:t>) </a:t>
            </a:r>
            <a:r>
              <a:rPr lang="en-CA" dirty="0" smtClean="0"/>
              <a:t>and designations (</a:t>
            </a:r>
            <a:r>
              <a:rPr lang="en-CA" dirty="0"/>
              <a:t>a</a:t>
            </a:r>
            <a:r>
              <a:rPr lang="en-CA" dirty="0" smtClean="0"/>
              <a:t>dditional </a:t>
            </a:r>
            <a:r>
              <a:rPr lang="en-CA" dirty="0"/>
              <a:t>representations for </a:t>
            </a:r>
            <a:r>
              <a:rPr lang="en-CA" dirty="0" smtClean="0"/>
              <a:t>the </a:t>
            </a:r>
            <a:r>
              <a:rPr lang="en-CA" dirty="0"/>
              <a:t>concept</a:t>
            </a:r>
            <a:r>
              <a:rPr lang="en-CA" dirty="0" smtClean="0"/>
              <a:t>)</a:t>
            </a:r>
          </a:p>
          <a:p>
            <a:r>
              <a:rPr lang="en-CA" dirty="0" smtClean="0"/>
              <a:t>Some additional parameters include:</a:t>
            </a:r>
          </a:p>
          <a:p>
            <a:pPr lvl="1"/>
            <a:r>
              <a:rPr lang="en-CA" b="1" dirty="0" smtClean="0"/>
              <a:t>property</a:t>
            </a:r>
            <a:r>
              <a:rPr lang="en-CA" dirty="0" smtClean="0"/>
              <a:t>: Only include concepts with display name containing string</a:t>
            </a:r>
          </a:p>
          <a:p>
            <a:pPr lvl="1"/>
            <a:r>
              <a:rPr lang="en-CA" b="1" dirty="0" smtClean="0"/>
              <a:t>date: </a:t>
            </a:r>
            <a:r>
              <a:rPr lang="en-CA" dirty="0" smtClean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47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Module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http://hl7.org/fhir/STU3/terminology-module.html</a:t>
            </a:r>
            <a:r>
              <a:rPr lang="en-US" sz="2000" dirty="0"/>
              <a:t> </a:t>
            </a:r>
            <a:r>
              <a:rPr lang="en-US" sz="1600" dirty="0"/>
              <a:t>(STU3 - 3.0.1)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204864"/>
            <a:ext cx="6552728" cy="42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$lookup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</a:t>
            </a:r>
            <a:r>
              <a:rPr lang="is-IS" dirty="0" smtClean="0"/>
              <a:t>CT </a:t>
            </a:r>
            <a:r>
              <a:rPr lang="en-US" dirty="0" smtClean="0"/>
              <a:t>“Pneumonia” </a:t>
            </a:r>
            <a:r>
              <a:rPr lang="en-US" dirty="0"/>
              <a:t>(</a:t>
            </a:r>
            <a:r>
              <a:rPr lang="is-IS" dirty="0"/>
              <a:t>233604007</a:t>
            </a:r>
            <a:r>
              <a:rPr lang="en-US" dirty="0" smtClean="0"/>
              <a:t>)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://its.patientsfirst.org.nz/RestService.svc/Terminz/CodeSystem/$lookup?system=http://</a:t>
            </a:r>
            <a:r>
              <a:rPr lang="en-US" dirty="0" smtClean="0">
                <a:hlinkClick r:id="rId2"/>
              </a:rPr>
              <a:t>snomed.info/sct&amp;code=233604007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http://fhirtest.uhn.ca/baseDstu3/CodeSystem/$lookup?system=http://snomed.info/sct&amp;code=233604007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://test.fhir.org/r3/CodeSystem/$lookup?system=http://</a:t>
            </a:r>
            <a:r>
              <a:rPr lang="en-US" dirty="0" smtClean="0">
                <a:hlinkClick r:id="rId3"/>
              </a:rPr>
              <a:t>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2174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$subsumes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whether </a:t>
            </a:r>
            <a:r>
              <a:rPr lang="en-US" dirty="0" err="1" smtClean="0"/>
              <a:t>codeA</a:t>
            </a:r>
            <a:r>
              <a:rPr lang="en-US" dirty="0" smtClean="0"/>
              <a:t> / </a:t>
            </a:r>
            <a:r>
              <a:rPr lang="en-US" dirty="0" err="1" smtClean="0"/>
              <a:t>codingA</a:t>
            </a:r>
            <a:r>
              <a:rPr lang="en-US" dirty="0" smtClean="0"/>
              <a:t> subsumes (or is subsumed by) </a:t>
            </a:r>
            <a:r>
              <a:rPr lang="en-US" dirty="0" err="1" smtClean="0"/>
              <a:t>codeB</a:t>
            </a:r>
            <a:r>
              <a:rPr lang="en-US" dirty="0" smtClean="0"/>
              <a:t> / </a:t>
            </a:r>
            <a:r>
              <a:rPr lang="en-US" dirty="0" err="1" smtClean="0"/>
              <a:t>codingB</a:t>
            </a:r>
            <a:endParaRPr lang="en-US" dirty="0" smtClean="0"/>
          </a:p>
          <a:p>
            <a:pPr lvl="1"/>
            <a:r>
              <a:rPr lang="en-US" dirty="0" smtClean="0"/>
              <a:t>Based on the </a:t>
            </a:r>
            <a:r>
              <a:rPr lang="en-US" dirty="0"/>
              <a:t>semantics of </a:t>
            </a:r>
            <a:r>
              <a:rPr lang="en-US" dirty="0" err="1"/>
              <a:t>subsumption</a:t>
            </a:r>
            <a:r>
              <a:rPr lang="en-US" dirty="0"/>
              <a:t> in the underlying code </a:t>
            </a:r>
            <a:r>
              <a:rPr lang="en-US" dirty="0" smtClean="0"/>
              <a:t>system (e.g. SNOMED CT)</a:t>
            </a:r>
            <a:endParaRPr lang="en-CA" dirty="0" smtClean="0"/>
          </a:p>
          <a:p>
            <a:r>
              <a:rPr lang="en-CA" dirty="0" smtClean="0"/>
              <a:t>Returns one of four possible codes:</a:t>
            </a:r>
          </a:p>
          <a:p>
            <a:pPr lvl="1"/>
            <a:r>
              <a:rPr lang="en-CA" dirty="0"/>
              <a:t>equivalent, subsumes, subsumed-by, and </a:t>
            </a:r>
            <a:r>
              <a:rPr lang="en-CA" dirty="0" smtClean="0"/>
              <a:t>not-subsumed</a:t>
            </a:r>
          </a:p>
          <a:p>
            <a:r>
              <a:rPr lang="en-CA" dirty="0" smtClean="0"/>
              <a:t>If unable to determine the relationship between codes, </a:t>
            </a:r>
            <a:r>
              <a:rPr lang="en-CA" dirty="0"/>
              <a:t>returns an error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0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$subsumes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</a:t>
            </a:r>
            <a:r>
              <a:rPr lang="is-IS" dirty="0" smtClean="0"/>
              <a:t>CT </a:t>
            </a:r>
            <a:r>
              <a:rPr lang="en-US" dirty="0" smtClean="0"/>
              <a:t>“Viral hepatitis” (</a:t>
            </a:r>
            <a:r>
              <a:rPr lang="is-IS" dirty="0"/>
              <a:t>3738000</a:t>
            </a:r>
            <a:r>
              <a:rPr lang="en-US" dirty="0" smtClean="0"/>
              <a:t>), “Disorder of liver” (</a:t>
            </a:r>
            <a:r>
              <a:rPr lang="is-IS" dirty="0"/>
              <a:t>235856003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://its.patientsfirst.org.nz/RestService.svc/Terminz/CodeSystem/$subsumes?system=http://</a:t>
            </a:r>
            <a:r>
              <a:rPr lang="en-US" dirty="0" smtClean="0">
                <a:hlinkClick r:id="rId2"/>
              </a:rPr>
              <a:t>snomed.info/sct&amp;codeA=3738000&amp;codeB=235856003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http://its.patientsfirst.org.nz/RestService.svc/Terminz/CodeSystem/$subsumes?system=http://</a:t>
            </a:r>
            <a:r>
              <a:rPr lang="en-US" dirty="0" smtClean="0">
                <a:hlinkClick r:id="rId2"/>
              </a:rPr>
              <a:t>snomed.info/sct&amp;codeB=3738000&amp;codeA=235856003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065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$translate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</a:t>
            </a:r>
            <a:r>
              <a:rPr lang="en-AU" dirty="0" smtClean="0"/>
              <a:t>an </a:t>
            </a:r>
            <a:r>
              <a:rPr lang="en-AU" dirty="0"/>
              <a:t>you translate this code to another code system</a:t>
            </a:r>
            <a:r>
              <a:rPr lang="en-AU" dirty="0" smtClean="0"/>
              <a:t>?</a:t>
            </a:r>
            <a:endParaRPr lang="en-CA" dirty="0" smtClean="0"/>
          </a:p>
          <a:p>
            <a:r>
              <a:rPr lang="en-CA" dirty="0" smtClean="0"/>
              <a:t>Uses </a:t>
            </a:r>
            <a:r>
              <a:rPr lang="en-CA" dirty="0" err="1" smtClean="0"/>
              <a:t>C</a:t>
            </a:r>
            <a:r>
              <a:rPr lang="en-CA" dirty="0" err="1" smtClean="0"/>
              <a:t>onceptMap</a:t>
            </a:r>
            <a:r>
              <a:rPr lang="en-CA" dirty="0" smtClean="0"/>
              <a:t> </a:t>
            </a:r>
            <a:r>
              <a:rPr lang="en-CA" dirty="0" smtClean="0"/>
              <a:t>to translate </a:t>
            </a:r>
            <a:r>
              <a:rPr lang="en-CA" dirty="0" smtClean="0"/>
              <a:t>the code(s)</a:t>
            </a:r>
            <a:endParaRPr lang="en-CA" dirty="0" smtClean="0"/>
          </a:p>
          <a:p>
            <a:pPr lvl="1"/>
            <a:r>
              <a:rPr lang="en-CA" dirty="0" smtClean="0">
                <a:hlinkClick r:id="rId2"/>
              </a:rPr>
              <a:t>http://...ConceptMap/</a:t>
            </a:r>
            <a:r>
              <a:rPr lang="en-CA" dirty="0" err="1" smtClean="0">
                <a:hlinkClick r:id="rId2"/>
              </a:rPr>
              <a:t>id$translate</a:t>
            </a:r>
            <a:endParaRPr lang="en-CA" dirty="0" smtClean="0"/>
          </a:p>
          <a:p>
            <a:pPr lvl="1"/>
            <a:r>
              <a:rPr lang="en-CA" dirty="0" smtClean="0"/>
              <a:t>code, Coding or CodeableConcept passed (as per $validate-code)</a:t>
            </a:r>
          </a:p>
          <a:p>
            <a:r>
              <a:rPr lang="en-CA" dirty="0" smtClean="0"/>
              <a:t>Output:</a:t>
            </a:r>
          </a:p>
          <a:p>
            <a:pPr lvl="1"/>
            <a:r>
              <a:rPr lang="en-CA" dirty="0" smtClean="0"/>
              <a:t>True if can be translated</a:t>
            </a:r>
          </a:p>
          <a:p>
            <a:pPr lvl="1"/>
            <a:r>
              <a:rPr lang="en-CA" dirty="0" smtClean="0"/>
              <a:t>Message if can’t be translated</a:t>
            </a:r>
          </a:p>
          <a:p>
            <a:pPr lvl="1"/>
            <a:r>
              <a:rPr lang="en-CA" dirty="0" smtClean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72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smtClean="0"/>
              <a:t>translate</a:t>
            </a:r>
            <a:r>
              <a:rPr lang="en-US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address-use to V3 AddressUse value sets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://its.patientsfirst.org.nz/RestService.svc/Terminz/ConceptMap/$translate?system=http://hl7.org/fhir/address-use&amp;code=home&amp;source=http://hl7.org/fhir/ValueSet/address-use&amp;target=http://</a:t>
            </a:r>
            <a:r>
              <a:rPr lang="en-US" dirty="0" smtClean="0">
                <a:hlinkClick r:id="rId2"/>
              </a:rPr>
              <a:t>hl7.org/fhir/ValueSet/v3-AddressUse</a:t>
            </a:r>
            <a:endParaRPr lang="en-US" dirty="0" smtClean="0"/>
          </a:p>
          <a:p>
            <a:pPr lvl="1"/>
            <a:r>
              <a:rPr lang="en-US" dirty="0" err="1" smtClean="0"/>
              <a:t>ConceptMap</a:t>
            </a:r>
            <a:r>
              <a:rPr lang="en-US" dirty="0" smtClean="0"/>
              <a:t> resource used in the example:</a:t>
            </a:r>
          </a:p>
          <a:p>
            <a:pPr lvl="2"/>
            <a:r>
              <a:rPr lang="en-US" dirty="0">
                <a:hlinkClick r:id="rId3"/>
              </a:rPr>
              <a:t>http://its.patientsfirst.org.nz/RestService.svc/Terminz/ConceptMap?source=http://hl7.org/fhir/ValueSet/address-use&amp;target=http://</a:t>
            </a:r>
            <a:r>
              <a:rPr lang="en-US" dirty="0" smtClean="0">
                <a:hlinkClick r:id="rId3"/>
              </a:rPr>
              <a:t>hl7.org/fhir/ValueSet/v3-AddressUse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272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Available Terminology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Intersections (Grahame </a:t>
            </a:r>
            <a:r>
              <a:rPr lang="en-US" dirty="0" smtClean="0"/>
              <a:t>Grieve)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test.fhir.org/r3</a:t>
            </a:r>
            <a:endParaRPr lang="en-US" dirty="0" smtClean="0"/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fhirtest.uhn.ca/baseDstu3</a:t>
            </a:r>
            <a:endParaRPr lang="en-US" dirty="0" smtClean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its.patientsfirst.org.nz/RestService.svc/Terminz</a:t>
            </a:r>
            <a:endParaRPr lang="en-US" dirty="0" smtClean="0"/>
          </a:p>
          <a:p>
            <a:r>
              <a:rPr lang="en-US" dirty="0" err="1" smtClean="0"/>
              <a:t>OntoServer</a:t>
            </a:r>
            <a:r>
              <a:rPr lang="en-US" dirty="0" smtClean="0"/>
              <a:t> </a:t>
            </a:r>
            <a:r>
              <a:rPr lang="en-US" dirty="0" smtClean="0"/>
              <a:t>(CSIRO </a:t>
            </a:r>
            <a:r>
              <a:rPr lang="mr-IN" dirty="0" smtClean="0"/>
              <a:t>–</a:t>
            </a:r>
            <a:r>
              <a:rPr lang="en-US" dirty="0" smtClean="0"/>
              <a:t> Australia </a:t>
            </a:r>
            <a:r>
              <a:rPr lang="mr-IN" dirty="0" smtClean="0"/>
              <a:t>–</a:t>
            </a:r>
            <a:r>
              <a:rPr lang="en-US" dirty="0" smtClean="0"/>
              <a:t> Michael Lawley)</a:t>
            </a:r>
            <a:endParaRPr lang="en-US" dirty="0" smtClean="0"/>
          </a:p>
          <a:p>
            <a:pPr lvl="1"/>
            <a:r>
              <a:rPr lang="en-US" u="sng" dirty="0">
                <a:hlinkClick r:id="rId5"/>
              </a:rPr>
              <a:t>http://</a:t>
            </a:r>
            <a:r>
              <a:rPr lang="en-US" u="sng" dirty="0" smtClean="0">
                <a:hlinkClick r:id="rId5"/>
              </a:rPr>
              <a:t>ontoserver.csiro.au/stu3-latest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5761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clinFHIR</a:t>
            </a:r>
            <a:r>
              <a:rPr lang="en-US" dirty="0" smtClean="0"/>
              <a:t> (David Hay)</a:t>
            </a:r>
          </a:p>
          <a:p>
            <a:pPr lvl="1"/>
            <a:r>
              <a:rPr lang="en-US" dirty="0" err="1" smtClean="0"/>
              <a:t>CodeSystem</a:t>
            </a:r>
            <a:r>
              <a:rPr lang="en-US" dirty="0" smtClean="0"/>
              <a:t> builder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clinfhir.com/codeSystem.html</a:t>
            </a:r>
            <a:endParaRPr lang="en-US" dirty="0" smtClean="0"/>
          </a:p>
          <a:p>
            <a:pPr lvl="1"/>
            <a:r>
              <a:rPr lang="en-US" dirty="0" err="1" smtClean="0"/>
              <a:t>ValueSet</a:t>
            </a:r>
            <a:r>
              <a:rPr lang="en-US" dirty="0" smtClean="0"/>
              <a:t> explorer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clinfhir.com/valuesetCreator.html</a:t>
            </a:r>
            <a:endParaRPr lang="en-US" dirty="0" smtClean="0"/>
          </a:p>
          <a:p>
            <a:pPr lvl="1"/>
            <a:r>
              <a:rPr lang="en-US" dirty="0" smtClean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clinfhir.com/query.html</a:t>
            </a:r>
            <a:endParaRPr lang="en-US" dirty="0" smtClean="0"/>
          </a:p>
          <a:p>
            <a:r>
              <a:rPr lang="en-US" dirty="0" smtClean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FHIR </a:t>
            </a:r>
            <a:r>
              <a:rPr lang="en-AU" dirty="0" err="1" smtClean="0"/>
              <a:t>Zulip</a:t>
            </a:r>
            <a:r>
              <a:rPr lang="en-AU" dirty="0" smtClean="0"/>
              <a:t> chat terminology stream</a:t>
            </a:r>
          </a:p>
          <a:p>
            <a:pPr marL="0" indent="0">
              <a:buNone/>
            </a:pPr>
            <a:r>
              <a:rPr lang="en-AU" sz="3000" dirty="0">
                <a:hlinkClick r:id="rId2"/>
              </a:rPr>
              <a:t>https://chat.fhir.org/#</a:t>
            </a:r>
            <a:r>
              <a:rPr lang="en-AU" sz="3000" dirty="0">
                <a:hlinkClick r:id="rId2"/>
              </a:rPr>
              <a:t>narrow/stream/terminology</a:t>
            </a:r>
            <a:endParaRPr lang="en-AU" sz="300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Rob Hausam</a:t>
            </a:r>
          </a:p>
          <a:p>
            <a:pPr marL="0" indent="0">
              <a:buNone/>
            </a:pPr>
            <a:r>
              <a:rPr lang="en-AU" dirty="0" err="1" smtClean="0"/>
              <a:t>rob@hausamconsulting.com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8283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BONUS TOPICS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1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7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Topics (time and interest permitting)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$compose</a:t>
            </a:r>
          </a:p>
          <a:p>
            <a:r>
              <a:rPr lang="en-US" dirty="0" smtClean="0"/>
              <a:t>$closure</a:t>
            </a:r>
          </a:p>
          <a:p>
            <a:r>
              <a:rPr lang="en-US" dirty="0" err="1" smtClean="0"/>
              <a:t>ExpansionProfile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841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Coded Data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Example - SNOMED </a:t>
            </a:r>
            <a:r>
              <a:rPr lang="en-US" dirty="0"/>
              <a:t>CT has two common sets of implicit value sets defined: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Subsumption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Reference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146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Value Sets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mplicit </a:t>
            </a:r>
            <a:r>
              <a:rPr lang="en-US" dirty="0"/>
              <a:t>value sets do not use complex </a:t>
            </a:r>
            <a:r>
              <a:rPr lang="en-US" dirty="0" smtClean="0"/>
              <a:t>queries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a single URL to serve as a value set definition that defines a value set, and can serve as the basis for the $expansion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3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Value Set $expand Example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SNOMED CT subtypes of “Pneumonia” (</a:t>
            </a:r>
            <a:r>
              <a:rPr lang="is-IS" dirty="0"/>
              <a:t>233604007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://ontoserver.csiro.au/stu3-latest/ValueSet/$</a:t>
            </a:r>
            <a:r>
              <a:rPr lang="en-US" dirty="0" smtClean="0">
                <a:hlinkClick r:id="rId2"/>
              </a:rPr>
              <a:t>expand?url=http%3A%2F%2Fsnomed.info%2Fsct%3Ffhir_vs%3Disa%2F233604007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http://its.patientsfirst.org.nz/RestService.svc/Terminz/ValueSet/$expand?url=http%3A%2F%2Fsnomed.info%2Fsct%3Ffhir_vs%3Disa%2F233604007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://test.fhir.org/r3/ValueSet/$</a:t>
            </a:r>
            <a:r>
              <a:rPr lang="en-US" dirty="0" smtClean="0">
                <a:hlinkClick r:id="rId3"/>
              </a:rPr>
              <a:t>expand?url=http%3A%2F%2Fsnomed.info%2Fsct%3Ffhir_vs%3Disa%2F233604007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8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$compose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set of property/concept pairs, return </a:t>
            </a:r>
            <a:r>
              <a:rPr lang="en-US" dirty="0" smtClean="0"/>
              <a:t>the set of concept(s) that match those </a:t>
            </a:r>
            <a:r>
              <a:rPr lang="en-US" dirty="0"/>
              <a:t>properties</a:t>
            </a:r>
            <a:endParaRPr lang="en-CA" dirty="0" smtClean="0"/>
          </a:p>
          <a:p>
            <a:r>
              <a:rPr lang="en-CA" dirty="0" smtClean="0"/>
              <a:t>Example use:</a:t>
            </a:r>
          </a:p>
          <a:p>
            <a:pPr lvl="1"/>
            <a:r>
              <a:rPr lang="en-CA" dirty="0" smtClean="0"/>
              <a:t>SNOMED Composition - provide multiple </a:t>
            </a:r>
            <a:r>
              <a:rPr lang="en-CA" dirty="0"/>
              <a:t>properties, and ask for a single </a:t>
            </a:r>
            <a:r>
              <a:rPr lang="en-CA" dirty="0" smtClean="0"/>
              <a:t>pre-coordinated code that represents </a:t>
            </a:r>
            <a:r>
              <a:rPr lang="en-CA" dirty="0"/>
              <a:t>the </a:t>
            </a:r>
            <a:r>
              <a:rPr lang="en-CA" dirty="0" smtClean="0"/>
              <a:t>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18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Closure – why do we need it?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Find any observations for male patients over the age of 50 who attended a particular clinic within a particular 2 week period, with a diagnosis of gout, and who had an elevated serum </a:t>
            </a:r>
            <a:r>
              <a:rPr lang="en-AU" dirty="0" smtClean="0"/>
              <a:t>creatinine</a:t>
            </a:r>
          </a:p>
          <a:p>
            <a:r>
              <a:rPr lang="en-AU" dirty="0" smtClean="0"/>
              <a:t>Some of this is terminology based, some isn’t</a:t>
            </a:r>
          </a:p>
          <a:p>
            <a:r>
              <a:rPr lang="en-AU" dirty="0" smtClean="0"/>
              <a:t>How do you make this work?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98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– the problem and the FHIR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"diagnosis of gout" and "serum creatinine" involve value set and/or </a:t>
            </a:r>
            <a:r>
              <a:rPr lang="en-US" dirty="0" err="1"/>
              <a:t>subsumption</a:t>
            </a:r>
            <a:r>
              <a:rPr lang="en-US" dirty="0"/>
              <a:t> queries </a:t>
            </a:r>
            <a:r>
              <a:rPr lang="en-US" dirty="0" smtClean="0"/>
              <a:t>(against </a:t>
            </a:r>
            <a:r>
              <a:rPr lang="en-US" dirty="0"/>
              <a:t>SNOMED CT and LOINC respectively)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 </a:t>
            </a:r>
            <a:r>
              <a:rPr lang="en-US" dirty="0" err="1" smtClean="0"/>
              <a:t>subsumption</a:t>
            </a:r>
            <a:r>
              <a:rPr lang="en-US" dirty="0" smtClean="0"/>
              <a:t> closure table on the fly, as new codes are seen</a:t>
            </a:r>
          </a:p>
          <a:p>
            <a:pPr lvl="1"/>
            <a:r>
              <a:rPr lang="en-US" dirty="0" smtClean="0"/>
              <a:t>Terminology </a:t>
            </a:r>
            <a:r>
              <a:rPr lang="en-US" dirty="0"/>
              <a:t>server </a:t>
            </a:r>
            <a:r>
              <a:rPr lang="en-US" dirty="0" smtClean="0"/>
              <a:t>does terminological reasoning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does closure </a:t>
            </a:r>
            <a:r>
              <a:rPr lang="en-US" dirty="0"/>
              <a:t>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5628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$closure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every new code encountered by the client in a context</a:t>
            </a:r>
          </a:p>
          <a:p>
            <a:r>
              <a:rPr lang="en-AU" dirty="0" smtClean="0"/>
              <a:t>Ask the server what relationships exist with codes already in that context</a:t>
            </a:r>
          </a:p>
          <a:p>
            <a:r>
              <a:rPr lang="en-AU" dirty="0" smtClean="0"/>
              <a:t>Put them all in a ‘closure’ table</a:t>
            </a:r>
          </a:p>
          <a:p>
            <a:pPr lvl="1"/>
            <a:r>
              <a:rPr lang="en-AU" dirty="0" smtClean="0"/>
              <a:t>Concept table (key : system : code : display)</a:t>
            </a:r>
          </a:p>
          <a:p>
            <a:pPr lvl="1"/>
            <a:r>
              <a:rPr lang="en-AU" dirty="0" smtClean="0"/>
              <a:t>Closure table (</a:t>
            </a:r>
            <a:r>
              <a:rPr lang="en-AU" dirty="0" err="1" smtClean="0"/>
              <a:t>keySource</a:t>
            </a:r>
            <a:r>
              <a:rPr lang="en-AU" dirty="0" smtClean="0"/>
              <a:t>, </a:t>
            </a:r>
            <a:r>
              <a:rPr lang="en-AU" dirty="0" err="1" smtClean="0"/>
              <a:t>keyDest</a:t>
            </a:r>
            <a:r>
              <a:rPr lang="en-AU" dirty="0" smtClean="0"/>
              <a:t>)</a:t>
            </a:r>
          </a:p>
          <a:p>
            <a:r>
              <a:rPr lang="en-AU" dirty="0" smtClean="0"/>
              <a:t>Can include joins on this table as part of other queries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8906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ExpansionProfile</a:t>
            </a:r>
            <a:r>
              <a:rPr lang="en-US" dirty="0" smtClean="0"/>
              <a:t> </a:t>
            </a: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constraints on the </a:t>
            </a:r>
            <a:r>
              <a:rPr lang="en-US" dirty="0" smtClean="0"/>
              <a:t>expansion </a:t>
            </a:r>
            <a:r>
              <a:rPr lang="en-US" dirty="0"/>
              <a:t>of a </a:t>
            </a:r>
            <a:r>
              <a:rPr lang="en-US" dirty="0" smtClean="0"/>
              <a:t>value set in FHIR (</a:t>
            </a:r>
            <a:r>
              <a:rPr lang="en-US" dirty="0" err="1" smtClean="0"/>
              <a:t>ValueSet</a:t>
            </a:r>
            <a:r>
              <a:rPr lang="en-US" dirty="0"/>
              <a:t> </a:t>
            </a:r>
            <a:r>
              <a:rPr lang="en-US" dirty="0" smtClean="0"/>
              <a:t>resource)</a:t>
            </a:r>
          </a:p>
          <a:p>
            <a:pPr lvl="1"/>
            <a:r>
              <a:rPr lang="en-US" dirty="0" smtClean="0"/>
              <a:t>Include or exclude specified code systems</a:t>
            </a:r>
          </a:p>
          <a:p>
            <a:pPr lvl="1"/>
            <a:r>
              <a:rPr lang="en-US" dirty="0" smtClean="0"/>
              <a:t>Include or exclude designations, including designations for specific languages or uses</a:t>
            </a:r>
          </a:p>
          <a:p>
            <a:pPr lvl="1"/>
            <a:r>
              <a:rPr lang="en-US" dirty="0" smtClean="0"/>
              <a:t>Include or exclude definitions, inactive concepts, “nested” codes, “not to be rendered in user interface” codes, post-coordinated expressions</a:t>
            </a:r>
          </a:p>
          <a:p>
            <a:pPr lvl="1"/>
            <a:r>
              <a:rPr lang="en-US" dirty="0" smtClean="0"/>
              <a:t>Specify display language for the expansion</a:t>
            </a:r>
          </a:p>
          <a:p>
            <a:pPr lvl="1"/>
            <a:r>
              <a:rPr lang="en-US" dirty="0" smtClean="0"/>
              <a:t>Allow limited expansion for too large value sets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19742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Profile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(parameters):</a:t>
            </a:r>
          </a:p>
          <a:p>
            <a:pPr lvl="1"/>
            <a:r>
              <a:rPr lang="en-CA" sz="2000" dirty="0" err="1" smtClean="0"/>
              <a:t>fixedVersion</a:t>
            </a:r>
            <a:endParaRPr lang="en-CA" sz="2000" dirty="0" smtClean="0"/>
          </a:p>
          <a:p>
            <a:pPr lvl="1"/>
            <a:r>
              <a:rPr lang="en-CA" sz="2000" dirty="0" err="1" smtClean="0"/>
              <a:t>excludedSystem</a:t>
            </a:r>
            <a:endParaRPr lang="en-US" sz="2000" dirty="0" smtClean="0"/>
          </a:p>
          <a:p>
            <a:pPr lvl="1"/>
            <a:r>
              <a:rPr lang="en-US" sz="2000" dirty="0" err="1" smtClean="0"/>
              <a:t>includeDesignations</a:t>
            </a:r>
            <a:endParaRPr lang="en-US" sz="2000" dirty="0"/>
          </a:p>
          <a:p>
            <a:pPr lvl="1"/>
            <a:r>
              <a:rPr lang="en-US" sz="2000" dirty="0" err="1"/>
              <a:t>includeDefinition</a:t>
            </a:r>
            <a:endParaRPr lang="en-US" sz="2000" dirty="0"/>
          </a:p>
          <a:p>
            <a:pPr lvl="1"/>
            <a:r>
              <a:rPr lang="en-US" sz="2000" dirty="0" err="1"/>
              <a:t>includeInactive</a:t>
            </a:r>
            <a:endParaRPr lang="en-US" sz="2000" dirty="0"/>
          </a:p>
          <a:p>
            <a:pPr lvl="1"/>
            <a:r>
              <a:rPr lang="en-US" sz="2000" dirty="0" err="1"/>
              <a:t>excludeNested</a:t>
            </a:r>
            <a:endParaRPr lang="en-US" sz="2000" dirty="0"/>
          </a:p>
          <a:p>
            <a:pPr lvl="1"/>
            <a:r>
              <a:rPr lang="en-US" sz="2000" dirty="0" err="1"/>
              <a:t>excludeNotForUI</a:t>
            </a:r>
            <a:endParaRPr lang="en-US" sz="2000" dirty="0"/>
          </a:p>
          <a:p>
            <a:pPr lvl="1"/>
            <a:r>
              <a:rPr lang="en-US" sz="2000" dirty="0" err="1"/>
              <a:t>excludePostCoordinated</a:t>
            </a:r>
            <a:endParaRPr lang="en-US" sz="2000" dirty="0"/>
          </a:p>
          <a:p>
            <a:pPr lvl="1"/>
            <a:r>
              <a:rPr lang="en-US" sz="2000" dirty="0" err="1"/>
              <a:t>displayLanguage</a:t>
            </a:r>
            <a:endParaRPr lang="en-US" sz="2000" dirty="0"/>
          </a:p>
          <a:p>
            <a:pPr lvl="1"/>
            <a:r>
              <a:rPr lang="en-US" sz="2000" dirty="0" err="1"/>
              <a:t>limitedExpansion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Sub-system: Code System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85910" y="2057401"/>
            <a:ext cx="4698522" cy="3394472"/>
          </a:xfrm>
        </p:spPr>
        <p:txBody>
          <a:bodyPr/>
          <a:lstStyle/>
          <a:p>
            <a:r>
              <a:rPr lang="en-AU" sz="2000" dirty="0"/>
              <a:t>SNOMED CT / LOINC / ICD-10</a:t>
            </a:r>
          </a:p>
          <a:p>
            <a:r>
              <a:rPr lang="en-AU" sz="2000" dirty="0"/>
              <a:t>HGVS, ICPC, CPT, NUCC</a:t>
            </a:r>
            <a:r>
              <a:rPr lang="en-AU" sz="2000" dirty="0"/>
              <a:t>, MIMS, ANZSCO, </a:t>
            </a:r>
            <a:r>
              <a:rPr lang="en-AU" sz="2000" dirty="0" err="1"/>
              <a:t>METeOR</a:t>
            </a:r>
            <a:r>
              <a:rPr lang="en-AU" sz="2000" dirty="0"/>
              <a:t>  (+ 100s more)</a:t>
            </a:r>
          </a:p>
          <a:p>
            <a:r>
              <a:rPr lang="en-AU" sz="2000" dirty="0"/>
              <a:t>HL7 V2 tables, V3 code systems</a:t>
            </a:r>
          </a:p>
          <a:p>
            <a:r>
              <a:rPr lang="en-AU" sz="2000" dirty="0"/>
              <a:t>A drug formulary</a:t>
            </a:r>
          </a:p>
          <a:p>
            <a:r>
              <a:rPr lang="en-AU" sz="2000" dirty="0"/>
              <a:t>A </a:t>
            </a:r>
            <a:r>
              <a:rPr lang="en-AU" sz="2000" dirty="0" err="1"/>
              <a:t>config</a:t>
            </a:r>
            <a:r>
              <a:rPr lang="en-AU" sz="2000" dirty="0"/>
              <a:t> table in an application </a:t>
            </a:r>
          </a:p>
          <a:p>
            <a:r>
              <a:rPr lang="en-AU" sz="2000" dirty="0"/>
              <a:t>A list of </a:t>
            </a:r>
            <a:r>
              <a:rPr lang="en-AU" sz="2000" dirty="0" err="1"/>
              <a:t>enums</a:t>
            </a:r>
            <a:r>
              <a:rPr lang="en-AU" sz="2000" dirty="0"/>
              <a:t> in a java class</a:t>
            </a:r>
          </a:p>
          <a:p>
            <a:r>
              <a:rPr lang="en-AU" sz="2000" dirty="0"/>
              <a:t>Country codes</a:t>
            </a:r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4309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Terminology Sub-system: Value Set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85910" y="4005064"/>
            <a:ext cx="3896190" cy="1446809"/>
          </a:xfrm>
        </p:spPr>
        <p:txBody>
          <a:bodyPr/>
          <a:lstStyle/>
          <a:p>
            <a:r>
              <a:rPr lang="en-AU" sz="2000" dirty="0"/>
              <a:t>“European country codes”</a:t>
            </a:r>
          </a:p>
          <a:p>
            <a:r>
              <a:rPr lang="en-AU" sz="2000" dirty="0"/>
              <a:t>“The LOINC codes I use”</a:t>
            </a:r>
          </a:p>
          <a:p>
            <a:r>
              <a:rPr lang="en-AU" sz="2000" dirty="0"/>
              <a:t>All LOINC order codes</a:t>
            </a:r>
          </a:p>
          <a:p>
            <a:r>
              <a:rPr lang="en-AU" sz="2000" dirty="0"/>
              <a:t>A SNOMED CT hierarchy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r>
              <a:rPr lang="en-AU" sz="1600" dirty="0"/>
              <a:t/>
            </a: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Value Set:</a:t>
            </a:r>
          </a:p>
          <a:p>
            <a:pPr algn="ctr"/>
            <a:r>
              <a:rPr lang="en-AU" sz="1600" dirty="0"/>
              <a:t>A selection of a set of codes for use in a particular 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dirty="0"/>
              <a:t>Selects</a:t>
            </a:r>
          </a:p>
        </p:txBody>
      </p:sp>
    </p:spTree>
    <p:extLst>
      <p:ext uri="{BB962C8B-B14F-4D97-AF65-F5344CB8AC3E}">
        <p14:creationId xmlns:p14="http://schemas.microsoft.com/office/powerpoint/2010/main" val="6995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17300</TotalTime>
  <Words>3082</Words>
  <Application>Microsoft Macintosh PowerPoint</Application>
  <PresentationFormat>Widescreen</PresentationFormat>
  <Paragraphs>545</Paragraphs>
  <Slides>78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Calibri</vt:lpstr>
      <vt:lpstr>Times New Roman</vt:lpstr>
      <vt:lpstr>Verdana</vt:lpstr>
      <vt:lpstr>Wingdings</vt:lpstr>
      <vt:lpstr>Arial</vt:lpstr>
      <vt:lpstr>Refined</vt:lpstr>
      <vt:lpstr>Understanding and Using Terminology in HL7 FHIR</vt:lpstr>
      <vt:lpstr>This presentation</vt:lpstr>
      <vt:lpstr>Who am I?</vt:lpstr>
      <vt:lpstr>Who are you?</vt:lpstr>
      <vt:lpstr>Tutorial Objectives</vt:lpstr>
      <vt:lpstr>Terminology Module</vt:lpstr>
      <vt:lpstr>Sending Coded Data</vt:lpstr>
      <vt:lpstr>Terminology Sub-system: Code System</vt:lpstr>
      <vt:lpstr>Terminology Sub-system: Value Set</vt:lpstr>
      <vt:lpstr>Code System vs. Value Set</vt:lpstr>
      <vt:lpstr>Terminology Sub-system: Binding</vt:lpstr>
      <vt:lpstr>Bindings</vt:lpstr>
      <vt:lpstr>Binding Strength</vt:lpstr>
      <vt:lpstr>Terminology Sub-system: Coded Data</vt:lpstr>
      <vt:lpstr>Referring to a code system</vt:lpstr>
      <vt:lpstr>URL vs. OID</vt:lpstr>
      <vt:lpstr>The ‘code’ Data Type</vt:lpstr>
      <vt:lpstr>What if I need a different ‘code’?</vt:lpstr>
      <vt:lpstr>Coding</vt:lpstr>
      <vt:lpstr>Coding – Element Optionality</vt:lpstr>
      <vt:lpstr>CodeableConcept</vt:lpstr>
      <vt:lpstr>What to use in an extension?</vt:lpstr>
      <vt:lpstr>Codes vs. Identifiers</vt:lpstr>
      <vt:lpstr>NamingSystem resource</vt:lpstr>
      <vt:lpstr>Code System vs.  Value Set (again)</vt:lpstr>
      <vt:lpstr>CODE SYSTEMS</vt:lpstr>
      <vt:lpstr>CodeSystem resource</vt:lpstr>
      <vt:lpstr>Value Set</vt:lpstr>
      <vt:lpstr>CodeSystem resource</vt:lpstr>
      <vt:lpstr>Defining Concepts</vt:lpstr>
      <vt:lpstr>Code system definition example</vt:lpstr>
      <vt:lpstr>ConceptMap resource</vt:lpstr>
      <vt:lpstr>Value Sets</vt:lpstr>
      <vt:lpstr>ValueSet resource</vt:lpstr>
      <vt:lpstr>ValueSet resource</vt:lpstr>
      <vt:lpstr>Value Set</vt:lpstr>
      <vt:lpstr>Value Set Parts</vt:lpstr>
      <vt:lpstr>Versions</vt:lpstr>
      <vt:lpstr>Compose example</vt:lpstr>
      <vt:lpstr>Expansion example</vt:lpstr>
      <vt:lpstr>Selecting Concepts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Terminology SERVICE</vt:lpstr>
      <vt:lpstr>Terminology Service Rationale</vt:lpstr>
      <vt:lpstr>Terminology Service Rationale</vt:lpstr>
      <vt:lpstr>Application Needs</vt:lpstr>
      <vt:lpstr>Terminology Service Operations - Overview</vt:lpstr>
      <vt:lpstr>$expand</vt:lpstr>
      <vt:lpstr>$expand (cont.)</vt:lpstr>
      <vt:lpstr>$expand example</vt:lpstr>
      <vt:lpstr>$expand example (cont.)</vt:lpstr>
      <vt:lpstr>$validate-code</vt:lpstr>
      <vt:lpstr>$validate-code example</vt:lpstr>
      <vt:lpstr>$lookup</vt:lpstr>
      <vt:lpstr>$lookup example</vt:lpstr>
      <vt:lpstr>$subsumes</vt:lpstr>
      <vt:lpstr>$subsumes example</vt:lpstr>
      <vt:lpstr>$translate</vt:lpstr>
      <vt:lpstr>$translate example</vt:lpstr>
      <vt:lpstr>Some Available Terminology Servers</vt:lpstr>
      <vt:lpstr>Some Useful Tools</vt:lpstr>
      <vt:lpstr>More Questions?</vt:lpstr>
      <vt:lpstr>BONUS TOPICS</vt:lpstr>
      <vt:lpstr>Bonus Topics (time and interest permitting)</vt:lpstr>
      <vt:lpstr>Implicit Value Sets</vt:lpstr>
      <vt:lpstr>Implicit Value Sets (cont.)</vt:lpstr>
      <vt:lpstr>Implicit Value Set $expand Example URL</vt:lpstr>
      <vt:lpstr>$compose</vt:lpstr>
      <vt:lpstr>Closure – why do we need it?</vt:lpstr>
      <vt:lpstr>Closure – the problem and the FHIR approach</vt:lpstr>
      <vt:lpstr>$closure</vt:lpstr>
      <vt:lpstr>ExpansionProfile resource</vt:lpstr>
      <vt:lpstr>Expansion Profile (cont)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Robert Hausam</cp:lastModifiedBy>
  <cp:revision>550</cp:revision>
  <dcterms:created xsi:type="dcterms:W3CDTF">2012-12-03T20:41:34Z</dcterms:created>
  <dcterms:modified xsi:type="dcterms:W3CDTF">2017-09-06T15:17:38Z</dcterms:modified>
</cp:coreProperties>
</file>