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57" r:id="rId3"/>
    <p:sldId id="318" r:id="rId4"/>
    <p:sldId id="393" r:id="rId5"/>
    <p:sldId id="320" r:id="rId6"/>
    <p:sldId id="394" r:id="rId7"/>
    <p:sldId id="399" r:id="rId8"/>
    <p:sldId id="341" r:id="rId9"/>
    <p:sldId id="396" r:id="rId10"/>
    <p:sldId id="397" r:id="rId11"/>
    <p:sldId id="400" r:id="rId12"/>
    <p:sldId id="261" r:id="rId13"/>
    <p:sldId id="292" r:id="rId14"/>
    <p:sldId id="293" r:id="rId15"/>
    <p:sldId id="294" r:id="rId16"/>
    <p:sldId id="295" r:id="rId17"/>
    <p:sldId id="298" r:id="rId18"/>
    <p:sldId id="299" r:id="rId19"/>
    <p:sldId id="296" r:id="rId20"/>
    <p:sldId id="401" r:id="rId21"/>
    <p:sldId id="297" r:id="rId22"/>
    <p:sldId id="326" r:id="rId23"/>
    <p:sldId id="323" r:id="rId24"/>
    <p:sldId id="324" r:id="rId25"/>
    <p:sldId id="325" r:id="rId26"/>
    <p:sldId id="369" r:id="rId27"/>
    <p:sldId id="327" r:id="rId28"/>
    <p:sldId id="328" r:id="rId29"/>
    <p:sldId id="329" r:id="rId30"/>
    <p:sldId id="334" r:id="rId31"/>
    <p:sldId id="342" r:id="rId32"/>
    <p:sldId id="347" r:id="rId33"/>
    <p:sldId id="349" r:id="rId34"/>
    <p:sldId id="343" r:id="rId35"/>
    <p:sldId id="331" r:id="rId36"/>
    <p:sldId id="277" r:id="rId37"/>
    <p:sldId id="348" r:id="rId38"/>
    <p:sldId id="350" r:id="rId39"/>
    <p:sldId id="344" r:id="rId40"/>
    <p:sldId id="300" r:id="rId41"/>
    <p:sldId id="305" r:id="rId42"/>
    <p:sldId id="332" r:id="rId43"/>
    <p:sldId id="333" r:id="rId44"/>
    <p:sldId id="302" r:id="rId45"/>
    <p:sldId id="402" r:id="rId46"/>
    <p:sldId id="404" r:id="rId47"/>
    <p:sldId id="403" r:id="rId48"/>
    <p:sldId id="405" r:id="rId49"/>
    <p:sldId id="408" r:id="rId50"/>
    <p:sldId id="409" r:id="rId51"/>
    <p:sldId id="351" r:id="rId52"/>
    <p:sldId id="335" r:id="rId53"/>
    <p:sldId id="390" r:id="rId54"/>
    <p:sldId id="336" r:id="rId55"/>
    <p:sldId id="352" r:id="rId56"/>
    <p:sldId id="353" r:id="rId57"/>
    <p:sldId id="410" r:id="rId58"/>
    <p:sldId id="411" r:id="rId59"/>
    <p:sldId id="354" r:id="rId60"/>
    <p:sldId id="304" r:id="rId61"/>
    <p:sldId id="306" r:id="rId62"/>
    <p:sldId id="307" r:id="rId63"/>
    <p:sldId id="416" r:id="rId64"/>
    <p:sldId id="387" r:id="rId65"/>
    <p:sldId id="337" r:id="rId66"/>
    <p:sldId id="363" r:id="rId67"/>
    <p:sldId id="419" r:id="rId68"/>
    <p:sldId id="381" r:id="rId69"/>
    <p:sldId id="389" r:id="rId70"/>
    <p:sldId id="338" r:id="rId71"/>
    <p:sldId id="384" r:id="rId72"/>
    <p:sldId id="382" r:id="rId73"/>
    <p:sldId id="418" r:id="rId74"/>
    <p:sldId id="385" r:id="rId75"/>
    <p:sldId id="359" r:id="rId76"/>
    <p:sldId id="386" r:id="rId77"/>
    <p:sldId id="383" r:id="rId78"/>
    <p:sldId id="388" r:id="rId79"/>
    <p:sldId id="415" r:id="rId80"/>
    <p:sldId id="420" r:id="rId81"/>
    <p:sldId id="421" r:id="rId82"/>
    <p:sldId id="424" r:id="rId83"/>
    <p:sldId id="422" r:id="rId84"/>
    <p:sldId id="423" r:id="rId85"/>
    <p:sldId id="425" r:id="rId86"/>
    <p:sldId id="426" r:id="rId87"/>
    <p:sldId id="412" r:id="rId88"/>
    <p:sldId id="413" r:id="rId89"/>
    <p:sldId id="427" r:id="rId90"/>
    <p:sldId id="371" r:id="rId91"/>
    <p:sldId id="417" r:id="rId92"/>
    <p:sldId id="370" r:id="rId93"/>
    <p:sldId id="310" r:id="rId94"/>
    <p:sldId id="364" r:id="rId95"/>
    <p:sldId id="376" r:id="rId96"/>
    <p:sldId id="377" r:id="rId97"/>
    <p:sldId id="378" r:id="rId98"/>
    <p:sldId id="379" r:id="rId99"/>
    <p:sldId id="375" r:id="rId100"/>
    <p:sldId id="372" r:id="rId101"/>
    <p:sldId id="373" r:id="rId102"/>
    <p:sldId id="374" r:id="rId103"/>
    <p:sldId id="380" r:id="rId104"/>
    <p:sldId id="365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32" autoAdjust="0"/>
    <p:restoredTop sz="82838" autoAdjust="0"/>
  </p:normalViewPr>
  <p:slideViewPr>
    <p:cSldViewPr>
      <p:cViewPr varScale="1">
        <p:scale>
          <a:sx n="92" d="100"/>
          <a:sy n="92" d="100"/>
        </p:scale>
        <p:origin x="184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2018-01-11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8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46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7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50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8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55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98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2015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1%20Tutorials/FHIR%20Terminology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.org/codes/labresult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STU3/consent.html#resourc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linical-status=|active" TargetMode="External"/><Relationship Id="rId2" Type="http://schemas.openxmlformats.org/officeDocument/2006/relationships/hyperlink" Target="http://fhirtest.uhn.ca/baseDstu3/Condition?code=http://snomed.info/sct|42514400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est.fhir.org/r3/Condition?code=386661006" TargetMode="External"/><Relationship Id="rId4" Type="http://schemas.openxmlformats.org/officeDocument/2006/relationships/hyperlink" Target="http://fhirtest.uhn.ca/baseDstu3/Observation?code=3141-9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AllergyIntolerance?code=|123456" TargetMode="External"/><Relationship Id="rId2" Type="http://schemas.openxmlformats.org/officeDocument/2006/relationships/hyperlink" Target="http://test.fhir.org/r3/AllergyIntolerance?code=http://snomed.info/sct|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hirtest.uhn.ca/baseDstu3/Condition?clinical-status=|active" TargetMode="External"/><Relationship Id="rId4" Type="http://schemas.openxmlformats.org/officeDocument/2006/relationships/hyperlink" Target="http://fhirtest.uhn.ca/baseDstu3/AllergyIntolerance?code=|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severity:not=255604002" TargetMode="External"/><Relationship Id="rId2" Type="http://schemas.openxmlformats.org/officeDocument/2006/relationships/hyperlink" Target="http://fhirtest.uhn.ca/baseDstu3/Condition?code:text=angin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hirtest.uhn.ca/baseDstu3/Condition?severity:not=255604002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2" Type="http://schemas.openxmlformats.org/officeDocument/2006/relationships/hyperlink" Target="http://fhirtest.uhn.ca/baseDstu3/Condition?code:in=http://hl7.org/fhir/ValueSet/condition-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est.fhir.org/r3/Condition?code:not-in=http://hl7.org/fhir/ValueSet/condition-cod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above=http://snomed.info/sct|75570004" TargetMode="External"/><Relationship Id="rId2" Type="http://schemas.openxmlformats.org/officeDocument/2006/relationships/hyperlink" Target="http://fhirtest.uhn.ca/baseDstu3/Condition?code:below=http://snomed.info/sct|73211009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...valueset$expand/?%5bsomeURL" TargetMode="External"/><Relationship Id="rId2" Type="http://schemas.openxmlformats.org/officeDocument/2006/relationships/hyperlink" Target="http://....valueset/someId$expan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...valueset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procedure-category/$expand" TargetMode="External"/><Relationship Id="rId2" Type="http://schemas.openxmlformats.org/officeDocument/2006/relationships/hyperlink" Target="http://fhirtest.uhn.ca/baseDstu3/ValueSet/procedure-category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hirtest.uhn.ca/baseDstu3/ValueSet/route-codes/$expand" TargetMode="External"/><Relationship Id="rId5" Type="http://schemas.openxmlformats.org/officeDocument/2006/relationships/hyperlink" Target="http://fhirtest.uhn.ca/baseDstu3/ValueSet/route-codes" TargetMode="External"/><Relationship Id="rId4" Type="http://schemas.openxmlformats.org/officeDocument/2006/relationships/hyperlink" Target="http://fhirtest.uhn.ca/baseDstu3/ValueSet/observation-category/$expan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ValueSet/condition-category/$validate-code?system=http://hl7.org/fhir/condition-category&amp;code=problem-list-item" TargetMode="External"/><Relationship Id="rId2" Type="http://schemas.openxmlformats.org/officeDocument/2006/relationships/hyperlink" Target="http://its.patientsfirst.org.nz/RestService.svc/Terminz/CodeSystem/$validate-code?system=http://snomed.info/sct&amp;code=233604007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deSystem/$lookup?system=http://snomed.info/sct&amp;code=233604007" TargetMode="Externa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deSystem/$subsumes?system=http://snomed.info/sct&amp;codeB=3738000&amp;codeA=235856003" TargetMode="External"/><Relationship Id="rId2" Type="http://schemas.openxmlformats.org/officeDocument/2006/relationships/hyperlink" Target="http://test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...conceptmap/id$translate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ceptMap/104/$translate?system=http://hl7.org/fhir/address-use&amp;code=home&amp;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ceptMap/104" TargetMode="External"/><Relationship Id="rId2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l7.org/fhir/STU3/terminology-module.html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4" TargetMode="External"/><Relationship Id="rId2" Type="http://schemas.openxmlformats.org/officeDocument/2006/relationships/hyperlink" Target="http://test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ValueSet/$expand?url=http://snomed.info/sct?fhir_vs%3Disa/233604007" TargetMode="External"/><Relationship Id="rId2" Type="http://schemas.openxmlformats.org/officeDocument/2006/relationships/hyperlink" Target="http://ontoserver.csiro.au/stu3-latest/ValueSet/$expand?url=http://snomed.info/sct?fhir_vs%3Disa/233604007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Rob Hausam MD</a:t>
            </a:r>
          </a:p>
          <a:p>
            <a:r>
              <a:rPr lang="en-US" sz="2400" dirty="0"/>
              <a:t>HL7 Working Group Meeting </a:t>
            </a:r>
          </a:p>
          <a:p>
            <a:r>
              <a:rPr lang="en-US" sz="2400" dirty="0"/>
              <a:t>New Orleans, LA</a:t>
            </a:r>
          </a:p>
          <a:p>
            <a:r>
              <a:rPr lang="en-US" sz="2400" dirty="0"/>
              <a:t>January 31,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Terminologies link </a:t>
            </a:r>
          </a:p>
          <a:p>
            <a:pPr lvl="1"/>
            <a:r>
              <a:rPr lang="en-US" dirty="0"/>
              <a:t>The last link on the right in the top-level (red) navigation bar</a:t>
            </a:r>
          </a:p>
          <a:p>
            <a:pPr lvl="1"/>
            <a:r>
              <a:rPr lang="en-US" dirty="0"/>
              <a:t>The quick and easy way to get to the terminology content in the</a:t>
            </a:r>
            <a:br>
              <a:rPr lang="en-US" dirty="0"/>
            </a:br>
            <a:r>
              <a:rPr lang="en-US" dirty="0"/>
              <a:t>FHIR specification – code systems, value sets, concept maps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31F63-86F1-2048-A721-A9BA7895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005072"/>
            <a:ext cx="10033000" cy="2070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8119872" y="4864608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96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 dirty="0"/>
              <a:t>Some of this is terminology based, some isn’t</a:t>
            </a:r>
          </a:p>
          <a:p>
            <a:r>
              <a:rPr lang="en-AU" dirty="0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"diagnosis of gout" and "serum creatinine" involve value set and/or </a:t>
            </a:r>
            <a:r>
              <a:rPr lang="en-US" dirty="0" err="1"/>
              <a:t>subsumption</a:t>
            </a:r>
            <a:r>
              <a:rPr lang="en-US" dirty="0"/>
              <a:t> queries (against SNOMED CT and LOINC respectively)</a:t>
            </a:r>
          </a:p>
          <a:p>
            <a:r>
              <a:rPr lang="en-US" dirty="0"/>
              <a:t>Generate a </a:t>
            </a:r>
            <a:r>
              <a:rPr lang="en-US" dirty="0" err="1"/>
              <a:t>subsumption</a:t>
            </a:r>
            <a:r>
              <a:rPr lang="en-US" dirty="0"/>
              <a:t> closure table on the fly, as new codes are seen</a:t>
            </a:r>
          </a:p>
          <a:p>
            <a:pPr lvl="1"/>
            <a:r>
              <a:rPr lang="en-US" dirty="0"/>
              <a:t>Terminology server does terminological reasoning</a:t>
            </a:r>
          </a:p>
          <a:p>
            <a:pPr lvl="1"/>
            <a:r>
              <a:rPr lang="en-US" dirty="0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constraints on the expansion of a value set in FHIR (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Include or exclude specified code systems</a:t>
            </a:r>
          </a:p>
          <a:p>
            <a:pPr lvl="1"/>
            <a:r>
              <a:rPr lang="en-US" dirty="0"/>
              <a:t>Include or exclude designations, including designations for specific languages or uses</a:t>
            </a:r>
          </a:p>
          <a:p>
            <a:pPr lvl="1"/>
            <a:r>
              <a:rPr lang="en-US" dirty="0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 dirty="0"/>
              <a:t>Specify display language for the expansion</a:t>
            </a:r>
          </a:p>
          <a:p>
            <a:pPr lvl="1"/>
            <a:r>
              <a:rPr lang="en-US" dirty="0"/>
              <a:t>Allow limited expansion for too large value 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Profile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(parameters):</a:t>
            </a:r>
          </a:p>
          <a:p>
            <a:pPr lvl="1"/>
            <a:r>
              <a:rPr lang="en-CA" sz="2000" dirty="0" err="1"/>
              <a:t>fixedVersion</a:t>
            </a:r>
            <a:endParaRPr lang="en-CA" sz="2000" dirty="0"/>
          </a:p>
          <a:p>
            <a:pPr lvl="1"/>
            <a:r>
              <a:rPr lang="en-CA" sz="2000" dirty="0" err="1"/>
              <a:t>excludedSystem</a:t>
            </a:r>
            <a:endParaRPr lang="en-US" sz="2000" dirty="0"/>
          </a:p>
          <a:p>
            <a:pPr lvl="1"/>
            <a:r>
              <a:rPr lang="en-US" sz="2000" dirty="0" err="1"/>
              <a:t>includeDesignations</a:t>
            </a:r>
            <a:endParaRPr lang="en-US" sz="2000" dirty="0"/>
          </a:p>
          <a:p>
            <a:pPr lvl="1"/>
            <a:r>
              <a:rPr lang="en-US" sz="2000" dirty="0" err="1"/>
              <a:t>includeDefinition</a:t>
            </a:r>
            <a:endParaRPr lang="en-US" sz="2000" dirty="0"/>
          </a:p>
          <a:p>
            <a:pPr lvl="1"/>
            <a:r>
              <a:rPr lang="en-US" sz="2000" dirty="0" err="1"/>
              <a:t>includeInactive</a:t>
            </a:r>
            <a:endParaRPr lang="en-US" sz="2000" dirty="0"/>
          </a:p>
          <a:p>
            <a:pPr lvl="1"/>
            <a:r>
              <a:rPr lang="en-US" sz="2000" dirty="0" err="1"/>
              <a:t>excludeNested</a:t>
            </a:r>
            <a:endParaRPr lang="en-US" sz="2000" dirty="0"/>
          </a:p>
          <a:p>
            <a:pPr lvl="1"/>
            <a:r>
              <a:rPr lang="en-US" sz="2000" dirty="0" err="1"/>
              <a:t>excludeNotForUI</a:t>
            </a:r>
            <a:endParaRPr lang="en-US" sz="2000" dirty="0"/>
          </a:p>
          <a:p>
            <a:pPr lvl="1"/>
            <a:r>
              <a:rPr lang="en-US" sz="2000" dirty="0" err="1"/>
              <a:t>excludePostCoordinated</a:t>
            </a:r>
            <a:endParaRPr lang="en-US" sz="2000" dirty="0"/>
          </a:p>
          <a:p>
            <a:pPr lvl="1"/>
            <a:r>
              <a:rPr lang="en-US" sz="2000" dirty="0" err="1"/>
              <a:t>displayLanguage</a:t>
            </a:r>
            <a:endParaRPr lang="en-US" sz="2000" dirty="0"/>
          </a:p>
          <a:p>
            <a:pPr lvl="1"/>
            <a:r>
              <a:rPr lang="en-US" sz="2000" dirty="0" err="1"/>
              <a:t>limitedExpansion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5090-289B-A94F-8ABF-50C59568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4A1A5-A7B9-D34A-AF4A-4BD30CC2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A8990-5F8C-CA49-8F8F-3F7ADCE5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70565"/>
            <a:ext cx="10125218" cy="61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and exchanging Coded Data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2057400"/>
            <a:ext cx="4698522" cy="3603847"/>
          </a:xfrm>
        </p:spPr>
        <p:txBody>
          <a:bodyPr/>
          <a:lstStyle/>
          <a:p>
            <a:r>
              <a:rPr lang="en-AU" sz="2000" dirty="0"/>
              <a:t>SNOMED CT / LOINC / ICD-10</a:t>
            </a:r>
          </a:p>
          <a:p>
            <a:r>
              <a:rPr lang="en-AU" sz="2000" dirty="0" err="1"/>
              <a:t>RxNorm</a:t>
            </a:r>
            <a:r>
              <a:rPr lang="en-AU" sz="2000" dirty="0"/>
              <a:t>, NDF-RT, ICPC, ICF, CPT, CVX, NUCC HCPT, ATC, ANZSCO  (+ 100s more)</a:t>
            </a:r>
          </a:p>
          <a:p>
            <a:r>
              <a:rPr lang="en-AU" sz="2000" dirty="0"/>
              <a:t>HL7 V2 tables, V3 code systems</a:t>
            </a:r>
          </a:p>
          <a:p>
            <a:r>
              <a:rPr lang="en-AU" sz="2000" dirty="0"/>
              <a:t>A drug formulary</a:t>
            </a:r>
          </a:p>
          <a:p>
            <a:r>
              <a:rPr lang="en-AU" sz="2000" dirty="0"/>
              <a:t>Options for a </a:t>
            </a:r>
            <a:r>
              <a:rPr lang="en-AU" sz="2000" dirty="0" err="1"/>
              <a:t>config</a:t>
            </a:r>
            <a:r>
              <a:rPr lang="en-AU" sz="2000" dirty="0"/>
              <a:t> table in an application </a:t>
            </a:r>
          </a:p>
          <a:p>
            <a:r>
              <a:rPr lang="en-AU" sz="2000" dirty="0"/>
              <a:t>A list of </a:t>
            </a:r>
            <a:r>
              <a:rPr lang="en-AU" sz="2000" dirty="0" err="1"/>
              <a:t>enums</a:t>
            </a:r>
            <a:r>
              <a:rPr lang="en-AU" sz="2000" dirty="0"/>
              <a:t> in a java class</a:t>
            </a:r>
          </a:p>
          <a:p>
            <a:r>
              <a:rPr lang="en-AU" sz="2000" dirty="0"/>
              <a:t>Country codes</a:t>
            </a:r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Value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03912" y="3849664"/>
            <a:ext cx="3896190" cy="2448272"/>
          </a:xfrm>
        </p:spPr>
        <p:txBody>
          <a:bodyPr/>
          <a:lstStyle/>
          <a:p>
            <a:r>
              <a:rPr lang="en-AU" sz="2000" dirty="0"/>
              <a:t>“European country codes”</a:t>
            </a:r>
          </a:p>
          <a:p>
            <a:r>
              <a:rPr lang="en-AU" sz="2000" dirty="0"/>
              <a:t>“The LOINC codes that I use”</a:t>
            </a:r>
          </a:p>
          <a:p>
            <a:r>
              <a:rPr lang="en-AU" sz="2000" dirty="0"/>
              <a:t>All LOINC order codes</a:t>
            </a:r>
          </a:p>
          <a:p>
            <a:r>
              <a:rPr lang="en-AU" sz="2000" dirty="0"/>
              <a:t>A particular SNOMED CT hierarchy</a:t>
            </a:r>
          </a:p>
          <a:p>
            <a:r>
              <a:rPr lang="en-AU" sz="2000" dirty="0"/>
              <a:t>Substance codes plus “No known allergy”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</a:t>
            </a:r>
            <a:r>
              <a:rPr lang="en-AU" b="1" dirty="0"/>
              <a:t>vs.</a:t>
            </a:r>
            <a:r>
              <a:rPr lang="en-AU" dirty="0"/>
              <a:t> Value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Why do we need both?</a:t>
            </a:r>
          </a:p>
          <a:p>
            <a:r>
              <a:rPr lang="en-AU" sz="2800" dirty="0"/>
              <a:t>These can be mixed (and misunderstood) in common usage</a:t>
            </a:r>
          </a:p>
          <a:p>
            <a:pPr lvl="1"/>
            <a:r>
              <a:rPr lang="en-AU" sz="2300" dirty="0"/>
              <a:t>Especially for a value set that is “all codes” from the code system</a:t>
            </a:r>
          </a:p>
          <a:p>
            <a:r>
              <a:rPr lang="en-CA" sz="2900" dirty="0"/>
              <a:t>A value set can contain codes from more than one code system</a:t>
            </a:r>
            <a:endParaRPr lang="en-AU" sz="2800" dirty="0"/>
          </a:p>
          <a:p>
            <a:r>
              <a:rPr lang="en-AU" sz="2800" dirty="0"/>
              <a:t>Separate the </a:t>
            </a:r>
            <a:r>
              <a:rPr lang="en-AU" sz="2800" b="1" dirty="0"/>
              <a:t>definition</a:t>
            </a:r>
            <a:r>
              <a:rPr lang="en-AU" sz="2800" dirty="0"/>
              <a:t> of a concept (code system) and the </a:t>
            </a:r>
            <a:r>
              <a:rPr lang="en-AU" sz="2800" b="1" dirty="0"/>
              <a:t>use </a:t>
            </a:r>
            <a:r>
              <a:rPr lang="en-AU" sz="2800" dirty="0"/>
              <a:t>of a concept (value set)</a:t>
            </a:r>
          </a:p>
          <a:p>
            <a:pPr lvl="1"/>
            <a:r>
              <a:rPr lang="en-AU" sz="2400" dirty="0"/>
              <a:t>Keep this straight, or you may get into trouble when you exchange data</a:t>
            </a:r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Binding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4611600" y="2708608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 dirty="0"/>
              <a:t>Selects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07200" y="2611619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 dirty="0"/>
              <a:t>Binds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7BF7C5E-66DA-D641-95CA-DDA309ED11AA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Definition: </a:t>
            </a:r>
            <a:br>
              <a:rPr lang="en-AU" sz="1600" dirty="0"/>
            </a:br>
            <a:r>
              <a:rPr lang="en-AU" sz="1600" dirty="0"/>
              <a:t>Data element and binding characteristics and value set reference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08DD9F-2CB6-E749-9EAC-1963CE68B87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id="{1FF561A1-BB3B-5A4A-BA27-BBCFC8C11764}"/>
              </a:ext>
            </a:extLst>
          </p:cNvPr>
          <p:cNvSpPr/>
          <p:nvPr/>
        </p:nvSpPr>
        <p:spPr bwMode="auto">
          <a:xfrm>
            <a:off x="7393635" y="2512696"/>
            <a:ext cx="1292696" cy="588993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on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 dirty="0"/>
              <a:t>Bindings identify the codes that are allowed to be used for a given element</a:t>
            </a:r>
          </a:p>
          <a:p>
            <a:r>
              <a:rPr lang="en-CA" dirty="0"/>
              <a:t>Bindings can be to a:</a:t>
            </a:r>
          </a:p>
          <a:p>
            <a:pPr lvl="1"/>
            <a:r>
              <a:rPr lang="en-CA" b="1" dirty="0"/>
              <a:t>Value set</a:t>
            </a:r>
          </a:p>
          <a:p>
            <a:pPr lvl="2"/>
            <a:r>
              <a:rPr lang="en-US" dirty="0"/>
              <a:t>By convention, a binding is to a value set, not directly to a code system</a:t>
            </a:r>
            <a:endParaRPr lang="en-CA" dirty="0"/>
          </a:p>
          <a:p>
            <a:pPr lvl="1"/>
            <a:r>
              <a:rPr lang="en-CA" b="1" dirty="0"/>
              <a:t>Reference</a:t>
            </a:r>
            <a:r>
              <a:rPr lang="en-CA" dirty="0"/>
              <a:t> (to an “inferred” value set)</a:t>
            </a:r>
          </a:p>
          <a:p>
            <a:pPr lvl="2"/>
            <a:r>
              <a:rPr lang="en-CA" dirty="0"/>
              <a:t>E.g. Mime types</a:t>
            </a:r>
          </a:p>
          <a:p>
            <a:pPr lvl="1"/>
            <a:r>
              <a:rPr lang="en-CA" b="1" dirty="0"/>
              <a:t>Description</a:t>
            </a:r>
            <a:r>
              <a:rPr lang="en-CA" dirty="0"/>
              <a:t> only</a:t>
            </a:r>
          </a:p>
          <a:p>
            <a:pPr lvl="2"/>
            <a:r>
              <a:rPr lang="en-CA" dirty="0"/>
              <a:t>This must be populated if no reference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required</a:t>
            </a:r>
            <a:r>
              <a:rPr lang="en-CA" sz="2400" dirty="0"/>
              <a:t>: You must use the specified codes</a:t>
            </a:r>
          </a:p>
          <a:p>
            <a:pPr lvl="1"/>
            <a:r>
              <a:rPr lang="en-CA" sz="2000" dirty="0"/>
              <a:t>Or omit the element if no code applies for the concept</a:t>
            </a:r>
          </a:p>
          <a:p>
            <a:r>
              <a:rPr lang="en-CA" sz="2400" b="1" dirty="0"/>
              <a:t>extensible</a:t>
            </a:r>
            <a:r>
              <a:rPr lang="en-CA" sz="2400" dirty="0"/>
              <a:t>: You must use the specified codes if they apply</a:t>
            </a:r>
          </a:p>
          <a:p>
            <a:pPr lvl="1"/>
            <a:r>
              <a:rPr lang="en-CA" sz="1900" dirty="0"/>
              <a:t>Free to use other codes or text if value set doesn’t cover concept</a:t>
            </a:r>
          </a:p>
          <a:p>
            <a:r>
              <a:rPr lang="en-CA" sz="2400" b="1" dirty="0"/>
              <a:t>preferred</a:t>
            </a:r>
            <a:r>
              <a:rPr lang="en-CA" sz="2400" dirty="0"/>
              <a:t>: You SHOULD use the specified codes</a:t>
            </a:r>
          </a:p>
          <a:p>
            <a:pPr lvl="1"/>
            <a:r>
              <a:rPr lang="en-CA" sz="2000" dirty="0"/>
              <a:t>But if you have a good reason, you can use something else instead </a:t>
            </a:r>
            <a:r>
              <a:rPr lang="mr-IN" sz="2000" dirty="0"/>
              <a:t>–</a:t>
            </a:r>
            <a:r>
              <a:rPr lang="en-CA" sz="2000" dirty="0"/>
              <a:t> it is not required to use the specified codes to be conformant</a:t>
            </a:r>
          </a:p>
          <a:p>
            <a:r>
              <a:rPr lang="en-CA" sz="2400" b="1" dirty="0"/>
              <a:t>example</a:t>
            </a:r>
            <a:r>
              <a:rPr lang="en-CA" sz="2400" dirty="0"/>
              <a:t>: These codes just give an idea of what you might use</a:t>
            </a:r>
          </a:p>
          <a:p>
            <a:pPr lvl="1"/>
            <a:r>
              <a:rPr lang="en-CA" sz="2000" dirty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Coded Data (instance)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02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(instance):</a:t>
            </a:r>
          </a:p>
          <a:p>
            <a:pPr algn="ctr"/>
            <a:r>
              <a:rPr lang="en-AU" sz="1600" dirty="0"/>
              <a:t>Coded Data Type</a:t>
            </a:r>
            <a:r>
              <a:rPr lang="en-AU" sz="1350" dirty="0"/>
              <a:t> </a:t>
            </a:r>
            <a:br>
              <a:rPr lang="en-AU" sz="1350" dirty="0"/>
            </a:br>
            <a:r>
              <a:rPr lang="en-AU" sz="1400" dirty="0"/>
              <a:t>code/</a:t>
            </a:r>
            <a:br>
              <a:rPr lang="en-AU" sz="1400" dirty="0"/>
            </a:br>
            <a:r>
              <a:rPr lang="en-AU" sz="1400" dirty="0"/>
              <a:t>Coding/</a:t>
            </a:r>
            <a:br>
              <a:rPr lang="en-AU" sz="1400" dirty="0"/>
            </a:br>
            <a:r>
              <a:rPr lang="en-AU" sz="1400" dirty="0" err="1"/>
              <a:t>CodeableConcept</a:t>
            </a:r>
            <a:endParaRPr lang="en-AU" sz="14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561340" y="4705834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5145077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Refers to</a:t>
            </a:r>
          </a:p>
        </p:txBody>
      </p:sp>
      <p:cxnSp>
        <p:nvCxnSpPr>
          <p:cNvPr id="15" name="Straight Arrow Connector 14"/>
          <p:cNvCxnSpPr>
            <a:cxnSpLocks/>
            <a:endCxn id="17" idx="2"/>
          </p:cNvCxnSpPr>
          <p:nvPr/>
        </p:nvCxnSpPr>
        <p:spPr>
          <a:xfrm flipV="1">
            <a:off x="8670286" y="3548060"/>
            <a:ext cx="1091366" cy="1609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253060">
            <a:off x="8556525" y="398672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Conforms 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0CFF8A-D42F-6047-9BDD-4C70EAD87485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Definition: </a:t>
            </a:r>
            <a:br>
              <a:rPr lang="en-AU" sz="1600" dirty="0"/>
            </a:br>
            <a:r>
              <a:rPr lang="en-AU" sz="1600" dirty="0"/>
              <a:t>Data element and binding characteristics and value set reference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701B-5E5E-9D4C-9D93-1E2E7881E0A7}"/>
              </a:ext>
            </a:extLst>
          </p:cNvPr>
          <p:cNvCxnSpPr>
            <a:cxnSpLocks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47C-7763-DA46-A985-8A41DA664D3A}"/>
              </a:ext>
            </a:extLst>
          </p:cNvPr>
          <p:cNvSpPr txBox="1"/>
          <p:nvPr/>
        </p:nvSpPr>
        <p:spPr>
          <a:xfrm>
            <a:off x="693155" y="5407912"/>
            <a:ext cx="478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</a:t>
            </a:r>
            <a:r>
              <a:rPr lang="en-US" b="1" dirty="0"/>
              <a:t>not</a:t>
            </a:r>
            <a:r>
              <a:rPr lang="en-US" dirty="0"/>
              <a:t> a reference from an instance of coded data to a value set (except by the </a:t>
            </a:r>
            <a:r>
              <a:rPr lang="en-GB" dirty="0" err="1"/>
              <a:t>valueset</a:t>
            </a:r>
            <a:r>
              <a:rPr lang="en-GB" dirty="0"/>
              <a:t>-reference</a:t>
            </a:r>
            <a:r>
              <a:rPr lang="en-US" dirty="0"/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2400" dirty="0">
                <a:hlinkClick r:id="rId2"/>
              </a:rPr>
              <a:t>https://github.com/FHIR/documents/blob/master/presentations/2018-01 Tutorials/FHIR Terminology.pptx</a:t>
            </a:r>
            <a:endParaRPr lang="en-US" sz="24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</a:t>
            </a:r>
            <a:r>
              <a:rPr lang="en-US" u="sng" noProof="0" dirty="0" err="1">
                <a:hlinkClick r:id="rId3"/>
              </a:rPr>
              <a:t>Unported</a:t>
            </a:r>
            <a:r>
              <a:rPr lang="en-US" u="sng" noProof="0" dirty="0">
                <a:hlinkClick r:id="rId3"/>
              </a:rPr>
              <a:t>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39" y="4221088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0000" y="5807005"/>
            <a:ext cx="4246146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Acknowledgements: </a:t>
            </a:r>
            <a:r>
              <a:rPr lang="en-US" dirty="0"/>
              <a:t>Grahame Grieve, Lloyd McKenzie</a:t>
            </a:r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EDBC-A27D-804F-B614-E27039B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vs. Data element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FC9-4A67-8842-8600-636C5B42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binding</a:t>
            </a:r>
            <a:r>
              <a:rPr lang="en-US" dirty="0"/>
              <a:t> specifies a </a:t>
            </a:r>
            <a:r>
              <a:rPr lang="en-US" b="1" dirty="0"/>
              <a:t>value set</a:t>
            </a:r>
          </a:p>
          <a:p>
            <a:pPr lvl="1"/>
            <a:r>
              <a:rPr lang="en-US" dirty="0" err="1"/>
              <a:t>Observation.code</a:t>
            </a:r>
            <a:r>
              <a:rPr lang="en-US" dirty="0"/>
              <a:t> is bound to:</a:t>
            </a:r>
          </a:p>
          <a:p>
            <a:pPr lvl="2"/>
            <a:r>
              <a:rPr lang="en-GB" dirty="0" err="1"/>
              <a:t>valueSetReference</a:t>
            </a:r>
            <a:r>
              <a:rPr lang="en-GB" dirty="0"/>
              <a:t> </a:t>
            </a:r>
            <a:r>
              <a:rPr lang="en-US" dirty="0"/>
              <a:t>= </a:t>
            </a:r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ValueSet</a:t>
            </a:r>
            <a:r>
              <a:rPr lang="en-GB" dirty="0"/>
              <a:t>/observation-codes</a:t>
            </a:r>
            <a:endParaRPr lang="en-US" dirty="0"/>
          </a:p>
          <a:p>
            <a:pPr lvl="3"/>
            <a:r>
              <a:rPr lang="en-US" dirty="0"/>
              <a:t>Definition of ‘</a:t>
            </a:r>
            <a:r>
              <a:rPr lang="en-GB" dirty="0"/>
              <a:t>observation-codes</a:t>
            </a:r>
            <a:r>
              <a:rPr lang="en-US" dirty="0"/>
              <a:t>’ = “</a:t>
            </a:r>
            <a:r>
              <a:rPr lang="en-GB" dirty="0"/>
              <a:t>This value set includes all LOINC codes”</a:t>
            </a:r>
            <a:endParaRPr lang="en-US" dirty="0"/>
          </a:p>
          <a:p>
            <a:r>
              <a:rPr lang="en-US" dirty="0"/>
              <a:t>A data </a:t>
            </a:r>
            <a:r>
              <a:rPr lang="en-US" b="1" dirty="0"/>
              <a:t>element</a:t>
            </a:r>
            <a:r>
              <a:rPr lang="en-US" dirty="0"/>
              <a:t> instance specifies a </a:t>
            </a:r>
            <a:r>
              <a:rPr lang="en-US" b="1" dirty="0"/>
              <a:t>code system</a:t>
            </a:r>
          </a:p>
          <a:p>
            <a:pPr lvl="2"/>
            <a:r>
              <a:rPr lang="en-US" dirty="0" err="1"/>
              <a:t>Observation.code.coding.system</a:t>
            </a:r>
            <a:r>
              <a:rPr lang="en-US" dirty="0"/>
              <a:t> = </a:t>
            </a:r>
            <a:r>
              <a:rPr lang="en-GB" dirty="0"/>
              <a:t>http://</a:t>
            </a:r>
            <a:r>
              <a:rPr lang="en-GB" dirty="0" err="1"/>
              <a:t>loinc.org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Observation.code.coding.code</a:t>
            </a:r>
            <a:r>
              <a:rPr lang="en-US" dirty="0"/>
              <a:t> = </a:t>
            </a:r>
            <a:r>
              <a:rPr lang="en-GB" dirty="0"/>
              <a:t>15074-8</a:t>
            </a:r>
          </a:p>
          <a:p>
            <a:pPr lvl="2"/>
            <a:r>
              <a:rPr lang="en-US" dirty="0" err="1"/>
              <a:t>Observation.code.coding.display</a:t>
            </a:r>
            <a:r>
              <a:rPr lang="en-US" dirty="0"/>
              <a:t> = </a:t>
            </a:r>
            <a:r>
              <a:rPr lang="en-GB" dirty="0"/>
              <a:t>Glucose [Moles/volume] in Blood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74B-EE11-AB4F-826F-02CC9658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90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Referring to a 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Each “use of a code” (a reference into a code system) has 4 properties:</a:t>
            </a:r>
          </a:p>
          <a:p>
            <a:r>
              <a:rPr lang="en-AU" b="1" dirty="0"/>
              <a:t>system</a:t>
            </a:r>
            <a:r>
              <a:rPr lang="en-AU" dirty="0"/>
              <a:t>: URL of the code system</a:t>
            </a:r>
          </a:p>
          <a:p>
            <a:r>
              <a:rPr lang="en-AU" b="1" dirty="0"/>
              <a:t>version</a:t>
            </a:r>
            <a:r>
              <a:rPr lang="en-AU" dirty="0"/>
              <a:t>: stated version of the code system (optional)</a:t>
            </a:r>
          </a:p>
          <a:p>
            <a:r>
              <a:rPr lang="en-AU" b="1" dirty="0"/>
              <a:t>code</a:t>
            </a:r>
            <a:r>
              <a:rPr lang="en-AU" dirty="0"/>
              <a:t>: the symbol defined for the concept (code/expression)</a:t>
            </a:r>
          </a:p>
          <a:p>
            <a:r>
              <a:rPr lang="en-AU" b="1" dirty="0"/>
              <a:t>display</a:t>
            </a:r>
            <a:r>
              <a:rPr lang="en-AU" dirty="0"/>
              <a:t>: a human readable representation of the concept (optional – primarily for debugging/display)</a:t>
            </a:r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URL vs. 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v2, you could identify code systems (and identifier systems) in a variety of ways</a:t>
            </a:r>
          </a:p>
          <a:p>
            <a:pPr lvl="1"/>
            <a:r>
              <a:rPr lang="en-CA" dirty="0"/>
              <a:t>typically a local string</a:t>
            </a:r>
          </a:p>
          <a:p>
            <a:r>
              <a:rPr lang="en-CA" dirty="0"/>
              <a:t>In v3 you had to use OIDs</a:t>
            </a:r>
          </a:p>
          <a:p>
            <a:pPr lvl="1"/>
            <a:r>
              <a:rPr lang="en-CA" dirty="0"/>
              <a:t>E.g. 2.14.1237.937.25.58</a:t>
            </a:r>
          </a:p>
          <a:p>
            <a:r>
              <a:rPr lang="en-CA" dirty="0"/>
              <a:t>In FHIR, we use </a:t>
            </a:r>
            <a:r>
              <a:rPr lang="en-CA" b="1" dirty="0"/>
              <a:t>URLs</a:t>
            </a:r>
          </a:p>
          <a:p>
            <a:pPr lvl="1"/>
            <a:r>
              <a:rPr lang="en-CA" dirty="0"/>
              <a:t>E.g. </a:t>
            </a:r>
            <a:r>
              <a:rPr lang="en-CA" dirty="0">
                <a:hlinkClick r:id="rId2"/>
              </a:rPr>
              <a:t>http://myhospital.org/codes/labresults</a:t>
            </a:r>
            <a:endParaRPr lang="en-CA" dirty="0"/>
          </a:p>
          <a:p>
            <a:pPr lvl="1"/>
            <a:r>
              <a:rPr lang="en-CA" dirty="0"/>
              <a:t>Can also use urn:oid:2.14.1237.937.25.58</a:t>
            </a:r>
          </a:p>
          <a:p>
            <a:pPr lvl="2"/>
            <a:r>
              <a:rPr lang="en-CA" dirty="0"/>
              <a:t>If you really want to </a:t>
            </a:r>
            <a:r>
              <a:rPr lang="en-CA" dirty="0">
                <a:sym typeface="Wingdings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6744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 dirty="0">
                  <a:latin typeface="Arial" charset="0"/>
                </a:rPr>
                <a:t>Human-readable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 dirty="0">
                  <a:latin typeface="Arial" charset="0"/>
                </a:rPr>
                <a:t>Potentially resolvable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 dirty="0">
                  <a:latin typeface="Arial" charset="0"/>
                </a:rPr>
                <a:t>No training required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‘code’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a code</a:t>
            </a:r>
          </a:p>
          <a:p>
            <a:pPr lvl="1"/>
            <a:r>
              <a:rPr lang="en-CA" dirty="0"/>
              <a:t>Code system is fixed</a:t>
            </a:r>
          </a:p>
          <a:p>
            <a:pPr lvl="1"/>
            <a:r>
              <a:rPr lang="en-CA" dirty="0"/>
              <a:t>Value set is fixed (required</a:t>
            </a:r>
            <a:br>
              <a:rPr lang="en-CA" dirty="0"/>
            </a:br>
            <a:r>
              <a:rPr lang="en-CA" dirty="0"/>
              <a:t>binding)</a:t>
            </a:r>
          </a:p>
          <a:p>
            <a:pPr lvl="1"/>
            <a:r>
              <a:rPr lang="en-CA" dirty="0"/>
              <a:t>Display name is known</a:t>
            </a:r>
          </a:p>
          <a:p>
            <a:r>
              <a:rPr lang="en-CA" dirty="0"/>
              <a:t>Used for “structural” elements</a:t>
            </a:r>
          </a:p>
          <a:p>
            <a:pPr lvl="1"/>
            <a:r>
              <a:rPr lang="en-CA" dirty="0"/>
              <a:t>Essential to fundamental interoperability</a:t>
            </a:r>
          </a:p>
          <a:p>
            <a:pPr lvl="1"/>
            <a:r>
              <a:rPr lang="en-CA" dirty="0"/>
              <a:t>Reasonable to standardize at international level</a:t>
            </a:r>
          </a:p>
          <a:p>
            <a:pPr lvl="1"/>
            <a:r>
              <a:rPr lang="en-CA" dirty="0"/>
              <a:t>E.g. status, </a:t>
            </a:r>
            <a:r>
              <a:rPr lang="en-CA" dirty="0" err="1"/>
              <a:t>Bundle.type</a:t>
            </a:r>
            <a:r>
              <a:rPr lang="en-CA" dirty="0"/>
              <a:t>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752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I need a different ‘code’?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11176000" cy="4624536"/>
          </a:xfrm>
        </p:spPr>
        <p:txBody>
          <a:bodyPr/>
          <a:lstStyle/>
          <a:p>
            <a:r>
              <a:rPr lang="en-CA" dirty="0"/>
              <a:t>‘code’ data elements aren’t extensible</a:t>
            </a:r>
          </a:p>
          <a:p>
            <a:pPr lvl="1"/>
            <a:r>
              <a:rPr lang="en-CA" dirty="0"/>
              <a:t>Can’t send your own custom codes</a:t>
            </a:r>
          </a:p>
          <a:p>
            <a:r>
              <a:rPr lang="en-CA" dirty="0"/>
              <a:t>If coded element is optional</a:t>
            </a:r>
          </a:p>
          <a:p>
            <a:pPr lvl="1"/>
            <a:r>
              <a:rPr lang="en-CA" dirty="0"/>
              <a:t>Omit the element and just send an extension</a:t>
            </a:r>
          </a:p>
          <a:p>
            <a:r>
              <a:rPr lang="en-CA" dirty="0"/>
              <a:t>If coded element is </a:t>
            </a:r>
            <a:r>
              <a:rPr lang="en-CA" dirty="0" err="1"/>
              <a:t>minOccurs</a:t>
            </a:r>
            <a:r>
              <a:rPr lang="en-CA" dirty="0"/>
              <a:t>=1</a:t>
            </a:r>
          </a:p>
          <a:p>
            <a:pPr lvl="1"/>
            <a:r>
              <a:rPr lang="en-CA" dirty="0"/>
              <a:t>Choose the code closest matching your need</a:t>
            </a:r>
          </a:p>
          <a:p>
            <a:pPr lvl="1"/>
            <a:r>
              <a:rPr lang="en-CA" dirty="0"/>
              <a:t>Send additional semantics as an extension</a:t>
            </a:r>
          </a:p>
          <a:p>
            <a:pPr lvl="1"/>
            <a:r>
              <a:rPr lang="en-CA" dirty="0"/>
              <a:t>Consider submitting a change request for inclusion in a future version of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5631160" cy="4480520"/>
          </a:xfrm>
        </p:spPr>
        <p:txBody>
          <a:bodyPr/>
          <a:lstStyle/>
          <a:p>
            <a:r>
              <a:rPr lang="en-CA" dirty="0"/>
              <a:t>code + system</a:t>
            </a:r>
          </a:p>
          <a:p>
            <a:r>
              <a:rPr lang="en-CA" dirty="0"/>
              <a:t>Not often used directly</a:t>
            </a:r>
          </a:p>
          <a:p>
            <a:pPr lvl="1"/>
            <a:r>
              <a:rPr lang="en-CA" dirty="0"/>
              <a:t>Example: </a:t>
            </a:r>
            <a:r>
              <a:rPr lang="en-CA" dirty="0">
                <a:hlinkClick r:id="rId2"/>
              </a:rPr>
              <a:t>Consent.purpose</a:t>
            </a:r>
            <a:endParaRPr lang="en-CA" dirty="0"/>
          </a:p>
          <a:p>
            <a:pPr lvl="1"/>
            <a:r>
              <a:rPr lang="en-CA" dirty="0"/>
              <a:t>In most cases, if you need one coding, you probably also need translations and/or original text </a:t>
            </a:r>
            <a:r>
              <a:rPr lang="en-CA" dirty="0">
                <a:sym typeface="Wingdings"/>
              </a:rPr>
              <a:t></a:t>
            </a:r>
            <a:r>
              <a:rPr lang="en-CA" dirty="0" err="1"/>
              <a:t>CodeableConcept</a:t>
            </a:r>
            <a:endParaRPr lang="en-CA" dirty="0"/>
          </a:p>
          <a:p>
            <a:r>
              <a:rPr lang="en-CA" dirty="0"/>
              <a:t>Why is everything optional?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5" y="2060848"/>
            <a:ext cx="2951294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mr-IN" dirty="0"/>
              <a:t>–</a:t>
            </a:r>
            <a:r>
              <a:rPr lang="en-US" dirty="0"/>
              <a:t> Element Optionality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Version, display and </a:t>
            </a:r>
            <a:r>
              <a:rPr lang="en-US" dirty="0" err="1"/>
              <a:t>userSelected</a:t>
            </a:r>
            <a:r>
              <a:rPr lang="en-US" dirty="0"/>
              <a:t> provide additional optional information</a:t>
            </a:r>
          </a:p>
          <a:p>
            <a:r>
              <a:rPr lang="en-US" dirty="0"/>
              <a:t>System is present with no code</a:t>
            </a:r>
          </a:p>
          <a:p>
            <a:pPr lvl="1"/>
            <a:r>
              <a:rPr lang="en-US" dirty="0"/>
              <a:t>Means there is no suitable code in the system which can be used to represent the concept</a:t>
            </a:r>
          </a:p>
          <a:p>
            <a:r>
              <a:rPr lang="en-US" dirty="0"/>
              <a:t>Only the code is known (and not the system)</a:t>
            </a:r>
          </a:p>
          <a:p>
            <a:pPr lvl="1"/>
            <a:r>
              <a:rPr lang="en-US" dirty="0"/>
              <a:t>Rare, and best avoided </a:t>
            </a:r>
          </a:p>
          <a:p>
            <a:pPr lvl="1"/>
            <a:r>
              <a:rPr lang="en-US" dirty="0"/>
              <a:t>Must be able to infer the system by context or no useful processing can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CodeableConcept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Potentially multiple ‘coding’ elements, all are “equal”</a:t>
            </a:r>
          </a:p>
          <a:p>
            <a:pPr lvl="1"/>
            <a:r>
              <a:rPr lang="en-CA" dirty="0"/>
              <a:t>One can be “user selected”</a:t>
            </a:r>
          </a:p>
          <a:p>
            <a:pPr lvl="2"/>
            <a:r>
              <a:rPr lang="en-CA" dirty="0" err="1"/>
              <a:t>Coding.userSelected</a:t>
            </a:r>
            <a:r>
              <a:rPr lang="en-CA" dirty="0"/>
              <a:t> (</a:t>
            </a:r>
            <a:r>
              <a:rPr lang="en-CA" dirty="0" err="1"/>
              <a:t>boolean</a:t>
            </a:r>
            <a:r>
              <a:rPr lang="en-CA" dirty="0"/>
              <a:t>)</a:t>
            </a:r>
          </a:p>
          <a:p>
            <a:r>
              <a:rPr lang="en-CA" dirty="0"/>
              <a:t>To maximize interoperability, </a:t>
            </a:r>
            <a:br>
              <a:rPr lang="en-CA" dirty="0"/>
            </a:br>
            <a:r>
              <a:rPr lang="en-CA" dirty="0"/>
              <a:t>send all of the </a:t>
            </a:r>
            <a:r>
              <a:rPr lang="en-CA" dirty="0" err="1"/>
              <a:t>codings</a:t>
            </a:r>
            <a:r>
              <a:rPr lang="en-CA" dirty="0"/>
              <a:t> that you know</a:t>
            </a:r>
          </a:p>
          <a:p>
            <a:r>
              <a:rPr lang="en-CA" dirty="0"/>
              <a:t>Text: Representation of the concept as entered or chosen by the user</a:t>
            </a:r>
          </a:p>
          <a:p>
            <a:pPr lvl="1"/>
            <a:r>
              <a:rPr lang="en-CA" sz="2300" dirty="0"/>
              <a:t>Text and </a:t>
            </a:r>
            <a:r>
              <a:rPr lang="en-CA" sz="2300" dirty="0" err="1"/>
              <a:t>Coding.display</a:t>
            </a:r>
            <a:r>
              <a:rPr lang="en-CA" sz="2300" dirty="0"/>
              <a:t> are fallbacks for systems that don’t recognize your code, so it is good practice to include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4232" y="2502768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use for coded data in an extension?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176000" cy="4624536"/>
          </a:xfrm>
        </p:spPr>
        <p:txBody>
          <a:bodyPr/>
          <a:lstStyle/>
          <a:p>
            <a:r>
              <a:rPr lang="en-CA" dirty="0"/>
              <a:t>The default is CodeableConcept – it’s the safest for subsequent migration and interoperability</a:t>
            </a:r>
          </a:p>
          <a:p>
            <a:r>
              <a:rPr lang="en-CA" dirty="0"/>
              <a:t>Use Coding only if translations don’t make sense (not just if you don’t currently have a need)</a:t>
            </a:r>
          </a:p>
          <a:p>
            <a:r>
              <a:rPr lang="en-CA" dirty="0"/>
              <a:t>Use ‘code’ if (and only if): </a:t>
            </a:r>
          </a:p>
          <a:p>
            <a:pPr lvl="1"/>
            <a:r>
              <a:rPr lang="en-CA" dirty="0"/>
              <a:t>It is essential that everyone use the same codes</a:t>
            </a:r>
          </a:p>
          <a:p>
            <a:pPr lvl="1"/>
            <a:r>
              <a:rPr lang="en-CA" dirty="0"/>
              <a:t>You can define a set of codes that sufficiently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37600" y="6304236"/>
            <a:ext cx="960107" cy="219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Codes vs. 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code</a:t>
            </a:r>
          </a:p>
          <a:p>
            <a:r>
              <a:rPr lang="en-CA" dirty="0"/>
              <a:t>system</a:t>
            </a:r>
          </a:p>
          <a:p>
            <a:r>
              <a:rPr lang="en-CA" dirty="0"/>
              <a:t>display (for code), version, primary, </a:t>
            </a:r>
            <a:r>
              <a:rPr lang="en-CA" dirty="0" err="1"/>
              <a:t>valueSet</a:t>
            </a:r>
            <a:endParaRPr lang="en-CA" dirty="0"/>
          </a:p>
          <a:p>
            <a:r>
              <a:rPr lang="en-CA" dirty="0"/>
              <a:t>Represents a meaning/concept</a:t>
            </a:r>
          </a:p>
          <a:p>
            <a:pPr lvl="1"/>
            <a:r>
              <a:rPr lang="en-CA" dirty="0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Identifier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value</a:t>
            </a:r>
          </a:p>
          <a:p>
            <a:r>
              <a:rPr lang="en-CA" dirty="0"/>
              <a:t>system</a:t>
            </a:r>
          </a:p>
          <a:p>
            <a:r>
              <a:rPr lang="en-CA" dirty="0"/>
              <a:t>label (for system), use, period, assigner</a:t>
            </a:r>
          </a:p>
          <a:p>
            <a:r>
              <a:rPr lang="en-CA" dirty="0"/>
              <a:t>Represents an “identity”, but can also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760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z="1000" smtClean="0">
                <a:solidFill>
                  <a:schemeClr val="accent2"/>
                </a:solidFill>
              </a:rPr>
              <a:pPr/>
              <a:t>29</a:t>
            </a:fld>
            <a:endParaRPr lang="en-CA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Name:</a:t>
            </a:r>
            <a:r>
              <a:rPr lang="en-US" sz="3000" dirty="0"/>
              <a:t> Rob Hausam MD</a:t>
            </a:r>
          </a:p>
          <a:p>
            <a:r>
              <a:rPr lang="en-US" sz="3000" b="1" dirty="0"/>
              <a:t>Company:</a:t>
            </a:r>
            <a:r>
              <a:rPr lang="en-US" sz="3000" dirty="0"/>
              <a:t> Hausam Consulting LLC</a:t>
            </a:r>
          </a:p>
          <a:p>
            <a:r>
              <a:rPr lang="en-US" sz="300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Core Team member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 err="1"/>
              <a:t>volved</a:t>
            </a:r>
            <a:r>
              <a:rPr lang="en-US" noProof="0" dirty="0"/>
              <a:t> in HL7 and terminology standards/development and modeling for 16+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Points:</a:t>
            </a:r>
            <a:br>
              <a:rPr lang="en-CA" dirty="0"/>
            </a:br>
            <a:r>
              <a:rPr lang="en-CA" dirty="0"/>
              <a:t>Code System vs. Value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Code systems </a:t>
            </a:r>
            <a:r>
              <a:rPr lang="en-CA" dirty="0"/>
              <a:t>define </a:t>
            </a:r>
            <a:r>
              <a:rPr lang="en-CA" b="1" dirty="0"/>
              <a:t>symbols</a:t>
            </a:r>
            <a:r>
              <a:rPr lang="en-CA" dirty="0"/>
              <a:t> with </a:t>
            </a:r>
            <a:r>
              <a:rPr lang="en-CA" b="1" dirty="0"/>
              <a:t>specific meanings</a:t>
            </a:r>
          </a:p>
          <a:p>
            <a:pPr lvl="1"/>
            <a:r>
              <a:rPr lang="en-CA" dirty="0"/>
              <a:t>E.g. LOINC, SNOMED, ICD-10, IETF language codes, local lab result codes, etc.</a:t>
            </a:r>
          </a:p>
          <a:p>
            <a:r>
              <a:rPr lang="en-CA" b="1" dirty="0"/>
              <a:t>Value sets </a:t>
            </a:r>
            <a:r>
              <a:rPr lang="en-CA" dirty="0"/>
              <a:t>define </a:t>
            </a:r>
            <a:r>
              <a:rPr lang="en-CA" b="1" dirty="0"/>
              <a:t>collections of codes </a:t>
            </a:r>
            <a:r>
              <a:rPr lang="en-CA" dirty="0"/>
              <a:t>for use in a </a:t>
            </a:r>
            <a:r>
              <a:rPr lang="en-CA" b="1" dirty="0"/>
              <a:t>particular context</a:t>
            </a:r>
          </a:p>
          <a:p>
            <a:pPr lvl="1"/>
            <a:r>
              <a:rPr lang="en-CA" dirty="0"/>
              <a:t>E.g. Codes for vital signs, codes for procedures</a:t>
            </a:r>
          </a:p>
          <a:p>
            <a:pPr lvl="1"/>
            <a:r>
              <a:rPr lang="en-CA" dirty="0"/>
              <a:t>Can come from a single code 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SYSTEM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Declares the existence of a code system and its key properties:</a:t>
            </a:r>
          </a:p>
          <a:p>
            <a:pPr lvl="1"/>
            <a:r>
              <a:rPr lang="en-US" dirty="0"/>
              <a:t>Identifying URL and version</a:t>
            </a:r>
          </a:p>
          <a:p>
            <a:pPr lvl="1"/>
            <a:r>
              <a:rPr lang="en-US" dirty="0"/>
              <a:t>Description, copyright, publication date, and other metadata</a:t>
            </a:r>
          </a:p>
          <a:p>
            <a:pPr lvl="1"/>
            <a:r>
              <a:rPr lang="en-US" dirty="0"/>
              <a:t>Whether case sensitive and version safe</a:t>
            </a:r>
          </a:p>
          <a:p>
            <a:pPr lvl="1"/>
            <a:r>
              <a:rPr lang="en-US" dirty="0"/>
              <a:t>Whether a compositional grammar is defined</a:t>
            </a:r>
          </a:p>
          <a:p>
            <a:pPr lvl="1"/>
            <a:r>
              <a:rPr lang="en-US" dirty="0"/>
              <a:t>Filters for use in a </a:t>
            </a:r>
            <a:r>
              <a:rPr lang="en-US" dirty="0" err="1"/>
              <a:t>ValueSet.compose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May</a:t>
            </a:r>
            <a:r>
              <a:rPr lang="en-US" dirty="0"/>
              <a:t> list some or all of the concepts in the code system, along with their basic properties (code, display, definition), designations, and additional properties</a:t>
            </a:r>
            <a:endParaRPr lang="en-US" b="1" dirty="0"/>
          </a:p>
          <a:p>
            <a:r>
              <a:rPr lang="en-US" b="1" dirty="0"/>
              <a:t>Not</a:t>
            </a:r>
            <a:r>
              <a:rPr lang="en-US" dirty="0"/>
              <a:t> intended to support the process of maintaining a code system</a:t>
            </a:r>
          </a:p>
          <a:p>
            <a:r>
              <a:rPr lang="en-US" b="1" dirty="0"/>
              <a:t>Not</a:t>
            </a:r>
            <a:r>
              <a:rPr lang="en-US" dirty="0"/>
              <a:t> intended for </a:t>
            </a:r>
            <a:r>
              <a:rPr lang="en-US" b="1" dirty="0"/>
              <a:t>distributing</a:t>
            </a:r>
            <a:r>
              <a:rPr lang="en-US" dirty="0"/>
              <a:t> important existing (large) code systems (SNOMED CT, LOINC, </a:t>
            </a:r>
            <a:r>
              <a:rPr lang="en-US" dirty="0" err="1"/>
              <a:t>RxNorm</a:t>
            </a:r>
            <a:r>
              <a:rPr lang="en-US" dirty="0"/>
              <a:t>, ICD family,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33A77C-1080-2749-98B9-A8FF7E08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52" y="332657"/>
            <a:ext cx="8602290" cy="6166347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1763348" y="4980103"/>
            <a:ext cx="36831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5446499" y="3313641"/>
            <a:ext cx="0" cy="16664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V="1">
            <a:off x="5446499" y="3282898"/>
            <a:ext cx="3521437" cy="1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8967936" y="1909288"/>
            <a:ext cx="8384" cy="1383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5446499" y="1897842"/>
            <a:ext cx="3529821" cy="114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V="1">
            <a:off x="5446499" y="476672"/>
            <a:ext cx="0" cy="1394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1763350" y="476672"/>
            <a:ext cx="368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1763349" y="476672"/>
            <a:ext cx="3" cy="45455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7032104" y="4571719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Previously was part of the </a:t>
            </a:r>
            <a:r>
              <a:rPr lang="en-US" sz="1400" dirty="0" err="1">
                <a:solidFill>
                  <a:srgbClr val="FF0000"/>
                </a:solidFill>
              </a:rPr>
              <a:t>ValueSet</a:t>
            </a:r>
            <a:r>
              <a:rPr lang="en-US" sz="1400" dirty="0">
                <a:solidFill>
                  <a:srgbClr val="FF0000"/>
                </a:solidFill>
              </a:rPr>
              <a:t> resource prior to STU3</a:t>
            </a:r>
          </a:p>
        </p:txBody>
      </p:sp>
      <p:cxnSp>
        <p:nvCxnSpPr>
          <p:cNvPr id="50" name="Straight Connector 49"/>
          <p:cNvCxnSpPr>
            <a:cxnSpLocks/>
            <a:endCxn id="48" idx="1"/>
          </p:cNvCxnSpPr>
          <p:nvPr/>
        </p:nvCxnSpPr>
        <p:spPr bwMode="auto">
          <a:xfrm>
            <a:off x="5446499" y="3843161"/>
            <a:ext cx="1585605" cy="990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59669-4CF2-F54B-A739-76D5247FE2BF}"/>
              </a:ext>
            </a:extLst>
          </p:cNvPr>
          <p:cNvSpPr txBox="1"/>
          <p:nvPr/>
        </p:nvSpPr>
        <p:spPr>
          <a:xfrm>
            <a:off x="688361" y="5175847"/>
            <a:ext cx="3355173" cy="11695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Added ‘supplements’ in R4 draft – a reference to an additional code system used to “supplement” the primary code system with additional properties, descriptions, etc.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120D2E-9FBC-D341-A0C9-D832E9D3BC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32688" y="4498848"/>
            <a:ext cx="1043183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system definition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Set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sets use </a:t>
            </a:r>
            <a:r>
              <a:rPr lang="en-US" dirty="0" err="1"/>
              <a:t>CodeSystem</a:t>
            </a:r>
            <a:r>
              <a:rPr lang="en-US" dirty="0"/>
              <a:t> resources by referring to them via their canonical URLs</a:t>
            </a:r>
          </a:p>
          <a:p>
            <a:r>
              <a:rPr lang="en-US" dirty="0"/>
              <a:t>Value sets are used in </a:t>
            </a:r>
            <a:r>
              <a:rPr lang="en-US" dirty="0" err="1"/>
              <a:t>ElementDefinition</a:t>
            </a:r>
            <a:r>
              <a:rPr lang="en-US" dirty="0"/>
              <a:t> and Questionnaire resources to specify the allowable contents for coded elements</a:t>
            </a:r>
          </a:p>
          <a:p>
            <a:r>
              <a:rPr lang="en-US" dirty="0"/>
              <a:t>Modeled on OMG CTS 2 functionality</a:t>
            </a:r>
            <a:r>
              <a:rPr lang="en-US" sz="2600" dirty="0"/>
              <a:t> (subset)</a:t>
            </a:r>
          </a:p>
          <a:p>
            <a:pPr lvl="1"/>
            <a:r>
              <a:rPr lang="en-US" dirty="0" err="1"/>
              <a:t>ValueSet</a:t>
            </a:r>
            <a:r>
              <a:rPr lang="en-US" dirty="0"/>
              <a:t> resources could be converted to CTS2 value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Aligned with Value Set Definition (VSD) spec</a:t>
            </a:r>
          </a:p>
          <a:p>
            <a:pPr lvl="1"/>
            <a:r>
              <a:rPr lang="en-US" dirty="0"/>
              <a:t>Not all VSD elements are in the base resource</a:t>
            </a:r>
          </a:p>
          <a:p>
            <a:pPr lvl="1"/>
            <a:r>
              <a:rPr lang="en-US" dirty="0"/>
              <a:t>Some are defined as part of </a:t>
            </a:r>
            <a:r>
              <a:rPr lang="en-US" dirty="0" err="1"/>
              <a:t>ValueSet</a:t>
            </a:r>
            <a:r>
              <a:rPr lang="en-US" dirty="0"/>
              <a:t> extensions</a:t>
            </a:r>
          </a:p>
          <a:p>
            <a:r>
              <a:rPr lang="en-US" dirty="0"/>
              <a:t>The ‘compose’ element represents the VSD "Content Logical Definition” (CLD)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50F63-702C-F24A-8192-0ED3BD3B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319336"/>
            <a:ext cx="6408712" cy="6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D4D4-6EAB-7042-A897-CE51053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DEE-A5AB-A940-8108-745D7663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  <a:p>
            <a:pPr lvl="1"/>
            <a:r>
              <a:rPr lang="en-CA" dirty="0"/>
              <a:t>Technical (e.g. developer, architect)</a:t>
            </a:r>
          </a:p>
          <a:p>
            <a:pPr lvl="1"/>
            <a:r>
              <a:rPr lang="en-CA" dirty="0"/>
              <a:t>Clinical (e.g. physician, nurse, pharmacist)</a:t>
            </a:r>
          </a:p>
          <a:p>
            <a:pPr lvl="1"/>
            <a:r>
              <a:rPr lang="en-CA" dirty="0"/>
              <a:t>Non-technical (e.g. manager, CEO)</a:t>
            </a:r>
          </a:p>
          <a:p>
            <a:r>
              <a:rPr lang="en-US" dirty="0"/>
              <a:t>Familiar With Terminologies?</a:t>
            </a:r>
          </a:p>
          <a:p>
            <a:pPr lvl="1"/>
            <a:r>
              <a:rPr lang="en-US" dirty="0"/>
              <a:t>SNOMED CT, LOINC, ICD, etc.</a:t>
            </a:r>
          </a:p>
          <a:p>
            <a:r>
              <a:rPr lang="en-US" dirty="0"/>
              <a:t>Familiar with FHIR?</a:t>
            </a:r>
          </a:p>
          <a:p>
            <a:r>
              <a:rPr lang="en-US" dirty="0"/>
              <a:t>Familiar with Other Information Model Standards?</a:t>
            </a:r>
          </a:p>
          <a:p>
            <a:pPr lvl="1"/>
            <a:r>
              <a:rPr lang="en-US" dirty="0"/>
              <a:t>V2, V3, CDA, </a:t>
            </a:r>
            <a:r>
              <a:rPr lang="en-US" dirty="0" err="1"/>
              <a:t>OpenEHR</a:t>
            </a:r>
            <a:r>
              <a:rPr lang="en-US" dirty="0"/>
              <a:t>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69A8-2468-0449-93B6-83BAE391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17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Value Set Parts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Meta data</a:t>
            </a:r>
          </a:p>
          <a:p>
            <a:pPr lvl="1"/>
            <a:r>
              <a:rPr lang="en-AU" dirty="0" err="1"/>
              <a:t>url</a:t>
            </a:r>
            <a:r>
              <a:rPr lang="en-AU" dirty="0"/>
              <a:t>, identifier, version, name, title, status, experimental, date, publisher, contact, description, </a:t>
            </a:r>
            <a:r>
              <a:rPr lang="en-AU" dirty="0" err="1"/>
              <a:t>useContext</a:t>
            </a:r>
            <a:r>
              <a:rPr lang="en-AU" dirty="0"/>
              <a:t>, jurisdiction, immutable, purpose, copyright, extensible</a:t>
            </a:r>
          </a:p>
          <a:p>
            <a:r>
              <a:rPr lang="en-AU" dirty="0"/>
              <a:t>Logical definition (.compose):</a:t>
            </a:r>
          </a:p>
          <a:p>
            <a:pPr lvl="1"/>
            <a:r>
              <a:rPr lang="en-AU" dirty="0"/>
              <a:t>Other value sets to include </a:t>
            </a:r>
          </a:p>
          <a:p>
            <a:pPr lvl="1"/>
            <a:r>
              <a:rPr lang="en-AU" dirty="0"/>
              <a:t>Codes to include/exclude – by system, list or filter</a:t>
            </a:r>
          </a:p>
          <a:p>
            <a:r>
              <a:rPr lang="en-AU" dirty="0"/>
              <a:t>Expansion (.expansion)</a:t>
            </a:r>
          </a:p>
          <a:p>
            <a:pPr lvl="1"/>
            <a:r>
              <a:rPr lang="en-AU" dirty="0"/>
              <a:t>What’s actually in the value set </a:t>
            </a:r>
            <a:r>
              <a:rPr lang="en-AU" i="1" dirty="0"/>
              <a:t>today, under local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Value Set Versions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Versions are important to understand and use, when needed</a:t>
            </a:r>
          </a:p>
          <a:p>
            <a:r>
              <a:rPr lang="en-AU" dirty="0"/>
              <a:t>A value set that doesn’t use </a:t>
            </a:r>
            <a:r>
              <a:rPr lang="en-AU" dirty="0" err="1"/>
              <a:t>ValueSet.compose.include.version</a:t>
            </a:r>
            <a:r>
              <a:rPr lang="en-AU" dirty="0"/>
              <a:t> has </a:t>
            </a:r>
            <a:r>
              <a:rPr lang="en-AU" b="1" dirty="0"/>
              <a:t>unknown content, </a:t>
            </a:r>
            <a:r>
              <a:rPr lang="en-AU" dirty="0"/>
              <a:t>even if it lists the codes explicitly</a:t>
            </a:r>
          </a:p>
          <a:p>
            <a:r>
              <a:rPr lang="en-AU" dirty="0"/>
              <a:t>If you don’t decide on a version, the decision and the results are delegated to run time</a:t>
            </a:r>
          </a:p>
          <a:p>
            <a:r>
              <a:rPr lang="en-AU" dirty="0"/>
              <a:t>But, this is a very common thing to do</a:t>
            </a:r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37360"/>
            <a:ext cx="989793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Expansion</a:t>
            </a:r>
            <a:r>
              <a:rPr lang="en-CA" baseline="0" dirty="0"/>
              <a:t>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37360"/>
            <a:ext cx="9442648" cy="464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Name the code system (‘system’, with optional ‘version’)</a:t>
            </a:r>
          </a:p>
          <a:p>
            <a:r>
              <a:rPr lang="en-AU" dirty="0"/>
              <a:t>If just a ‘system’, then all codes are included</a:t>
            </a:r>
          </a:p>
          <a:p>
            <a:r>
              <a:rPr lang="en-AU" dirty="0"/>
              <a:t>List codes</a:t>
            </a:r>
          </a:p>
          <a:p>
            <a:pPr lvl="1"/>
            <a:r>
              <a:rPr lang="en-AU" dirty="0"/>
              <a:t>Can provide alternate descriptions</a:t>
            </a:r>
          </a:p>
          <a:p>
            <a:r>
              <a:rPr lang="en-AU" dirty="0"/>
              <a:t>Select codes by property (‘filter’) </a:t>
            </a:r>
          </a:p>
          <a:p>
            <a:pPr lvl="1"/>
            <a:r>
              <a:rPr lang="en-AU" dirty="0"/>
              <a:t>Property Name – defined by the code system</a:t>
            </a:r>
          </a:p>
          <a:p>
            <a:pPr lvl="1"/>
            <a:r>
              <a:rPr lang="en-AU" dirty="0"/>
              <a:t>Operation – ‘=’, ‘is-a’, ‘in’, ‘regex’, etc.</a:t>
            </a:r>
          </a:p>
          <a:p>
            <a:pPr lvl="1"/>
            <a:r>
              <a:rPr lang="en-AU" dirty="0"/>
              <a:t>Value – the value of the property</a:t>
            </a:r>
          </a:p>
          <a:p>
            <a:pPr lvl="1"/>
            <a:r>
              <a:rPr lang="en-AU" dirty="0"/>
              <a:t>e.g., LOINC: COMPONENT = “Sodium”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C4B-934D-C449-8CE9-40D6F9D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4991-CD22-7347-B3B8-BD1BE924D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0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272568" cy="1888232"/>
          </a:xfrm>
        </p:spPr>
        <p:txBody>
          <a:bodyPr/>
          <a:lstStyle/>
          <a:p>
            <a:r>
              <a:rPr lang="en-AU" dirty="0"/>
              <a:t>A list of mappings between concepts from two different code systems or models</a:t>
            </a:r>
          </a:p>
          <a:p>
            <a:r>
              <a:rPr lang="en-AU" dirty="0"/>
              <a:t>Data for the $translate operation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on this later)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509538"/>
            <a:ext cx="9505056" cy="30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5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NamingSystem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2064" y="4754880"/>
            <a:ext cx="10552488" cy="1584176"/>
          </a:xfrm>
        </p:spPr>
        <p:txBody>
          <a:bodyPr/>
          <a:lstStyle/>
          <a:p>
            <a:r>
              <a:rPr lang="en-CA" dirty="0"/>
              <a:t>The “other” terminology resource</a:t>
            </a:r>
          </a:p>
          <a:p>
            <a:r>
              <a:rPr lang="en-GB" dirty="0"/>
              <a:t>Identifies the existence of a code or identifier system</a:t>
            </a:r>
            <a:endParaRPr lang="en-CA" sz="2800" dirty="0"/>
          </a:p>
          <a:p>
            <a:r>
              <a:rPr lang="en-GB" dirty="0"/>
              <a:t>Typically defined by 3rd parties other than the "owner” 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5D479-5878-0F46-A77D-F6913D1F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58" y="1737360"/>
            <a:ext cx="8039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a terminology service client to configure the behaviour of the terminology server in regard to:</a:t>
            </a:r>
          </a:p>
          <a:p>
            <a:pPr lvl="1"/>
            <a:r>
              <a:rPr lang="en-GB" dirty="0"/>
              <a:t>How it builds value set expansions</a:t>
            </a:r>
          </a:p>
          <a:p>
            <a:pPr lvl="1"/>
            <a:r>
              <a:rPr lang="en-GB" dirty="0"/>
              <a:t>How it validates codes in relation to the value set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information in “bonus” section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48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</a:t>
            </a:r>
            <a:r>
              <a:rPr lang="en-US" dirty="0"/>
              <a:t>Learning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Be able to define code systems and value sets in FHIR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041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Be able to define code systems and value sets in FHIR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</a:t>
            </a:r>
            <a:r>
              <a:rPr lang="en-US" dirty="0"/>
              <a:t>Learning Objectives (cont.)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66181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Terminology-based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endParaRPr lang="en-CA" dirty="0"/>
          </a:p>
          <a:p>
            <a:pPr lvl="2"/>
            <a:r>
              <a:rPr lang="en-CA" dirty="0">
                <a:hlinkClick r:id="rId2"/>
              </a:rPr>
              <a:t>http://fhirtest.uhn.ca/baseDstu3/Condition?code=http://snomed.info/sct|425144005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http://test.fhir.org/r3/Observation?code=http://loinc.org|8310-5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</a:p>
          <a:p>
            <a:pPr lvl="2"/>
            <a:r>
              <a:rPr lang="en-CA" dirty="0">
                <a:hlinkClick r:id="rId4"/>
              </a:rPr>
              <a:t>http://fhirtest.uhn.ca/baseDstu3/Observation?code=3141-9</a:t>
            </a:r>
            <a:endParaRPr lang="en-CA" dirty="0"/>
          </a:p>
          <a:p>
            <a:pPr lvl="2"/>
            <a:r>
              <a:rPr lang="en-CA" dirty="0">
                <a:hlinkClick r:id="rId5"/>
              </a:rPr>
              <a:t>http://test.fhir.org/r3/Condition?code=386661006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</a:p>
          <a:p>
            <a:pPr lvl="2"/>
            <a:r>
              <a:rPr lang="en-CA" dirty="0">
                <a:hlinkClick r:id="rId2"/>
              </a:rPr>
              <a:t>http://test.fhir.org/r3/AllergyIntolerance?code=http://snomed.info/sct|</a:t>
            </a:r>
            <a:endParaRPr lang="en-CA" dirty="0"/>
          </a:p>
          <a:p>
            <a:pPr lvl="1"/>
            <a:r>
              <a:rPr lang="en-CA" dirty="0"/>
              <a:t>No system, code: |code</a:t>
            </a:r>
          </a:p>
          <a:p>
            <a:pPr lvl="2"/>
            <a:r>
              <a:rPr lang="en-GB" dirty="0">
                <a:hlinkClick r:id="rId3"/>
              </a:rPr>
              <a:t>http://fhirtest.uhn.ca/baseDstu3/AllergyIntolerance?code=|123456</a:t>
            </a:r>
            <a:endParaRPr lang="en-CA" dirty="0"/>
          </a:p>
          <a:p>
            <a:pPr lvl="2"/>
            <a:r>
              <a:rPr lang="en-CA" dirty="0"/>
              <a:t>This is rare!  Is there a reason to do this?</a:t>
            </a:r>
          </a:p>
          <a:p>
            <a:pPr lvl="1"/>
            <a:r>
              <a:rPr lang="en-CA" dirty="0"/>
              <a:t>No system, any code??: |</a:t>
            </a:r>
          </a:p>
          <a:p>
            <a:pPr lvl="2"/>
            <a:r>
              <a:rPr lang="en-CA" dirty="0">
                <a:hlinkClick r:id="rId4"/>
              </a:rPr>
              <a:t>http://fhirtest.uhn.ca/baseDstu3/AllergyIntolerance?code=|</a:t>
            </a:r>
            <a:endParaRPr lang="en-CA" dirty="0"/>
          </a:p>
          <a:p>
            <a:pPr lvl="2"/>
            <a:r>
              <a:rPr lang="en-CA" dirty="0"/>
              <a:t>Interpretation and behavior are not specified!</a:t>
            </a:r>
            <a:endParaRPr lang="en-CA" dirty="0">
              <a:hlinkClick r:id="rId5"/>
            </a:endParaRPr>
          </a:p>
          <a:p>
            <a:pPr lvl="1"/>
            <a:endParaRPr lang="en-CA" dirty="0"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11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http://fhirtest.uhn.ca/baseDstu3/Condition?code:text=angina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3"/>
              </a:rPr>
              <a:t>http://test.fhir.org/r3/Condition?severity:not=255604002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http://fhirtest.uhn.ca/baseDstu3/Condition?severity:not=255604002</a:t>
            </a:r>
            <a:endParaRPr lang="en-CA" dirty="0"/>
          </a:p>
          <a:p>
            <a:pPr lvl="3"/>
            <a:r>
              <a:rPr lang="en-CA" dirty="0"/>
              <a:t>The ‘not’ modifier is </a:t>
            </a:r>
            <a:r>
              <a:rPr lang="en-CA" b="1" dirty="0"/>
              <a:t>not</a:t>
            </a:r>
            <a:r>
              <a:rPr lang="en-CA" dirty="0"/>
              <a:t> working on HAPI DSTU3 server (as of 9/6/2017)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http://fhirtest.uhn.ca/baseDstu3/Condition?code:in=http://hl7.org/fhir/ValueSet/condition-code</a:t>
            </a:r>
            <a:endParaRPr lang="en-CA" dirty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</a:p>
          <a:p>
            <a:pPr lvl="2"/>
            <a:r>
              <a:rPr lang="en-GB" dirty="0">
                <a:hlinkClick r:id="rId4"/>
              </a:rPr>
              <a:t>http://test.fhir.org/r3/Condition?code:not-in=http://hl7.org/fhir/ValueSet/condition-code</a:t>
            </a:r>
            <a:endParaRPr lang="en-CA" dirty="0">
              <a:ea typeface="+mn-ea"/>
              <a:cs typeface="+mn-cs"/>
            </a:endParaRPr>
          </a:p>
          <a:p>
            <a:pPr lvl="3"/>
            <a:r>
              <a:rPr lang="en-CA" dirty="0">
                <a:ea typeface="+mn-ea"/>
                <a:cs typeface="+mn-cs"/>
              </a:rPr>
              <a:t>Server response may not be correct!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24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http://fhirtest.uhn.ca/baseDstu3/Condition?code:below=http://snomed.info/sct|</a:t>
            </a:r>
            <a:r>
              <a:rPr lang="is-IS" dirty="0">
                <a:hlinkClick r:id="rId2"/>
              </a:rPr>
              <a:t>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“Viral pneumonia” (75570004)</a:t>
            </a:r>
          </a:p>
          <a:p>
            <a:pPr lvl="2"/>
            <a:r>
              <a:rPr lang="en-CA" dirty="0">
                <a:hlinkClick r:id="rId3"/>
              </a:rPr>
              <a:t>http://fhirtest.uhn.ca/baseDstu3/Condition?code:above=http://snomed.info/sct|</a:t>
            </a:r>
            <a:r>
              <a:rPr lang="is-IS" dirty="0">
                <a:hlinkClick r:id="rId3"/>
              </a:rPr>
              <a:t>75570004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384032" y="58083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*is-a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</a:t>
            </a:r>
            <a:r>
              <a:rPr lang="en-US" dirty="0"/>
              <a:t>Learning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Be able to define code systems and value sets in FHIR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95163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noProof="0" dirty="0"/>
              <a:t> </a:t>
            </a:r>
            <a:r>
              <a:rPr lang="en-US" dirty="0"/>
              <a:t>Learning Objectives (cont.)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12048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(cont.)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30645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There’s a lot of complexity here:</a:t>
            </a:r>
          </a:p>
          <a:p>
            <a:pPr lvl="1"/>
            <a:r>
              <a:rPr lang="en-AU" dirty="0"/>
              <a:t>Code Systems</a:t>
            </a:r>
          </a:p>
          <a:p>
            <a:pPr lvl="1"/>
            <a:r>
              <a:rPr lang="en-AU" dirty="0"/>
              <a:t>Value Sets </a:t>
            </a:r>
          </a:p>
          <a:p>
            <a:pPr lvl="1"/>
            <a:r>
              <a:rPr lang="en-AU" dirty="0"/>
              <a:t>Bindings</a:t>
            </a:r>
          </a:p>
          <a:p>
            <a:r>
              <a:rPr lang="en-AU" dirty="0"/>
              <a:t>Many (or most) applications are much simpler</a:t>
            </a:r>
          </a:p>
          <a:p>
            <a:pPr lvl="1"/>
            <a:r>
              <a:rPr lang="en-AU" dirty="0"/>
              <a:t>List of codes and displays in some table structure</a:t>
            </a:r>
          </a:p>
          <a:p>
            <a:pPr lvl="1"/>
            <a:r>
              <a:rPr lang="en-AU" dirty="0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Delegate the complexity to specialist software</a:t>
            </a:r>
          </a:p>
          <a:p>
            <a:r>
              <a:rPr lang="en-AU" dirty="0"/>
              <a:t>Provide a set of services that do what applications need</a:t>
            </a:r>
          </a:p>
          <a:p>
            <a:r>
              <a:rPr lang="en-AU" dirty="0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 me a list of codes</a:t>
            </a:r>
          </a:p>
          <a:p>
            <a:pPr lvl="1"/>
            <a:r>
              <a:rPr lang="en-AU" dirty="0"/>
              <a:t>e.g., to populate my dropdown list </a:t>
            </a:r>
          </a:p>
          <a:p>
            <a:r>
              <a:rPr lang="en-AU" dirty="0"/>
              <a:t>Is this code valid?</a:t>
            </a:r>
          </a:p>
          <a:p>
            <a:pPr lvl="1"/>
            <a:r>
              <a:rPr lang="en-AU" dirty="0"/>
              <a:t>e.g., is the code that I received from an outside source a member of the required value set?</a:t>
            </a:r>
          </a:p>
          <a:p>
            <a:r>
              <a:rPr lang="en-AU" dirty="0"/>
              <a:t>How do I display a code?</a:t>
            </a:r>
          </a:p>
          <a:p>
            <a:pPr lvl="1"/>
            <a:r>
              <a:rPr lang="en-AU" dirty="0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Translate this code to a different code system</a:t>
            </a:r>
          </a:p>
          <a:p>
            <a:pPr lvl="1"/>
            <a:r>
              <a:rPr lang="en-AU" dirty="0"/>
              <a:t>e.g., I coded the diagnosis in SNOMED CT and now I need to submit the claim in ICD-10</a:t>
            </a:r>
          </a:p>
          <a:p>
            <a:r>
              <a:rPr lang="en-AU" dirty="0"/>
              <a:t>Integrate terminology search into my application</a:t>
            </a:r>
          </a:p>
          <a:p>
            <a:pPr lvl="1"/>
            <a:r>
              <a:rPr lang="en-AU" dirty="0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335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$compose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2682032" y="5652952"/>
            <a:ext cx="38460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Already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new for the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resource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2063552" y="5445224"/>
            <a:ext cx="618480" cy="5308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606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>
                <a:hlinkClick r:id="rId2"/>
              </a:rPr>
              <a:t>http://....ValueSet/</a:t>
            </a:r>
            <a:r>
              <a:rPr lang="en-CA" dirty="0" err="1">
                <a:hlinkClick r:id="rId2"/>
              </a:rPr>
              <a:t>someId$expand</a:t>
            </a:r>
            <a:endParaRPr lang="en-CA" dirty="0"/>
          </a:p>
          <a:p>
            <a:pPr lvl="1"/>
            <a:r>
              <a:rPr lang="en-CA" dirty="0">
                <a:hlinkClick r:id="rId3" invalidUrl="http://...valueset$expand/?[someURL"/>
              </a:rPr>
              <a:t>http://...</a:t>
            </a:r>
            <a:r>
              <a:rPr lang="en-CA" dirty="0" err="1">
                <a:hlinkClick r:id="rId3" invalidUrl="http://...valueset$expand/?[someURL"/>
              </a:rPr>
              <a:t>ValueSet$expand</a:t>
            </a:r>
            <a:r>
              <a:rPr lang="en-CA" dirty="0" err="1">
                <a:hlinkClick r:id="rId3" invalidUrl="http://...valueset$expand/?[someURL"/>
              </a:rPr>
              <a:t>?identifier</a:t>
            </a:r>
            <a:r>
              <a:rPr lang="en-CA" dirty="0">
                <a:hlinkClick r:id="rId3" invalidUrl="http://...valueset$expand/?[someURL"/>
              </a:rPr>
              <a:t>=[</a:t>
            </a:r>
            <a:r>
              <a:rPr lang="en-CA" dirty="0">
                <a:hlinkClick r:id="rId3" invalidUrl="http://...valueset$expand/?[someURL"/>
              </a:rPr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>
                <a:hlinkClick r:id="rId4"/>
              </a:rPr>
              <a:t>http://...ValueSet</a:t>
            </a:r>
            <a:r>
              <a:rPr lang="en-CA" dirty="0"/>
              <a:t> (pass ValueSet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 good (the best?) way to search for a code</a:t>
            </a:r>
          </a:p>
          <a:p>
            <a:pPr lvl="1"/>
            <a:r>
              <a:rPr lang="en-CA" dirty="0"/>
              <a:t>A possible alternative to $lookup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574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profile: </a:t>
            </a:r>
            <a:r>
              <a:rPr lang="en-CA" dirty="0"/>
              <a:t>URI</a:t>
            </a:r>
          </a:p>
          <a:p>
            <a:pPr lvl="1"/>
            <a:r>
              <a:rPr lang="en-CA" dirty="0"/>
              <a:t>May refer to an </a:t>
            </a:r>
            <a:r>
              <a:rPr lang="en-CA" dirty="0" err="1"/>
              <a:t>ExpansionProfile</a:t>
            </a:r>
            <a:r>
              <a:rPr lang="en-CA" dirty="0"/>
              <a:t> resource or other profile mechanism</a:t>
            </a:r>
          </a:p>
          <a:p>
            <a:r>
              <a:rPr lang="en-CA" dirty="0" err="1"/>
              <a:t>ExpansionProfile</a:t>
            </a:r>
            <a:r>
              <a:rPr lang="en-CA" dirty="0"/>
              <a:t> elements or the equivalent $expand operation parameters</a:t>
            </a:r>
          </a:p>
          <a:p>
            <a:pPr lvl="1"/>
            <a:r>
              <a:rPr lang="en-CA" dirty="0"/>
              <a:t>Used to configure the behaviour of a terminology server when it processes ValueSet resources to generate expansions</a:t>
            </a:r>
          </a:p>
          <a:p>
            <a:pPr lvl="2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Bonus Topics for additional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http://fhirtest.uhn.ca/baseDstu3/ValueSet/procedure-category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http://fhirtest.uhn.ca/baseDstu3/ValueSet/route-codes/$expand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7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C5B-6C5B-7C47-B162-2CC61D71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Terminology in the FHIR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053F-59FD-B543-9487-30A5C144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68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 dirty="0"/>
              <a:t>Takes a code/Coding/CodeableConcept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(or a code system 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as-of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http://its.patientsfirst.org.nz/RestService.svc/Terminz/CodeSystem/$validate-code?system=http://snomed.info/sct&amp;code=233604007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New R4 capability on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resource</a:t>
            </a:r>
          </a:p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3"/>
              </a:rPr>
              <a:t>http://test.fhir.org/r3/ValueSet/condition-category/$validate-code?system=http://hl7.org/fhir/condition-category&amp;code=problem-list-item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/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$lookup 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1"/>
            <a:r>
              <a:rPr lang="en-GB" dirty="0"/>
              <a:t>Similar capability to using $validate-code with </a:t>
            </a:r>
            <a:r>
              <a:rPr lang="en-GB" dirty="0" err="1"/>
              <a:t>CodeSystem</a:t>
            </a:r>
            <a:r>
              <a:rPr lang="en-GB" dirty="0"/>
              <a:t>, 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</a:p>
          <a:p>
            <a:pPr lvl="1"/>
            <a:r>
              <a:rPr lang="en-GB" dirty="0"/>
              <a:t>Returns the details if the lookup is successful</a:t>
            </a:r>
          </a:p>
          <a:p>
            <a:pPr lvl="2"/>
            <a:r>
              <a:rPr lang="en-GB" dirty="0"/>
              <a:t>Only needs one operation, rather than two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http://fhirtest.uhn.ca/baseDstu3/CodeSystem/$lookup?system=http://snomed.info/sct&amp;code=233604007</a:t>
            </a:r>
          </a:p>
          <a:p>
            <a:pPr lvl="1"/>
            <a:r>
              <a:rPr lang="en-US" dirty="0">
                <a:hlinkClick r:id="rId3"/>
              </a:rPr>
              <a:t>http://test.fhir.org/r3/CodeSystem/$lookup?system=http://snomed.info/sct&amp;code=233604007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hlinkClick r:id="rId2"/>
              </a:rPr>
              <a:t>http://test.fhir.org/r3/CodeSystem/$subsumes?system=http://snomed.info/sct&amp;codeA=3738000&amp;codeB=235856003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http://test.fhir.org/r3/CodeSystem/$subsumes?system=http://snomed.info/sct&amp;codeB=3738000&amp;codeA=235856003</a:t>
            </a:r>
            <a:endParaRPr lang="en-GB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>
                <a:hlinkClick r:id="rId2"/>
              </a:rPr>
              <a:t>http://...ConceptMap/</a:t>
            </a:r>
            <a:r>
              <a:rPr lang="en-CA" dirty="0" err="1">
                <a:hlinkClick r:id="rId2"/>
              </a:rPr>
              <a:t>id$translate</a:t>
            </a:r>
            <a:endParaRPr lang="en-CA" dirty="0"/>
          </a:p>
          <a:p>
            <a:pPr lvl="1"/>
            <a:r>
              <a:rPr lang="en-CA" dirty="0"/>
              <a:t>code, Coding or CodeableConcept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AddressUse value sets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http://its.patientsfirst.org.nz/RestService.svc/Terminz/ConceptMap/$translate?system=http://hl7.org/fhir/address-use&amp;code=home&amp;source=http://hl7.org/fhir/ValueSet/address-use&amp;target=http://hl7.org/fhir/ValueSet/v3-AddressUse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GB" dirty="0">
                <a:hlinkClick r:id="rId3"/>
              </a:rPr>
              <a:t>http://test.fhir.org/r3/ConceptMap/104/$translate?system=http://hl7.org/fhir/address-use&amp;code=home&amp;source=http://hl7.org/fhir/ValueSet/address-use&amp;target=http://hl7.org/fhir/ValueSet/v3-AddressUse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DB30-C348-7A4C-AA0F-5396173D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9439-AF05-E24F-BC58-D13E5C20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resource used in the example: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http://its.patientsfirst.org.nz/RestService.svc/Terminz/ConceptMap?source=http://hl7.org/fhir/ValueSet/address-use&amp;target=http://hl7.org/fhir/ValueSet/v3-AddressUse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GB" dirty="0">
                <a:hlinkClick r:id="rId3"/>
              </a:rPr>
              <a:t>http://test.fhir.org/r3/ConceptMap/104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C5FEF-67D9-BA45-9599-DA267E126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120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http://hl7.org/fhir/STU3/terminology-module.html</a:t>
            </a:r>
            <a:r>
              <a:rPr lang="en-US" dirty="0"/>
              <a:t> </a:t>
            </a:r>
            <a:r>
              <a:rPr lang="en-US" sz="2400" dirty="0"/>
              <a:t>(STU3 - 3.0.1)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FA15-F4C2-2042-BE58-7491753E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4297680"/>
            <a:ext cx="10121900" cy="200660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7176120" y="4617720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9B7F-28A7-A54C-AD29-B31B7D66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46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0285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Determine the binding strength</a:t>
            </a:r>
          </a:p>
          <a:p>
            <a:r>
              <a:rPr lang="en-GB" dirty="0"/>
              <a:t>Set up the code system and value set maintenance and update processes</a:t>
            </a:r>
          </a:p>
          <a:p>
            <a:pPr lvl="1"/>
            <a:r>
              <a:rPr lang="en-GB" dirty="0"/>
              <a:t>Concepts can become deprecated over time – watch for this!</a:t>
            </a:r>
          </a:p>
          <a:p>
            <a:pPr lvl="1"/>
            <a:r>
              <a:rPr lang="en-GB" dirty="0"/>
              <a:t>You may be able to use </a:t>
            </a:r>
            <a:r>
              <a:rPr lang="en-GB" dirty="0" err="1"/>
              <a:t>ConceptMaps</a:t>
            </a:r>
            <a:r>
              <a:rPr lang="en-GB" dirty="0"/>
              <a:t> to find the concepts that have changed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204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7110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$lookup to retrieve the properties and display them in a table (or other useful format)</a:t>
            </a:r>
          </a:p>
          <a:p>
            <a:r>
              <a:rPr lang="en-GB" dirty="0"/>
              <a:t>You can navigate the hierarchy between concepts using the ‘child’ and ‘parent’ properties or by $subsumes (or $closure)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3394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</a:t>
            </a:r>
            <a:r>
              <a:rPr lang="en-US" dirty="0"/>
              <a:t>Learning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Be able to define code systems and value sets in FHIR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322278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noProof="0" dirty="0"/>
              <a:t> </a:t>
            </a:r>
            <a:r>
              <a:rPr lang="en-US" dirty="0"/>
              <a:t>Learning Objectives (cont.)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3804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59230-AE9E-4B45-AABC-E0DA8295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A9C32-1DB0-AE49-B691-87584039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A92F0-7D98-B346-B3AD-2EE6C23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32657"/>
            <a:ext cx="9476692" cy="61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http://test.fhir.org/r3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http://test.fhir.org/r4</a:t>
            </a:r>
            <a:r>
              <a:rPr lang="en-US" dirty="0"/>
              <a:t> (may not be available currently)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3000" dirty="0">
                <a:hlinkClick r:id="rId2"/>
              </a:rPr>
              <a:t>https://chat.fhir.org/#narrow/stream/terminology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 err="1"/>
              <a:t>rob@hausamconsulting.com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Topics 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$compose</a:t>
            </a:r>
          </a:p>
          <a:p>
            <a:r>
              <a:rPr lang="en-US" dirty="0"/>
              <a:t>$closure</a:t>
            </a:r>
          </a:p>
          <a:p>
            <a:r>
              <a:rPr lang="en-US" dirty="0" err="1"/>
              <a:t>ExpansionProfile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two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endParaRPr lang="en-US" dirty="0"/>
          </a:p>
          <a:p>
            <a:pPr lvl="1"/>
            <a:r>
              <a:rPr lang="en-US" dirty="0"/>
              <a:t>By Reference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http://ontoserver.csiro.au/stu3-latest/ValueSet/$expand?url=http%3A%2F%2Fsnomed.info%2Fsct%3Ffhir_vs%3Disa%2F233604007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http://its.patientsfirst.org.nz/RestService.svc/Terminz/ValueSet/$expand?url=http%3A%2F%2Fsnomed.info%2Fsct%3Ffhir_vs%3Disa%2F233604007</a:t>
            </a:r>
          </a:p>
          <a:p>
            <a:pPr lvl="1"/>
            <a:r>
              <a:rPr lang="en-US" dirty="0">
                <a:hlinkClick r:id="rId3"/>
              </a:rPr>
              <a:t>http://test.fhir.org/r3/ValueSet/$expand?url=http%3A%2F%2Fsnomed.info%2Fsct%3Ffhir_vs%3Disa%2F233604007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property/concept pairs, return the set of concept(s) that match those properties</a:t>
            </a:r>
            <a:endParaRPr lang="en-CA" dirty="0"/>
          </a:p>
          <a:p>
            <a:r>
              <a:rPr lang="en-CA" dirty="0"/>
              <a:t>Example use:</a:t>
            </a:r>
          </a:p>
          <a:p>
            <a:pPr lvl="1"/>
            <a:r>
              <a:rPr lang="en-CA" dirty="0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23519</TotalTime>
  <Words>5513</Words>
  <Application>Microsoft Macintosh PowerPoint</Application>
  <PresentationFormat>Widescreen</PresentationFormat>
  <Paragraphs>692</Paragraphs>
  <Slides>104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Times New Roman</vt:lpstr>
      <vt:lpstr>Verdana</vt:lpstr>
      <vt:lpstr>Wingdings</vt:lpstr>
      <vt:lpstr>Refined</vt:lpstr>
      <vt:lpstr>Understanding and Using Terminology in HL7 FHIR</vt:lpstr>
      <vt:lpstr>This presentation</vt:lpstr>
      <vt:lpstr>Who am I?</vt:lpstr>
      <vt:lpstr>Who Are You?</vt:lpstr>
      <vt:lpstr>Tutorial Learning Objectives</vt:lpstr>
      <vt:lpstr>Tutorial Learning Objectives (cont.)</vt:lpstr>
      <vt:lpstr>where to find Terminology in the FHIR Specification</vt:lpstr>
      <vt:lpstr>Terminology Module</vt:lpstr>
      <vt:lpstr>PowerPoint Presentation</vt:lpstr>
      <vt:lpstr>Terminologies link</vt:lpstr>
      <vt:lpstr>PowerPoint Presentation</vt:lpstr>
      <vt:lpstr>Representing and exchanging Coded Data</vt:lpstr>
      <vt:lpstr>Code System</vt:lpstr>
      <vt:lpstr>Value Set</vt:lpstr>
      <vt:lpstr>Code System vs. Value Set</vt:lpstr>
      <vt:lpstr>Terminology Binding</vt:lpstr>
      <vt:lpstr>More on Bindings</vt:lpstr>
      <vt:lpstr>Binding Strength</vt:lpstr>
      <vt:lpstr>Coded Data (instance)</vt:lpstr>
      <vt:lpstr>Binding vs. Data element instance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for coded data in an extension?</vt:lpstr>
      <vt:lpstr>Codes vs. Identifiers</vt:lpstr>
      <vt:lpstr>Take Home Points: Code System vs. Value Set</vt:lpstr>
      <vt:lpstr>CODE SYSTEM resource</vt:lpstr>
      <vt:lpstr>CodeSystem</vt:lpstr>
      <vt:lpstr>CodeSystem</vt:lpstr>
      <vt:lpstr>PowerPoint Presentation</vt:lpstr>
      <vt:lpstr>Code system definition example</vt:lpstr>
      <vt:lpstr>Value Set Resource</vt:lpstr>
      <vt:lpstr>ValueSet</vt:lpstr>
      <vt:lpstr>ValueSet</vt:lpstr>
      <vt:lpstr>Value Set</vt:lpstr>
      <vt:lpstr>Value Set Parts</vt:lpstr>
      <vt:lpstr>Value Set Versions</vt:lpstr>
      <vt:lpstr>Compose example</vt:lpstr>
      <vt:lpstr>Expansion example</vt:lpstr>
      <vt:lpstr>Selecting Concepts</vt:lpstr>
      <vt:lpstr>More terminology resources</vt:lpstr>
      <vt:lpstr>ConceptMap</vt:lpstr>
      <vt:lpstr>NamingSystem</vt:lpstr>
      <vt:lpstr>ExpansionProfile</vt:lpstr>
      <vt:lpstr>Review Learning Objectives</vt:lpstr>
      <vt:lpstr>Review Learning Objectives (cont.)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Review Learning Objectives</vt:lpstr>
      <vt:lpstr>Review Learning Objectives (cont.)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(cont.)</vt:lpstr>
      <vt:lpstr>$expand example</vt:lpstr>
      <vt:lpstr>$expand example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 (cont.)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Review Learning Objectives</vt:lpstr>
      <vt:lpstr>Review Learning Objectives (cont.)</vt:lpstr>
      <vt:lpstr>Servers and tools</vt:lpstr>
      <vt:lpstr>Some Publicly Available Terminology Servers</vt:lpstr>
      <vt:lpstr>Some Publicly Available Terminology Servers</vt:lpstr>
      <vt:lpstr>Some Useful Tools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ExpansionProfile resource</vt:lpstr>
      <vt:lpstr>Expansion Profile (cont)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Rob Hausam</cp:lastModifiedBy>
  <cp:revision>696</cp:revision>
  <dcterms:created xsi:type="dcterms:W3CDTF">2012-12-03T20:41:34Z</dcterms:created>
  <dcterms:modified xsi:type="dcterms:W3CDTF">2018-01-16T09:46:42Z</dcterms:modified>
</cp:coreProperties>
</file>