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8"/>
  </p:notesMasterIdLst>
  <p:handoutMasterIdLst>
    <p:handoutMasterId r:id="rId39"/>
  </p:handoutMasterIdLst>
  <p:sldIdLst>
    <p:sldId id="258" r:id="rId2"/>
    <p:sldId id="259" r:id="rId3"/>
    <p:sldId id="260" r:id="rId4"/>
    <p:sldId id="367" r:id="rId5"/>
    <p:sldId id="265" r:id="rId6"/>
    <p:sldId id="266" r:id="rId7"/>
    <p:sldId id="372" r:id="rId8"/>
    <p:sldId id="270" r:id="rId9"/>
    <p:sldId id="373" r:id="rId10"/>
    <p:sldId id="274" r:id="rId11"/>
    <p:sldId id="374" r:id="rId12"/>
    <p:sldId id="278" r:id="rId13"/>
    <p:sldId id="283" r:id="rId14"/>
    <p:sldId id="296" r:id="rId15"/>
    <p:sldId id="298" r:id="rId16"/>
    <p:sldId id="299" r:id="rId17"/>
    <p:sldId id="302" r:id="rId18"/>
    <p:sldId id="303" r:id="rId19"/>
    <p:sldId id="308" r:id="rId20"/>
    <p:sldId id="310" r:id="rId21"/>
    <p:sldId id="313" r:id="rId22"/>
    <p:sldId id="314" r:id="rId23"/>
    <p:sldId id="320" r:id="rId24"/>
    <p:sldId id="327" r:id="rId25"/>
    <p:sldId id="339" r:id="rId26"/>
    <p:sldId id="618" r:id="rId27"/>
    <p:sldId id="340" r:id="rId28"/>
    <p:sldId id="341" r:id="rId29"/>
    <p:sldId id="342" r:id="rId30"/>
    <p:sldId id="343" r:id="rId31"/>
    <p:sldId id="346" r:id="rId32"/>
    <p:sldId id="347" r:id="rId33"/>
    <p:sldId id="353" r:id="rId34"/>
    <p:sldId id="357" r:id="rId35"/>
    <p:sldId id="358" r:id="rId36"/>
    <p:sldId id="362"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989" autoAdjust="0"/>
  </p:normalViewPr>
  <p:slideViewPr>
    <p:cSldViewPr>
      <p:cViewPr varScale="1">
        <p:scale>
          <a:sx n="58" d="100"/>
          <a:sy n="58" d="100"/>
        </p:scale>
        <p:origin x="84" y="5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8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2018-06-24</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Good morning.  I’ve wanted to visit Russia since my grade 9 teacher tried to organize a trip.  (Grade 9 was a LONG time ago…)  That trip never happened, so my thanks to Pavel and Nicolai for finally giving me a chance to see a small piece of your beautiful country in person.</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Messaging is the most traditional of paradigms.  HL7 has been doing messaging for over 30 years.  In response to some real-word event – a status change, someone pushing a button, etc. – a Bundle of resources is transmitted from a sending system to a receiving system.  The receiver of the bundle might then send a message back in response.  </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10</a:t>
            </a:fld>
            <a:endParaRPr lang="en-US"/>
          </a:p>
        </p:txBody>
      </p:sp>
    </p:spTree>
    <p:extLst>
      <p:ext uri="{BB962C8B-B14F-4D97-AF65-F5344CB8AC3E}">
        <p14:creationId xmlns:p14="http://schemas.microsoft.com/office/powerpoint/2010/main" val="255138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Messages can be asynchronous and they can be routed.  But they also require the greatest amount of negotiation.  Not only do you need to standardize the event codes and content of the message, you also need to standardize what messages are allowed to be returned in response – and their events and content.</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95768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Other architectural approaches include using FHIR’s “operations” which let you do remote procedure calls over REST, writing and querying resources from a shared persistence model, sending FHIR over traditional pipelines like SOAP or SMTP, etc.</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One of the important things with FHIR is that you can choose the paradigm that fits your use-case.  You can receive data over one paradigm and send it over a different paradigm.  So information might come in as a message, then get passed to decision support using REST and later packaged into a document as a discharge summary.  The structure of the data – the schema and the content - remains the same regardless of how you share it.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I’m next going to give you an overview of some of the features in FHIR that might drive some of your implementation considerations – and give you a list of some things to think about.  This is just to give you a sampling of what things you might want to drill a little deeper into.</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14</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FHIR Narrative is an HTML rendering of the important clinical or business information in the resource for human viewing.  </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The inclusion of Narrative in almost all FHIR resources is a lesson we took from CDA.  While our objective with FHIR is computable interoperability – sharing healthcare data in a way that lets computers understand it, it turns out that having human readability as a fallback is really useful.  The reason is that not all systems that receive a FHIR instance are likely to support exactly the same data elements and extensions.  Systems might get updated at different times.  Data might propagate from one system to another to another to another or be stored and not looked at for a decade.  At some point, a system is going to look at the data and not understand all of it.  Being able to display all of the “important” information to a human user is therefore important.</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Narrative isn’t mandatory, but if you’re storing data that might be shared at some point in the future, populating narrative is a really good idea.</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187999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There are several things to consider in your design with respect to narrative:</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Will you generate the narrative from discrete data or allow a human to enter it.  For something like a pathology report or perhaps a simple care plan, all you might have is narrated text</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If you generate the narrative, what should be in it? What should appear first?  How should it be formatted?  What information do users want to see and what would be ‘noise’ to them?</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If you receive narrative, when should the user see it?  We have a flag that indicates whether the narrative was generated that can help with this.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16</a:t>
            </a:fld>
            <a:endParaRPr lang="en-US"/>
          </a:p>
        </p:txBody>
      </p:sp>
    </p:spTree>
    <p:extLst>
      <p:ext uri="{BB962C8B-B14F-4D97-AF65-F5344CB8AC3E}">
        <p14:creationId xmlns:p14="http://schemas.microsoft.com/office/powerpoint/2010/main" val="3787260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The next thing I want to talk to you about is extensions.</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Extensions are an essential part of FHIR.  In FHIR, we only include elements in the core specification if we believe most implementers throughout the world will support that element.  However, every country, medical discipline and organization will have “extra” data.  In the Netherlands, they have an address part for “boat across the street from”.  In Saudi Arabia, they record birth date in both the Gregorian and the Hijri calendars.  In Canada, when we capture your health card number, we also capture the version number on the card.  All these elements are managed as extensions – so most implementers don’t have to worry about them.</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Extensions keep the FHIR core specification ‘simple’.  Without extensions, the Patient resource would have 300 or more data elements instead of 25.</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In FHIR, extensions are built into the schema and are identified by a resolvable URL.</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17</a:t>
            </a:fld>
            <a:endParaRPr lang="en-US"/>
          </a:p>
        </p:txBody>
      </p:sp>
    </p:spTree>
    <p:extLst>
      <p:ext uri="{BB962C8B-B14F-4D97-AF65-F5344CB8AC3E}">
        <p14:creationId xmlns:p14="http://schemas.microsoft.com/office/powerpoint/2010/main" val="1858840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There are several things to consider when it comes to extensions:</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What do you do if you receive an extension you don’t recognize?  (Hint – it’s bad practice to reject instances just because you don’t recognize an extension – extensions can be safely ignored.)</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Should you store unrecognized extensions?  If so, how could you do that?</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What about displaying unrecognized extensions?</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How do you decide whether to expose your own data as an extension?</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If you create an extension, implementers need to be able to find it – where should you register it?</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64574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Modifier extensions are a pain in the butt.  A modifier extension is a special type of extension that can change the meaning of other information in the instance.  For example, a flag allowing you to say that “patient </a:t>
            </a:r>
            <a:r>
              <a:rPr lang="en-CA" sz="1200" b="1" kern="1200" dirty="0">
                <a:solidFill>
                  <a:schemeClr val="tx1"/>
                </a:solidFill>
                <a:effectLst/>
                <a:latin typeface="Arial" charset="0"/>
                <a:ea typeface="+mn-ea"/>
                <a:cs typeface="+mn-cs"/>
              </a:rPr>
              <a:t>did not</a:t>
            </a:r>
            <a:r>
              <a:rPr lang="en-CA" sz="1200" kern="1200" dirty="0">
                <a:solidFill>
                  <a:schemeClr val="tx1"/>
                </a:solidFill>
                <a:effectLst/>
                <a:latin typeface="Arial" charset="0"/>
                <a:ea typeface="+mn-ea"/>
                <a:cs typeface="+mn-cs"/>
              </a:rPr>
              <a:t> have an appendectomy”.  Modifier extensions have a different name because they’re not safe to ignore.</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The first question to consider around modifier extensions is what to do if you see one you don’t recognize.  Do you reject the instance?  Strip out the containing element (for example, stripping off a Patient contact with a flag that says “do not contact”)?  Display only the narrative?  Have a human look at it and decide what to do?</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The other thing to decide is when is it necessary to introduce them – keeping in mind that modifier extensions can interfere with interoperability.</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404077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 name is Lloyd McKenzie.  I’m an employee in a company called Gevity that does healthcare interoperability consulting in Canada, the US, Europe and Asia and now, at least a little bit I guess, in Russia </a:t>
            </a:r>
            <a:r>
              <a:rPr lang="en-CA" dirty="0">
                <a:sym typeface="Segoe UI Emoji" panose="020B0502040204020203" pitchFamily="34" charset="0"/>
              </a:rPr>
              <a:t>😊</a:t>
            </a:r>
          </a:p>
          <a:p>
            <a:endParaRPr lang="en-CA" dirty="0"/>
          </a:p>
          <a:p>
            <a:r>
              <a:rPr lang="en-CA" dirty="0"/>
              <a:t>I’ve been working with HL7 for 19 years now and have lots of experience with HL7 v2, v3, CDA and now FHIR.  I spend about 1/3 of my work time and most of my spare time doing volunteer work with FHIR, including supporting the community.  And most of my day job is working with FHIR too, so – like Grahame – I’m pretty much “all FHIR, all the time…”</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a:t>
            </a:fld>
            <a:endParaRPr lang="en-US"/>
          </a:p>
        </p:txBody>
      </p:sp>
    </p:spTree>
    <p:extLst>
      <p:ext uri="{BB962C8B-B14F-4D97-AF65-F5344CB8AC3E}">
        <p14:creationId xmlns:p14="http://schemas.microsoft.com/office/powerpoint/2010/main" val="2016828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Whenever you create or update a resource in FHIR, you’re implicitly creating a new “version” of that resource.  However, systems are permitted to have a varying degree of version awareness – from full ability to return any historical version through to not having any clue if the record has changed, let alone who changed it or when.</a:t>
            </a:r>
          </a:p>
        </p:txBody>
      </p:sp>
      <p:sp>
        <p:nvSpPr>
          <p:cNvPr id="4" name="Slide Number Placeholder 3"/>
          <p:cNvSpPr>
            <a:spLocks noGrp="1"/>
          </p:cNvSpPr>
          <p:nvPr>
            <p:ph type="sldNum" sz="quarter" idx="10"/>
          </p:nvPr>
        </p:nvSpPr>
        <p:spPr/>
        <p:txBody>
          <a:bodyPr/>
          <a:lstStyle/>
          <a:p>
            <a:fld id="{E592D5FE-85CA-40E6-8273-48A5F35DE016}" type="slidenum">
              <a:rPr lang="en-US" smtClean="0"/>
              <a:pPr/>
              <a:t>20</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Tags give a mechanism of capturing additional information about a resource that live outside the content typically signed.  </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21</a:t>
            </a:fld>
            <a:endParaRPr lang="en-US"/>
          </a:p>
        </p:txBody>
      </p:sp>
    </p:spTree>
    <p:extLst>
      <p:ext uri="{BB962C8B-B14F-4D97-AF65-F5344CB8AC3E}">
        <p14:creationId xmlns:p14="http://schemas.microsoft.com/office/powerpoint/2010/main" val="2583836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Possibilities include security tags such as “this resource is extra sensitive” or “the information in this resource shouldn’t be shared with the patient”.  They can also be used to capture what profile or profiles an instance complies with or to manage workflow, such as “Dr. Smith needs to see this report”.  One of your architectural considerations will be what tags your system will leverage and how you’ll ensure that your communication partners either populate or understand those tags.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22</a:t>
            </a:fld>
            <a:endParaRPr lang="en-US"/>
          </a:p>
        </p:txBody>
      </p:sp>
    </p:spTree>
    <p:extLst>
      <p:ext uri="{BB962C8B-B14F-4D97-AF65-F5344CB8AC3E}">
        <p14:creationId xmlns:p14="http://schemas.microsoft.com/office/powerpoint/2010/main" val="1270915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HL7 provides reference libraries for many software languages that handle parsing, serialization and performing basic REST operations.  Some of them also support validation and other functions.  You’ll need to decide whether to leverage those open source libraries or build your own equivalents – and if leveraging, how you’ll manage as the libraries get updated from time to time to reflect enhancements, fixes and newer versions of FHIR.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23</a:t>
            </a:fld>
            <a:endParaRPr lang="en-US"/>
          </a:p>
        </p:txBody>
      </p:sp>
    </p:spTree>
    <p:extLst>
      <p:ext uri="{BB962C8B-B14F-4D97-AF65-F5344CB8AC3E}">
        <p14:creationId xmlns:p14="http://schemas.microsoft.com/office/powerpoint/2010/main" val="203785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FHIR resources exist in a cloud or network of interlinked instances.  For example, an Observation might point to a Patient, a Practitioner and an Encounter.  The Encounter might then point to the same Patient and a different Practitioner as well as a Condition which also points to the Patient…  Those resources might be all packaged together in a message or document Bundle or they might be accessed separately, either on the same RESTful server or on separate ones.</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FHIR provides a few options for referencing and containing resources.  In REST, resources are referenced by URL – but those references can be generic or version-specific.  In messages and documents, they can also be identified by GUIDs – which means there’s no mechanism to resolve them outside of the message or document. </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In addition to remote and bundled resources, FHIR also allows “containing” resources.  This is used when a resource has no independent identity and doesn’t have enough information to stand on its own.  For example, if all you know about a prescription is that it was prescribed by “Dr. Petrov”, that’s not enough information to create an independent Practitioner resource.</a:t>
            </a:r>
          </a:p>
          <a:p>
            <a:r>
              <a:rPr lang="en-US" baseline="0" dirty="0"/>
              <a:t>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When you look at FHIR resources, you’ll see that very few elements are mandatory.  If you look at the Patient, resource, </a:t>
            </a:r>
            <a:r>
              <a:rPr lang="en-CA" sz="1200" b="1" kern="1200" dirty="0">
                <a:solidFill>
                  <a:schemeClr val="tx1"/>
                </a:solidFill>
                <a:effectLst/>
                <a:latin typeface="Arial" charset="0"/>
                <a:ea typeface="+mn-ea"/>
                <a:cs typeface="+mn-cs"/>
              </a:rPr>
              <a:t>none</a:t>
            </a:r>
            <a:r>
              <a:rPr lang="en-CA" sz="1200" kern="1200" dirty="0">
                <a:solidFill>
                  <a:schemeClr val="tx1"/>
                </a:solidFill>
                <a:effectLst/>
                <a:latin typeface="Arial" charset="0"/>
                <a:ea typeface="+mn-ea"/>
                <a:cs typeface="+mn-cs"/>
              </a:rPr>
              <a:t> of the root data elements are mandatory.  That’s because there are valid use-cases in at least some systems where any one of those data elements are allowed to be missing.  In fact, it’s completely legitimate for a system to not be </a:t>
            </a:r>
            <a:r>
              <a:rPr lang="en-CA" sz="1200" b="1" kern="1200" dirty="0">
                <a:solidFill>
                  <a:schemeClr val="tx1"/>
                </a:solidFill>
                <a:effectLst/>
                <a:latin typeface="Arial" charset="0"/>
                <a:ea typeface="+mn-ea"/>
                <a:cs typeface="+mn-cs"/>
              </a:rPr>
              <a:t>able</a:t>
            </a:r>
            <a:r>
              <a:rPr lang="en-CA" sz="1200" kern="1200" dirty="0">
                <a:solidFill>
                  <a:schemeClr val="tx1"/>
                </a:solidFill>
                <a:effectLst/>
                <a:latin typeface="Arial" charset="0"/>
                <a:ea typeface="+mn-ea"/>
                <a:cs typeface="+mn-cs"/>
              </a:rPr>
              <a:t> to store patient names.  Maybe it’s an application for anonymized reporting.  Or maybe it deals with cows or chickens.</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Profiles are FHIR’s mechanism for describing tighter rules for resources in the context of a particular implementation space.  You can make elements mandatory.  You can require that systems use particular code systems.  You can tighten down what data types are allowed, for example saying that you can’t just have a deceased flag but must always specify a full “deceased date”.  You can indicate what extensions are expected to be supported or define new extensions.  You can also provide additional guidance and instructions about how implementers should map or interpret data.</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Packages of these profiles can then be packaged together with related value sets and code systems, examples, capability statements and other conformance artifacts to form a FHIR Implementation Guide – a set of guidance for how to use FHIR to solve a particular set of problems in a specific environment.</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3233755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Unlike CDA, you can get a reasonable degree of interoperability with FHIR without using Profiles at all.  FHIR is much more concrete than CDA.  Thus, different developers are much more likely to interpret the specification the same way for most elements.  As a result, FHIR has pretty good “drive by interoperability” where you just hook up two systems and see what information can flow without specially configuring them.  However, if you want to be sure that all information will flow, you’ll need profiles.</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27</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Profiles can be used for many things.  You need them to define what content will be inside the Bundle for documents and messages.  We use them to define new extensions.  We use them when creating implementation guides, whether at the national, international or local level.  You can use them to define clinical practice guidelines and best practices – for example “What should a blood pressure look like?” or “What should a pediatric oncology referral look like?”.  Profiles are also used to describe what your system actually does.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28</a:t>
            </a:fld>
            <a:endParaRPr lang="en-US"/>
          </a:p>
        </p:txBody>
      </p:sp>
    </p:spTree>
    <p:extLst>
      <p:ext uri="{BB962C8B-B14F-4D97-AF65-F5344CB8AC3E}">
        <p14:creationId xmlns:p14="http://schemas.microsoft.com/office/powerpoint/2010/main" val="4110313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This is an example of a blood pressure profile.  It sets constraints on what the Observation code is to provide a standard way of saying “this is a blood pressure”.  Because blood pressure has two parts – systolic and diastolic, it prohibits specifying a value for the Observation overall, and instead defines two slices on </a:t>
            </a:r>
            <a:r>
              <a:rPr lang="en-CA" sz="1200" kern="1200" dirty="0" err="1">
                <a:solidFill>
                  <a:schemeClr val="tx1"/>
                </a:solidFill>
                <a:effectLst/>
                <a:latin typeface="Arial" charset="0"/>
                <a:ea typeface="+mn-ea"/>
                <a:cs typeface="+mn-cs"/>
              </a:rPr>
              <a:t>Observation.component</a:t>
            </a:r>
            <a:r>
              <a:rPr lang="en-CA" sz="1200" kern="1200" dirty="0">
                <a:solidFill>
                  <a:schemeClr val="tx1"/>
                </a:solidFill>
                <a:effectLst/>
                <a:latin typeface="Arial" charset="0"/>
                <a:ea typeface="+mn-ea"/>
                <a:cs typeface="+mn-cs"/>
              </a:rPr>
              <a:t>.  Each slice sets the rules for a separate repetition.  One repetition must have the code for “systolic blood pressure”.  The other for “diastolic blood pressure”.  Both require the units to be “millimeters of mercury”.</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29</a:t>
            </a:fld>
            <a:endParaRPr lang="en-US"/>
          </a:p>
        </p:txBody>
      </p:sp>
    </p:spTree>
    <p:extLst>
      <p:ext uri="{BB962C8B-B14F-4D97-AF65-F5344CB8AC3E}">
        <p14:creationId xmlns:p14="http://schemas.microsoft.com/office/powerpoint/2010/main" val="384703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slides – and most HL7 training slides – are licensed under Creative Commons.  So feel free to download them and use them.  We just ask that you give credit to HL7 and, if you wish, to me.  Also, you can find a number of other presentations in the same GitHub repository.</a:t>
            </a:r>
          </a:p>
        </p:txBody>
      </p:sp>
      <p:sp>
        <p:nvSpPr>
          <p:cNvPr id="4" name="Slide Number Placeholder 3"/>
          <p:cNvSpPr>
            <a:spLocks noGrp="1"/>
          </p:cNvSpPr>
          <p:nvPr>
            <p:ph type="sldNum" sz="quarter" idx="10"/>
          </p:nvPr>
        </p:nvSpPr>
        <p:spPr/>
        <p:txBody>
          <a:bodyPr/>
          <a:lstStyle/>
          <a:p>
            <a:fld id="{E592D5FE-85CA-40E6-8273-48A5F35DE016}" type="slidenum">
              <a:rPr lang="en-US" smtClean="0"/>
              <a:pPr/>
              <a:t>3</a:t>
            </a:fld>
            <a:endParaRPr lang="en-US"/>
          </a:p>
        </p:txBody>
      </p:sp>
    </p:spTree>
    <p:extLst>
      <p:ext uri="{BB962C8B-B14F-4D97-AF65-F5344CB8AC3E}">
        <p14:creationId xmlns:p14="http://schemas.microsoft.com/office/powerpoint/2010/main" val="1275733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One of the interesting things about profiles is that because they are computable and behave like any other resource, you can have a system that changes behavior after loading a profile – using the profile to guide what data gets entered or what data it already has that should be displayed to the user.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985223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FHIR is still a Standard for Trial Use.  Some portions of it should be locked down at the end of this year, but most resources won’t be locked down until the next release at the earliest (in about 2 years) or even longer.  The Trial Use phase allows us to gather feedback from implementers and make fixes if things aren’t right.  As well, new content will continue to be added to the specification over time and that content will also need time for implementers to beat on it before we lock it down.  As a result, if you’re implementing FHIR now, you need to allow for the possibility that some pieces of it might change in the future.  It also means that *you* have an opportunity to change FHIR if you don’t think it’s doing something correctly.</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208569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When we set out to build FHIR, we wanted something that was faster and easier than what we’ve done before.  Based on feedback from implementers, we’ve largely succeeded.  FHIR has a lower learning curve, provides reference implementations so implementers can focus on their business rather than encoding rules.  Anecdotally, the community indicates that solutions using FHIR get to production “faster” or “significantly faster” than those using previous standards.  </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However, it’s important to be realistic.  FHIR doesn’t make mapping terminologies easier.  FHIR doesn’t make doctors agree faster.  FHIR won’t suddenly make the business processes of other systems align with your own.  In other words, FHIR isn’t magic </a:t>
            </a:r>
            <a:r>
              <a:rPr lang="en-CA" sz="1200" kern="1200" dirty="0">
                <a:solidFill>
                  <a:schemeClr val="tx1"/>
                </a:solidFill>
                <a:effectLst/>
                <a:latin typeface="Arial" charset="0"/>
                <a:ea typeface="+mn-ea"/>
                <a:cs typeface="+mn-cs"/>
                <a:sym typeface="Segoe UI Emoji" panose="020B0502040204020203" pitchFamily="34" charset="0"/>
              </a:rPr>
              <a:t>😊</a:t>
            </a:r>
            <a:endParaRPr lang="en-CA" sz="1200" kern="1200" dirty="0">
              <a:solidFill>
                <a:schemeClr val="tx1"/>
              </a:solidFill>
              <a:effectLst/>
              <a:latin typeface="Arial" charset="0"/>
              <a:ea typeface="+mn-ea"/>
              <a:cs typeface="+mn-cs"/>
            </a:endParaRPr>
          </a:p>
          <a:p>
            <a:r>
              <a:rPr lang="en-US" baseline="0" dirty="0"/>
              <a:t>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As Grahame said earlier, a key part of FHIR is the community.  That community has put together a lot of resources to help new implementers.  The best place to look for them is on the FHIR wiki.  There you can find open source tools, tutorials, cheat sheets, public test servers, upcoming events, blogs and more.</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To be really successful with FHIR, it’s important that you connect with the community.  The best way to do that is through chat.fhir.org.  If you have a question about something in the spec, ask.  Someone probably has an answer and you’re much more likely to interoperate if you do what the rest of the community is doing.  And once you’re up to speed a bit, don’t be afraid to answer questions either…</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If you see something in the spec that doesn’t seem right or could be better, please use the “propose a change” link at the bottom of each page in the spec.  In the last 6 years, we’ve received over 10,000 change requests.  We consider and respond to every single one.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If you’re able to travel (which I know isn’t easy), coming to a Developer Days or HL7 WGM is a great way to learn the details of the spec, meet others who are also using FHIR and influence the evolution of the standard.  If you can’t do that, then form your own local community and learn from each other.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35</a:t>
            </a:fld>
            <a:endParaRPr lang="en-US"/>
          </a:p>
        </p:txBody>
      </p:sp>
    </p:spTree>
    <p:extLst>
      <p:ext uri="{BB962C8B-B14F-4D97-AF65-F5344CB8AC3E}">
        <p14:creationId xmlns:p14="http://schemas.microsoft.com/office/powerpoint/2010/main" val="3017746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I hope you’ve found that architectural overview helpful.  As you dig deeper, if you run into questions, please reach out to the community.  </a:t>
            </a:r>
            <a:r>
              <a:rPr lang="en-CA" sz="1200" kern="1200">
                <a:solidFill>
                  <a:schemeClr val="tx1"/>
                </a:solidFill>
                <a:effectLst/>
                <a:latin typeface="Arial" charset="0"/>
                <a:ea typeface="+mn-ea"/>
                <a:cs typeface="+mn-cs"/>
              </a:rPr>
              <a:t>We’re there to help.</a:t>
            </a:r>
          </a:p>
          <a:p>
            <a:endParaRPr lang="en-CA"/>
          </a:p>
        </p:txBody>
      </p:sp>
      <p:sp>
        <p:nvSpPr>
          <p:cNvPr id="4" name="Slide Number Placeholder 3"/>
          <p:cNvSpPr>
            <a:spLocks noGrp="1"/>
          </p:cNvSpPr>
          <p:nvPr>
            <p:ph type="sldNum" sz="quarter" idx="10"/>
          </p:nvPr>
        </p:nvSpPr>
        <p:spPr/>
        <p:txBody>
          <a:bodyPr/>
          <a:lstStyle/>
          <a:p>
            <a:fld id="{E592D5FE-85CA-40E6-8273-48A5F35DE016}" type="slidenum">
              <a:rPr lang="en-US" smtClean="0"/>
              <a:pPr/>
              <a:t>36</a:t>
            </a:fld>
            <a:endParaRPr lang="en-US"/>
          </a:p>
        </p:txBody>
      </p:sp>
    </p:spTree>
    <p:extLst>
      <p:ext uri="{BB962C8B-B14F-4D97-AF65-F5344CB8AC3E}">
        <p14:creationId xmlns:p14="http://schemas.microsoft.com/office/powerpoint/2010/main" val="89183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morning I’d like to talk to you about some of the architectural decisions involved when you implement FHIR.  I will talk about some of the questions you should be asking.  Because we won’t have a lot of time I can’t spend too much time on how to figure out the answers.  However, the nice thing about FHIR is that there’s lots of free stuff available.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dirty="0">
                <a:solidFill>
                  <a:schemeClr val="tx1"/>
                </a:solidFill>
                <a:effectLst/>
                <a:latin typeface="Arial" charset="0"/>
                <a:ea typeface="+mn-ea"/>
                <a:cs typeface="+mn-cs"/>
              </a:rPr>
              <a:t>Let’s start with paradigms.</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Once you’ve figured out what resources the data you care about maps to, your first architectural decision will be what “communication paradigm” you want to support.  FHIR supports 3 primary communication paradigms, plus some other options.  The main paradigms are REST, Documents and Messaging.</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REST is the most popular.  It requires the least negotiation.  It handles simple cases easily.  It’s fast and light-weight.  It builds on standard web technology.  With FHIR, it can handle batch and transactional behavior too.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However, REST has drawbacks.  Among them: It doesn’t give you context about what’s happening.  For example, “All of this information is because I’m admitting a patient”.  It requires that each record have persistent identity and that there be a clear client and server in the exchange.</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a:t>
            </a:fld>
            <a:endParaRPr lang="en-US"/>
          </a:p>
        </p:txBody>
      </p:sp>
    </p:spTree>
    <p:extLst>
      <p:ext uri="{BB962C8B-B14F-4D97-AF65-F5344CB8AC3E}">
        <p14:creationId xmlns:p14="http://schemas.microsoft.com/office/powerpoint/2010/main" val="3691945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Documents in FHIR work like HL7 CDA, though they don’t have to be patient-specific.  You collect a set of resources together that share a common context.  For example, a pathology report, a discharge summary, a referral letter, etc.  </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a:t>
            </a:fld>
            <a:endParaRPr lang="en-US"/>
          </a:p>
        </p:txBody>
      </p:sp>
    </p:spTree>
    <p:extLst>
      <p:ext uri="{BB962C8B-B14F-4D97-AF65-F5344CB8AC3E}">
        <p14:creationId xmlns:p14="http://schemas.microsoft.com/office/powerpoint/2010/main" val="3360925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Documents are intended to be persisted “as is”.  They also have tight rules on how the information in them should be displayed to users.  Documents don’t drive workflow though.  When someone reads a document, they don’t immediately start counting pills or picking up a scalpel.  Documents also require more negotiation as you need to agree on codes for the type of document and what resources should be inside it.</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a:t>
            </a:fld>
            <a:endParaRPr lang="en-US"/>
          </a:p>
        </p:txBody>
      </p:sp>
    </p:spTree>
    <p:extLst>
      <p:ext uri="{BB962C8B-B14F-4D97-AF65-F5344CB8AC3E}">
        <p14:creationId xmlns:p14="http://schemas.microsoft.com/office/powerpoint/2010/main" val="3150676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2018-06-24</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example.org/fhir/Status"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FHIR/documents/blob/master/presentations/2018-06%20Russia/FHIR%20Architecture.ppt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creativecommons.org/licenses/by/3.0/deed.en_GB"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hyperlink" Target="http://chat.fhir.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mailto:lmckenzie@gevityinc.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Starter: Architecture</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June 25,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753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429780-45B1-4E7B-94A6-1B288D0439C0}"/>
              </a:ext>
            </a:extLst>
          </p:cNvPr>
          <p:cNvSpPr>
            <a:spLocks noGrp="1"/>
          </p:cNvSpPr>
          <p:nvPr>
            <p:ph type="body" idx="1"/>
          </p:nvPr>
        </p:nvSpPr>
        <p:spPr/>
        <p:txBody>
          <a:bodyPr/>
          <a:lstStyle/>
          <a:p>
            <a:r>
              <a:rPr lang="en-CA" dirty="0"/>
              <a:t>Pros</a:t>
            </a:r>
          </a:p>
        </p:txBody>
      </p:sp>
      <p:sp>
        <p:nvSpPr>
          <p:cNvPr id="3" name="Content Placeholder 2">
            <a:extLst>
              <a:ext uri="{FF2B5EF4-FFF2-40B4-BE49-F238E27FC236}">
                <a16:creationId xmlns:a16="http://schemas.microsoft.com/office/drawing/2014/main" id="{491C6A4A-01FA-4D1B-846A-07C934A97644}"/>
              </a:ext>
            </a:extLst>
          </p:cNvPr>
          <p:cNvSpPr>
            <a:spLocks noGrp="1"/>
          </p:cNvSpPr>
          <p:nvPr>
            <p:ph sz="half" idx="2"/>
          </p:nvPr>
        </p:nvSpPr>
        <p:spPr/>
        <p:txBody>
          <a:bodyPr/>
          <a:lstStyle/>
          <a:p>
            <a:r>
              <a:rPr lang="en-CA" dirty="0"/>
              <a:t>Most familiar paradigm for legacy implementers</a:t>
            </a:r>
          </a:p>
          <a:p>
            <a:r>
              <a:rPr lang="en-CA" dirty="0"/>
              <a:t>Supports complex workflows</a:t>
            </a:r>
          </a:p>
          <a:p>
            <a:r>
              <a:rPr lang="en-CA" dirty="0"/>
              <a:t>Can be asynchronous or routed</a:t>
            </a:r>
          </a:p>
        </p:txBody>
      </p:sp>
      <p:sp>
        <p:nvSpPr>
          <p:cNvPr id="6" name="Text Placeholder 5">
            <a:extLst>
              <a:ext uri="{FF2B5EF4-FFF2-40B4-BE49-F238E27FC236}">
                <a16:creationId xmlns:a16="http://schemas.microsoft.com/office/drawing/2014/main" id="{027E6AA8-3B88-4FC6-9DF3-58DBA5A8C686}"/>
              </a:ext>
            </a:extLst>
          </p:cNvPr>
          <p:cNvSpPr>
            <a:spLocks noGrp="1"/>
          </p:cNvSpPr>
          <p:nvPr>
            <p:ph type="body" sz="quarter" idx="3"/>
          </p:nvPr>
        </p:nvSpPr>
        <p:spPr/>
        <p:txBody>
          <a:bodyPr/>
          <a:lstStyle/>
          <a:p>
            <a:r>
              <a:rPr lang="en-CA" dirty="0"/>
              <a:t>Cons</a:t>
            </a:r>
          </a:p>
        </p:txBody>
      </p:sp>
      <p:sp>
        <p:nvSpPr>
          <p:cNvPr id="7" name="Content Placeholder 6">
            <a:extLst>
              <a:ext uri="{FF2B5EF4-FFF2-40B4-BE49-F238E27FC236}">
                <a16:creationId xmlns:a16="http://schemas.microsoft.com/office/drawing/2014/main" id="{52D65BFD-5104-4E13-99DD-253B8A846B66}"/>
              </a:ext>
            </a:extLst>
          </p:cNvPr>
          <p:cNvSpPr>
            <a:spLocks noGrp="1"/>
          </p:cNvSpPr>
          <p:nvPr>
            <p:ph sz="quarter" idx="4"/>
          </p:nvPr>
        </p:nvSpPr>
        <p:spPr/>
        <p:txBody>
          <a:bodyPr/>
          <a:lstStyle/>
          <a:p>
            <a:r>
              <a:rPr lang="en-CA" dirty="0"/>
              <a:t>More overhead</a:t>
            </a:r>
          </a:p>
          <a:p>
            <a:r>
              <a:rPr lang="en-CA" dirty="0"/>
              <a:t>Lots of negotiation required</a:t>
            </a:r>
          </a:p>
        </p:txBody>
      </p:sp>
      <p:sp>
        <p:nvSpPr>
          <p:cNvPr id="4" name="Slide Number Placeholder 3">
            <a:extLst>
              <a:ext uri="{FF2B5EF4-FFF2-40B4-BE49-F238E27FC236}">
                <a16:creationId xmlns:a16="http://schemas.microsoft.com/office/drawing/2014/main" id="{F629CE87-F1F2-4268-9CD8-B7CFC16ACBD3}"/>
              </a:ext>
            </a:extLst>
          </p:cNvPr>
          <p:cNvSpPr>
            <a:spLocks noGrp="1"/>
          </p:cNvSpPr>
          <p:nvPr>
            <p:ph type="sldNum" sz="quarter" idx="11"/>
          </p:nvPr>
        </p:nvSpPr>
        <p:spPr/>
        <p:txBody>
          <a:bodyPr/>
          <a:lstStyle/>
          <a:p>
            <a:fld id="{DD8FDF0E-2772-4D89-9F72-F3CB15D8B8AB}" type="slidenum">
              <a:rPr lang="en-US" smtClean="0"/>
              <a:pPr/>
              <a:t>11</a:t>
            </a:fld>
            <a:endParaRPr lang="en-US" dirty="0"/>
          </a:p>
        </p:txBody>
      </p:sp>
      <p:sp>
        <p:nvSpPr>
          <p:cNvPr id="2" name="Title 1">
            <a:extLst>
              <a:ext uri="{FF2B5EF4-FFF2-40B4-BE49-F238E27FC236}">
                <a16:creationId xmlns:a16="http://schemas.microsoft.com/office/drawing/2014/main" id="{CA29C176-3DA0-48AF-81B2-C531D90A59F5}"/>
              </a:ext>
            </a:extLst>
          </p:cNvPr>
          <p:cNvSpPr>
            <a:spLocks noGrp="1"/>
          </p:cNvSpPr>
          <p:nvPr>
            <p:ph type="title"/>
          </p:nvPr>
        </p:nvSpPr>
        <p:spPr/>
        <p:txBody>
          <a:bodyPr/>
          <a:lstStyle/>
          <a:p>
            <a:r>
              <a:rPr lang="en-CA" dirty="0"/>
              <a:t>FHIR Messaging</a:t>
            </a:r>
          </a:p>
        </p:txBody>
      </p:sp>
    </p:spTree>
    <p:extLst>
      <p:ext uri="{BB962C8B-B14F-4D97-AF65-F5344CB8AC3E}">
        <p14:creationId xmlns:p14="http://schemas.microsoft.com/office/powerpoint/2010/main" val="330251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REST-like remote procedure calls</a:t>
            </a:r>
          </a:p>
          <a:p>
            <a:pPr lvl="1"/>
            <a:r>
              <a:rPr lang="en-US" dirty="0"/>
              <a:t>Payload in SOAP messages</a:t>
            </a:r>
          </a:p>
          <a:p>
            <a:pPr lvl="1"/>
            <a:r>
              <a:rPr lang="en-US" noProof="0" dirty="0"/>
              <a:t>Persistence model for shared database interface</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15</a:t>
            </a:fld>
            <a:endParaRPr lang="en-CA" dirty="0"/>
          </a:p>
        </p:txBody>
      </p:sp>
      <p:pic>
        <p:nvPicPr>
          <p:cNvPr id="1028" name="Picture 4"/>
          <p:cNvPicPr>
            <a:picLocks noChangeAspect="1" noChangeArrowheads="1"/>
          </p:cNvPicPr>
          <p:nvPr/>
        </p:nvPicPr>
        <p:blipFill>
          <a:blip r:embed="rId3"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 Considerations</a:t>
            </a:r>
          </a:p>
        </p:txBody>
      </p:sp>
      <p:sp>
        <p:nvSpPr>
          <p:cNvPr id="5" name="Content Placeholder 4"/>
          <p:cNvSpPr>
            <a:spLocks noGrp="1"/>
          </p:cNvSpPr>
          <p:nvPr>
            <p:ph idx="1"/>
          </p:nvPr>
        </p:nvSpPr>
        <p:spPr/>
        <p:txBody>
          <a:bodyPr/>
          <a:lstStyle/>
          <a:p>
            <a:r>
              <a:rPr lang="en-US" noProof="0" dirty="0"/>
              <a:t>Should narrative be generated or human-entered?</a:t>
            </a:r>
          </a:p>
          <a:p>
            <a:r>
              <a:rPr lang="en-US" noProof="0" dirty="0"/>
              <a:t>What should be included and how should it be formatted?</a:t>
            </a:r>
          </a:p>
          <a:p>
            <a:r>
              <a:rPr lang="en-US" dirty="0"/>
              <a:t>When should you display narrative?</a:t>
            </a:r>
            <a:endParaRPr lang="en-US" noProof="0" dirty="0"/>
          </a:p>
        </p:txBody>
      </p:sp>
    </p:spTree>
    <p:extLst>
      <p:ext uri="{BB962C8B-B14F-4D97-AF65-F5344CB8AC3E}">
        <p14:creationId xmlns:p14="http://schemas.microsoft.com/office/powerpoint/2010/main" val="264292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pic>
        <p:nvPicPr>
          <p:cNvPr id="1026" name="Picture 2"/>
          <p:cNvPicPr>
            <a:picLocks noChangeAspect="1" noChangeArrowheads="1"/>
          </p:cNvPicPr>
          <p:nvPr/>
        </p:nvPicPr>
        <p:blipFill>
          <a:blip r:embed="rId3"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Considerations</a:t>
            </a:r>
          </a:p>
        </p:txBody>
      </p:sp>
      <p:sp>
        <p:nvSpPr>
          <p:cNvPr id="3" name="Content Placeholder 2"/>
          <p:cNvSpPr>
            <a:spLocks noGrp="1"/>
          </p:cNvSpPr>
          <p:nvPr>
            <p:ph idx="1"/>
          </p:nvPr>
        </p:nvSpPr>
        <p:spPr/>
        <p:txBody>
          <a:bodyPr/>
          <a:lstStyle/>
          <a:p>
            <a:pPr lvl="0"/>
            <a:r>
              <a:rPr lang="en-US" noProof="0" dirty="0"/>
              <a:t>What do you do if you receive an unrecognized extension?</a:t>
            </a:r>
          </a:p>
          <a:p>
            <a:pPr lvl="0"/>
            <a:r>
              <a:rPr lang="en-US" noProof="0" dirty="0"/>
              <a:t>Should you store unrecognized extensions?</a:t>
            </a:r>
          </a:p>
          <a:p>
            <a:pPr lvl="0"/>
            <a:r>
              <a:rPr lang="en-US" dirty="0"/>
              <a:t>Should you display unrecognized extensions?</a:t>
            </a:r>
          </a:p>
          <a:p>
            <a:pPr lvl="0"/>
            <a:r>
              <a:rPr lang="en-US" noProof="0" dirty="0"/>
              <a:t>What should you expose as an extension?</a:t>
            </a:r>
          </a:p>
          <a:p>
            <a:pPr lvl="0"/>
            <a:r>
              <a:rPr lang="en-US" dirty="0"/>
              <a:t>Where should you register your extensions?</a:t>
            </a:r>
            <a:endParaRPr lang="en-US" noProof="0" dirty="0"/>
          </a:p>
          <a:p>
            <a:pPr lvl="0"/>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a:p>
            <a:pPr lvl="1"/>
            <a:r>
              <a:rPr lang="en-US" dirty="0"/>
              <a:t>When should you introduce them?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19 years</a:t>
            </a:r>
          </a:p>
          <a:p>
            <a:pPr lvl="2"/>
            <a:r>
              <a:rPr lang="en-US" noProof="0" dirty="0"/>
              <a:t>v2, v3, CDA, etc.</a:t>
            </a:r>
          </a:p>
          <a:p>
            <a:pPr lvl="1"/>
            <a:r>
              <a:rPr lang="en-US" noProof="0" dirty="0">
                <a:hlinkClick r:id="rId3"/>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20</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pSp>
        <p:nvGrpSpPr>
          <p:cNvPr id="3" name="Group 2">
            <a:extLst>
              <a:ext uri="{FF2B5EF4-FFF2-40B4-BE49-F238E27FC236}">
                <a16:creationId xmlns:a16="http://schemas.microsoft.com/office/drawing/2014/main" id="{04BFCFC6-1F2E-4149-829D-CA8F43629939}"/>
              </a:ext>
            </a:extLst>
          </p:cNvPr>
          <p:cNvGrpSpPr/>
          <p:nvPr/>
        </p:nvGrpSpPr>
        <p:grpSpPr>
          <a:xfrm>
            <a:off x="3276600" y="2743200"/>
            <a:ext cx="4619600" cy="3048000"/>
            <a:chOff x="3276600" y="2743200"/>
            <a:chExt cx="4619600" cy="3048000"/>
          </a:xfrm>
        </p:grpSpPr>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3"/>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grpSp>
    </p:spTree>
    <p:extLst>
      <p:ext uri="{BB962C8B-B14F-4D97-AF65-F5344CB8AC3E}">
        <p14:creationId xmlns:p14="http://schemas.microsoft.com/office/powerpoint/2010/main" val="345602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identity and location</a:t>
            </a:r>
          </a:p>
        </p:txBody>
      </p:sp>
      <p:sp>
        <p:nvSpPr>
          <p:cNvPr id="3" name="Content Placeholder 2"/>
          <p:cNvSpPr>
            <a:spLocks noGrp="1"/>
          </p:cNvSpPr>
          <p:nvPr>
            <p:ph idx="1"/>
          </p:nvPr>
        </p:nvSpPr>
        <p:spPr/>
        <p:txBody>
          <a:bodyPr/>
          <a:lstStyle/>
          <a:p>
            <a:pPr lvl="0"/>
            <a:r>
              <a:rPr lang="en-US" noProof="0" dirty="0"/>
              <a:t>What relationships will you need?</a:t>
            </a:r>
          </a:p>
          <a:p>
            <a:pPr lvl="0"/>
            <a:r>
              <a:rPr lang="en-US" dirty="0"/>
              <a:t>Where will referenced resources live?</a:t>
            </a:r>
          </a:p>
          <a:p>
            <a:pPr lvl="0"/>
            <a:r>
              <a:rPr lang="en-US" noProof="0" dirty="0"/>
              <a:t>How will you reference those resources?</a:t>
            </a:r>
          </a:p>
          <a:p>
            <a:pPr lvl="0"/>
            <a:r>
              <a:rPr lang="en-US" noProof="0" dirty="0"/>
              <a:t>Where’s the resource – bundled, contained, </a:t>
            </a:r>
            <a:r>
              <a:rPr lang="en-US" noProof="0"/>
              <a:t>remote?</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94527" y="1969173"/>
            <a:ext cx="4398777" cy="3581400"/>
          </a:xfrm>
          <a:prstGeom prst="rect">
            <a:avLst/>
          </a:prstGeom>
        </p:spPr>
      </p:pic>
      <p:sp>
        <p:nvSpPr>
          <p:cNvPr id="2" name="Title 1"/>
          <p:cNvSpPr>
            <a:spLocks noGrp="1"/>
          </p:cNvSpPr>
          <p:nvPr>
            <p:ph type="title"/>
          </p:nvPr>
        </p:nvSpPr>
        <p:spPr/>
        <p:txBody>
          <a:bodyPr/>
          <a:lstStyle/>
          <a:p>
            <a:r>
              <a:rPr lang="en-US" dirty="0"/>
              <a:t>Profiling a resource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a:p>
        </p:txBody>
      </p:sp>
      <p:sp>
        <p:nvSpPr>
          <p:cNvPr id="5" name="TextBox 4"/>
          <p:cNvSpPr txBox="1"/>
          <p:nvPr/>
        </p:nvSpPr>
        <p:spPr>
          <a:xfrm>
            <a:off x="6446008" y="2051713"/>
            <a:ext cx="3917192" cy="3416320"/>
          </a:xfrm>
          <a:prstGeom prst="rect">
            <a:avLst/>
          </a:prstGeom>
          <a:noFill/>
        </p:spPr>
        <p:txBody>
          <a:bodyPr wrap="square" rtlCol="0">
            <a:spAutoFit/>
          </a:bodyPr>
          <a:lstStyle/>
          <a:p>
            <a:r>
              <a:rPr lang="en-US" dirty="0"/>
              <a:t>Demand that the identifier uses your national patient identifier</a:t>
            </a:r>
          </a:p>
          <a:p>
            <a:endParaRPr lang="en-US" dirty="0"/>
          </a:p>
          <a:p>
            <a:r>
              <a:rPr lang="en-US" dirty="0"/>
              <a:t>Limit names to just 1 (instead of 0..*)</a:t>
            </a:r>
          </a:p>
          <a:p>
            <a:endParaRPr lang="en-US" dirty="0"/>
          </a:p>
          <a:p>
            <a:endParaRPr lang="en-US" dirty="0"/>
          </a:p>
          <a:p>
            <a:r>
              <a:rPr lang="en-US" dirty="0"/>
              <a:t>Limit </a:t>
            </a:r>
            <a:r>
              <a:rPr lang="en-US" dirty="0" err="1"/>
              <a:t>maritalStatus</a:t>
            </a:r>
            <a:r>
              <a:rPr lang="en-US" dirty="0"/>
              <a:t> to another set of codes that extends the one from HL7 international</a:t>
            </a:r>
          </a:p>
          <a:p>
            <a:endParaRPr lang="en-US" dirty="0"/>
          </a:p>
          <a:p>
            <a:r>
              <a:rPr lang="en-US" dirty="0"/>
              <a:t>Add an extension to support “</a:t>
            </a:r>
            <a:r>
              <a:rPr lang="en-US" dirty="0" err="1"/>
              <a:t>RaceCode</a:t>
            </a:r>
            <a:r>
              <a:rPr lang="en-US" dirty="0"/>
              <a:t>”</a:t>
            </a:r>
          </a:p>
        </p:txBody>
      </p:sp>
      <p:cxnSp>
        <p:nvCxnSpPr>
          <p:cNvPr id="7" name="Straight Arrow Connector 6"/>
          <p:cNvCxnSpPr/>
          <p:nvPr/>
        </p:nvCxnSpPr>
        <p:spPr bwMode="auto">
          <a:xfrm flipH="1">
            <a:off x="3886201" y="2286001"/>
            <a:ext cx="2559809" cy="26398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3791744" y="3027592"/>
            <a:ext cx="2644740" cy="966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5447928" y="3886200"/>
            <a:ext cx="988556" cy="40689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a:off x="4905446" y="5257800"/>
            <a:ext cx="1531038" cy="40344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600056" y="5661248"/>
            <a:ext cx="2592288" cy="923330"/>
          </a:xfrm>
          <a:prstGeom prst="rect">
            <a:avLst/>
          </a:prstGeom>
          <a:noFill/>
        </p:spPr>
        <p:txBody>
          <a:bodyPr wrap="square" rtlCol="0">
            <a:spAutoFit/>
          </a:bodyPr>
          <a:lstStyle/>
          <a:p>
            <a:r>
              <a:rPr lang="en-US" i="1" dirty="0"/>
              <a:t>Note: hardly any mandatory elements in the core spec!</a:t>
            </a:r>
            <a:endParaRPr lang="nl-NL" i="1" dirty="0"/>
          </a:p>
        </p:txBody>
      </p:sp>
    </p:spTree>
    <p:extLst>
      <p:ext uri="{BB962C8B-B14F-4D97-AF65-F5344CB8AC3E}">
        <p14:creationId xmlns:p14="http://schemas.microsoft.com/office/powerpoint/2010/main" val="958390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29</a:t>
            </a:fld>
            <a:endParaRPr lang="en-CA" dirty="0">
              <a:solidFill>
                <a:srgbClr val="000000">
                  <a:tint val="75000"/>
                </a:srgbClr>
              </a:solidFill>
            </a:endParaRPr>
          </a:p>
        </p:txBody>
      </p:sp>
      <p:pic>
        <p:nvPicPr>
          <p:cNvPr id="9" name="Picture 8"/>
          <p:cNvPicPr>
            <a:picLocks noChangeAspect="1"/>
          </p:cNvPicPr>
          <p:nvPr/>
        </p:nvPicPr>
        <p:blipFill>
          <a:blip r:embed="rId3"/>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3"/>
              </a:rPr>
              <a:t>https://github.com/FHIR/documents/blob/master/presentations/</a:t>
            </a:r>
            <a:r>
              <a:rPr lang="en-US" dirty="0">
                <a:hlinkClick r:id="rId3"/>
              </a:rPr>
              <a:t>2018-06%20Russia</a:t>
            </a:r>
            <a:r>
              <a:rPr lang="en-CA" dirty="0">
                <a:hlinkClick r:id="rId3"/>
              </a:rPr>
              <a:t>/FHIR%20Architecture.pptx</a:t>
            </a:r>
            <a:endParaRPr lang="en-CA" dirty="0"/>
          </a:p>
          <a:p>
            <a:pPr lvl="0"/>
            <a:r>
              <a:rPr lang="en-US" dirty="0"/>
              <a:t>Is licensed for use under the Creative Commons, specifically:</a:t>
            </a:r>
          </a:p>
          <a:p>
            <a:pPr lvl="1"/>
            <a:r>
              <a:rPr lang="en-CA" dirty="0">
                <a:hlinkClick r:id="rId4"/>
              </a:rPr>
              <a:t>Creative Commons Attribution 3.0 </a:t>
            </a:r>
            <a:r>
              <a:rPr lang="en-CA" dirty="0" err="1">
                <a:hlinkClick r:id="rId4"/>
              </a:rPr>
              <a:t>Unported</a:t>
            </a:r>
            <a:r>
              <a:rPr lang="en-CA" dirty="0">
                <a:hlinkClick r:id="rId4"/>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30</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33</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Read the spec: </a:t>
            </a:r>
            <a:r>
              <a:rPr lang="en-US" sz="2400" dirty="0">
                <a:hlinkClick r:id="rId3"/>
              </a:rPr>
              <a:t>http://hl7.org/fhir</a:t>
            </a:r>
            <a:endParaRPr lang="en-US" sz="2400" dirty="0"/>
          </a:p>
          <a:p>
            <a:r>
              <a:rPr lang="en-US" sz="2400" dirty="0"/>
              <a:t>Join </a:t>
            </a:r>
            <a:r>
              <a:rPr lang="en-US" sz="2400" dirty="0">
                <a:hlinkClick r:id="rId4"/>
              </a:rPr>
              <a:t>http://chat.fhir.org</a:t>
            </a:r>
            <a:endParaRPr lang="en-US" sz="2400" dirty="0"/>
          </a:p>
          <a:p>
            <a:r>
              <a:rPr lang="en-US" sz="2400" dirty="0"/>
              <a:t>Submit feedback (Propose a Change link)</a:t>
            </a:r>
          </a:p>
          <a:p>
            <a:r>
              <a:rPr lang="en-US" sz="2400" dirty="0"/>
              <a:t>Form your own local community</a:t>
            </a:r>
          </a:p>
          <a:p>
            <a:r>
              <a:rPr lang="en-US" sz="2400" dirty="0"/>
              <a:t>Come to FHIR Developer Days</a:t>
            </a:r>
          </a:p>
          <a:p>
            <a:r>
              <a:rPr lang="en-US" sz="2400" dirty="0"/>
              <a:t>Come to an HL7 WGM</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3"/>
              </a:rPr>
              <a:t>http://hl7.org/fhir</a:t>
            </a:r>
            <a:r>
              <a:rPr lang="en-AU" sz="2800" dirty="0"/>
              <a:t>	    	   			</a:t>
            </a:r>
            <a:r>
              <a:rPr lang="en-AU" sz="2800" dirty="0">
                <a:hlinkClick r:id="rId4"/>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36</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describe some of the pros and cons of each</a:t>
            </a:r>
          </a:p>
          <a:p>
            <a:pPr lvl="1"/>
            <a:r>
              <a:rPr lang="en-US" sz="2700" dirty="0">
                <a:latin typeface="Calibri"/>
              </a:rPr>
              <a:t>Identify some of the architectural considerations associated with FHIR</a:t>
            </a:r>
          </a:p>
          <a:p>
            <a:pPr lvl="1"/>
            <a:r>
              <a:rPr lang="en-US" sz="2700" dirty="0">
                <a:latin typeface="Calibri"/>
              </a:rPr>
              <a:t>Understand a little bit about FHIR profiling</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3 main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429780-45B1-4E7B-94A6-1B288D0439C0}"/>
              </a:ext>
            </a:extLst>
          </p:cNvPr>
          <p:cNvSpPr>
            <a:spLocks noGrp="1"/>
          </p:cNvSpPr>
          <p:nvPr>
            <p:ph type="body" idx="1"/>
          </p:nvPr>
        </p:nvSpPr>
        <p:spPr/>
        <p:txBody>
          <a:bodyPr/>
          <a:lstStyle/>
          <a:p>
            <a:r>
              <a:rPr lang="en-CA" dirty="0"/>
              <a:t>Pros</a:t>
            </a:r>
          </a:p>
        </p:txBody>
      </p:sp>
      <p:sp>
        <p:nvSpPr>
          <p:cNvPr id="3" name="Content Placeholder 2">
            <a:extLst>
              <a:ext uri="{FF2B5EF4-FFF2-40B4-BE49-F238E27FC236}">
                <a16:creationId xmlns:a16="http://schemas.microsoft.com/office/drawing/2014/main" id="{491C6A4A-01FA-4D1B-846A-07C934A97644}"/>
              </a:ext>
            </a:extLst>
          </p:cNvPr>
          <p:cNvSpPr>
            <a:spLocks noGrp="1"/>
          </p:cNvSpPr>
          <p:nvPr>
            <p:ph sz="half" idx="2"/>
          </p:nvPr>
        </p:nvSpPr>
        <p:spPr/>
        <p:txBody>
          <a:bodyPr/>
          <a:lstStyle/>
          <a:p>
            <a:r>
              <a:rPr lang="en-CA" dirty="0"/>
              <a:t>Easy to use</a:t>
            </a:r>
          </a:p>
          <a:p>
            <a:r>
              <a:rPr lang="en-CA" dirty="0"/>
              <a:t>Builds on the HTTP Stack</a:t>
            </a:r>
          </a:p>
          <a:p>
            <a:r>
              <a:rPr lang="en-CA" dirty="0"/>
              <a:t>Fast and light-weight</a:t>
            </a:r>
          </a:p>
          <a:p>
            <a:r>
              <a:rPr lang="en-CA" dirty="0"/>
              <a:t>Minimal negotiation required</a:t>
            </a:r>
          </a:p>
          <a:p>
            <a:endParaRPr lang="en-CA" dirty="0"/>
          </a:p>
        </p:txBody>
      </p:sp>
      <p:sp>
        <p:nvSpPr>
          <p:cNvPr id="6" name="Text Placeholder 5">
            <a:extLst>
              <a:ext uri="{FF2B5EF4-FFF2-40B4-BE49-F238E27FC236}">
                <a16:creationId xmlns:a16="http://schemas.microsoft.com/office/drawing/2014/main" id="{027E6AA8-3B88-4FC6-9DF3-58DBA5A8C686}"/>
              </a:ext>
            </a:extLst>
          </p:cNvPr>
          <p:cNvSpPr>
            <a:spLocks noGrp="1"/>
          </p:cNvSpPr>
          <p:nvPr>
            <p:ph type="body" sz="quarter" idx="3"/>
          </p:nvPr>
        </p:nvSpPr>
        <p:spPr/>
        <p:txBody>
          <a:bodyPr/>
          <a:lstStyle/>
          <a:p>
            <a:r>
              <a:rPr lang="en-CA" dirty="0"/>
              <a:t>Cons</a:t>
            </a:r>
          </a:p>
        </p:txBody>
      </p:sp>
      <p:sp>
        <p:nvSpPr>
          <p:cNvPr id="7" name="Content Placeholder 6">
            <a:extLst>
              <a:ext uri="{FF2B5EF4-FFF2-40B4-BE49-F238E27FC236}">
                <a16:creationId xmlns:a16="http://schemas.microsoft.com/office/drawing/2014/main" id="{52D65BFD-5104-4E13-99DD-253B8A846B66}"/>
              </a:ext>
            </a:extLst>
          </p:cNvPr>
          <p:cNvSpPr>
            <a:spLocks noGrp="1"/>
          </p:cNvSpPr>
          <p:nvPr>
            <p:ph sz="quarter" idx="4"/>
          </p:nvPr>
        </p:nvSpPr>
        <p:spPr/>
        <p:txBody>
          <a:bodyPr/>
          <a:lstStyle/>
          <a:p>
            <a:r>
              <a:rPr lang="en-CA" dirty="0"/>
              <a:t>No context about what’s happening</a:t>
            </a:r>
          </a:p>
          <a:p>
            <a:r>
              <a:rPr lang="en-CA" dirty="0"/>
              <a:t>Requires client-server architecture</a:t>
            </a:r>
          </a:p>
          <a:p>
            <a:r>
              <a:rPr lang="en-CA" dirty="0"/>
              <a:t>Requires identity at the resource level</a:t>
            </a:r>
          </a:p>
        </p:txBody>
      </p:sp>
      <p:sp>
        <p:nvSpPr>
          <p:cNvPr id="4" name="Slide Number Placeholder 3">
            <a:extLst>
              <a:ext uri="{FF2B5EF4-FFF2-40B4-BE49-F238E27FC236}">
                <a16:creationId xmlns:a16="http://schemas.microsoft.com/office/drawing/2014/main" id="{F629CE87-F1F2-4268-9CD8-B7CFC16ACBD3}"/>
              </a:ext>
            </a:extLst>
          </p:cNvPr>
          <p:cNvSpPr>
            <a:spLocks noGrp="1"/>
          </p:cNvSpPr>
          <p:nvPr>
            <p:ph type="sldNum" sz="quarter" idx="11"/>
          </p:nvPr>
        </p:nvSpPr>
        <p:spPr/>
        <p:txBody>
          <a:bodyPr/>
          <a:lstStyle/>
          <a:p>
            <a:fld id="{DD8FDF0E-2772-4D89-9F72-F3CB15D8B8AB}" type="slidenum">
              <a:rPr lang="en-US" smtClean="0"/>
              <a:pPr/>
              <a:t>7</a:t>
            </a:fld>
            <a:endParaRPr lang="en-US" dirty="0"/>
          </a:p>
        </p:txBody>
      </p:sp>
      <p:sp>
        <p:nvSpPr>
          <p:cNvPr id="2" name="Title 1">
            <a:extLst>
              <a:ext uri="{FF2B5EF4-FFF2-40B4-BE49-F238E27FC236}">
                <a16:creationId xmlns:a16="http://schemas.microsoft.com/office/drawing/2014/main" id="{CA29C176-3DA0-48AF-81B2-C531D90A59F5}"/>
              </a:ext>
            </a:extLst>
          </p:cNvPr>
          <p:cNvSpPr>
            <a:spLocks noGrp="1"/>
          </p:cNvSpPr>
          <p:nvPr>
            <p:ph type="title"/>
          </p:nvPr>
        </p:nvSpPr>
        <p:spPr/>
        <p:txBody>
          <a:bodyPr/>
          <a:lstStyle/>
          <a:p>
            <a:r>
              <a:rPr lang="en-CA" dirty="0"/>
              <a:t>FHIR REST</a:t>
            </a:r>
          </a:p>
        </p:txBody>
      </p:sp>
    </p:spTree>
    <p:extLst>
      <p:ext uri="{BB962C8B-B14F-4D97-AF65-F5344CB8AC3E}">
        <p14:creationId xmlns:p14="http://schemas.microsoft.com/office/powerpoint/2010/main" val="70398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746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429780-45B1-4E7B-94A6-1B288D0439C0}"/>
              </a:ext>
            </a:extLst>
          </p:cNvPr>
          <p:cNvSpPr>
            <a:spLocks noGrp="1"/>
          </p:cNvSpPr>
          <p:nvPr>
            <p:ph type="body" idx="1"/>
          </p:nvPr>
        </p:nvSpPr>
        <p:spPr/>
        <p:txBody>
          <a:bodyPr/>
          <a:lstStyle/>
          <a:p>
            <a:r>
              <a:rPr lang="en-CA" dirty="0"/>
              <a:t>Pros</a:t>
            </a:r>
          </a:p>
        </p:txBody>
      </p:sp>
      <p:sp>
        <p:nvSpPr>
          <p:cNvPr id="3" name="Content Placeholder 2">
            <a:extLst>
              <a:ext uri="{FF2B5EF4-FFF2-40B4-BE49-F238E27FC236}">
                <a16:creationId xmlns:a16="http://schemas.microsoft.com/office/drawing/2014/main" id="{491C6A4A-01FA-4D1B-846A-07C934A97644}"/>
              </a:ext>
            </a:extLst>
          </p:cNvPr>
          <p:cNvSpPr>
            <a:spLocks noGrp="1"/>
          </p:cNvSpPr>
          <p:nvPr>
            <p:ph sz="half" idx="2"/>
          </p:nvPr>
        </p:nvSpPr>
        <p:spPr/>
        <p:txBody>
          <a:bodyPr/>
          <a:lstStyle/>
          <a:p>
            <a:r>
              <a:rPr lang="en-CA" dirty="0"/>
              <a:t>Familiar paradigm to clinicians</a:t>
            </a:r>
          </a:p>
          <a:p>
            <a:r>
              <a:rPr lang="en-CA" dirty="0"/>
              <a:t>Expectation is all data retained</a:t>
            </a:r>
          </a:p>
          <a:p>
            <a:r>
              <a:rPr lang="en-CA" dirty="0"/>
              <a:t>Tight control over display</a:t>
            </a:r>
          </a:p>
        </p:txBody>
      </p:sp>
      <p:sp>
        <p:nvSpPr>
          <p:cNvPr id="6" name="Text Placeholder 5">
            <a:extLst>
              <a:ext uri="{FF2B5EF4-FFF2-40B4-BE49-F238E27FC236}">
                <a16:creationId xmlns:a16="http://schemas.microsoft.com/office/drawing/2014/main" id="{027E6AA8-3B88-4FC6-9DF3-58DBA5A8C686}"/>
              </a:ext>
            </a:extLst>
          </p:cNvPr>
          <p:cNvSpPr>
            <a:spLocks noGrp="1"/>
          </p:cNvSpPr>
          <p:nvPr>
            <p:ph type="body" sz="quarter" idx="3"/>
          </p:nvPr>
        </p:nvSpPr>
        <p:spPr/>
        <p:txBody>
          <a:bodyPr/>
          <a:lstStyle/>
          <a:p>
            <a:r>
              <a:rPr lang="en-CA" dirty="0"/>
              <a:t>Cons</a:t>
            </a:r>
          </a:p>
        </p:txBody>
      </p:sp>
      <p:sp>
        <p:nvSpPr>
          <p:cNvPr id="7" name="Content Placeholder 6">
            <a:extLst>
              <a:ext uri="{FF2B5EF4-FFF2-40B4-BE49-F238E27FC236}">
                <a16:creationId xmlns:a16="http://schemas.microsoft.com/office/drawing/2014/main" id="{52D65BFD-5104-4E13-99DD-253B8A846B66}"/>
              </a:ext>
            </a:extLst>
          </p:cNvPr>
          <p:cNvSpPr>
            <a:spLocks noGrp="1"/>
          </p:cNvSpPr>
          <p:nvPr>
            <p:ph sz="quarter" idx="4"/>
          </p:nvPr>
        </p:nvSpPr>
        <p:spPr/>
        <p:txBody>
          <a:bodyPr/>
          <a:lstStyle/>
          <a:p>
            <a:r>
              <a:rPr lang="en-CA" dirty="0"/>
              <a:t>More overhead to share data</a:t>
            </a:r>
          </a:p>
          <a:p>
            <a:r>
              <a:rPr lang="en-CA" dirty="0"/>
              <a:t>No ability to initiate workflow</a:t>
            </a:r>
          </a:p>
          <a:p>
            <a:r>
              <a:rPr lang="en-CA" dirty="0"/>
              <a:t>More negotiation required</a:t>
            </a:r>
          </a:p>
        </p:txBody>
      </p:sp>
      <p:sp>
        <p:nvSpPr>
          <p:cNvPr id="4" name="Slide Number Placeholder 3">
            <a:extLst>
              <a:ext uri="{FF2B5EF4-FFF2-40B4-BE49-F238E27FC236}">
                <a16:creationId xmlns:a16="http://schemas.microsoft.com/office/drawing/2014/main" id="{F629CE87-F1F2-4268-9CD8-B7CFC16ACBD3}"/>
              </a:ext>
            </a:extLst>
          </p:cNvPr>
          <p:cNvSpPr>
            <a:spLocks noGrp="1"/>
          </p:cNvSpPr>
          <p:nvPr>
            <p:ph type="sldNum" sz="quarter" idx="11"/>
          </p:nvPr>
        </p:nvSpPr>
        <p:spPr/>
        <p:txBody>
          <a:bodyPr/>
          <a:lstStyle/>
          <a:p>
            <a:fld id="{DD8FDF0E-2772-4D89-9F72-F3CB15D8B8AB}" type="slidenum">
              <a:rPr lang="en-US" smtClean="0"/>
              <a:pPr/>
              <a:t>9</a:t>
            </a:fld>
            <a:endParaRPr lang="en-US" dirty="0"/>
          </a:p>
        </p:txBody>
      </p:sp>
      <p:sp>
        <p:nvSpPr>
          <p:cNvPr id="2" name="Title 1">
            <a:extLst>
              <a:ext uri="{FF2B5EF4-FFF2-40B4-BE49-F238E27FC236}">
                <a16:creationId xmlns:a16="http://schemas.microsoft.com/office/drawing/2014/main" id="{CA29C176-3DA0-48AF-81B2-C531D90A59F5}"/>
              </a:ext>
            </a:extLst>
          </p:cNvPr>
          <p:cNvSpPr>
            <a:spLocks noGrp="1"/>
          </p:cNvSpPr>
          <p:nvPr>
            <p:ph type="title"/>
          </p:nvPr>
        </p:nvSpPr>
        <p:spPr/>
        <p:txBody>
          <a:bodyPr/>
          <a:lstStyle/>
          <a:p>
            <a:r>
              <a:rPr lang="en-CA" dirty="0"/>
              <a:t>FHIR Documents</a:t>
            </a:r>
          </a:p>
        </p:txBody>
      </p:sp>
    </p:spTree>
    <p:extLst>
      <p:ext uri="{BB962C8B-B14F-4D97-AF65-F5344CB8AC3E}">
        <p14:creationId xmlns:p14="http://schemas.microsoft.com/office/powerpoint/2010/main" val="1072053335"/>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4503</TotalTime>
  <Words>4603</Words>
  <Application>Microsoft Office PowerPoint</Application>
  <PresentationFormat>Widescreen</PresentationFormat>
  <Paragraphs>373</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Segoe UI Emoji</vt:lpstr>
      <vt:lpstr>Times New Roman</vt:lpstr>
      <vt:lpstr>Verdana</vt:lpstr>
      <vt:lpstr>Wingdings</vt:lpstr>
      <vt:lpstr>Refined</vt:lpstr>
      <vt:lpstr>FHIR Starter: Architecture</vt:lpstr>
      <vt:lpstr>Who am I?</vt:lpstr>
      <vt:lpstr>This presentation</vt:lpstr>
      <vt:lpstr>Learning Objectives</vt:lpstr>
      <vt:lpstr>Paradigms</vt:lpstr>
      <vt:lpstr>REST</vt:lpstr>
      <vt:lpstr>FHIR REST</vt:lpstr>
      <vt:lpstr>Documents</vt:lpstr>
      <vt:lpstr>FHIR Documents</vt:lpstr>
      <vt:lpstr>Messages</vt:lpstr>
      <vt:lpstr>FHIR Messaging</vt:lpstr>
      <vt:lpstr>Other</vt:lpstr>
      <vt:lpstr>Combining paradigms</vt:lpstr>
      <vt:lpstr>FHIR Features</vt:lpstr>
      <vt:lpstr>Narrative</vt:lpstr>
      <vt:lpstr>Narrative Considerations</vt:lpstr>
      <vt:lpstr>Extensions</vt:lpstr>
      <vt:lpstr>Extension Considerations</vt:lpstr>
      <vt:lpstr>Modifier Extensions</vt:lpstr>
      <vt:lpstr>Versions</vt:lpstr>
      <vt:lpstr>Tags</vt:lpstr>
      <vt:lpstr>Tags</vt:lpstr>
      <vt:lpstr>Reference libraries</vt:lpstr>
      <vt:lpstr>Resource identity and location</vt:lpstr>
      <vt:lpstr>Profiled FHIR</vt:lpstr>
      <vt:lpstr>Profiling a resource</vt:lpstr>
      <vt:lpstr>Profile-less FHIR</vt:lpstr>
      <vt:lpstr>Profile Uses</vt:lpstr>
      <vt:lpstr>Profiled Observation (Blood Pressure)</vt:lpstr>
      <vt:lpstr>Profiles to guide behavior</vt:lpstr>
      <vt:lpstr>What now?</vt:lpstr>
      <vt:lpstr>Dealing with STU</vt:lpstr>
      <vt:lpstr>Estimating</vt:lpstr>
      <vt:lpstr>Resources wiki.hl7.org/?title=FHIR</vt:lpstr>
      <vt:lpstr>Next Steps for you</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65</cp:revision>
  <dcterms:created xsi:type="dcterms:W3CDTF">2008-01-21T06:12:12Z</dcterms:created>
  <dcterms:modified xsi:type="dcterms:W3CDTF">2018-06-24T12:06:41Z</dcterms:modified>
</cp:coreProperties>
</file>