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258" r:id="rId2"/>
    <p:sldId id="363" r:id="rId3"/>
    <p:sldId id="364" r:id="rId4"/>
    <p:sldId id="365" r:id="rId5"/>
    <p:sldId id="366" r:id="rId6"/>
    <p:sldId id="367" r:id="rId7"/>
    <p:sldId id="368" r:id="rId8"/>
    <p:sldId id="490" r:id="rId9"/>
    <p:sldId id="369" r:id="rId10"/>
    <p:sldId id="370" r:id="rId11"/>
    <p:sldId id="371" r:id="rId12"/>
    <p:sldId id="372" r:id="rId13"/>
    <p:sldId id="373" r:id="rId14"/>
    <p:sldId id="374" r:id="rId15"/>
    <p:sldId id="375" r:id="rId16"/>
    <p:sldId id="376" r:id="rId17"/>
    <p:sldId id="377" r:id="rId18"/>
    <p:sldId id="478" r:id="rId19"/>
    <p:sldId id="480" r:id="rId20"/>
    <p:sldId id="489" r:id="rId21"/>
    <p:sldId id="485" r:id="rId22"/>
    <p:sldId id="486" r:id="rId23"/>
    <p:sldId id="487" r:id="rId24"/>
    <p:sldId id="482" r:id="rId25"/>
    <p:sldId id="488" r:id="rId26"/>
    <p:sldId id="491" r:id="rId27"/>
    <p:sldId id="362"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55879" autoAdjust="0"/>
  </p:normalViewPr>
  <p:slideViewPr>
    <p:cSldViewPr>
      <p:cViewPr varScale="1">
        <p:scale>
          <a:sx n="44" d="100"/>
          <a:sy n="44" d="100"/>
        </p:scale>
        <p:origin x="60" y="474"/>
      </p:cViewPr>
      <p:guideLst>
        <p:guide orient="horz" pos="2160"/>
        <p:guide pos="3840"/>
      </p:guideLst>
    </p:cSldViewPr>
  </p:slideViewPr>
  <p:outlineViewPr>
    <p:cViewPr>
      <p:scale>
        <a:sx n="33" d="100"/>
        <a:sy n="33" d="100"/>
      </p:scale>
      <p:origin x="0" y="-186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2018-06-24</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a:solidFill>
                  <a:schemeClr val="tx1"/>
                </a:solidFill>
                <a:effectLst/>
                <a:latin typeface="Arial" charset="0"/>
                <a:ea typeface="+mn-ea"/>
                <a:cs typeface="+mn-cs"/>
              </a:rPr>
              <a:t>Good afternoon.  </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Before coming on this trip, I didn’t know a huge amount about Russia.  I knew you had an amazing national anthem.  I knew you were almost as good at hockey as Canada is.  But I didn’t know much about how healthcare worked here, though I was pretty sure that we had more in common than the Canada does with our U.S. neighbor.  We both have relatively low populations for our size.  We both have government funded healthcare plus some private healthcare.  And we both have a set of regions with some degree of autonomy.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A commercially-developed FHIR messaging </a:t>
            </a:r>
            <a:r>
              <a:rPr lang="en-CA" sz="1200" kern="1200" dirty="0" err="1">
                <a:solidFill>
                  <a:schemeClr val="tx1"/>
                </a:solidFill>
                <a:effectLst/>
                <a:latin typeface="Arial" charset="0"/>
                <a:ea typeface="+mn-ea"/>
                <a:cs typeface="+mn-cs"/>
              </a:rPr>
              <a:t>ePrescribing</a:t>
            </a:r>
            <a:r>
              <a:rPr lang="en-CA" sz="1200" kern="1200" dirty="0">
                <a:solidFill>
                  <a:schemeClr val="tx1"/>
                </a:solidFill>
                <a:effectLst/>
                <a:latin typeface="Arial" charset="0"/>
                <a:ea typeface="+mn-ea"/>
                <a:cs typeface="+mn-cs"/>
              </a:rPr>
              <a:t> effort went live about 1.5 years ago.  This was the first non-government-initiated project   The driver there was to find something that would be easy enough to implement that pharmacy and physician vendors would actually implement.  Many jurisdictions had rolled out v3 pharmacy implementations to track prescriptions and dispensing, but they got very limited uptake except in jurisdictions that mandated adoption (and for political reasons, that was difficult to do in Ontario).  The product subsequently got adopted in a second province and may be picked up in others.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10</a:t>
            </a:fld>
            <a:endParaRPr lang="en-US"/>
          </a:p>
        </p:txBody>
      </p:sp>
    </p:spTree>
    <p:extLst>
      <p:ext uri="{BB962C8B-B14F-4D97-AF65-F5344CB8AC3E}">
        <p14:creationId xmlns:p14="http://schemas.microsoft.com/office/powerpoint/2010/main" val="83948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Other initiatives have merged legacy technologies with FHIR.  Ontario lab results are still delivered to clinical systems using HL7 v2.  However, they’re available to registered consumer applications using FHIR.  Health reports and birth registry information are delivered to provider systems as CDA documents over XDS, but the data is made available to consumer apps as </a:t>
            </a:r>
            <a:r>
              <a:rPr lang="en-CA" sz="1200" kern="1200" dirty="0" err="1">
                <a:solidFill>
                  <a:schemeClr val="tx1"/>
                </a:solidFill>
                <a:effectLst/>
                <a:latin typeface="Arial" charset="0"/>
                <a:ea typeface="+mn-ea"/>
                <a:cs typeface="+mn-cs"/>
              </a:rPr>
              <a:t>DocumentReference</a:t>
            </a:r>
            <a:r>
              <a:rPr lang="en-CA" sz="1200" kern="1200" dirty="0">
                <a:solidFill>
                  <a:schemeClr val="tx1"/>
                </a:solidFill>
                <a:effectLst/>
                <a:latin typeface="Arial" charset="0"/>
                <a:ea typeface="+mn-ea"/>
                <a:cs typeface="+mn-cs"/>
              </a:rPr>
              <a:t> instances and PDFs using FHIR.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429230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On the registry side of things, Ontario has designed and tested FHIR interfaces for both their provider and client registries, but has not put them into production, in part because it’s not yet sure what client systems will want to make use of them.</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12</a:t>
            </a:fld>
            <a:endParaRPr lang="en-US"/>
          </a:p>
        </p:txBody>
      </p:sp>
    </p:spTree>
    <p:extLst>
      <p:ext uri="{BB962C8B-B14F-4D97-AF65-F5344CB8AC3E}">
        <p14:creationId xmlns:p14="http://schemas.microsoft.com/office/powerpoint/2010/main" val="70062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Systems for patient-based OAuth services, consent and </a:t>
            </a:r>
            <a:r>
              <a:rPr lang="en-CA" sz="1200" kern="1200" dirty="0" err="1">
                <a:solidFill>
                  <a:schemeClr val="tx1"/>
                </a:solidFill>
                <a:effectLst/>
                <a:latin typeface="Arial" charset="0"/>
                <a:ea typeface="+mn-ea"/>
                <a:cs typeface="+mn-cs"/>
              </a:rPr>
              <a:t>eReferrals</a:t>
            </a:r>
            <a:r>
              <a:rPr lang="en-CA" sz="1200" kern="1200" dirty="0">
                <a:solidFill>
                  <a:schemeClr val="tx1"/>
                </a:solidFill>
                <a:effectLst/>
                <a:latin typeface="Arial" charset="0"/>
                <a:ea typeface="+mn-ea"/>
                <a:cs typeface="+mn-cs"/>
              </a:rPr>
              <a:t> are also in development.</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13</a:t>
            </a:fld>
            <a:endParaRPr lang="en-US"/>
          </a:p>
        </p:txBody>
      </p:sp>
    </p:spTree>
    <p:extLst>
      <p:ext uri="{BB962C8B-B14F-4D97-AF65-F5344CB8AC3E}">
        <p14:creationId xmlns:p14="http://schemas.microsoft.com/office/powerpoint/2010/main" val="345612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On a national basis, the government agency responsible for capturing healthcare statistics has begun rolling out a Questionnaire-based interface for gathering discharge, adverse event and other information.</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16795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Other jurisdictions are starting to take notice and some have been exploring FHIR-based documents as well as participating in FHIR-based calls</a:t>
            </a:r>
          </a:p>
          <a:p>
            <a:r>
              <a:rPr lang="en-CA" sz="1200" kern="1200" dirty="0">
                <a:solidFill>
                  <a:schemeClr val="tx1"/>
                </a:solidFill>
                <a:effectLst/>
                <a:latin typeface="Arial" charset="0"/>
                <a:ea typeface="+mn-ea"/>
                <a:cs typeface="+mn-cs"/>
              </a:rPr>
              <a:t>We now have 5 different working groups having calls ever 2 weeks on different topics including tooling, architecture, SMART &amp; CDS Hooks, registries and </a:t>
            </a:r>
            <a:r>
              <a:rPr lang="en-CA" sz="1200" kern="1200" dirty="0" err="1">
                <a:solidFill>
                  <a:schemeClr val="tx1"/>
                </a:solidFill>
                <a:effectLst/>
                <a:latin typeface="Arial" charset="0"/>
                <a:ea typeface="+mn-ea"/>
                <a:cs typeface="+mn-cs"/>
              </a:rPr>
              <a:t>eReferrals</a:t>
            </a:r>
            <a:r>
              <a:rPr lang="en-CA" sz="1200" kern="1200" dirty="0">
                <a:solidFill>
                  <a:schemeClr val="tx1"/>
                </a:solidFill>
                <a:effectLst/>
                <a:latin typeface="Arial" charset="0"/>
                <a:ea typeface="+mn-ea"/>
                <a:cs typeface="+mn-cs"/>
              </a:rPr>
              <a:t>.  Each has active participation and are trying to lay the groundwork for greater FHIR use in Canada.</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49583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We’ve also held yearly 1-day conferences about FHIR in an attempt to spread the word, provide training and give implementers a chance to try it out – much the same as FHIR Starter is doing here.  FHIR North has grown significantly over time and we’re looking at moving to having two conferences a year.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16</a:t>
            </a:fld>
            <a:endParaRPr lang="en-US"/>
          </a:p>
        </p:txBody>
      </p:sp>
    </p:spTree>
    <p:extLst>
      <p:ext uri="{BB962C8B-B14F-4D97-AF65-F5344CB8AC3E}">
        <p14:creationId xmlns:p14="http://schemas.microsoft.com/office/powerpoint/2010/main" val="3901940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So, what are some of the lessons we can learn about “Why FHIR?” from the Canadian experience?</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17</a:t>
            </a:fld>
            <a:endParaRPr lang="en-US"/>
          </a:p>
        </p:txBody>
      </p:sp>
    </p:spTree>
    <p:extLst>
      <p:ext uri="{BB962C8B-B14F-4D97-AF65-F5344CB8AC3E}">
        <p14:creationId xmlns:p14="http://schemas.microsoft.com/office/powerpoint/2010/main" val="310804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One of the main attractive features of FHIR is its friendliness to mobile solutions.  REST and JSON are a natural fit for interfaces designed for the web or for mobile devices.  The resources themselves are relatively light-weight.  There’s no need to package up large collections in order to be able to share.  We also have APIs for Swift and Java that get implementers up and running quickly and documentation that’s more aligned with how mobile developers expect things to work.</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69934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Another appealing aspect of FHIR is that it’s easy to get solutions up and running.  A key part of that is that the interfaces themselves are generic.  There’s no need to define what the operations are or how they work, merely a need to choose which operations you want to support.  It also means that a single interface can be used for multiple purposes.  The interface used to expose information to clinicians might later also be used to expose relevant information to insurers.  All you need to do is define the authorization rules for what that user is allowed to see.</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173375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before, this presentation is licensed under creative commons.  I’ll give it to the organizers who can make it available to you</a:t>
            </a:r>
          </a:p>
        </p:txBody>
      </p:sp>
      <p:sp>
        <p:nvSpPr>
          <p:cNvPr id="4" name="Slide Number Placeholder 3"/>
          <p:cNvSpPr>
            <a:spLocks noGrp="1"/>
          </p:cNvSpPr>
          <p:nvPr>
            <p:ph type="sldNum" sz="quarter" idx="10"/>
          </p:nvPr>
        </p:nvSpPr>
        <p:spPr/>
        <p:txBody>
          <a:bodyPr/>
          <a:lstStyle/>
          <a:p>
            <a:fld id="{E592D5FE-85CA-40E6-8273-48A5F35DE016}" type="slidenum">
              <a:rPr lang="en-US" smtClean="0"/>
              <a:pPr/>
              <a:t>2</a:t>
            </a:fld>
            <a:endParaRPr lang="en-US"/>
          </a:p>
        </p:txBody>
      </p:sp>
    </p:spTree>
    <p:extLst>
      <p:ext uri="{BB962C8B-B14F-4D97-AF65-F5344CB8AC3E}">
        <p14:creationId xmlns:p14="http://schemas.microsoft.com/office/powerpoint/2010/main" val="2293687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Almost all of the Canadian implementations are taking advantage of the profiling and implementation guide capabilities FHIR offers.  Several of them are using the reference implementation validation capabilities as part of their runtime processes to check that inbound content meets their business rules.  The ability to validate examples and generate a rendered specification that exactly matches internal validation rules is very helpful.  And the tools to support authoring profiles and implementation guides continue to get better.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20</a:t>
            </a:fld>
            <a:endParaRPr lang="en-US"/>
          </a:p>
        </p:txBody>
      </p:sp>
    </p:spTree>
    <p:extLst>
      <p:ext uri="{BB962C8B-B14F-4D97-AF65-F5344CB8AC3E}">
        <p14:creationId xmlns:p14="http://schemas.microsoft.com/office/powerpoint/2010/main" val="279206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Canada has moderate implementation of CDA.  Several jurisdictions are looking at FHIR documents as a more implementer-friendly way of sharing documents.  The data structures are easier to understand and the software APIs to manipulate resources make it easier for implementers to get started.  It’s also attractive to know that the data structures used for document interfaces can also be used with other messaging and RESTful interfaces.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21</a:t>
            </a:fld>
            <a:endParaRPr lang="en-US"/>
          </a:p>
        </p:txBody>
      </p:sp>
    </p:spTree>
    <p:extLst>
      <p:ext uri="{BB962C8B-B14F-4D97-AF65-F5344CB8AC3E}">
        <p14:creationId xmlns:p14="http://schemas.microsoft.com/office/powerpoint/2010/main" val="3627372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Canada is also looking to the possibility of being able to leverage SMART on FHIR and CDS Hooks – capabilities that allow other systems to plug into EHR interfaces and workflows.  Canada relies on many of the same hospital information systems as are used in the US – Epic, Cerner, etc. and those already have support for these technologies.  </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22</a:t>
            </a:fld>
            <a:endParaRPr lang="en-US"/>
          </a:p>
        </p:txBody>
      </p:sp>
    </p:spTree>
    <p:extLst>
      <p:ext uri="{BB962C8B-B14F-4D97-AF65-F5344CB8AC3E}">
        <p14:creationId xmlns:p14="http://schemas.microsoft.com/office/powerpoint/2010/main" val="2370317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To be used in Canada, there are several steps we need to take which we’re working our way through:</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Increasing interest and awareness of these technologies for Canadian EHR systems</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Creating a Canadian Core equivalent for the US Core profiles that SMART and CDS Hooks currently leverage.  (This means small changes in extensions and vocabulary bindings)</a:t>
            </a:r>
          </a:p>
          <a:p>
            <a:pPr lvl="0"/>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Working with SMART and CDS Hooks to add “country” as part of the context for invoking those technologies so systems know what profiles apply</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23</a:t>
            </a:fld>
            <a:endParaRPr lang="en-US"/>
          </a:p>
        </p:txBody>
      </p:sp>
    </p:spTree>
    <p:extLst>
      <p:ext uri="{BB962C8B-B14F-4D97-AF65-F5344CB8AC3E}">
        <p14:creationId xmlns:p14="http://schemas.microsoft.com/office/powerpoint/2010/main" val="3388992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An area that hasn’t seen much interest in Canada yet, but which I expect we’ll get to eventually is “bulk data”.  This is the ability for systems to extract large quantities of data from EHR and other systems for research, analysis, payment or other reasons.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24</a:t>
            </a:fld>
            <a:endParaRPr lang="en-US"/>
          </a:p>
        </p:txBody>
      </p:sp>
    </p:spTree>
    <p:extLst>
      <p:ext uri="{BB962C8B-B14F-4D97-AF65-F5344CB8AC3E}">
        <p14:creationId xmlns:p14="http://schemas.microsoft.com/office/powerpoint/2010/main" val="75365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For me, one of the strongest reasons to use FHIR is the strength of its community.  We have a global community that has a culture of interaction and support.  That community has built tools, brought ideas, proposed enhancements and generally made FHIR better.  That community is available to support implementers – and that support is what really results in interoperability.</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25</a:t>
            </a:fld>
            <a:endParaRPr lang="en-US"/>
          </a:p>
        </p:txBody>
      </p:sp>
    </p:spTree>
    <p:extLst>
      <p:ext uri="{BB962C8B-B14F-4D97-AF65-F5344CB8AC3E}">
        <p14:creationId xmlns:p14="http://schemas.microsoft.com/office/powerpoint/2010/main" val="3481168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FHIR has been slower to penetrate in Canada, in large part due to the HL7 v3 hangover we’re experiencing from earlier implementation experiences.  However, FHIR is definitely catching on and is starting to spread.  </a:t>
            </a:r>
            <a:r>
              <a:rPr lang="en-CA" sz="1200" kern="1200">
                <a:solidFill>
                  <a:schemeClr val="tx1"/>
                </a:solidFill>
                <a:effectLst/>
                <a:latin typeface="Arial" charset="0"/>
                <a:ea typeface="+mn-ea"/>
                <a:cs typeface="+mn-cs"/>
              </a:rPr>
              <a:t>We expect it will continue to grow, though it will be running in parallel with legacy technologies for a long time.</a:t>
            </a:r>
          </a:p>
          <a:p>
            <a:endParaRPr lang="en-CA"/>
          </a:p>
        </p:txBody>
      </p:sp>
      <p:sp>
        <p:nvSpPr>
          <p:cNvPr id="4" name="Slide Number Placeholder 3"/>
          <p:cNvSpPr>
            <a:spLocks noGrp="1"/>
          </p:cNvSpPr>
          <p:nvPr>
            <p:ph type="sldNum" sz="quarter" idx="10"/>
          </p:nvPr>
        </p:nvSpPr>
        <p:spPr/>
        <p:txBody>
          <a:bodyPr/>
          <a:lstStyle/>
          <a:p>
            <a:fld id="{E592D5FE-85CA-40E6-8273-48A5F35DE016}" type="slidenum">
              <a:rPr lang="en-US" smtClean="0"/>
              <a:pPr/>
              <a:t>26</a:t>
            </a:fld>
            <a:endParaRPr lang="en-US"/>
          </a:p>
        </p:txBody>
      </p:sp>
    </p:spTree>
    <p:extLst>
      <p:ext uri="{BB962C8B-B14F-4D97-AF65-F5344CB8AC3E}">
        <p14:creationId xmlns:p14="http://schemas.microsoft.com/office/powerpoint/2010/main" val="172400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I’m going to start by providing some background and history about healthcare interoperability in Canada.  Then I’m going to share some insights about what Canada’s been doing around FHIR so far and where it seems likely to be going in the near-future.  Finally, I’ll talk about some of the other business cases countries have developed around FHIR.</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a:t>
            </a:fld>
            <a:endParaRPr lang="en-US"/>
          </a:p>
        </p:txBody>
      </p:sp>
    </p:spTree>
    <p:extLst>
      <p:ext uri="{BB962C8B-B14F-4D97-AF65-F5344CB8AC3E}">
        <p14:creationId xmlns:p14="http://schemas.microsoft.com/office/powerpoint/2010/main" val="105747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In Canada’s case, while healthcare is mostly funded by the federal government, delivery is managed by each province and territory individually.  Some of them further subdivide that responsibility over a set of regional healthcare authorities.  Each authority makes the decisions about what IT systems are purchased and what interfaces will be provided.  In addition to the varying systems of our 10 provinces and 3 territories, the federal government has responsibility for the healthcare of certain individuals, including indigenous Canadians, the military, RCMP and federal prisoners.  So we essentially have 14 independent healthcare systems in the country, with a small amount of supplementation by private healthcare.</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a:t>
            </a:fld>
            <a:endParaRPr lang="en-US"/>
          </a:p>
        </p:txBody>
      </p:sp>
    </p:spTree>
    <p:extLst>
      <p:ext uri="{BB962C8B-B14F-4D97-AF65-F5344CB8AC3E}">
        <p14:creationId xmlns:p14="http://schemas.microsoft.com/office/powerpoint/2010/main" val="125868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About 15 years ago, there was a significant push towards electronic health records.  The provinces and territories agreed to divert some of the funding that would normally come to them into a new organization called Canada Health Infoway.  The mandate for the organization was to design the architecture and standards for a provincially managed, interoperable electronic health record and then fund provinces and territories to get it up and running.</a:t>
            </a:r>
          </a:p>
          <a:p>
            <a:r>
              <a:rPr lang="en-CA" sz="1200" kern="1200" dirty="0">
                <a:solidFill>
                  <a:schemeClr val="tx1"/>
                </a:solidFill>
                <a:effectLst/>
                <a:latin typeface="Arial" charset="0"/>
                <a:ea typeface="+mn-ea"/>
                <a:cs typeface="+mn-cs"/>
              </a:rPr>
              <a:t>Obviously FHIR didn’t exist yet.  The glowing newcomer at that point was HL7 version 3.  And that’s what Infoway promoted.  I helped.  I was deeply involved in creating many of the national standards, doing training, etc.  V3 wasn’t terribly popular with implementers, but the provinces were spending significant money and some of them were using regulation and reimbursement rules to essentially force implementation.  Overall, the country spent over $2 billion.  (Around 40 billion Rubles.)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a:t>
            </a:fld>
            <a:endParaRPr lang="en-US"/>
          </a:p>
        </p:txBody>
      </p:sp>
    </p:spTree>
    <p:extLst>
      <p:ext uri="{BB962C8B-B14F-4D97-AF65-F5344CB8AC3E}">
        <p14:creationId xmlns:p14="http://schemas.microsoft.com/office/powerpoint/2010/main" val="213598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Most of that work was completed about 5 years ago, so just as FHIR was starting to be developed.  At that point, our environment was a mixture of standards.  Hospitals used HL7 v2 internally and sometimes to share lab data.  Most of the provinces had HL7 v3 based client registries, imaging repositories.  Some of them v3-based e-prescribing systems.  A few had patient-accessible portals sharing other information.  However, very few of those systems could talk to each other.  And we’re now in a place where Canada is one of the few v3 adopters in the world (the Netherlands and the UK are the other big ones) and there is little support any more in terms of tooling or interest in HL7 international.</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The jurisdiction that managed to accomplish the least in terms of setting up an electronic health record was our largest province – Ontario.  They had numerous political scandals, went through a few different reorganizations and managed to spend tens of millions of dollars without a whole lot to show for it.</a:t>
            </a:r>
          </a:p>
          <a:p>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Oddly enough that made them one of the first areas in Canada to adopt FHIR.  Much of the rest of the country was feeling pretty warn out when it came to standards implementation.  Everyone had spent a lot of time and money getting systems into place.  And while those systems weren’t necessarily delivering all the interoperability we’d hoped for, they were too new to consider replacing.  In Ontario, though, they had the benefit of seeing what had worked – or not – with other provinces implementations.  FHIR was attractive because it was easier, and it avoided some of the compatibility issues with v3.  Also, unlike v3, implementers actually *liked* using FHIR.</a:t>
            </a:r>
          </a:p>
          <a:p>
            <a:endParaRPr lang="en-CA" sz="1200" kern="1200" dirty="0">
              <a:solidFill>
                <a:schemeClr val="tx1"/>
              </a:solidFill>
              <a:effectLst/>
              <a:latin typeface="Arial"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a:t>
            </a:fld>
            <a:endParaRPr lang="en-US"/>
          </a:p>
        </p:txBody>
      </p:sp>
    </p:spTree>
    <p:extLst>
      <p:ext uri="{BB962C8B-B14F-4D97-AF65-F5344CB8AC3E}">
        <p14:creationId xmlns:p14="http://schemas.microsoft.com/office/powerpoint/2010/main" val="2314202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Overall, Canada is behind the U.S. and several other countries in terms of FHIR adoption.  We’d recently tried the new HL7 ‘thing’ and it hadn’t gone well, so there weren’t a lot of eager early-adopters.  That said, FHIR is now starting to grow.</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a:t>
            </a:fld>
            <a:endParaRPr lang="en-US"/>
          </a:p>
        </p:txBody>
      </p:sp>
    </p:spTree>
    <p:extLst>
      <p:ext uri="{BB962C8B-B14F-4D97-AF65-F5344CB8AC3E}">
        <p14:creationId xmlns:p14="http://schemas.microsoft.com/office/powerpoint/2010/main" val="46279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Arial" charset="0"/>
                <a:ea typeface="+mn-ea"/>
                <a:cs typeface="+mn-cs"/>
              </a:rPr>
              <a:t>In some ways, Canada was an early adopter of FHIR.  Of the three initial project leads, we had Grahame from Australia, </a:t>
            </a:r>
            <a:r>
              <a:rPr lang="en-CA" sz="1200" kern="1200" dirty="0" err="1">
                <a:solidFill>
                  <a:schemeClr val="tx1"/>
                </a:solidFill>
                <a:effectLst/>
                <a:latin typeface="Arial" charset="0"/>
                <a:ea typeface="+mn-ea"/>
                <a:cs typeface="+mn-cs"/>
              </a:rPr>
              <a:t>Ewout</a:t>
            </a:r>
            <a:r>
              <a:rPr lang="en-CA" sz="1200" kern="1200" dirty="0">
                <a:solidFill>
                  <a:schemeClr val="tx1"/>
                </a:solidFill>
                <a:effectLst/>
                <a:latin typeface="Arial" charset="0"/>
                <a:ea typeface="+mn-ea"/>
                <a:cs typeface="+mn-cs"/>
              </a:rPr>
              <a:t> from the Netherlands and me from Canada.  James Agnew, another Canadian built a new version of HAPI (which previously only supported HL7 v2) to add FHIR capabilities within the first year of FHIR’s creation.  However, no implementations of FHIR happened in Canada until about 2 .5 years ago, perhaps triggered by our first FHIR-related Canadian conference – FHIR North</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a:t>
            </a:fld>
            <a:endParaRPr lang="en-US"/>
          </a:p>
        </p:txBody>
      </p:sp>
    </p:spTree>
    <p:extLst>
      <p:ext uri="{BB962C8B-B14F-4D97-AF65-F5344CB8AC3E}">
        <p14:creationId xmlns:p14="http://schemas.microsoft.com/office/powerpoint/2010/main" val="13073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The vast majority of Canadian FHIR implementations thus far are in Ontario.  The first implementation I’m aware of – in production for about 2.5 years is in the Immunization space.  It includes ability for systems to submit immunization records as well as query for immunization record.  It also allows sharing FHIR immunizations on paper using FHIR a JSON encoded 2D barcode.  The driver there was a desire for something to work well with mobile applications to be consumer friendly.  There was also a desire for something that would work on mobile tablets for public health nurses performing immunizations out in the community.</a:t>
            </a:r>
          </a:p>
          <a:p>
            <a:r>
              <a:rPr lang="en-CA" sz="1200" kern="1200" dirty="0">
                <a:solidFill>
                  <a:schemeClr val="tx1"/>
                </a:solidFill>
                <a:effectLst/>
                <a:latin typeface="Arial" charset="0"/>
                <a:ea typeface="+mn-ea"/>
                <a:cs typeface="+mn-cs"/>
              </a:rPr>
              <a:t>This was the “proof of concept” project for Ontario.  The speed with which they were able to develop the specification, implement the provincial side of things and get other implementers to adopt drove the initiation of numerous other provincial projects</a:t>
            </a:r>
          </a:p>
          <a:p>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a:t>
            </a:fld>
            <a:endParaRPr lang="en-US"/>
          </a:p>
        </p:txBody>
      </p:sp>
    </p:spTree>
    <p:extLst>
      <p:ext uri="{BB962C8B-B14F-4D97-AF65-F5344CB8AC3E}">
        <p14:creationId xmlns:p14="http://schemas.microsoft.com/office/powerpoint/2010/main" val="2776316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2018-06-24</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2018-06-24</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commons.wikimedia.org/wiki/File:New_Mobile_CellPhone_Infos.jp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HIR/documents/blob/master/presentations/2018-06%20Russia/FHIR%20Architecture.ppt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creativecommons.org/licenses/by/3.0/deed.en_G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Business Cases:</a:t>
            </a:r>
            <a:br>
              <a:rPr lang="en-US" noProof="0" dirty="0"/>
            </a:br>
            <a:r>
              <a:rPr lang="en-US" sz="3600" noProof="0" dirty="0"/>
              <a:t>what we’re doing in</a:t>
            </a:r>
            <a:br>
              <a:rPr lang="en-US" sz="3600" noProof="0" dirty="0"/>
            </a:br>
            <a:r>
              <a:rPr lang="en-US" noProof="0" dirty="0"/>
              <a:t>Canada</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June 26,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376A-444E-4414-80A8-0044E489EEC2}"/>
              </a:ext>
            </a:extLst>
          </p:cNvPr>
          <p:cNvSpPr>
            <a:spLocks noGrp="1"/>
          </p:cNvSpPr>
          <p:nvPr>
            <p:ph type="title"/>
          </p:nvPr>
        </p:nvSpPr>
        <p:spPr/>
        <p:txBody>
          <a:bodyPr/>
          <a:lstStyle/>
          <a:p>
            <a:r>
              <a:rPr lang="en-CA" dirty="0"/>
              <a:t>E-Prescribing</a:t>
            </a:r>
          </a:p>
        </p:txBody>
      </p:sp>
      <p:sp>
        <p:nvSpPr>
          <p:cNvPr id="3" name="Content Placeholder 2">
            <a:extLst>
              <a:ext uri="{FF2B5EF4-FFF2-40B4-BE49-F238E27FC236}">
                <a16:creationId xmlns:a16="http://schemas.microsoft.com/office/drawing/2014/main" id="{7458D2C6-1F05-4C06-BAD4-F6F4523743CB}"/>
              </a:ext>
            </a:extLst>
          </p:cNvPr>
          <p:cNvSpPr>
            <a:spLocks noGrp="1"/>
          </p:cNvSpPr>
          <p:nvPr>
            <p:ph idx="1"/>
          </p:nvPr>
        </p:nvSpPr>
        <p:spPr/>
        <p:txBody>
          <a:bodyPr/>
          <a:lstStyle/>
          <a:p>
            <a:r>
              <a:rPr lang="en-CA" dirty="0"/>
              <a:t>First non-government</a:t>
            </a:r>
            <a:r>
              <a:rPr lang="en-CA" baseline="0" dirty="0"/>
              <a:t> FHIR project</a:t>
            </a:r>
          </a:p>
          <a:p>
            <a:r>
              <a:rPr lang="en-CA" baseline="0" dirty="0"/>
              <a:t>Supported sharing prescriptions from physician to community pharmacies, secure messaging, dispense notifications</a:t>
            </a:r>
          </a:p>
          <a:p>
            <a:r>
              <a:rPr lang="en-CA" dirty="0"/>
              <a:t>Driver was need to have something “easy” that implementers would actually use</a:t>
            </a:r>
          </a:p>
          <a:p>
            <a:r>
              <a:rPr lang="en-CA" dirty="0"/>
              <a:t>Production in Ontario over 1 year ago</a:t>
            </a:r>
          </a:p>
          <a:p>
            <a:pPr lvl="1"/>
            <a:r>
              <a:rPr lang="en-CA" dirty="0"/>
              <a:t>but subsequently in production in at least one other province</a:t>
            </a:r>
            <a:endParaRPr lang="en-CA" baseline="0" dirty="0"/>
          </a:p>
        </p:txBody>
      </p:sp>
      <p:sp>
        <p:nvSpPr>
          <p:cNvPr id="4" name="Slide Number Placeholder 3">
            <a:extLst>
              <a:ext uri="{FF2B5EF4-FFF2-40B4-BE49-F238E27FC236}">
                <a16:creationId xmlns:a16="http://schemas.microsoft.com/office/drawing/2014/main" id="{AA9C1A44-AEBE-4FBC-8F0A-AC603BDDD6A2}"/>
              </a:ext>
            </a:extLst>
          </p:cNvPr>
          <p:cNvSpPr>
            <a:spLocks noGrp="1"/>
          </p:cNvSpPr>
          <p:nvPr>
            <p:ph type="sldNum" sz="quarter" idx="11"/>
          </p:nvPr>
        </p:nvSpPr>
        <p:spPr/>
        <p:txBody>
          <a:bodyPr/>
          <a:lstStyle/>
          <a:p>
            <a:fld id="{DD8FDF0E-2772-4D89-9F72-F3CB15D8B8AB}" type="slidenum">
              <a:rPr lang="en-US" smtClean="0"/>
              <a:pPr/>
              <a:t>10</a:t>
            </a:fld>
            <a:endParaRPr lang="en-US" dirty="0"/>
          </a:p>
        </p:txBody>
      </p:sp>
    </p:spTree>
    <p:extLst>
      <p:ext uri="{BB962C8B-B14F-4D97-AF65-F5344CB8AC3E}">
        <p14:creationId xmlns:p14="http://schemas.microsoft.com/office/powerpoint/2010/main" val="128395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499-A56D-493C-8A98-380A5ED2B9E4}"/>
              </a:ext>
            </a:extLst>
          </p:cNvPr>
          <p:cNvSpPr>
            <a:spLocks noGrp="1"/>
          </p:cNvSpPr>
          <p:nvPr>
            <p:ph type="title"/>
          </p:nvPr>
        </p:nvSpPr>
        <p:spPr/>
        <p:txBody>
          <a:bodyPr/>
          <a:lstStyle/>
          <a:p>
            <a:r>
              <a:rPr lang="en-CA" dirty="0"/>
              <a:t>FHIR + legacy</a:t>
            </a:r>
          </a:p>
        </p:txBody>
      </p:sp>
      <p:sp>
        <p:nvSpPr>
          <p:cNvPr id="3" name="Content Placeholder 2">
            <a:extLst>
              <a:ext uri="{FF2B5EF4-FFF2-40B4-BE49-F238E27FC236}">
                <a16:creationId xmlns:a16="http://schemas.microsoft.com/office/drawing/2014/main" id="{F3E0D280-62C8-4866-9806-1E6009907E7B}"/>
              </a:ext>
            </a:extLst>
          </p:cNvPr>
          <p:cNvSpPr>
            <a:spLocks noGrp="1"/>
          </p:cNvSpPr>
          <p:nvPr>
            <p:ph idx="1"/>
          </p:nvPr>
        </p:nvSpPr>
        <p:spPr/>
        <p:txBody>
          <a:bodyPr/>
          <a:lstStyle/>
          <a:p>
            <a:r>
              <a:rPr lang="en-CA" dirty="0"/>
              <a:t>Lab results</a:t>
            </a:r>
          </a:p>
          <a:p>
            <a:pPr lvl="1"/>
            <a:r>
              <a:rPr lang="en-CA" dirty="0"/>
              <a:t>V2 to providers</a:t>
            </a:r>
          </a:p>
          <a:p>
            <a:pPr lvl="1"/>
            <a:r>
              <a:rPr lang="en-CA" dirty="0"/>
              <a:t>FHIR to patients and others</a:t>
            </a:r>
          </a:p>
          <a:p>
            <a:r>
              <a:rPr lang="en-CA" dirty="0"/>
              <a:t>Health reports and birth registry information</a:t>
            </a:r>
          </a:p>
          <a:p>
            <a:pPr lvl="1"/>
            <a:r>
              <a:rPr lang="en-CA" dirty="0"/>
              <a:t>XDS + CDA to providers</a:t>
            </a:r>
          </a:p>
          <a:p>
            <a:pPr lvl="1"/>
            <a:r>
              <a:rPr lang="en-CA" dirty="0"/>
              <a:t>FHIR + PDF to patients and others</a:t>
            </a:r>
          </a:p>
        </p:txBody>
      </p:sp>
      <p:sp>
        <p:nvSpPr>
          <p:cNvPr id="4" name="Slide Number Placeholder 3">
            <a:extLst>
              <a:ext uri="{FF2B5EF4-FFF2-40B4-BE49-F238E27FC236}">
                <a16:creationId xmlns:a16="http://schemas.microsoft.com/office/drawing/2014/main" id="{E464AC32-4849-4811-8E33-ACC9D984A042}"/>
              </a:ext>
            </a:extLst>
          </p:cNvPr>
          <p:cNvSpPr>
            <a:spLocks noGrp="1"/>
          </p:cNvSpPr>
          <p:nvPr>
            <p:ph type="sldNum" sz="quarter" idx="11"/>
          </p:nvPr>
        </p:nvSpPr>
        <p:spPr/>
        <p:txBody>
          <a:bodyPr/>
          <a:lstStyle/>
          <a:p>
            <a:fld id="{DD8FDF0E-2772-4D89-9F72-F3CB15D8B8AB}" type="slidenum">
              <a:rPr lang="en-US" smtClean="0"/>
              <a:pPr/>
              <a:t>11</a:t>
            </a:fld>
            <a:endParaRPr lang="en-US" dirty="0"/>
          </a:p>
        </p:txBody>
      </p:sp>
    </p:spTree>
    <p:extLst>
      <p:ext uri="{BB962C8B-B14F-4D97-AF65-F5344CB8AC3E}">
        <p14:creationId xmlns:p14="http://schemas.microsoft.com/office/powerpoint/2010/main" val="6915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3424-2523-46C7-812E-9A8129E663B8}"/>
              </a:ext>
            </a:extLst>
          </p:cNvPr>
          <p:cNvSpPr>
            <a:spLocks noGrp="1"/>
          </p:cNvSpPr>
          <p:nvPr>
            <p:ph type="title"/>
          </p:nvPr>
        </p:nvSpPr>
        <p:spPr/>
        <p:txBody>
          <a:bodyPr/>
          <a:lstStyle/>
          <a:p>
            <a:pPr lvl="0"/>
            <a:r>
              <a:rPr lang="en-CA" dirty="0"/>
              <a:t>Registries</a:t>
            </a:r>
          </a:p>
        </p:txBody>
      </p:sp>
      <p:sp>
        <p:nvSpPr>
          <p:cNvPr id="3" name="Content Placeholder 2">
            <a:extLst>
              <a:ext uri="{FF2B5EF4-FFF2-40B4-BE49-F238E27FC236}">
                <a16:creationId xmlns:a16="http://schemas.microsoft.com/office/drawing/2014/main" id="{D5D20004-DB8B-4DB8-BD7D-F96560D72FC5}"/>
              </a:ext>
            </a:extLst>
          </p:cNvPr>
          <p:cNvSpPr>
            <a:spLocks noGrp="1"/>
          </p:cNvSpPr>
          <p:nvPr>
            <p:ph idx="1"/>
          </p:nvPr>
        </p:nvSpPr>
        <p:spPr/>
        <p:txBody>
          <a:bodyPr/>
          <a:lstStyle/>
          <a:p>
            <a:r>
              <a:rPr lang="en-CA" dirty="0"/>
              <a:t>Provider &amp; Patient registries designed &amp; tested, but not production</a:t>
            </a:r>
          </a:p>
          <a:p>
            <a:pPr lvl="1"/>
            <a:r>
              <a:rPr lang="en-CA" dirty="0"/>
              <a:t>Read-only for Patient, read-write for Practitioner</a:t>
            </a:r>
          </a:p>
          <a:p>
            <a:r>
              <a:rPr lang="en-CA" dirty="0"/>
              <a:t>Waiting to determine who potential consumers are</a:t>
            </a:r>
          </a:p>
          <a:p>
            <a:pPr lvl="1"/>
            <a:r>
              <a:rPr lang="en-CA" dirty="0"/>
              <a:t>Which is somewhat unusual for a government project…</a:t>
            </a:r>
          </a:p>
        </p:txBody>
      </p:sp>
      <p:sp>
        <p:nvSpPr>
          <p:cNvPr id="4" name="Slide Number Placeholder 3">
            <a:extLst>
              <a:ext uri="{FF2B5EF4-FFF2-40B4-BE49-F238E27FC236}">
                <a16:creationId xmlns:a16="http://schemas.microsoft.com/office/drawing/2014/main" id="{F51D99EA-2198-4EFC-ACCD-52C5CE6B373B}"/>
              </a:ext>
            </a:extLst>
          </p:cNvPr>
          <p:cNvSpPr>
            <a:spLocks noGrp="1"/>
          </p:cNvSpPr>
          <p:nvPr>
            <p:ph type="sldNum" sz="quarter" idx="11"/>
          </p:nvPr>
        </p:nvSpPr>
        <p:spPr/>
        <p:txBody>
          <a:bodyPr/>
          <a:lstStyle/>
          <a:p>
            <a:fld id="{DD8FDF0E-2772-4D89-9F72-F3CB15D8B8AB}" type="slidenum">
              <a:rPr lang="en-US" smtClean="0"/>
              <a:pPr/>
              <a:t>12</a:t>
            </a:fld>
            <a:endParaRPr lang="en-US" dirty="0"/>
          </a:p>
        </p:txBody>
      </p:sp>
    </p:spTree>
    <p:extLst>
      <p:ext uri="{BB962C8B-B14F-4D97-AF65-F5344CB8AC3E}">
        <p14:creationId xmlns:p14="http://schemas.microsoft.com/office/powerpoint/2010/main" val="243225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41F-0E84-416E-9370-C806160664CE}"/>
              </a:ext>
            </a:extLst>
          </p:cNvPr>
          <p:cNvSpPr>
            <a:spLocks noGrp="1"/>
          </p:cNvSpPr>
          <p:nvPr>
            <p:ph type="title"/>
          </p:nvPr>
        </p:nvSpPr>
        <p:spPr/>
        <p:txBody>
          <a:bodyPr/>
          <a:lstStyle/>
          <a:p>
            <a:r>
              <a:rPr lang="en-CA" dirty="0"/>
              <a:t>Planned systems</a:t>
            </a:r>
          </a:p>
        </p:txBody>
      </p:sp>
      <p:sp>
        <p:nvSpPr>
          <p:cNvPr id="3" name="Content Placeholder 2">
            <a:extLst>
              <a:ext uri="{FF2B5EF4-FFF2-40B4-BE49-F238E27FC236}">
                <a16:creationId xmlns:a16="http://schemas.microsoft.com/office/drawing/2014/main" id="{69B8768A-5890-4573-A29B-4CA90BC1B765}"/>
              </a:ext>
            </a:extLst>
          </p:cNvPr>
          <p:cNvSpPr>
            <a:spLocks noGrp="1"/>
          </p:cNvSpPr>
          <p:nvPr>
            <p:ph idx="1"/>
          </p:nvPr>
        </p:nvSpPr>
        <p:spPr/>
        <p:txBody>
          <a:bodyPr/>
          <a:lstStyle/>
          <a:p>
            <a:r>
              <a:rPr lang="en-CA" dirty="0"/>
              <a:t>OAuth service for secure patient identity verification</a:t>
            </a:r>
          </a:p>
          <a:p>
            <a:r>
              <a:rPr lang="en-CA" dirty="0"/>
              <a:t>Consent</a:t>
            </a:r>
          </a:p>
          <a:p>
            <a:r>
              <a:rPr lang="en-CA" dirty="0" err="1"/>
              <a:t>eReferral</a:t>
            </a:r>
            <a:endParaRPr lang="en-CA" dirty="0"/>
          </a:p>
          <a:p>
            <a:r>
              <a:rPr lang="en-CA" dirty="0"/>
              <a:t>others…</a:t>
            </a:r>
          </a:p>
        </p:txBody>
      </p:sp>
      <p:sp>
        <p:nvSpPr>
          <p:cNvPr id="4" name="Slide Number Placeholder 3">
            <a:extLst>
              <a:ext uri="{FF2B5EF4-FFF2-40B4-BE49-F238E27FC236}">
                <a16:creationId xmlns:a16="http://schemas.microsoft.com/office/drawing/2014/main" id="{41887378-5AB7-4935-9355-F0B7430660C2}"/>
              </a:ext>
            </a:extLst>
          </p:cNvPr>
          <p:cNvSpPr>
            <a:spLocks noGrp="1"/>
          </p:cNvSpPr>
          <p:nvPr>
            <p:ph type="sldNum" sz="quarter" idx="11"/>
          </p:nvPr>
        </p:nvSpPr>
        <p:spPr/>
        <p:txBody>
          <a:bodyPr/>
          <a:lstStyle/>
          <a:p>
            <a:fld id="{DD8FDF0E-2772-4D89-9F72-F3CB15D8B8AB}" type="slidenum">
              <a:rPr lang="en-US" smtClean="0"/>
              <a:pPr/>
              <a:t>13</a:t>
            </a:fld>
            <a:endParaRPr lang="en-US" dirty="0"/>
          </a:p>
        </p:txBody>
      </p:sp>
    </p:spTree>
    <p:extLst>
      <p:ext uri="{BB962C8B-B14F-4D97-AF65-F5344CB8AC3E}">
        <p14:creationId xmlns:p14="http://schemas.microsoft.com/office/powerpoint/2010/main" val="316807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2D01-C5C4-4ED4-8975-12635CA6D86D}"/>
              </a:ext>
            </a:extLst>
          </p:cNvPr>
          <p:cNvSpPr>
            <a:spLocks noGrp="1"/>
          </p:cNvSpPr>
          <p:nvPr>
            <p:ph type="title"/>
          </p:nvPr>
        </p:nvSpPr>
        <p:spPr/>
        <p:txBody>
          <a:bodyPr/>
          <a:lstStyle/>
          <a:p>
            <a:r>
              <a:rPr lang="en-CA" dirty="0"/>
              <a:t>National scale</a:t>
            </a:r>
          </a:p>
        </p:txBody>
      </p:sp>
      <p:sp>
        <p:nvSpPr>
          <p:cNvPr id="3" name="Content Placeholder 2">
            <a:extLst>
              <a:ext uri="{FF2B5EF4-FFF2-40B4-BE49-F238E27FC236}">
                <a16:creationId xmlns:a16="http://schemas.microsoft.com/office/drawing/2014/main" id="{59C3FD44-7BEA-4837-8F5F-4208458045F7}"/>
              </a:ext>
            </a:extLst>
          </p:cNvPr>
          <p:cNvSpPr>
            <a:spLocks noGrp="1"/>
          </p:cNvSpPr>
          <p:nvPr>
            <p:ph idx="1"/>
          </p:nvPr>
        </p:nvSpPr>
        <p:spPr/>
        <p:txBody>
          <a:bodyPr/>
          <a:lstStyle/>
          <a:p>
            <a:r>
              <a:rPr lang="en-CA" dirty="0"/>
              <a:t>Institute responsible for gathering health statistics</a:t>
            </a:r>
          </a:p>
          <a:p>
            <a:r>
              <a:rPr lang="en-CA" dirty="0"/>
              <a:t>Using FHIR to gather discharge, adverse event and other reports</a:t>
            </a:r>
          </a:p>
          <a:p>
            <a:r>
              <a:rPr lang="en-CA" dirty="0"/>
              <a:t>Driven by desire to use “standard” rather than custom syntax</a:t>
            </a:r>
          </a:p>
          <a:p>
            <a:r>
              <a:rPr lang="en-CA" dirty="0"/>
              <a:t>Also interested in ease of use/tools</a:t>
            </a:r>
          </a:p>
        </p:txBody>
      </p:sp>
      <p:sp>
        <p:nvSpPr>
          <p:cNvPr id="4" name="Slide Number Placeholder 3">
            <a:extLst>
              <a:ext uri="{FF2B5EF4-FFF2-40B4-BE49-F238E27FC236}">
                <a16:creationId xmlns:a16="http://schemas.microsoft.com/office/drawing/2014/main" id="{41A3134C-A268-48D0-B2A1-B18E989B2F71}"/>
              </a:ext>
            </a:extLst>
          </p:cNvPr>
          <p:cNvSpPr>
            <a:spLocks noGrp="1"/>
          </p:cNvSpPr>
          <p:nvPr>
            <p:ph type="sldNum" sz="quarter" idx="11"/>
          </p:nvPr>
        </p:nvSpPr>
        <p:spPr/>
        <p:txBody>
          <a:bodyPr/>
          <a:lstStyle/>
          <a:p>
            <a:fld id="{DD8FDF0E-2772-4D89-9F72-F3CB15D8B8AB}" type="slidenum">
              <a:rPr lang="en-US" smtClean="0"/>
              <a:pPr/>
              <a:t>14</a:t>
            </a:fld>
            <a:endParaRPr lang="en-US" dirty="0"/>
          </a:p>
        </p:txBody>
      </p:sp>
    </p:spTree>
    <p:extLst>
      <p:ext uri="{BB962C8B-B14F-4D97-AF65-F5344CB8AC3E}">
        <p14:creationId xmlns:p14="http://schemas.microsoft.com/office/powerpoint/2010/main" val="312773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58F1-CE54-4C62-9C1B-7243F6E61F9A}"/>
              </a:ext>
            </a:extLst>
          </p:cNvPr>
          <p:cNvSpPr>
            <a:spLocks noGrp="1"/>
          </p:cNvSpPr>
          <p:nvPr>
            <p:ph type="title"/>
          </p:nvPr>
        </p:nvSpPr>
        <p:spPr/>
        <p:txBody>
          <a:bodyPr/>
          <a:lstStyle/>
          <a:p>
            <a:r>
              <a:rPr lang="en-CA" dirty="0"/>
              <a:t>What else are we doing?</a:t>
            </a:r>
          </a:p>
        </p:txBody>
      </p:sp>
      <p:sp>
        <p:nvSpPr>
          <p:cNvPr id="3" name="Content Placeholder 2">
            <a:extLst>
              <a:ext uri="{FF2B5EF4-FFF2-40B4-BE49-F238E27FC236}">
                <a16:creationId xmlns:a16="http://schemas.microsoft.com/office/drawing/2014/main" id="{A955060C-67DC-403D-9B5A-FD478800F489}"/>
              </a:ext>
            </a:extLst>
          </p:cNvPr>
          <p:cNvSpPr>
            <a:spLocks noGrp="1"/>
          </p:cNvSpPr>
          <p:nvPr>
            <p:ph idx="1"/>
          </p:nvPr>
        </p:nvSpPr>
        <p:spPr/>
        <p:txBody>
          <a:bodyPr/>
          <a:lstStyle/>
          <a:p>
            <a:r>
              <a:rPr lang="en-CA" dirty="0"/>
              <a:t>5 working groups drawing from various jurisdictions</a:t>
            </a:r>
          </a:p>
          <a:p>
            <a:pPr lvl="1"/>
            <a:r>
              <a:rPr lang="en-CA" dirty="0"/>
              <a:t>Bi-weekly calls</a:t>
            </a:r>
          </a:p>
          <a:p>
            <a:pPr lvl="1"/>
            <a:r>
              <a:rPr lang="en-CA" dirty="0"/>
              <a:t>Topics are:</a:t>
            </a:r>
          </a:p>
          <a:p>
            <a:pPr lvl="2"/>
            <a:r>
              <a:rPr lang="en-CA" dirty="0"/>
              <a:t>Tooling</a:t>
            </a:r>
          </a:p>
          <a:p>
            <a:pPr lvl="2"/>
            <a:r>
              <a:rPr lang="en-CA" dirty="0"/>
              <a:t>Architecture</a:t>
            </a:r>
          </a:p>
          <a:p>
            <a:pPr lvl="2"/>
            <a:r>
              <a:rPr lang="en-CA" dirty="0"/>
              <a:t>CDS Hooks</a:t>
            </a:r>
          </a:p>
          <a:p>
            <a:pPr lvl="2"/>
            <a:r>
              <a:rPr lang="en-CA" dirty="0"/>
              <a:t>Registries</a:t>
            </a:r>
          </a:p>
          <a:p>
            <a:pPr lvl="2"/>
            <a:r>
              <a:rPr lang="en-CA" dirty="0" err="1"/>
              <a:t>eReferrals</a:t>
            </a:r>
            <a:endParaRPr lang="en-CA" dirty="0"/>
          </a:p>
        </p:txBody>
      </p:sp>
      <p:sp>
        <p:nvSpPr>
          <p:cNvPr id="4" name="Slide Number Placeholder 3">
            <a:extLst>
              <a:ext uri="{FF2B5EF4-FFF2-40B4-BE49-F238E27FC236}">
                <a16:creationId xmlns:a16="http://schemas.microsoft.com/office/drawing/2014/main" id="{B4C7B2D1-79D6-4912-9237-E339952312D0}"/>
              </a:ext>
            </a:extLst>
          </p:cNvPr>
          <p:cNvSpPr>
            <a:spLocks noGrp="1"/>
          </p:cNvSpPr>
          <p:nvPr>
            <p:ph type="sldNum" sz="quarter" idx="11"/>
          </p:nvPr>
        </p:nvSpPr>
        <p:spPr/>
        <p:txBody>
          <a:bodyPr/>
          <a:lstStyle/>
          <a:p>
            <a:fld id="{DD8FDF0E-2772-4D89-9F72-F3CB15D8B8AB}" type="slidenum">
              <a:rPr lang="en-US" smtClean="0"/>
              <a:pPr/>
              <a:t>15</a:t>
            </a:fld>
            <a:endParaRPr lang="en-US" dirty="0"/>
          </a:p>
        </p:txBody>
      </p:sp>
    </p:spTree>
    <p:extLst>
      <p:ext uri="{BB962C8B-B14F-4D97-AF65-F5344CB8AC3E}">
        <p14:creationId xmlns:p14="http://schemas.microsoft.com/office/powerpoint/2010/main" val="27450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F660-3539-4CFE-9D46-80FE8B69D3A2}"/>
              </a:ext>
            </a:extLst>
          </p:cNvPr>
          <p:cNvSpPr>
            <a:spLocks noGrp="1"/>
          </p:cNvSpPr>
          <p:nvPr>
            <p:ph type="title"/>
          </p:nvPr>
        </p:nvSpPr>
        <p:spPr/>
        <p:txBody>
          <a:bodyPr/>
          <a:lstStyle/>
          <a:p>
            <a:r>
              <a:rPr lang="en-CA" dirty="0"/>
              <a:t>FHIR North</a:t>
            </a:r>
          </a:p>
        </p:txBody>
      </p:sp>
      <p:sp>
        <p:nvSpPr>
          <p:cNvPr id="3" name="Content Placeholder 2">
            <a:extLst>
              <a:ext uri="{FF2B5EF4-FFF2-40B4-BE49-F238E27FC236}">
                <a16:creationId xmlns:a16="http://schemas.microsoft.com/office/drawing/2014/main" id="{6403B2A4-434D-4BB9-892F-C710009B1F32}"/>
              </a:ext>
            </a:extLst>
          </p:cNvPr>
          <p:cNvSpPr>
            <a:spLocks noGrp="1"/>
          </p:cNvSpPr>
          <p:nvPr>
            <p:ph idx="1"/>
          </p:nvPr>
        </p:nvSpPr>
        <p:spPr/>
        <p:txBody>
          <a:bodyPr/>
          <a:lstStyle/>
          <a:p>
            <a:r>
              <a:rPr lang="en-CA" dirty="0"/>
              <a:t>Annual 1-day conference </a:t>
            </a:r>
          </a:p>
          <a:p>
            <a:r>
              <a:rPr lang="en-CA" dirty="0"/>
              <a:t>Started 3</a:t>
            </a:r>
            <a:r>
              <a:rPr lang="en-CA" baseline="0" dirty="0"/>
              <a:t> years ago</a:t>
            </a:r>
          </a:p>
          <a:p>
            <a:r>
              <a:rPr lang="en-CA" baseline="0" dirty="0"/>
              <a:t>Got 260+ attendees at the most recent one</a:t>
            </a:r>
          </a:p>
          <a:p>
            <a:r>
              <a:rPr lang="en-CA" baseline="0" dirty="0"/>
              <a:t>Mixture of </a:t>
            </a:r>
            <a:r>
              <a:rPr lang="en-CA" baseline="0" dirty="0" err="1"/>
              <a:t>connectathon</a:t>
            </a:r>
            <a:r>
              <a:rPr lang="en-CA" baseline="0" dirty="0"/>
              <a:t> &amp; training</a:t>
            </a:r>
          </a:p>
          <a:p>
            <a:r>
              <a:rPr lang="en-CA" baseline="0" dirty="0"/>
              <a:t>Looking to expand to 2/year</a:t>
            </a:r>
          </a:p>
        </p:txBody>
      </p:sp>
      <p:sp>
        <p:nvSpPr>
          <p:cNvPr id="4" name="Slide Number Placeholder 3">
            <a:extLst>
              <a:ext uri="{FF2B5EF4-FFF2-40B4-BE49-F238E27FC236}">
                <a16:creationId xmlns:a16="http://schemas.microsoft.com/office/drawing/2014/main" id="{17A524D7-777F-4559-9F54-760AAB556102}"/>
              </a:ext>
            </a:extLst>
          </p:cNvPr>
          <p:cNvSpPr>
            <a:spLocks noGrp="1"/>
          </p:cNvSpPr>
          <p:nvPr>
            <p:ph type="sldNum" sz="quarter" idx="11"/>
          </p:nvPr>
        </p:nvSpPr>
        <p:spPr/>
        <p:txBody>
          <a:bodyPr/>
          <a:lstStyle/>
          <a:p>
            <a:fld id="{DD8FDF0E-2772-4D89-9F72-F3CB15D8B8AB}" type="slidenum">
              <a:rPr lang="en-US" smtClean="0"/>
              <a:pPr/>
              <a:t>16</a:t>
            </a:fld>
            <a:endParaRPr lang="en-US" dirty="0"/>
          </a:p>
        </p:txBody>
      </p:sp>
    </p:spTree>
    <p:extLst>
      <p:ext uri="{BB962C8B-B14F-4D97-AF65-F5344CB8AC3E}">
        <p14:creationId xmlns:p14="http://schemas.microsoft.com/office/powerpoint/2010/main" val="40487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C3F6-E214-4F16-8F0E-50CF2823D894}"/>
              </a:ext>
            </a:extLst>
          </p:cNvPr>
          <p:cNvSpPr>
            <a:spLocks noGrp="1"/>
          </p:cNvSpPr>
          <p:nvPr>
            <p:ph type="title"/>
          </p:nvPr>
        </p:nvSpPr>
        <p:spPr/>
        <p:txBody>
          <a:bodyPr/>
          <a:lstStyle/>
          <a:p>
            <a:r>
              <a:rPr lang="en-CA" dirty="0"/>
              <a:t>Use Cases</a:t>
            </a:r>
          </a:p>
        </p:txBody>
      </p:sp>
      <p:sp>
        <p:nvSpPr>
          <p:cNvPr id="5" name="Text Placeholder 4">
            <a:extLst>
              <a:ext uri="{FF2B5EF4-FFF2-40B4-BE49-F238E27FC236}">
                <a16:creationId xmlns:a16="http://schemas.microsoft.com/office/drawing/2014/main" id="{985EA648-13B6-4575-A49A-8A66F835505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EF29D4AA-3486-4960-930B-9DBE686E7570}"/>
              </a:ext>
            </a:extLst>
          </p:cNvPr>
          <p:cNvSpPr>
            <a:spLocks noGrp="1"/>
          </p:cNvSpPr>
          <p:nvPr>
            <p:ph type="sldNum" sz="quarter" idx="11"/>
          </p:nvPr>
        </p:nvSpPr>
        <p:spPr/>
        <p:txBody>
          <a:bodyPr/>
          <a:lstStyle/>
          <a:p>
            <a:fld id="{DD8FDF0E-2772-4D89-9F72-F3CB15D8B8AB}" type="slidenum">
              <a:rPr lang="en-US" smtClean="0"/>
              <a:pPr/>
              <a:t>17</a:t>
            </a:fld>
            <a:endParaRPr lang="en-US" dirty="0"/>
          </a:p>
        </p:txBody>
      </p:sp>
    </p:spTree>
    <p:extLst>
      <p:ext uri="{BB962C8B-B14F-4D97-AF65-F5344CB8AC3E}">
        <p14:creationId xmlns:p14="http://schemas.microsoft.com/office/powerpoint/2010/main" val="297552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C468-6652-4F72-9BB0-C03ABE74D7E9}"/>
              </a:ext>
            </a:extLst>
          </p:cNvPr>
          <p:cNvSpPr>
            <a:spLocks noGrp="1"/>
          </p:cNvSpPr>
          <p:nvPr>
            <p:ph type="title"/>
          </p:nvPr>
        </p:nvSpPr>
        <p:spPr/>
        <p:txBody>
          <a:bodyPr/>
          <a:lstStyle/>
          <a:p>
            <a:r>
              <a:rPr lang="en-CA" dirty="0"/>
              <a:t>Mobile Friendly</a:t>
            </a:r>
          </a:p>
        </p:txBody>
      </p:sp>
      <p:sp>
        <p:nvSpPr>
          <p:cNvPr id="3" name="Content Placeholder 2">
            <a:extLst>
              <a:ext uri="{FF2B5EF4-FFF2-40B4-BE49-F238E27FC236}">
                <a16:creationId xmlns:a16="http://schemas.microsoft.com/office/drawing/2014/main" id="{7F0EDE0D-7B7F-4D10-BB6E-99CBFF681124}"/>
              </a:ext>
            </a:extLst>
          </p:cNvPr>
          <p:cNvSpPr>
            <a:spLocks noGrp="1"/>
          </p:cNvSpPr>
          <p:nvPr>
            <p:ph idx="1"/>
          </p:nvPr>
        </p:nvSpPr>
        <p:spPr/>
        <p:txBody>
          <a:bodyPr/>
          <a:lstStyle/>
          <a:p>
            <a:pPr>
              <a:defRPr/>
            </a:pPr>
            <a:r>
              <a:rPr lang="en-CA" dirty="0"/>
              <a:t>RESTful interface &amp; JSON support are “natural” for web-based solutions</a:t>
            </a:r>
          </a:p>
          <a:p>
            <a:pPr>
              <a:defRPr/>
            </a:pPr>
            <a:r>
              <a:rPr lang="en-CA" dirty="0"/>
              <a:t>APIs – including Swift make mobile solution easy</a:t>
            </a:r>
          </a:p>
          <a:p>
            <a:pPr>
              <a:defRPr/>
            </a:pPr>
            <a:r>
              <a:rPr lang="en-CA" dirty="0"/>
              <a:t>Resources are lightweight = faster response times</a:t>
            </a:r>
          </a:p>
          <a:p>
            <a:pPr>
              <a:defRPr/>
            </a:pPr>
            <a:r>
              <a:rPr lang="en-CA" dirty="0"/>
              <a:t>Documentation appeals to mobile developers, less learning curve</a:t>
            </a:r>
          </a:p>
        </p:txBody>
      </p:sp>
      <p:sp>
        <p:nvSpPr>
          <p:cNvPr id="4" name="Slide Number Placeholder 3">
            <a:extLst>
              <a:ext uri="{FF2B5EF4-FFF2-40B4-BE49-F238E27FC236}">
                <a16:creationId xmlns:a16="http://schemas.microsoft.com/office/drawing/2014/main" id="{C77CC7B0-7893-4874-B9FB-72E87D425B60}"/>
              </a:ext>
            </a:extLst>
          </p:cNvPr>
          <p:cNvSpPr>
            <a:spLocks noGrp="1"/>
          </p:cNvSpPr>
          <p:nvPr>
            <p:ph type="sldNum" sz="quarter" idx="4"/>
          </p:nvPr>
        </p:nvSpPr>
        <p:spPr/>
        <p:txBody>
          <a:bodyPr/>
          <a:lstStyle/>
          <a:p>
            <a:fld id="{5CC3E5C4-3E2B-40F1-9F2B-C46CEB0C88DF}" type="slidenum">
              <a:rPr lang="en-CA" smtClean="0"/>
              <a:pPr/>
              <a:t>18</a:t>
            </a:fld>
            <a:endParaRPr lang="en-CA" dirty="0"/>
          </a:p>
        </p:txBody>
      </p:sp>
      <p:pic>
        <p:nvPicPr>
          <p:cNvPr id="6" name="Picture 5">
            <a:extLst>
              <a:ext uri="{FF2B5EF4-FFF2-40B4-BE49-F238E27FC236}">
                <a16:creationId xmlns:a16="http://schemas.microsoft.com/office/drawing/2014/main" id="{9C59DBCF-4CB1-4E74-A4E2-4725FBDBCD3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56240" y="4509120"/>
            <a:ext cx="1293728" cy="1493912"/>
          </a:xfrm>
          <a:prstGeom prst="rect">
            <a:avLst/>
          </a:prstGeom>
        </p:spPr>
      </p:pic>
    </p:spTree>
    <p:extLst>
      <p:ext uri="{BB962C8B-B14F-4D97-AF65-F5344CB8AC3E}">
        <p14:creationId xmlns:p14="http://schemas.microsoft.com/office/powerpoint/2010/main" val="370875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E95E-0E24-41D9-8105-0D17B3B6FBEA}"/>
              </a:ext>
            </a:extLst>
          </p:cNvPr>
          <p:cNvSpPr>
            <a:spLocks noGrp="1"/>
          </p:cNvSpPr>
          <p:nvPr>
            <p:ph type="title"/>
          </p:nvPr>
        </p:nvSpPr>
        <p:spPr/>
        <p:txBody>
          <a:bodyPr/>
          <a:lstStyle/>
          <a:p>
            <a:r>
              <a:rPr lang="en-CA" dirty="0"/>
              <a:t>Context-free interfaces</a:t>
            </a:r>
          </a:p>
        </p:txBody>
      </p:sp>
      <p:sp>
        <p:nvSpPr>
          <p:cNvPr id="3" name="Content Placeholder 2">
            <a:extLst>
              <a:ext uri="{FF2B5EF4-FFF2-40B4-BE49-F238E27FC236}">
                <a16:creationId xmlns:a16="http://schemas.microsoft.com/office/drawing/2014/main" id="{7CAF91D9-74C1-4948-B31F-66A6CF5FE156}"/>
              </a:ext>
            </a:extLst>
          </p:cNvPr>
          <p:cNvSpPr>
            <a:spLocks noGrp="1"/>
          </p:cNvSpPr>
          <p:nvPr>
            <p:ph idx="1"/>
          </p:nvPr>
        </p:nvSpPr>
        <p:spPr/>
        <p:txBody>
          <a:bodyPr/>
          <a:lstStyle/>
          <a:p>
            <a:pPr lvl="0"/>
            <a:r>
              <a:rPr lang="en-CA" dirty="0"/>
              <a:t>RESTful interface is generic</a:t>
            </a:r>
          </a:p>
          <a:p>
            <a:pPr lvl="1"/>
            <a:r>
              <a:rPr lang="en-CA" dirty="0"/>
              <a:t>No need to define message events or payloads</a:t>
            </a:r>
          </a:p>
          <a:p>
            <a:pPr lvl="1"/>
            <a:r>
              <a:rPr lang="en-CA" dirty="0"/>
              <a:t>Query what you need</a:t>
            </a:r>
          </a:p>
          <a:p>
            <a:pPr lvl="2"/>
            <a:r>
              <a:rPr lang="en-CA" dirty="0">
                <a:solidFill>
                  <a:schemeClr val="tx1"/>
                </a:solidFill>
                <a:effectLst/>
                <a:latin typeface="+mn-lt"/>
              </a:rPr>
              <a:t>One interface can work for multiple partners &amp; solve multiple communication needs</a:t>
            </a:r>
            <a:endParaRPr lang="en-CA" dirty="0"/>
          </a:p>
          <a:p>
            <a:pPr lvl="1"/>
            <a:r>
              <a:rPr lang="en-CA" dirty="0"/>
              <a:t>Extensions allow support for specialized needs</a:t>
            </a:r>
          </a:p>
          <a:p>
            <a:pPr lvl="0"/>
            <a:r>
              <a:rPr lang="en-CA" dirty="0"/>
              <a:t>Business</a:t>
            </a:r>
            <a:r>
              <a:rPr lang="en-CA" baseline="0" dirty="0"/>
              <a:t> r</a:t>
            </a:r>
            <a:r>
              <a:rPr lang="en-CA" dirty="0"/>
              <a:t>ules move from the interface to the access control layer</a:t>
            </a:r>
          </a:p>
          <a:p>
            <a:pPr lvl="1"/>
            <a:r>
              <a:rPr lang="en-CA" dirty="0"/>
              <a:t>Faster/more dynamic configuration</a:t>
            </a:r>
          </a:p>
        </p:txBody>
      </p:sp>
      <p:sp>
        <p:nvSpPr>
          <p:cNvPr id="4" name="Slide Number Placeholder 3">
            <a:extLst>
              <a:ext uri="{FF2B5EF4-FFF2-40B4-BE49-F238E27FC236}">
                <a16:creationId xmlns:a16="http://schemas.microsoft.com/office/drawing/2014/main" id="{5CE8C106-B047-4F0F-8F65-0AD9E9F97FCA}"/>
              </a:ext>
            </a:extLst>
          </p:cNvPr>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138634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E85E-3052-4FC0-9A55-C45521CDBBAF}"/>
              </a:ext>
            </a:extLst>
          </p:cNvPr>
          <p:cNvSpPr>
            <a:spLocks noGrp="1"/>
          </p:cNvSpPr>
          <p:nvPr>
            <p:ph type="title"/>
          </p:nvPr>
        </p:nvSpPr>
        <p:spPr/>
        <p:txBody>
          <a:bodyPr/>
          <a:lstStyle/>
          <a:p>
            <a:r>
              <a:rPr lang="en-US" dirty="0"/>
              <a:t>This presentation</a:t>
            </a:r>
            <a:endParaRPr lang="en-CA" dirty="0"/>
          </a:p>
        </p:txBody>
      </p:sp>
      <p:sp>
        <p:nvSpPr>
          <p:cNvPr id="3" name="Text Placeholder 2">
            <a:extLst>
              <a:ext uri="{FF2B5EF4-FFF2-40B4-BE49-F238E27FC236}">
                <a16:creationId xmlns:a16="http://schemas.microsoft.com/office/drawing/2014/main" id="{68820C1D-7D8D-4CC6-A3C4-D0B8F3AA7DEA}"/>
              </a:ext>
            </a:extLst>
          </p:cNvPr>
          <p:cNvSpPr>
            <a:spLocks noGrp="1"/>
          </p:cNvSpPr>
          <p:nvPr>
            <p:ph idx="1"/>
          </p:nvPr>
        </p:nvSpPr>
        <p:spPr/>
        <p:txBody>
          <a:bodyPr/>
          <a:lstStyle/>
          <a:p>
            <a:r>
              <a:rPr lang="en-US" dirty="0"/>
              <a:t>Can be downloaded here:</a:t>
            </a:r>
          </a:p>
          <a:p>
            <a:pPr lvl="1"/>
            <a:r>
              <a:rPr lang="en-CA" dirty="0">
                <a:hlinkClick r:id="rId3"/>
              </a:rPr>
              <a:t>https://github.com/FHIR/documents/blob/master/presentations/</a:t>
            </a:r>
            <a:r>
              <a:rPr lang="en-US" dirty="0">
                <a:hlinkClick r:id="rId3"/>
              </a:rPr>
              <a:t>2018-06%20Russia</a:t>
            </a:r>
            <a:r>
              <a:rPr lang="en-CA" dirty="0">
                <a:hlinkClick r:id="rId3"/>
              </a:rPr>
              <a:t>/FHIR%20in%20Canada.pptx</a:t>
            </a:r>
            <a:endParaRPr lang="en-CA" dirty="0"/>
          </a:p>
          <a:p>
            <a:pPr lvl="0"/>
            <a:r>
              <a:rPr lang="en-US" dirty="0"/>
              <a:t>Is licensed for use under the Creative Commons, specifically:</a:t>
            </a:r>
          </a:p>
          <a:p>
            <a:pPr lvl="1"/>
            <a:r>
              <a:rPr lang="en-CA" dirty="0">
                <a:hlinkClick r:id="rId4"/>
              </a:rPr>
              <a:t>Creative Commons Attribution 3.0 </a:t>
            </a:r>
            <a:r>
              <a:rPr lang="en-CA" dirty="0" err="1">
                <a:hlinkClick r:id="rId4"/>
              </a:rPr>
              <a:t>Unported</a:t>
            </a:r>
            <a:r>
              <a:rPr lang="en-CA" dirty="0">
                <a:hlinkClick r:id="rId4"/>
              </a:rPr>
              <a:t> License</a:t>
            </a:r>
            <a:endParaRPr lang="en-CA" dirty="0"/>
          </a:p>
          <a:p>
            <a:pPr lvl="1"/>
            <a:r>
              <a:rPr lang="en-US" dirty="0"/>
              <a:t>(Do with it as you wish, so long as you give credit)</a:t>
            </a:r>
            <a:endParaRPr lang="en-CA" dirty="0"/>
          </a:p>
        </p:txBody>
      </p:sp>
      <p:sp>
        <p:nvSpPr>
          <p:cNvPr id="4" name="Slide Number Placeholder 3">
            <a:extLst>
              <a:ext uri="{FF2B5EF4-FFF2-40B4-BE49-F238E27FC236}">
                <a16:creationId xmlns:a16="http://schemas.microsoft.com/office/drawing/2014/main" id="{FB72000B-4402-4AE1-9E10-73D3AD463829}"/>
              </a:ext>
            </a:extLst>
          </p:cNvPr>
          <p:cNvSpPr>
            <a:spLocks noGrp="1"/>
          </p:cNvSpPr>
          <p:nvPr>
            <p:ph type="sldNum" sz="quarter" idx="11"/>
          </p:nvPr>
        </p:nvSpPr>
        <p:spPr/>
        <p:txBody>
          <a:bodyPr/>
          <a:lstStyle/>
          <a:p>
            <a:fld id="{DD8FDF0E-2772-4D89-9F72-F3CB15D8B8AB}" type="slidenum">
              <a:rPr lang="en-US" smtClean="0"/>
              <a:pPr/>
              <a:t>2</a:t>
            </a:fld>
            <a:endParaRPr lang="en-US" dirty="0"/>
          </a:p>
        </p:txBody>
      </p:sp>
    </p:spTree>
    <p:extLst>
      <p:ext uri="{BB962C8B-B14F-4D97-AF65-F5344CB8AC3E}">
        <p14:creationId xmlns:p14="http://schemas.microsoft.com/office/powerpoint/2010/main" val="114642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65BE-9065-41CE-B76B-8B7886981664}"/>
              </a:ext>
            </a:extLst>
          </p:cNvPr>
          <p:cNvSpPr>
            <a:spLocks noGrp="1"/>
          </p:cNvSpPr>
          <p:nvPr>
            <p:ph type="title"/>
          </p:nvPr>
        </p:nvSpPr>
        <p:spPr/>
        <p:txBody>
          <a:bodyPr/>
          <a:lstStyle/>
          <a:p>
            <a:r>
              <a:rPr lang="en-CA" dirty="0"/>
              <a:t>Profiling and Validation</a:t>
            </a:r>
          </a:p>
        </p:txBody>
      </p:sp>
      <p:sp>
        <p:nvSpPr>
          <p:cNvPr id="3" name="Content Placeholder 2">
            <a:extLst>
              <a:ext uri="{FF2B5EF4-FFF2-40B4-BE49-F238E27FC236}">
                <a16:creationId xmlns:a16="http://schemas.microsoft.com/office/drawing/2014/main" id="{8836C8EF-F8F2-45A9-B151-F034B9266700}"/>
              </a:ext>
            </a:extLst>
          </p:cNvPr>
          <p:cNvSpPr>
            <a:spLocks noGrp="1"/>
          </p:cNvSpPr>
          <p:nvPr>
            <p:ph idx="1"/>
          </p:nvPr>
        </p:nvSpPr>
        <p:spPr/>
        <p:txBody>
          <a:bodyPr/>
          <a:lstStyle/>
          <a:p>
            <a:r>
              <a:rPr lang="en-CA" dirty="0"/>
              <a:t>Conformance artifacts in FHIR are defined computably and resolvable computably</a:t>
            </a:r>
          </a:p>
          <a:p>
            <a:pPr lvl="1"/>
            <a:r>
              <a:rPr lang="en-CA" dirty="0"/>
              <a:t>Allows robust validation, including terminology</a:t>
            </a:r>
          </a:p>
          <a:p>
            <a:pPr lvl="1"/>
            <a:r>
              <a:rPr lang="en-CA" dirty="0"/>
              <a:t>Support for automated testing of interfaces</a:t>
            </a:r>
          </a:p>
          <a:p>
            <a:pPr lvl="1"/>
            <a:r>
              <a:rPr lang="en-CA" dirty="0"/>
              <a:t>Allows sharing of profiles, clinical practice guidelines</a:t>
            </a:r>
          </a:p>
          <a:p>
            <a:pPr lvl="1"/>
            <a:r>
              <a:rPr lang="en-CA" dirty="0"/>
              <a:t>Allows dynamic configuration of application behavior and user interface</a:t>
            </a:r>
          </a:p>
        </p:txBody>
      </p:sp>
      <p:sp>
        <p:nvSpPr>
          <p:cNvPr id="4" name="Slide Number Placeholder 3">
            <a:extLst>
              <a:ext uri="{FF2B5EF4-FFF2-40B4-BE49-F238E27FC236}">
                <a16:creationId xmlns:a16="http://schemas.microsoft.com/office/drawing/2014/main" id="{BB641CCA-607F-43E2-92D5-0A084EB12B84}"/>
              </a:ext>
            </a:extLst>
          </p:cNvPr>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210780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06DB-03AA-4786-B22F-E3B33959E331}"/>
              </a:ext>
            </a:extLst>
          </p:cNvPr>
          <p:cNvSpPr>
            <a:spLocks noGrp="1"/>
          </p:cNvSpPr>
          <p:nvPr>
            <p:ph type="title"/>
          </p:nvPr>
        </p:nvSpPr>
        <p:spPr/>
        <p:txBody>
          <a:bodyPr/>
          <a:lstStyle/>
          <a:p>
            <a:r>
              <a:rPr lang="en-CA" dirty="0"/>
              <a:t>Documents that</a:t>
            </a:r>
            <a:r>
              <a:rPr lang="en-CA" baseline="0" dirty="0"/>
              <a:t> are easier</a:t>
            </a:r>
            <a:endParaRPr lang="en-CA" dirty="0"/>
          </a:p>
        </p:txBody>
      </p:sp>
      <p:sp>
        <p:nvSpPr>
          <p:cNvPr id="3" name="Content Placeholder 2">
            <a:extLst>
              <a:ext uri="{FF2B5EF4-FFF2-40B4-BE49-F238E27FC236}">
                <a16:creationId xmlns:a16="http://schemas.microsoft.com/office/drawing/2014/main" id="{7ECD9E37-4F90-4988-B8F9-A8F652D94262}"/>
              </a:ext>
            </a:extLst>
          </p:cNvPr>
          <p:cNvSpPr>
            <a:spLocks noGrp="1"/>
          </p:cNvSpPr>
          <p:nvPr>
            <p:ph idx="1"/>
          </p:nvPr>
        </p:nvSpPr>
        <p:spPr/>
        <p:txBody>
          <a:bodyPr/>
          <a:lstStyle/>
          <a:p>
            <a:r>
              <a:rPr lang="en-CA" dirty="0"/>
              <a:t>FHIR allows documents that are easier to use than CDA</a:t>
            </a:r>
          </a:p>
          <a:p>
            <a:r>
              <a:rPr lang="en-CA" dirty="0"/>
              <a:t>Data can easily be consumed and used for other</a:t>
            </a:r>
            <a:r>
              <a:rPr lang="en-CA" baseline="0" dirty="0"/>
              <a:t> purposes</a:t>
            </a:r>
          </a:p>
          <a:p>
            <a:pPr lvl="1"/>
            <a:r>
              <a:rPr lang="en-CA" dirty="0"/>
              <a:t>RESTful interface</a:t>
            </a:r>
          </a:p>
          <a:p>
            <a:pPr lvl="1"/>
            <a:r>
              <a:rPr lang="en-CA" dirty="0"/>
              <a:t>Decision</a:t>
            </a:r>
            <a:r>
              <a:rPr lang="en-CA" baseline="0" dirty="0"/>
              <a:t> support</a:t>
            </a:r>
          </a:p>
          <a:p>
            <a:pPr lvl="1"/>
            <a:r>
              <a:rPr lang="en-CA" baseline="0" dirty="0"/>
              <a:t>Etc.</a:t>
            </a:r>
          </a:p>
          <a:p>
            <a:r>
              <a:rPr lang="en-CA" dirty="0"/>
              <a:t>Use documents for what they’re meant for, rather than everything</a:t>
            </a:r>
          </a:p>
        </p:txBody>
      </p:sp>
      <p:sp>
        <p:nvSpPr>
          <p:cNvPr id="4" name="Slide Number Placeholder 3">
            <a:extLst>
              <a:ext uri="{FF2B5EF4-FFF2-40B4-BE49-F238E27FC236}">
                <a16:creationId xmlns:a16="http://schemas.microsoft.com/office/drawing/2014/main" id="{FA040939-FE1B-41DF-9BE4-A5B81E39A575}"/>
              </a:ext>
            </a:extLst>
          </p:cNvPr>
          <p:cNvSpPr>
            <a:spLocks noGrp="1"/>
          </p:cNvSpPr>
          <p:nvPr>
            <p:ph type="sldNum" sz="quarter" idx="4"/>
          </p:nvPr>
        </p:nvSpPr>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213255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4"/>
          </p:nvPr>
        </p:nvSpPr>
        <p:spPr/>
        <p:txBody>
          <a:bodyPr/>
          <a:lstStyle/>
          <a:p>
            <a:fld id="{5CC3E5C4-3E2B-40F1-9F2B-C46CEB0C88DF}" type="slidenum">
              <a:rPr lang="en-CA" smtClean="0"/>
              <a:pPr/>
              <a:t>22</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3">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4">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5">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6">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7">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8">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9">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10">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1">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2">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3">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4">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4">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5">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6">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3">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7">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6">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8">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A02F-F6E9-4DC5-85F3-6A702A845B4A}"/>
              </a:ext>
            </a:extLst>
          </p:cNvPr>
          <p:cNvSpPr>
            <a:spLocks noGrp="1"/>
          </p:cNvSpPr>
          <p:nvPr>
            <p:ph type="title"/>
          </p:nvPr>
        </p:nvSpPr>
        <p:spPr/>
        <p:txBody>
          <a:bodyPr/>
          <a:lstStyle/>
          <a:p>
            <a:pPr lvl="0"/>
            <a:r>
              <a:rPr lang="en-CA" sz="3600" dirty="0">
                <a:solidFill>
                  <a:schemeClr val="tx1"/>
                </a:solidFill>
                <a:latin typeface="+mn-lt"/>
                <a:ea typeface="+mn-ea"/>
                <a:cs typeface="+mn-cs"/>
              </a:rPr>
              <a:t>Bulk data</a:t>
            </a:r>
            <a:endParaRPr lang="en-CA" dirty="0"/>
          </a:p>
        </p:txBody>
      </p:sp>
      <p:sp>
        <p:nvSpPr>
          <p:cNvPr id="3" name="Content Placeholder 2">
            <a:extLst>
              <a:ext uri="{FF2B5EF4-FFF2-40B4-BE49-F238E27FC236}">
                <a16:creationId xmlns:a16="http://schemas.microsoft.com/office/drawing/2014/main" id="{BE41AF55-1B19-4C45-B8F2-5DAE0A8D5CBA}"/>
              </a:ext>
            </a:extLst>
          </p:cNvPr>
          <p:cNvSpPr>
            <a:spLocks noGrp="1"/>
          </p:cNvSpPr>
          <p:nvPr>
            <p:ph idx="1"/>
          </p:nvPr>
        </p:nvSpPr>
        <p:spPr/>
        <p:txBody>
          <a:bodyPr/>
          <a:lstStyle/>
          <a:p>
            <a:r>
              <a:rPr lang="en-CA" dirty="0"/>
              <a:t>Most healthcare</a:t>
            </a:r>
            <a:r>
              <a:rPr lang="en-CA" baseline="0" dirty="0"/>
              <a:t> interfaces are narrow in scope</a:t>
            </a:r>
          </a:p>
          <a:p>
            <a:pPr lvl="1"/>
            <a:r>
              <a:rPr lang="en-CA" baseline="0" dirty="0"/>
              <a:t>Specific patient, specific encounter, specific event</a:t>
            </a:r>
          </a:p>
          <a:p>
            <a:pPr lvl="0"/>
            <a:r>
              <a:rPr lang="en-CA" baseline="0" dirty="0"/>
              <a:t>FHIR supports querying whatever’s of interest</a:t>
            </a:r>
          </a:p>
          <a:p>
            <a:pPr lvl="1"/>
            <a:r>
              <a:rPr lang="en-CA" baseline="0" dirty="0"/>
              <a:t>All of a patient’s record I’m allowed to see</a:t>
            </a:r>
          </a:p>
          <a:p>
            <a:pPr lvl="1"/>
            <a:r>
              <a:rPr lang="en-CA" baseline="0" dirty="0"/>
              <a:t>All data for my patients</a:t>
            </a:r>
          </a:p>
          <a:p>
            <a:pPr lvl="1"/>
            <a:r>
              <a:rPr lang="en-CA" baseline="0" dirty="0"/>
              <a:t>All data related to condition X across patients</a:t>
            </a:r>
          </a:p>
          <a:p>
            <a:pPr lvl="0"/>
            <a:r>
              <a:rPr lang="en-CA" baseline="0" dirty="0"/>
              <a:t>Subscriptions allow data to be pushed</a:t>
            </a:r>
          </a:p>
        </p:txBody>
      </p:sp>
      <p:sp>
        <p:nvSpPr>
          <p:cNvPr id="4" name="Slide Number Placeholder 3">
            <a:extLst>
              <a:ext uri="{FF2B5EF4-FFF2-40B4-BE49-F238E27FC236}">
                <a16:creationId xmlns:a16="http://schemas.microsoft.com/office/drawing/2014/main" id="{6FFDF5C3-223A-44C3-804B-11C0AF0F750E}"/>
              </a:ext>
            </a:extLst>
          </p:cNvPr>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249604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DD8B-20CF-4943-891B-487C335B19E0}"/>
              </a:ext>
            </a:extLst>
          </p:cNvPr>
          <p:cNvSpPr>
            <a:spLocks noGrp="1"/>
          </p:cNvSpPr>
          <p:nvPr>
            <p:ph type="title"/>
          </p:nvPr>
        </p:nvSpPr>
        <p:spPr/>
        <p:txBody>
          <a:bodyPr/>
          <a:lstStyle/>
          <a:p>
            <a:r>
              <a:rPr lang="en-CA" dirty="0"/>
              <a:t>Leverage the Community</a:t>
            </a:r>
          </a:p>
        </p:txBody>
      </p:sp>
      <p:sp>
        <p:nvSpPr>
          <p:cNvPr id="3" name="Content Placeholder 2">
            <a:extLst>
              <a:ext uri="{FF2B5EF4-FFF2-40B4-BE49-F238E27FC236}">
                <a16:creationId xmlns:a16="http://schemas.microsoft.com/office/drawing/2014/main" id="{ACB9CC37-E1A0-470E-988A-4FFB986B07EB}"/>
              </a:ext>
            </a:extLst>
          </p:cNvPr>
          <p:cNvSpPr>
            <a:spLocks noGrp="1"/>
          </p:cNvSpPr>
          <p:nvPr>
            <p:ph idx="1"/>
          </p:nvPr>
        </p:nvSpPr>
        <p:spPr/>
        <p:txBody>
          <a:bodyPr/>
          <a:lstStyle/>
          <a:p>
            <a:r>
              <a:rPr lang="en-CA" dirty="0"/>
              <a:t>FHIR has attracted far greater attention and energy than any previous HL7 specification</a:t>
            </a:r>
          </a:p>
          <a:p>
            <a:pPr lvl="1"/>
            <a:r>
              <a:rPr lang="en-CA" dirty="0"/>
              <a:t>Over 10,000 change requests</a:t>
            </a:r>
          </a:p>
          <a:p>
            <a:pPr lvl="1"/>
            <a:r>
              <a:rPr lang="en-CA" dirty="0"/>
              <a:t>Up to 2500 chat.fhir.org messages/week</a:t>
            </a:r>
          </a:p>
          <a:p>
            <a:pPr lvl="1"/>
            <a:r>
              <a:rPr lang="en-CA" dirty="0"/>
              <a:t>~180 FHIR-related sessions at most HL7 meetings</a:t>
            </a:r>
          </a:p>
          <a:p>
            <a:pPr lvl="1"/>
            <a:r>
              <a:rPr lang="en-CA" dirty="0"/>
              <a:t>Spawned university courses, open source projects, conferences, etc.</a:t>
            </a:r>
          </a:p>
          <a:p>
            <a:r>
              <a:rPr lang="en-CA" dirty="0"/>
              <a:t>That energy attracts implementers and provides better support</a:t>
            </a:r>
          </a:p>
        </p:txBody>
      </p:sp>
      <p:sp>
        <p:nvSpPr>
          <p:cNvPr id="4" name="Slide Number Placeholder 3">
            <a:extLst>
              <a:ext uri="{FF2B5EF4-FFF2-40B4-BE49-F238E27FC236}">
                <a16:creationId xmlns:a16="http://schemas.microsoft.com/office/drawing/2014/main" id="{5EE7B2C5-8FC9-4B8C-A3CC-B956332B88CD}"/>
              </a:ext>
            </a:extLst>
          </p:cNvPr>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240762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F445-C730-4D75-BDB6-515DC0BBCAA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CD0A2229-344B-4B86-B1F3-11A755985AFD}"/>
              </a:ext>
            </a:extLst>
          </p:cNvPr>
          <p:cNvSpPr>
            <a:spLocks noGrp="1"/>
          </p:cNvSpPr>
          <p:nvPr>
            <p:ph idx="1"/>
          </p:nvPr>
        </p:nvSpPr>
        <p:spPr/>
        <p:txBody>
          <a:bodyPr/>
          <a:lstStyle/>
          <a:p>
            <a:r>
              <a:rPr lang="en-CA" dirty="0"/>
              <a:t>Canada has been slower to adopt FHIR, but we’re speeding up</a:t>
            </a:r>
          </a:p>
          <a:p>
            <a:r>
              <a:rPr lang="en-CA" dirty="0"/>
              <a:t>Implementation is happening both from a top-down, government led, but also bottom-up implementer led</a:t>
            </a:r>
          </a:p>
          <a:p>
            <a:r>
              <a:rPr lang="en-CA" dirty="0"/>
              <a:t>The country is trying to build an infrastructure of processes to support future FHIR adoption</a:t>
            </a:r>
          </a:p>
          <a:p>
            <a:r>
              <a:rPr lang="en-CA" dirty="0"/>
              <a:t>FHIR will co-exist with v2, v3 and CDA for quite some time</a:t>
            </a:r>
          </a:p>
        </p:txBody>
      </p:sp>
      <p:sp>
        <p:nvSpPr>
          <p:cNvPr id="4" name="Slide Number Placeholder 3">
            <a:extLst>
              <a:ext uri="{FF2B5EF4-FFF2-40B4-BE49-F238E27FC236}">
                <a16:creationId xmlns:a16="http://schemas.microsoft.com/office/drawing/2014/main" id="{34A8583C-D640-4A68-B1DD-5FC57FC955A6}"/>
              </a:ext>
            </a:extLst>
          </p:cNvPr>
          <p:cNvSpPr>
            <a:spLocks noGrp="1"/>
          </p:cNvSpPr>
          <p:nvPr>
            <p:ph type="sldNum" sz="quarter" idx="11"/>
          </p:nvPr>
        </p:nvSpPr>
        <p:spPr/>
        <p:txBody>
          <a:bodyPr/>
          <a:lstStyle/>
          <a:p>
            <a:fld id="{DD8FDF0E-2772-4D89-9F72-F3CB15D8B8AB}" type="slidenum">
              <a:rPr lang="en-US" smtClean="0"/>
              <a:pPr/>
              <a:t>26</a:t>
            </a:fld>
            <a:endParaRPr lang="en-US" dirty="0"/>
          </a:p>
        </p:txBody>
      </p:sp>
    </p:spTree>
    <p:extLst>
      <p:ext uri="{BB962C8B-B14F-4D97-AF65-F5344CB8AC3E}">
        <p14:creationId xmlns:p14="http://schemas.microsoft.com/office/powerpoint/2010/main" val="529963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BDCD48-52B7-4CF9-8C11-3089BD5A9E21}"/>
              </a:ext>
            </a:extLst>
          </p:cNvPr>
          <p:cNvSpPr>
            <a:spLocks noGrp="1"/>
          </p:cNvSpPr>
          <p:nvPr>
            <p:ph type="title"/>
          </p:nvPr>
        </p:nvSpPr>
        <p:spPr/>
        <p:txBody>
          <a:bodyPr/>
          <a:lstStyle/>
          <a:p>
            <a:r>
              <a:rPr lang="en-CA" dirty="0"/>
              <a:t>Overview</a:t>
            </a:r>
          </a:p>
        </p:txBody>
      </p:sp>
      <p:sp>
        <p:nvSpPr>
          <p:cNvPr id="6" name="Content Placeholder 5">
            <a:extLst>
              <a:ext uri="{FF2B5EF4-FFF2-40B4-BE49-F238E27FC236}">
                <a16:creationId xmlns:a16="http://schemas.microsoft.com/office/drawing/2014/main" id="{49D60575-60CC-4A5C-8002-80CBD1265B6E}"/>
              </a:ext>
            </a:extLst>
          </p:cNvPr>
          <p:cNvSpPr>
            <a:spLocks noGrp="1"/>
          </p:cNvSpPr>
          <p:nvPr>
            <p:ph idx="1"/>
          </p:nvPr>
        </p:nvSpPr>
        <p:spPr/>
        <p:txBody>
          <a:bodyPr/>
          <a:lstStyle/>
          <a:p>
            <a:r>
              <a:rPr lang="en-CA" dirty="0"/>
              <a:t>Background on the Canadian environment</a:t>
            </a:r>
          </a:p>
          <a:p>
            <a:r>
              <a:rPr lang="en-CA" dirty="0"/>
              <a:t>What’s happening in Canada with</a:t>
            </a:r>
            <a:r>
              <a:rPr lang="en-CA" baseline="0" dirty="0"/>
              <a:t> FHIR</a:t>
            </a:r>
          </a:p>
          <a:p>
            <a:r>
              <a:rPr lang="en-CA" baseline="0" dirty="0"/>
              <a:t>Themes and additional use-cases for FHIR</a:t>
            </a:r>
          </a:p>
        </p:txBody>
      </p:sp>
      <p:sp>
        <p:nvSpPr>
          <p:cNvPr id="4" name="Slide Number Placeholder 3">
            <a:extLst>
              <a:ext uri="{FF2B5EF4-FFF2-40B4-BE49-F238E27FC236}">
                <a16:creationId xmlns:a16="http://schemas.microsoft.com/office/drawing/2014/main" id="{B1966275-7483-44BA-B10A-EE18DE57EAA4}"/>
              </a:ext>
            </a:extLst>
          </p:cNvPr>
          <p:cNvSpPr>
            <a:spLocks noGrp="1"/>
          </p:cNvSpPr>
          <p:nvPr>
            <p:ph type="sldNum" sz="quarter" idx="11"/>
          </p:nvPr>
        </p:nvSpPr>
        <p:spPr/>
        <p:txBody>
          <a:bodyPr/>
          <a:lstStyle/>
          <a:p>
            <a:fld id="{DD8FDF0E-2772-4D89-9F72-F3CB15D8B8AB}" type="slidenum">
              <a:rPr lang="en-US" smtClean="0"/>
              <a:pPr/>
              <a:t>3</a:t>
            </a:fld>
            <a:endParaRPr lang="en-US" dirty="0"/>
          </a:p>
        </p:txBody>
      </p:sp>
    </p:spTree>
    <p:extLst>
      <p:ext uri="{BB962C8B-B14F-4D97-AF65-F5344CB8AC3E}">
        <p14:creationId xmlns:p14="http://schemas.microsoft.com/office/powerpoint/2010/main" val="13463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D50F-495E-4D2D-8FF0-85931304C9CD}"/>
              </a:ext>
            </a:extLst>
          </p:cNvPr>
          <p:cNvSpPr>
            <a:spLocks noGrp="1"/>
          </p:cNvSpPr>
          <p:nvPr>
            <p:ph type="title"/>
          </p:nvPr>
        </p:nvSpPr>
        <p:spPr/>
        <p:txBody>
          <a:bodyPr/>
          <a:lstStyle/>
          <a:p>
            <a:r>
              <a:rPr lang="en-CA" dirty="0"/>
              <a:t>The Canadian landscape</a:t>
            </a:r>
          </a:p>
        </p:txBody>
      </p:sp>
      <p:sp>
        <p:nvSpPr>
          <p:cNvPr id="8" name="Content Placeholder 7">
            <a:extLst>
              <a:ext uri="{FF2B5EF4-FFF2-40B4-BE49-F238E27FC236}">
                <a16:creationId xmlns:a16="http://schemas.microsoft.com/office/drawing/2014/main" id="{36F365FB-F87D-4522-93AD-FF6FEA902756}"/>
              </a:ext>
            </a:extLst>
          </p:cNvPr>
          <p:cNvSpPr>
            <a:spLocks noGrp="1"/>
          </p:cNvSpPr>
          <p:nvPr>
            <p:ph idx="1"/>
          </p:nvPr>
        </p:nvSpPr>
        <p:spPr>
          <a:xfrm>
            <a:off x="508000" y="1828800"/>
            <a:ext cx="5816600" cy="4419600"/>
          </a:xfrm>
        </p:spPr>
        <p:txBody>
          <a:bodyPr/>
          <a:lstStyle/>
          <a:p>
            <a:r>
              <a:rPr lang="en-CA" dirty="0"/>
              <a:t>Public healthcare system</a:t>
            </a:r>
          </a:p>
          <a:p>
            <a:r>
              <a:rPr lang="en-CA" dirty="0"/>
              <a:t>Funded at national level</a:t>
            </a:r>
          </a:p>
          <a:p>
            <a:r>
              <a:rPr lang="en-CA" dirty="0"/>
              <a:t>Delivered at national, provincial, territorial &amp; sometimes regional level</a:t>
            </a:r>
          </a:p>
        </p:txBody>
      </p:sp>
      <p:sp>
        <p:nvSpPr>
          <p:cNvPr id="4" name="Slide Number Placeholder 3">
            <a:extLst>
              <a:ext uri="{FF2B5EF4-FFF2-40B4-BE49-F238E27FC236}">
                <a16:creationId xmlns:a16="http://schemas.microsoft.com/office/drawing/2014/main" id="{0BD266B1-FA53-4421-8E09-2499F8FDC17F}"/>
              </a:ext>
            </a:extLst>
          </p:cNvPr>
          <p:cNvSpPr>
            <a:spLocks noGrp="1"/>
          </p:cNvSpPr>
          <p:nvPr>
            <p:ph type="sldNum" sz="quarter" idx="11"/>
          </p:nvPr>
        </p:nvSpPr>
        <p:spPr/>
        <p:txBody>
          <a:bodyPr/>
          <a:lstStyle/>
          <a:p>
            <a:fld id="{DD8FDF0E-2772-4D89-9F72-F3CB15D8B8AB}" type="slidenum">
              <a:rPr lang="en-US" smtClean="0"/>
              <a:pPr/>
              <a:t>4</a:t>
            </a:fld>
            <a:endParaRPr lang="en-US" dirty="0"/>
          </a:p>
        </p:txBody>
      </p:sp>
      <p:pic>
        <p:nvPicPr>
          <p:cNvPr id="7" name="Picture 6" descr="A picture containing text, map&#10;&#10;Description generated with very high confidence">
            <a:extLst>
              <a:ext uri="{FF2B5EF4-FFF2-40B4-BE49-F238E27FC236}">
                <a16:creationId xmlns:a16="http://schemas.microsoft.com/office/drawing/2014/main" id="{CDE6CC30-D336-4B9B-A0B2-786B6F8AC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676400"/>
            <a:ext cx="5486400" cy="4747022"/>
          </a:xfrm>
          <a:prstGeom prst="rect">
            <a:avLst/>
          </a:prstGeom>
        </p:spPr>
      </p:pic>
    </p:spTree>
    <p:extLst>
      <p:ext uri="{BB962C8B-B14F-4D97-AF65-F5344CB8AC3E}">
        <p14:creationId xmlns:p14="http://schemas.microsoft.com/office/powerpoint/2010/main" val="199841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3B94-1537-4161-8CF5-ACDEF4A107E2}"/>
              </a:ext>
            </a:extLst>
          </p:cNvPr>
          <p:cNvSpPr>
            <a:spLocks noGrp="1"/>
          </p:cNvSpPr>
          <p:nvPr>
            <p:ph type="title"/>
          </p:nvPr>
        </p:nvSpPr>
        <p:spPr/>
        <p:txBody>
          <a:bodyPr/>
          <a:lstStyle/>
          <a:p>
            <a:r>
              <a:rPr lang="en-CA" dirty="0"/>
              <a:t>Infoway</a:t>
            </a:r>
          </a:p>
        </p:txBody>
      </p:sp>
      <p:sp>
        <p:nvSpPr>
          <p:cNvPr id="3" name="Content Placeholder 2">
            <a:extLst>
              <a:ext uri="{FF2B5EF4-FFF2-40B4-BE49-F238E27FC236}">
                <a16:creationId xmlns:a16="http://schemas.microsoft.com/office/drawing/2014/main" id="{FED246E3-1B61-4C79-A7E4-4BA367CCEE67}"/>
              </a:ext>
            </a:extLst>
          </p:cNvPr>
          <p:cNvSpPr>
            <a:spLocks noGrp="1"/>
          </p:cNvSpPr>
          <p:nvPr>
            <p:ph idx="1"/>
          </p:nvPr>
        </p:nvSpPr>
        <p:spPr>
          <a:xfrm>
            <a:off x="508000" y="3195636"/>
            <a:ext cx="11176000" cy="3052763"/>
          </a:xfrm>
        </p:spPr>
        <p:txBody>
          <a:bodyPr/>
          <a:lstStyle/>
          <a:p>
            <a:r>
              <a:rPr lang="en-CA" dirty="0"/>
              <a:t>Jointly funded by provinces &amp; federal government</a:t>
            </a:r>
          </a:p>
          <a:p>
            <a:r>
              <a:rPr lang="en-CA" dirty="0"/>
              <a:t>Mission: accelerate the development, adoption and effective use of digital health solutions</a:t>
            </a:r>
          </a:p>
          <a:p>
            <a:r>
              <a:rPr lang="en-CA" dirty="0"/>
              <a:t>Initial funding of $1.9 billion CAD (~90 billion rubles)</a:t>
            </a:r>
          </a:p>
          <a:p>
            <a:r>
              <a:rPr lang="en-CA" dirty="0"/>
              <a:t>Subsequently bumped to about $2.4 billion CAD</a:t>
            </a:r>
          </a:p>
        </p:txBody>
      </p:sp>
      <p:sp>
        <p:nvSpPr>
          <p:cNvPr id="4" name="Slide Number Placeholder 3">
            <a:extLst>
              <a:ext uri="{FF2B5EF4-FFF2-40B4-BE49-F238E27FC236}">
                <a16:creationId xmlns:a16="http://schemas.microsoft.com/office/drawing/2014/main" id="{E170AEF4-662A-445D-984E-BD758F71929F}"/>
              </a:ext>
            </a:extLst>
          </p:cNvPr>
          <p:cNvSpPr>
            <a:spLocks noGrp="1"/>
          </p:cNvSpPr>
          <p:nvPr>
            <p:ph type="sldNum" sz="quarter" idx="11"/>
          </p:nvPr>
        </p:nvSpPr>
        <p:spPr/>
        <p:txBody>
          <a:bodyPr/>
          <a:lstStyle/>
          <a:p>
            <a:fld id="{DD8FDF0E-2772-4D89-9F72-F3CB15D8B8AB}" type="slidenum">
              <a:rPr lang="en-US" smtClean="0"/>
              <a:pPr/>
              <a:t>5</a:t>
            </a:fld>
            <a:endParaRPr lang="en-US" dirty="0"/>
          </a:p>
        </p:txBody>
      </p:sp>
      <p:pic>
        <p:nvPicPr>
          <p:cNvPr id="6" name="Picture 5">
            <a:extLst>
              <a:ext uri="{FF2B5EF4-FFF2-40B4-BE49-F238E27FC236}">
                <a16:creationId xmlns:a16="http://schemas.microsoft.com/office/drawing/2014/main" id="{E4665230-E8C7-440B-BA59-2A4712511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43" y="1681162"/>
            <a:ext cx="3019425" cy="1514475"/>
          </a:xfrm>
          <a:prstGeom prst="rect">
            <a:avLst/>
          </a:prstGeom>
        </p:spPr>
      </p:pic>
    </p:spTree>
    <p:extLst>
      <p:ext uri="{BB962C8B-B14F-4D97-AF65-F5344CB8AC3E}">
        <p14:creationId xmlns:p14="http://schemas.microsoft.com/office/powerpoint/2010/main" val="86728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3493-7200-477F-BDC6-265E7800BF01}"/>
              </a:ext>
            </a:extLst>
          </p:cNvPr>
          <p:cNvSpPr>
            <a:spLocks noGrp="1"/>
          </p:cNvSpPr>
          <p:nvPr>
            <p:ph type="title"/>
          </p:nvPr>
        </p:nvSpPr>
        <p:spPr/>
        <p:txBody>
          <a:bodyPr/>
          <a:lstStyle/>
          <a:p>
            <a:r>
              <a:rPr lang="en-CA" dirty="0"/>
              <a:t>Standards in Canada</a:t>
            </a:r>
          </a:p>
        </p:txBody>
      </p:sp>
      <p:sp>
        <p:nvSpPr>
          <p:cNvPr id="3" name="Content Placeholder 2">
            <a:extLst>
              <a:ext uri="{FF2B5EF4-FFF2-40B4-BE49-F238E27FC236}">
                <a16:creationId xmlns:a16="http://schemas.microsoft.com/office/drawing/2014/main" id="{31B37182-C8DC-4DD8-82BD-0995C2849830}"/>
              </a:ext>
            </a:extLst>
          </p:cNvPr>
          <p:cNvSpPr>
            <a:spLocks noGrp="1"/>
          </p:cNvSpPr>
          <p:nvPr>
            <p:ph idx="1"/>
          </p:nvPr>
        </p:nvSpPr>
        <p:spPr/>
        <p:txBody>
          <a:bodyPr/>
          <a:lstStyle/>
          <a:p>
            <a:r>
              <a:rPr lang="en-CA" dirty="0"/>
              <a:t>HL7 v2 is common for in-hospital communication</a:t>
            </a:r>
          </a:p>
          <a:p>
            <a:r>
              <a:rPr lang="en-CA" dirty="0"/>
              <a:t>New community focus was principally HL7 v3 messaging</a:t>
            </a:r>
          </a:p>
          <a:p>
            <a:pPr lvl="1"/>
            <a:r>
              <a:rPr lang="en-CA" dirty="0"/>
              <a:t>Ended up with provincial silos</a:t>
            </a:r>
          </a:p>
          <a:p>
            <a:r>
              <a:rPr lang="en-CA" dirty="0"/>
              <a:t>Some use of CDA</a:t>
            </a:r>
          </a:p>
          <a:p>
            <a:r>
              <a:rPr lang="en-CA" dirty="0"/>
              <a:t>(FHIR didn’t exist when we allocated most of the money </a:t>
            </a:r>
            <a:r>
              <a:rPr lang="en-CA" dirty="0">
                <a:sym typeface="Wingdings" panose="05000000000000000000" pitchFamily="2" charset="2"/>
              </a:rPr>
              <a:t>)</a:t>
            </a:r>
          </a:p>
          <a:p>
            <a:endParaRPr lang="en-CA" dirty="0">
              <a:sym typeface="Wingdings" panose="05000000000000000000" pitchFamily="2" charset="2"/>
            </a:endParaRPr>
          </a:p>
          <a:p>
            <a:r>
              <a:rPr lang="en-CA" dirty="0">
                <a:sym typeface="Wingdings" panose="05000000000000000000" pitchFamily="2" charset="2"/>
              </a:rPr>
              <a:t>Standards fatigue had set in by the time FHIR came along</a:t>
            </a:r>
          </a:p>
        </p:txBody>
      </p:sp>
      <p:sp>
        <p:nvSpPr>
          <p:cNvPr id="4" name="Slide Number Placeholder 3">
            <a:extLst>
              <a:ext uri="{FF2B5EF4-FFF2-40B4-BE49-F238E27FC236}">
                <a16:creationId xmlns:a16="http://schemas.microsoft.com/office/drawing/2014/main" id="{2D0D4217-3D9B-473F-8428-72E41D85D6B9}"/>
              </a:ext>
            </a:extLst>
          </p:cNvPr>
          <p:cNvSpPr>
            <a:spLocks noGrp="1"/>
          </p:cNvSpPr>
          <p:nvPr>
            <p:ph type="sldNum" sz="quarter" idx="11"/>
          </p:nvPr>
        </p:nvSpPr>
        <p:spPr/>
        <p:txBody>
          <a:bodyPr/>
          <a:lstStyle/>
          <a:p>
            <a:fld id="{DD8FDF0E-2772-4D89-9F72-F3CB15D8B8AB}" type="slidenum">
              <a:rPr lang="en-US" smtClean="0"/>
              <a:pPr/>
              <a:t>6</a:t>
            </a:fld>
            <a:endParaRPr lang="en-US" dirty="0"/>
          </a:p>
        </p:txBody>
      </p:sp>
    </p:spTree>
    <p:extLst>
      <p:ext uri="{BB962C8B-B14F-4D97-AF65-F5344CB8AC3E}">
        <p14:creationId xmlns:p14="http://schemas.microsoft.com/office/powerpoint/2010/main" val="222738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F0D4-A557-48EF-9CE6-08427FD0EF05}"/>
              </a:ext>
            </a:extLst>
          </p:cNvPr>
          <p:cNvSpPr>
            <a:spLocks noGrp="1"/>
          </p:cNvSpPr>
          <p:nvPr>
            <p:ph type="title"/>
          </p:nvPr>
        </p:nvSpPr>
        <p:spPr/>
        <p:txBody>
          <a:bodyPr/>
          <a:lstStyle/>
          <a:p>
            <a:r>
              <a:rPr lang="en-CA" dirty="0"/>
              <a:t>Canadian use of FHIR</a:t>
            </a:r>
          </a:p>
        </p:txBody>
      </p:sp>
      <p:sp>
        <p:nvSpPr>
          <p:cNvPr id="5" name="Text Placeholder 4">
            <a:extLst>
              <a:ext uri="{FF2B5EF4-FFF2-40B4-BE49-F238E27FC236}">
                <a16:creationId xmlns:a16="http://schemas.microsoft.com/office/drawing/2014/main" id="{56B00A49-AA84-4B81-983B-8A3E5F432DFF}"/>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335DEBF7-2A4A-4F63-A88D-353B0C0EB8C4}"/>
              </a:ext>
            </a:extLst>
          </p:cNvPr>
          <p:cNvSpPr>
            <a:spLocks noGrp="1"/>
          </p:cNvSpPr>
          <p:nvPr>
            <p:ph type="sldNum" sz="quarter" idx="11"/>
          </p:nvPr>
        </p:nvSpPr>
        <p:spPr/>
        <p:txBody>
          <a:bodyPr/>
          <a:lstStyle/>
          <a:p>
            <a:fld id="{DD8FDF0E-2772-4D89-9F72-F3CB15D8B8AB}" type="slidenum">
              <a:rPr lang="en-US" smtClean="0"/>
              <a:pPr/>
              <a:t>7</a:t>
            </a:fld>
            <a:endParaRPr lang="en-US" dirty="0"/>
          </a:p>
        </p:txBody>
      </p:sp>
    </p:spTree>
    <p:extLst>
      <p:ext uri="{BB962C8B-B14F-4D97-AF65-F5344CB8AC3E}">
        <p14:creationId xmlns:p14="http://schemas.microsoft.com/office/powerpoint/2010/main" val="140904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D21C5D-96C6-481E-882B-EB245AEAFCC3}"/>
              </a:ext>
            </a:extLst>
          </p:cNvPr>
          <p:cNvSpPr>
            <a:spLocks noGrp="1"/>
          </p:cNvSpPr>
          <p:nvPr>
            <p:ph type="title"/>
          </p:nvPr>
        </p:nvSpPr>
        <p:spPr/>
        <p:txBody>
          <a:bodyPr/>
          <a:lstStyle/>
          <a:p>
            <a:r>
              <a:rPr lang="en-CA" dirty="0"/>
              <a:t>Early days</a:t>
            </a:r>
          </a:p>
        </p:txBody>
      </p:sp>
      <p:sp>
        <p:nvSpPr>
          <p:cNvPr id="6" name="Content Placeholder 5">
            <a:extLst>
              <a:ext uri="{FF2B5EF4-FFF2-40B4-BE49-F238E27FC236}">
                <a16:creationId xmlns:a16="http://schemas.microsoft.com/office/drawing/2014/main" id="{DF45A8B1-8534-4BCC-9D1C-EFE7FC3C3BFC}"/>
              </a:ext>
            </a:extLst>
          </p:cNvPr>
          <p:cNvSpPr>
            <a:spLocks noGrp="1"/>
          </p:cNvSpPr>
          <p:nvPr>
            <p:ph idx="1"/>
          </p:nvPr>
        </p:nvSpPr>
        <p:spPr/>
        <p:txBody>
          <a:bodyPr/>
          <a:lstStyle/>
          <a:p>
            <a:r>
              <a:rPr lang="en-CA" dirty="0"/>
              <a:t>Initial FHIR core team was Grahame (Australia), </a:t>
            </a:r>
            <a:r>
              <a:rPr lang="en-CA" dirty="0" err="1"/>
              <a:t>Ewout</a:t>
            </a:r>
            <a:r>
              <a:rPr lang="en-CA" dirty="0"/>
              <a:t> (Netherlands) and me (Canada!)</a:t>
            </a:r>
          </a:p>
          <a:p>
            <a:r>
              <a:rPr lang="en-CA" dirty="0"/>
              <a:t>Shortly after the introduction of FHIR, another Canadian developed the FHIR HAPI interface which has become the FHIR Java reference implementation</a:t>
            </a:r>
          </a:p>
          <a:p>
            <a:r>
              <a:rPr lang="en-CA" dirty="0"/>
              <a:t>Tried to get things moving with our first Canadian FHIR conference in 2015 – FHIR North</a:t>
            </a:r>
          </a:p>
        </p:txBody>
      </p:sp>
      <p:sp>
        <p:nvSpPr>
          <p:cNvPr id="4" name="Slide Number Placeholder 3">
            <a:extLst>
              <a:ext uri="{FF2B5EF4-FFF2-40B4-BE49-F238E27FC236}">
                <a16:creationId xmlns:a16="http://schemas.microsoft.com/office/drawing/2014/main" id="{D5F4EFE7-0EE6-4F00-A634-B0E69A4EF477}"/>
              </a:ext>
            </a:extLst>
          </p:cNvPr>
          <p:cNvSpPr>
            <a:spLocks noGrp="1"/>
          </p:cNvSpPr>
          <p:nvPr>
            <p:ph type="sldNum" sz="quarter" idx="11"/>
          </p:nvPr>
        </p:nvSpPr>
        <p:spPr/>
        <p:txBody>
          <a:bodyPr/>
          <a:lstStyle/>
          <a:p>
            <a:fld id="{DD8FDF0E-2772-4D89-9F72-F3CB15D8B8AB}" type="slidenum">
              <a:rPr lang="en-US" smtClean="0"/>
              <a:pPr/>
              <a:t>8</a:t>
            </a:fld>
            <a:endParaRPr lang="en-US" dirty="0"/>
          </a:p>
        </p:txBody>
      </p:sp>
    </p:spTree>
    <p:extLst>
      <p:ext uri="{BB962C8B-B14F-4D97-AF65-F5344CB8AC3E}">
        <p14:creationId xmlns:p14="http://schemas.microsoft.com/office/powerpoint/2010/main" val="85970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5AB7-4A98-4DAB-9BD7-16CE17A6E28B}"/>
              </a:ext>
            </a:extLst>
          </p:cNvPr>
          <p:cNvSpPr>
            <a:spLocks noGrp="1"/>
          </p:cNvSpPr>
          <p:nvPr>
            <p:ph type="title"/>
          </p:nvPr>
        </p:nvSpPr>
        <p:spPr/>
        <p:txBody>
          <a:bodyPr/>
          <a:lstStyle/>
          <a:p>
            <a:r>
              <a:rPr lang="en-CA" dirty="0"/>
              <a:t>Immunization</a:t>
            </a:r>
          </a:p>
        </p:txBody>
      </p:sp>
      <p:sp>
        <p:nvSpPr>
          <p:cNvPr id="3" name="Content Placeholder 2">
            <a:extLst>
              <a:ext uri="{FF2B5EF4-FFF2-40B4-BE49-F238E27FC236}">
                <a16:creationId xmlns:a16="http://schemas.microsoft.com/office/drawing/2014/main" id="{F4F8F110-8302-48E1-A7D9-A5BC44EAA22E}"/>
              </a:ext>
            </a:extLst>
          </p:cNvPr>
          <p:cNvSpPr>
            <a:spLocks noGrp="1"/>
          </p:cNvSpPr>
          <p:nvPr>
            <p:ph idx="1"/>
          </p:nvPr>
        </p:nvSpPr>
        <p:spPr/>
        <p:txBody>
          <a:bodyPr/>
          <a:lstStyle/>
          <a:p>
            <a:r>
              <a:rPr lang="en-CA" dirty="0"/>
              <a:t>In production ~ 2 years ago</a:t>
            </a:r>
          </a:p>
          <a:p>
            <a:r>
              <a:rPr lang="en-CA" dirty="0"/>
              <a:t>Trial project</a:t>
            </a:r>
            <a:r>
              <a:rPr lang="en-CA" baseline="0" dirty="0"/>
              <a:t> in Ontario</a:t>
            </a:r>
          </a:p>
          <a:p>
            <a:r>
              <a:rPr lang="en-CA" dirty="0"/>
              <a:t>Allow reporting and query of patient immunizations</a:t>
            </a:r>
          </a:p>
          <a:p>
            <a:pPr lvl="1"/>
            <a:r>
              <a:rPr lang="en-CA" baseline="0" dirty="0"/>
              <a:t>Also allow FHIR representation on paper slips using 2-D bar</a:t>
            </a:r>
            <a:r>
              <a:rPr lang="en-CA" dirty="0"/>
              <a:t>codes</a:t>
            </a:r>
          </a:p>
          <a:p>
            <a:r>
              <a:rPr lang="en-CA" dirty="0"/>
              <a:t>Driver was mobile-friendliness of FHIR</a:t>
            </a:r>
          </a:p>
          <a:p>
            <a:r>
              <a:rPr lang="en-CA" dirty="0"/>
              <a:t>Feedback was:</a:t>
            </a:r>
          </a:p>
          <a:p>
            <a:pPr lvl="1"/>
            <a:r>
              <a:rPr lang="en-CA" dirty="0"/>
              <a:t>Fast &amp; easy to implement, implementers liked it</a:t>
            </a:r>
          </a:p>
          <a:p>
            <a:r>
              <a:rPr lang="en-CA" dirty="0"/>
              <a:t>Drove the creation of a lot of other projects</a:t>
            </a:r>
          </a:p>
        </p:txBody>
      </p:sp>
      <p:sp>
        <p:nvSpPr>
          <p:cNvPr id="4" name="Slide Number Placeholder 3">
            <a:extLst>
              <a:ext uri="{FF2B5EF4-FFF2-40B4-BE49-F238E27FC236}">
                <a16:creationId xmlns:a16="http://schemas.microsoft.com/office/drawing/2014/main" id="{C987FEBD-5D2C-4C02-B7D1-1B194732E3C8}"/>
              </a:ext>
            </a:extLst>
          </p:cNvPr>
          <p:cNvSpPr>
            <a:spLocks noGrp="1"/>
          </p:cNvSpPr>
          <p:nvPr>
            <p:ph type="sldNum" sz="quarter" idx="11"/>
          </p:nvPr>
        </p:nvSpPr>
        <p:spPr/>
        <p:txBody>
          <a:bodyPr/>
          <a:lstStyle/>
          <a:p>
            <a:fld id="{DD8FDF0E-2772-4D89-9F72-F3CB15D8B8AB}" type="slidenum">
              <a:rPr lang="en-US" smtClean="0"/>
              <a:pPr/>
              <a:t>9</a:t>
            </a:fld>
            <a:endParaRPr lang="en-US" dirty="0"/>
          </a:p>
        </p:txBody>
      </p:sp>
    </p:spTree>
    <p:extLst>
      <p:ext uri="{BB962C8B-B14F-4D97-AF65-F5344CB8AC3E}">
        <p14:creationId xmlns:p14="http://schemas.microsoft.com/office/powerpoint/2010/main" val="145279811"/>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5338</TotalTime>
  <Words>3136</Words>
  <Application>Microsoft Office PowerPoint</Application>
  <PresentationFormat>Widescreen</PresentationFormat>
  <Paragraphs>243</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Souce Sans Pro</vt:lpstr>
      <vt:lpstr>Times New Roman</vt:lpstr>
      <vt:lpstr>Verdana</vt:lpstr>
      <vt:lpstr>Wingdings</vt:lpstr>
      <vt:lpstr>Refined</vt:lpstr>
      <vt:lpstr>Business Cases: what we’re doing in Canada</vt:lpstr>
      <vt:lpstr>This presentation</vt:lpstr>
      <vt:lpstr>Overview</vt:lpstr>
      <vt:lpstr>The Canadian landscape</vt:lpstr>
      <vt:lpstr>Infoway</vt:lpstr>
      <vt:lpstr>Standards in Canada</vt:lpstr>
      <vt:lpstr>Canadian use of FHIR</vt:lpstr>
      <vt:lpstr>Early days</vt:lpstr>
      <vt:lpstr>Immunization</vt:lpstr>
      <vt:lpstr>E-Prescribing</vt:lpstr>
      <vt:lpstr>FHIR + legacy</vt:lpstr>
      <vt:lpstr>Registries</vt:lpstr>
      <vt:lpstr>Planned systems</vt:lpstr>
      <vt:lpstr>National scale</vt:lpstr>
      <vt:lpstr>What else are we doing?</vt:lpstr>
      <vt:lpstr>FHIR North</vt:lpstr>
      <vt:lpstr>Use Cases</vt:lpstr>
      <vt:lpstr>Mobile Friendly</vt:lpstr>
      <vt:lpstr>Context-free interfaces</vt:lpstr>
      <vt:lpstr>Profiling and Validation</vt:lpstr>
      <vt:lpstr>Documents that are easier</vt:lpstr>
      <vt:lpstr>SMART on FHIR</vt:lpstr>
      <vt:lpstr>CDS Hooks</vt:lpstr>
      <vt:lpstr>Bulk data</vt:lpstr>
      <vt:lpstr>Leverage the Community</vt:lpstr>
      <vt:lpstr>Conclusion</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80</cp:revision>
  <dcterms:created xsi:type="dcterms:W3CDTF">2008-01-21T06:12:12Z</dcterms:created>
  <dcterms:modified xsi:type="dcterms:W3CDTF">2018-06-24T12:19:29Z</dcterms:modified>
</cp:coreProperties>
</file>