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6"/>
  </p:notesMasterIdLst>
  <p:handoutMasterIdLst>
    <p:handoutMasterId r:id="rId107"/>
  </p:handoutMasterIdLst>
  <p:sldIdLst>
    <p:sldId id="256" r:id="rId2"/>
    <p:sldId id="718" r:id="rId3"/>
    <p:sldId id="716"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726" r:id="rId36"/>
    <p:sldId id="725" r:id="rId37"/>
    <p:sldId id="423" r:id="rId38"/>
    <p:sldId id="424" r:id="rId39"/>
    <p:sldId id="645" r:id="rId40"/>
    <p:sldId id="646" r:id="rId41"/>
    <p:sldId id="647" r:id="rId42"/>
    <p:sldId id="648" r:id="rId43"/>
    <p:sldId id="649" r:id="rId44"/>
    <p:sldId id="650" r:id="rId45"/>
    <p:sldId id="651" r:id="rId46"/>
    <p:sldId id="652" r:id="rId47"/>
    <p:sldId id="653" r:id="rId48"/>
    <p:sldId id="654" r:id="rId49"/>
    <p:sldId id="655" r:id="rId50"/>
    <p:sldId id="656" r:id="rId51"/>
    <p:sldId id="657" r:id="rId52"/>
    <p:sldId id="658" r:id="rId53"/>
    <p:sldId id="659" r:id="rId54"/>
    <p:sldId id="660" r:id="rId55"/>
    <p:sldId id="661" r:id="rId56"/>
    <p:sldId id="662" r:id="rId57"/>
    <p:sldId id="663" r:id="rId58"/>
    <p:sldId id="664" r:id="rId59"/>
    <p:sldId id="665" r:id="rId60"/>
    <p:sldId id="666" r:id="rId61"/>
    <p:sldId id="667" r:id="rId62"/>
    <p:sldId id="668" r:id="rId63"/>
    <p:sldId id="669" r:id="rId64"/>
    <p:sldId id="670" r:id="rId65"/>
    <p:sldId id="671" r:id="rId66"/>
    <p:sldId id="672" r:id="rId67"/>
    <p:sldId id="673" r:id="rId68"/>
    <p:sldId id="674" r:id="rId69"/>
    <p:sldId id="675" r:id="rId70"/>
    <p:sldId id="676" r:id="rId71"/>
    <p:sldId id="677" r:id="rId72"/>
    <p:sldId id="678" r:id="rId73"/>
    <p:sldId id="679" r:id="rId74"/>
    <p:sldId id="680" r:id="rId75"/>
    <p:sldId id="681" r:id="rId76"/>
    <p:sldId id="682" r:id="rId77"/>
    <p:sldId id="683" r:id="rId78"/>
    <p:sldId id="684" r:id="rId79"/>
    <p:sldId id="685" r:id="rId80"/>
    <p:sldId id="686" r:id="rId81"/>
    <p:sldId id="687" r:id="rId82"/>
    <p:sldId id="688" r:id="rId83"/>
    <p:sldId id="710" r:id="rId84"/>
    <p:sldId id="690" r:id="rId85"/>
    <p:sldId id="712" r:id="rId86"/>
    <p:sldId id="691" r:id="rId87"/>
    <p:sldId id="692" r:id="rId88"/>
    <p:sldId id="693" r:id="rId89"/>
    <p:sldId id="694" r:id="rId90"/>
    <p:sldId id="695" r:id="rId91"/>
    <p:sldId id="696" r:id="rId92"/>
    <p:sldId id="697" r:id="rId93"/>
    <p:sldId id="698" r:id="rId94"/>
    <p:sldId id="699" r:id="rId95"/>
    <p:sldId id="700" r:id="rId96"/>
    <p:sldId id="701" r:id="rId97"/>
    <p:sldId id="702" r:id="rId98"/>
    <p:sldId id="703" r:id="rId99"/>
    <p:sldId id="704" r:id="rId100"/>
    <p:sldId id="705" r:id="rId101"/>
    <p:sldId id="706" r:id="rId102"/>
    <p:sldId id="727" r:id="rId103"/>
    <p:sldId id="728" r:id="rId104"/>
    <p:sldId id="720"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96552" autoAdjust="0"/>
  </p:normalViewPr>
  <p:slideViewPr>
    <p:cSldViewPr>
      <p:cViewPr varScale="1">
        <p:scale>
          <a:sx n="115" d="100"/>
          <a:sy n="115" d="100"/>
        </p:scale>
        <p:origin x="1068" y="114"/>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varScale="1">
      <p:scale>
        <a:sx n="1" d="1"/>
        <a:sy n="1" d="1"/>
      </p:scale>
      <p:origin x="0" y="-18019"/>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2017-09-21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2017-09-21</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39</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44</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53</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59</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65</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66</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67</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69</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77</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82</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83</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89</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96</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33868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01.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41.jpeg"/><Relationship Id="rId4" Type="http://schemas.openxmlformats.org/officeDocument/2006/relationships/image" Target="../media/image2.jpeg"/></Relationships>
</file>

<file path=ppt/slides/_rels/slide10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3.jpeg"/><Relationship Id="rId7" Type="http://schemas.openxmlformats.org/officeDocument/2006/relationships/image" Target="../media/image46.png"/><Relationship Id="rId2" Type="http://schemas.openxmlformats.org/officeDocument/2006/relationships/image" Target="../media/image42.jpeg"/><Relationship Id="rId1" Type="http://schemas.openxmlformats.org/officeDocument/2006/relationships/slideLayout" Target="../slideLayouts/slideLayout7.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2.jpeg"/></Relationships>
</file>

<file path=ppt/slides/_rels/slide104.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blob/master/presentations/2017-09%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Sept. 27-29,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239841809"/>
              </p:ext>
            </p:extLst>
          </p:nvPr>
        </p:nvGraphicFramePr>
        <p:xfrm>
          <a:off x="323527" y="1700809"/>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3" name="Picture 2"/>
          <p:cNvPicPr>
            <a:picLocks noChangeAspect="1"/>
          </p:cNvPicPr>
          <p:nvPr/>
        </p:nvPicPr>
        <p:blipFill>
          <a:blip r:embed="rId3"/>
          <a:stretch>
            <a:fillRect/>
          </a:stretch>
        </p:blipFill>
        <p:spPr>
          <a:xfrm>
            <a:off x="509198" y="1657809"/>
            <a:ext cx="4257341" cy="4867536"/>
          </a:xfrm>
          <a:prstGeom prst="rect">
            <a:avLst/>
          </a:prstGeom>
        </p:spPr>
      </p:pic>
      <p:pic>
        <p:nvPicPr>
          <p:cNvPr id="5" name="Picture 4"/>
          <p:cNvPicPr>
            <a:picLocks noChangeAspect="1"/>
          </p:cNvPicPr>
          <p:nvPr/>
        </p:nvPicPr>
        <p:blipFill>
          <a:blip r:embed="rId4"/>
          <a:stretch>
            <a:fillRect/>
          </a:stretch>
        </p:blipFill>
        <p:spPr>
          <a:xfrm>
            <a:off x="4920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Join </a:t>
            </a:r>
            <a:r>
              <a:rPr lang="en-US" sz="2400" noProof="0" dirty="0">
                <a:hlinkClick r:id="rId3"/>
              </a:rPr>
              <a:t>http://chat.fhir.org</a:t>
            </a:r>
            <a:endParaRPr lang="en-US" sz="24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chat,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noProof="0" dirty="0"/>
              <a:t>Jan 26-Feb 2 New Orleans</a:t>
            </a:r>
          </a:p>
          <a:p>
            <a:pPr lvl="1"/>
            <a:r>
              <a:rPr lang="en-US" sz="1900" dirty="0"/>
              <a:t>May 11-18 </a:t>
            </a:r>
            <a:r>
              <a:rPr lang="en-US" sz="1900" i="1" dirty="0"/>
              <a:t>Cologne</a:t>
            </a:r>
          </a:p>
          <a:p>
            <a:pPr lvl="1"/>
            <a:r>
              <a:rPr lang="en-US" sz="1900" noProof="0" dirty="0"/>
              <a:t>Sept 28-Oct 5 Baltimore</a:t>
            </a:r>
          </a:p>
          <a:p>
            <a:r>
              <a:rPr lang="en-US" sz="2400" noProof="0" dirty="0"/>
              <a:t>FHIR Institute Webinars</a:t>
            </a:r>
          </a:p>
          <a:p>
            <a:pPr lvl="1"/>
            <a:r>
              <a:rPr lang="en-US" sz="1900" dirty="0"/>
              <a:t>Oct 20-24</a:t>
            </a:r>
          </a:p>
          <a:p>
            <a:pPr lvl="1"/>
            <a:r>
              <a:rPr lang="en-US" sz="1900" noProof="0" dirty="0"/>
              <a:t>Dec 1-5</a:t>
            </a:r>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a:extLst>
              <a:ext uri="{FF2B5EF4-FFF2-40B4-BE49-F238E27FC236}">
                <a16:creationId xmlns:a16="http://schemas.microsoft.com/office/drawing/2014/main" id="{8F79A3A9-AD20-4B3C-99DD-B2AA970EE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958" y="5674644"/>
            <a:ext cx="2924175" cy="819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15-17, 2017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3122" y="1916832"/>
            <a:ext cx="3993294" cy="26605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B15A5D5-A581-4CEE-A29F-CCC01B6C48DF}"/>
              </a:ext>
            </a:extLst>
          </p:cNvPr>
          <p:cNvSpPr/>
          <p:nvPr/>
        </p:nvSpPr>
        <p:spPr bwMode="auto">
          <a:xfrm>
            <a:off x="2665953" y="5674644"/>
            <a:ext cx="2111180" cy="62959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2" name="Picture 4" descr="Microsoft">
            <a:extLst>
              <a:ext uri="{FF2B5EF4-FFF2-40B4-BE49-F238E27FC236}">
                <a16:creationId xmlns:a16="http://schemas.microsoft.com/office/drawing/2014/main" id="{0A6A0702-EA33-4FB8-AFB2-DF25A0D87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2843" y="5827983"/>
            <a:ext cx="2057400" cy="4381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54D2279-A860-4856-8026-7E96BB4A3455}"/>
              </a:ext>
            </a:extLst>
          </p:cNvPr>
          <p:cNvSpPr/>
          <p:nvPr/>
        </p:nvSpPr>
        <p:spPr bwMode="auto">
          <a:xfrm>
            <a:off x="3203848" y="5603263"/>
            <a:ext cx="1573285" cy="66287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32" name="Picture 8" descr="http://www.persberichtonline.nl/wp-content/uploads/logo-rood3.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3848" y="5770508"/>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68C2BBA-609E-4E55-9E0B-8F5161D25112}"/>
              </a:ext>
            </a:extLst>
          </p:cNvPr>
          <p:cNvSpPr/>
          <p:nvPr/>
        </p:nvSpPr>
        <p:spPr>
          <a:xfrm>
            <a:off x="1763688" y="1196752"/>
            <a:ext cx="5775940" cy="369332"/>
          </a:xfrm>
          <a:prstGeom prst="rect">
            <a:avLst/>
          </a:prstGeom>
        </p:spPr>
        <p:txBody>
          <a:bodyPr wrap="none">
            <a:spAutoFit/>
          </a:bodyPr>
          <a:lstStyle/>
          <a:p>
            <a:r>
              <a:rPr lang="en-US" b="1" dirty="0">
                <a:solidFill>
                  <a:schemeClr val="accent1"/>
                </a:solidFill>
              </a:rPr>
              <a:t>(And for the first time in the U.S.: June 19-21, 2018)</a:t>
            </a:r>
            <a:endParaRPr lang="en-CA" dirty="0"/>
          </a:p>
        </p:txBody>
      </p:sp>
    </p:spTree>
    <p:extLst>
      <p:ext uri="{BB962C8B-B14F-4D97-AF65-F5344CB8AC3E}">
        <p14:creationId xmlns:p14="http://schemas.microsoft.com/office/powerpoint/2010/main" val="3562491475"/>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104</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t>
            </a:r>
            <a:br>
              <a:rPr lang="en-US" noProof="0" dirty="0"/>
            </a:br>
            <a:r>
              <a:rPr lang="en-US" noProof="0" dirty="0"/>
              <a:t>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105400" y="1700808"/>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7246233" y="2608037"/>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rot="1067259">
            <a:off x="7217205" y="2608513"/>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784468" y="3444422"/>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FHIR-I and MnM</a:t>
            </a:r>
          </a:p>
          <a:p>
            <a:pPr lvl="1"/>
            <a:r>
              <a:rPr lang="en-US" noProof="0" dirty="0"/>
              <a:t>HL7 Fellow</a:t>
            </a:r>
          </a:p>
          <a:p>
            <a:pPr lvl="1"/>
            <a:r>
              <a:rPr lang="en-US" noProof="0" dirty="0"/>
              <a:t>Heavily involved in HL7 and healthcare exchange for last 17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3" name="Picture 2"/>
          <p:cNvPicPr>
            <a:picLocks noChangeAspect="1"/>
          </p:cNvPicPr>
          <p:nvPr/>
        </p:nvPicPr>
        <p:blipFill>
          <a:blip r:embed="rId2"/>
          <a:stretch>
            <a:fillRect/>
          </a:stretch>
        </p:blipFill>
        <p:spPr>
          <a:xfrm>
            <a:off x="439966" y="1611383"/>
            <a:ext cx="8308498" cy="417646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https://github.com/FHIR/documents/blob/master/presentations/</a:t>
            </a:r>
            <a:r>
              <a:rPr lang="en-US" sz="2400" dirty="0">
                <a:hlinkClick r:id="rId2"/>
              </a:rPr>
              <a:t>2017-09%20Webinars</a:t>
            </a:r>
            <a:r>
              <a:rPr lang="en-CA" sz="2400" dirty="0">
                <a:hlinkClick r:id="rId2"/>
              </a:rPr>
              <a:t>/FHIR%20for%20Architects.pptx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Vendor</a:t>
            </a:r>
            <a:r>
              <a:rPr kumimoji="0" lang="en-US" sz="2400" b="1" i="0" u="none" strike="noStrike" cap="none" normalizeH="0">
                <a:ln>
                  <a:noFill/>
                </a:ln>
                <a:solidFill>
                  <a:schemeClr val="tx1"/>
                </a:solidFill>
                <a:effectLst/>
                <a:latin typeface="Arial" charset="0"/>
                <a:cs typeface="Arial" charset="0"/>
              </a:rPr>
              <a:t> Neutral Repository</a:t>
            </a:r>
            <a:endParaRPr kumimoji="0" lang="en-US" sz="2400" b="1" i="0" u="none" strike="noStrike" cap="none" normalizeH="0" baseline="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L</a:t>
            </a:r>
            <a:r>
              <a:rPr kumimoji="0" lang="en-US" sz="2400" b="1" i="0" u="none" strike="noStrike" cap="none" normalizeH="0" baseline="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PACS</a:t>
            </a:r>
            <a:endParaRPr kumimoji="0" lang="en-US" sz="2400" b="1" i="0" u="none" strike="noStrike" cap="none" normalizeH="0" baseline="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chemeClr val="tx1"/>
                </a:solidFill>
                <a:latin typeface="Arial" charset="0"/>
                <a:cs typeface="Arial" charset="0"/>
              </a:rPr>
              <a:t>SystemX</a:t>
            </a:r>
            <a:endParaRPr kumimoji="0" lang="en-US" sz="2400" b="1" i="0" u="none" strike="noStrike" cap="none" normalizeH="0" baseline="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US" smtClean="0"/>
              <a:pPr/>
              <a:t>33</a:t>
            </a:fld>
            <a:endParaRPr lang="en-US"/>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HTTP</a:t>
            </a:r>
            <a:r>
              <a:rPr kumimoji="0" lang="en-US" sz="1800" b="1" i="0" u="none" strike="noStrike" cap="none" normalizeH="0" baseline="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Encoding/decoding, param validation, syntax validation</a:t>
            </a:r>
            <a:endParaRPr kumimoji="0" lang="en-US"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Fhir Service</a:t>
            </a:r>
            <a:endParaRPr kumimoji="0" lang="en-US" sz="1800" b="1" i="0" u="none" strike="noStrike" cap="none" normalizeH="0" baseline="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Indexer / Search</a:t>
            </a:r>
            <a:endParaRPr kumimoji="0" lang="en-US" sz="1800" b="1" i="0" u="none" strike="noStrike" cap="none" normalizeH="0" baseline="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solidFill>
                  <a:schemeClr val="bg1"/>
                </a:solidFill>
              </a:rPr>
              <a:t>Storage</a:t>
            </a:r>
            <a:endParaRPr kumimoji="0" lang="en-US" sz="1800" b="1" i="0" u="none" strike="noStrike" cap="none" normalizeH="0" baseline="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t>Implement service operations as described in spec</a:t>
            </a: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2590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US" smtClean="0"/>
              <a:pPr/>
              <a:t>34</a:t>
            </a:fld>
            <a:endParaRPr lang="en-US"/>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6858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2595844" y="5850121"/>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4"/>
          </p:nvPr>
        </p:nvSpPr>
        <p:spPr/>
        <p:txBody>
          <a:bodyPr/>
          <a:lstStyle/>
          <a:p>
            <a:fld id="{5CC3E5C4-3E2B-40F1-9F2B-C46CEB0C88DF}" type="slidenum">
              <a:rPr lang="en-CA" smtClean="0"/>
              <a:pPr/>
              <a:t>35</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874667"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ctr" rtl="0">
              <a:spcBef>
                <a:spcPts val="0"/>
              </a:spcBef>
              <a:buSzPct val="25000"/>
              <a:buNone/>
            </a:pPr>
            <a:r>
              <a:rPr lang="en" sz="1600">
                <a:solidFill>
                  <a:srgbClr val="3F3F3F"/>
                </a:solidFill>
                <a:latin typeface="Calibri"/>
                <a:ea typeface="Calibri"/>
                <a:cs typeface="Calibri"/>
                <a:sym typeface="Calibri"/>
              </a:rPr>
              <a:t>MU-oriented</a:t>
            </a:r>
            <a:br>
              <a:rPr lang="en" sz="1600" b="0" i="0" u="none" strike="noStrike" cap="none">
                <a:solidFill>
                  <a:srgbClr val="3F3F3F"/>
                </a:solidFill>
                <a:latin typeface="Calibri"/>
                <a:ea typeface="Calibri"/>
                <a:cs typeface="Calibri"/>
                <a:sym typeface="Calibri"/>
              </a:rPr>
            </a:br>
            <a:r>
              <a:rPr lang="en" sz="1600" b="0" i="0" u="none" strike="noStrike" cap="none">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874667"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1353555" y="1716081"/>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200" b="0" i="0" u="none" strike="noStrike" cap="none">
              <a:solidFill>
                <a:srgbClr val="000000"/>
              </a:solidFill>
              <a:latin typeface="Calibri"/>
              <a:ea typeface="Calibri"/>
              <a:cs typeface="Calibri"/>
              <a:sym typeface="Calibri"/>
            </a:endParaRPr>
          </a:p>
          <a:p>
            <a:pPr marL="0" marR="0" lvl="0" indent="0" algn="ctr" rtl="0">
              <a:spcBef>
                <a:spcPts val="0"/>
              </a:spcBef>
              <a:buNone/>
            </a:pPr>
            <a:endParaRPr sz="1600" b="0" i="0" u="none" strike="noStrike" cap="none">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921869" y="5279596"/>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2595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2621187" y="3164827"/>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2673740" y="3859527"/>
            <a:ext cx="1116299"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b="0" i="0" u="none" strike="noStrike" cap="none">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2621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4545719"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1345349" y="3569784"/>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2696061"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b="0" i="0" u="none" strike="noStrike" cap="none">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1602104" y="4949831"/>
            <a:ext cx="2681400" cy="230699"/>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None/>
            </a:pPr>
            <a:r>
              <a:rPr lang="en">
                <a:latin typeface="Calibri"/>
                <a:ea typeface="Calibri"/>
                <a:cs typeface="Calibri"/>
                <a:sym typeface="Calibri"/>
              </a:rPr>
              <a:t>Underlying</a:t>
            </a:r>
            <a:r>
              <a:rPr lang="en" sz="1400" b="0" i="0" u="none" strike="noStrike" cap="none">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265067" y="5072186"/>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8934876" y="5072186"/>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275655"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3861890"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2942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4832130"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marL="0" marR="0" lvl="0" indent="0" algn="l" rtl="0">
              <a:spcBef>
                <a:spcPts val="0"/>
              </a:spcBef>
              <a:buSzPct val="25000"/>
              <a:buNone/>
            </a:pPr>
            <a:r>
              <a:rPr lang="en" sz="1800" b="0" i="0" u="none" strike="noStrike" cap="none">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6253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4943508" y="3590016"/>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3385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7321377" y="2494039"/>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7518420" y="2239733"/>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6757292"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4904021"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1600" b="0" i="0" u="none" strike="noStrike" cap="none">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7233299" y="2681847"/>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7203232" y="2009812"/>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5418562" y="3140968"/>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5854976"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1504421" y="1764576"/>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600">
                  <a:solidFill>
                    <a:srgbClr val="3F3F3F"/>
                  </a:solidFill>
                  <a:latin typeface="Calibri"/>
                  <a:ea typeface="Calibri"/>
                  <a:cs typeface="Calibri"/>
                  <a:sym typeface="Calibri"/>
                </a:rPr>
                <a:t>  Mobile</a:t>
              </a:r>
              <a:r>
                <a:rPr lang="en" sz="1600" b="0" i="0" u="none" strike="noStrike" cap="none">
                  <a:solidFill>
                    <a:srgbClr val="3F3F3F"/>
                  </a:solidFill>
                  <a:latin typeface="Calibri"/>
                  <a:ea typeface="Calibri"/>
                  <a:cs typeface="Calibri"/>
                  <a:sym typeface="Calibri"/>
                </a:rPr>
                <a:t>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5762094" y="5259678"/>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4539882" y="5863033"/>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4490515" y="5871621"/>
            <a:ext cx="2414399"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3476051" y="1792621"/>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921870" y="5886112"/>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marL="0" marR="0" lvl="0" indent="0" algn="l" rtl="0">
              <a:spcBef>
                <a:spcPts val="0"/>
              </a:spcBef>
              <a:buNone/>
            </a:pPr>
            <a:endParaRPr sz="1600" b="0" i="0" u="none" strike="noStrike" cap="none">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90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764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4"/>
          </p:nvPr>
        </p:nvSpPr>
        <p:spPr/>
        <p:txBody>
          <a:bodyPr/>
          <a:lstStyle/>
          <a:p>
            <a:fld id="{5CC3E5C4-3E2B-40F1-9F2B-C46CEB0C88DF}" type="slidenum">
              <a:rPr lang="en-CA" smtClean="0"/>
              <a:pPr/>
              <a:t>36</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80307"/>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37</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38</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53</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2552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59</a:t>
            </a:fld>
            <a:endParaRPr lang="en-US"/>
          </a:p>
        </p:txBody>
      </p:sp>
    </p:spTree>
    <p:extLst>
      <p:ext uri="{BB962C8B-B14F-4D97-AF65-F5344CB8AC3E}">
        <p14:creationId xmlns:p14="http://schemas.microsoft.com/office/powerpoint/2010/main" val="53155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only hold when converting between different syntaxes when data is canonicalized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a:t>
            </a:r>
            <a:r>
              <a:rPr lang="en-US" sz="3100" noProof="0" dirty="0">
                <a:solidFill>
                  <a:schemeClr val="tx1"/>
                </a:solidFill>
                <a:effectLst/>
                <a:latin typeface="+mn-lt"/>
                <a:ea typeface="+mn-ea"/>
                <a:cs typeface="+mn-cs"/>
              </a:rPr>
              <a:t>, ConceptMap,</a:t>
            </a:r>
            <a:r>
              <a:rPr lang="en-US" dirty="0"/>
              <a:t>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67</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 and message boundaries</a:t>
            </a:r>
          </a:p>
          <a:p>
            <a:pPr lvl="1"/>
            <a:r>
              <a:rPr lang="en-US" sz="2800" dirty="0"/>
              <a:t>Define extensions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85</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611560"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88</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a:t>Outbreak, Public Health Case, etc.</a:t>
            </a:r>
          </a:p>
          <a:p>
            <a:pPr lvl="1"/>
            <a:r>
              <a:rPr lang="en-US" sz="2400" dirty="0"/>
              <a:t>Some content will (hopefully) become normative in FHIR R4 (2018), but most won’t</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Q4 2018: FHIR R4 published </a:t>
            </a:r>
          </a:p>
          <a:p>
            <a:pPr lvl="1" indent="-342900"/>
            <a:r>
              <a:rPr lang="en-US" dirty="0"/>
              <a:t>with some normative content?</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16903</TotalTime>
  <Words>5536</Words>
  <Application>Microsoft Office PowerPoint</Application>
  <PresentationFormat>On-screen Show (4:3)</PresentationFormat>
  <Paragraphs>985</Paragraphs>
  <Slides>104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104</vt:i4>
      </vt:variant>
    </vt:vector>
  </HeadingPairs>
  <TitlesOfParts>
    <vt:vector size="114"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Profile Uses</vt:lpstr>
      <vt:lpstr>Profiled Observation (Blood Pressure)</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International HL7 FHIR Developer Days November 15-17, 2017 in Amsterdam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363</cp:revision>
  <dcterms:created xsi:type="dcterms:W3CDTF">2012-12-03T20:41:34Z</dcterms:created>
  <dcterms:modified xsi:type="dcterms:W3CDTF">2017-09-21T06:11:45Z</dcterms:modified>
</cp:coreProperties>
</file>