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5"/>
  </p:notesMasterIdLst>
  <p:sldIdLst>
    <p:sldId id="256" r:id="rId3"/>
    <p:sldId id="324" r:id="rId4"/>
    <p:sldId id="315" r:id="rId5"/>
    <p:sldId id="301" r:id="rId6"/>
    <p:sldId id="396" r:id="rId7"/>
    <p:sldId id="397" r:id="rId8"/>
    <p:sldId id="346" r:id="rId9"/>
    <p:sldId id="398" r:id="rId10"/>
    <p:sldId id="394" r:id="rId11"/>
    <p:sldId id="325" r:id="rId12"/>
    <p:sldId id="288" r:id="rId13"/>
    <p:sldId id="339" r:id="rId14"/>
    <p:sldId id="340" r:id="rId15"/>
    <p:sldId id="341" r:id="rId16"/>
    <p:sldId id="342" r:id="rId17"/>
    <p:sldId id="399" r:id="rId18"/>
    <p:sldId id="331" r:id="rId19"/>
    <p:sldId id="329" r:id="rId20"/>
    <p:sldId id="400" r:id="rId21"/>
    <p:sldId id="401" r:id="rId22"/>
    <p:sldId id="402" r:id="rId23"/>
    <p:sldId id="3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53F"/>
    <a:srgbClr val="3891A7"/>
    <a:srgbClr val="97DCFF"/>
    <a:srgbClr val="B6D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95" d="100"/>
          <a:sy n="95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REST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2017-05-01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/>
          </a:p>
          <a:p>
            <a:r>
              <a:rPr lang="en-US" dirty="0"/>
              <a:t>Allow</a:t>
            </a:r>
            <a:r>
              <a:rPr lang="en-US" baseline="0" dirty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URLs, parameters, etc. all defined</a:t>
            </a:r>
          </a:p>
          <a:p>
            <a:r>
              <a:rPr lang="en-US" dirty="0"/>
              <a:t>Choice of what operations to support</a:t>
            </a:r>
          </a:p>
          <a:p>
            <a:r>
              <a:rPr lang="en-US" dirty="0"/>
              <a:t>Behavior documented in conformance profile - mandatory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324465"/>
            <a:chOff x="240" y="288"/>
            <a:chExt cx="5290" cy="3469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469"/>
            </a:xfrm>
            <a:prstGeom prst="rect">
              <a:avLst/>
            </a:prstGeom>
            <a:grp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350"/>
            </a:xfrm>
            <a:prstGeom prst="rect">
              <a:avLst/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grpFill/>
            <a:ln w="38100">
              <a:solidFill>
                <a:srgbClr val="05953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2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07" y="5637124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6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6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4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51520" y="252899"/>
            <a:ext cx="8640960" cy="61284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3246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 useBgFill="1"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9"/>
            <a:ext cx="8678863" cy="6144790"/>
          </a:xfrm>
          <a:prstGeom prst="rect">
            <a:avLst/>
          </a:prstGeom>
          <a:ln w="9525">
            <a:solidFill>
              <a:schemeClr val="folHlink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rgbClr val="05953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31775" y="6536532"/>
            <a:ext cx="87598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800" b="1" dirty="0"/>
              <a:t>© 2017 AEGIS.net, Inc., HL7 ® International. Licensed</a:t>
            </a:r>
            <a:r>
              <a:rPr lang="en-US" sz="800" b="1" baseline="0" dirty="0"/>
              <a:t> under Creative Commons</a:t>
            </a:r>
            <a:r>
              <a:rPr lang="en-US" sz="800" b="1" dirty="0"/>
              <a:t>. AEGIS is a registered trademark</a:t>
            </a:r>
            <a:r>
              <a:rPr lang="en-US" sz="800" b="1" baseline="0" dirty="0"/>
              <a:t> of AEGIS.net, Inc.</a:t>
            </a:r>
          </a:p>
          <a:p>
            <a:r>
              <a:rPr lang="en-US" sz="800" b="1" dirty="0"/>
              <a:t>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636228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02" y="404664"/>
            <a:ext cx="1343599" cy="79776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0747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/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81E5-0C72-4A6E-8949-6FD46FEB120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C662-1B2E-4A30-BC08-317F6A17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chard.ettema@aegis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e.net/uploadedFiles/Documents/ITI/IHE_ITI_Suppl_PDQm.pdf" TargetMode="External"/><Relationship Id="rId2" Type="http://schemas.openxmlformats.org/officeDocument/2006/relationships/hyperlink" Target="http://www.ihe.net/uploadedFiles/Documents/ITI/IHE_ITI_Suppl_MHD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://wiki.siframework.org/Structured+Data+Capture+Initiativ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connectathons/MadridMay2017/Connectathon15/FHIR%20Overview.ppt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irectory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84784"/>
            <a:ext cx="6781800" cy="1912466"/>
          </a:xfrm>
        </p:spPr>
        <p:txBody>
          <a:bodyPr/>
          <a:lstStyle/>
          <a:p>
            <a:br>
              <a:rPr lang="en-AU" dirty="0"/>
            </a:br>
            <a:r>
              <a:rPr lang="en-AU" sz="4800" dirty="0"/>
              <a:t>Introduction to FHIR</a:t>
            </a:r>
            <a:br>
              <a:rPr lang="en-AU" sz="4800" dirty="0"/>
            </a:br>
            <a:r>
              <a:rPr lang="en-AU" sz="3200" dirty="0"/>
              <a:t>May 6, 2017</a:t>
            </a:r>
            <a:br>
              <a:rPr lang="en-AU" sz="3200" dirty="0"/>
            </a:br>
            <a:r>
              <a:rPr lang="en-AU" sz="3200" dirty="0"/>
              <a:t>HL7 FHIR </a:t>
            </a:r>
            <a:r>
              <a:rPr lang="en-AU" sz="3200" dirty="0" err="1"/>
              <a:t>Connectathon</a:t>
            </a:r>
            <a:r>
              <a:rPr lang="en-AU" sz="3200" dirty="0"/>
              <a:t> 15</a:t>
            </a:r>
            <a:br>
              <a:rPr lang="en-AU" sz="48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2046610"/>
          </a:xfrm>
        </p:spPr>
        <p:txBody>
          <a:bodyPr/>
          <a:lstStyle/>
          <a:p>
            <a:r>
              <a:rPr lang="en-AU" sz="2800" dirty="0"/>
              <a:t>Richard Ettema</a:t>
            </a:r>
          </a:p>
          <a:p>
            <a:r>
              <a:rPr lang="en-US" sz="2400" dirty="0"/>
              <a:t>FHIR® Certified Implementer</a:t>
            </a:r>
            <a:endParaRPr lang="en-AU" sz="2400" dirty="0"/>
          </a:p>
          <a:p>
            <a:r>
              <a:rPr lang="en-AU" sz="2400" dirty="0"/>
              <a:t>Lead Consultant, AEGIS.net, Inc.</a:t>
            </a:r>
          </a:p>
          <a:p>
            <a:r>
              <a:rPr lang="en-AU" sz="2400" dirty="0">
                <a:hlinkClick r:id="rId2"/>
              </a:rPr>
              <a:t>richard.ettema@aegis.net</a:t>
            </a:r>
            <a:r>
              <a:rPr lang="en-A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CDA taught HL7 a very important lesson</a:t>
            </a:r>
          </a:p>
          <a:p>
            <a:pPr lvl="1"/>
            <a:r>
              <a:rPr lang="en-US" sz="2400" dirty="0"/>
              <a:t>Even if the computers don’t understand 99% of what you’re sending, that’s ok if they can properly render it to a human clinician</a:t>
            </a:r>
          </a:p>
          <a:p>
            <a:pPr lvl="0"/>
            <a:r>
              <a:rPr lang="en-US" sz="2800" dirty="0"/>
              <a:t>This doesn’t just hold for documents</a:t>
            </a:r>
          </a:p>
          <a:p>
            <a:pPr lvl="0"/>
            <a:r>
              <a:rPr lang="en-US" sz="2800" dirty="0"/>
              <a:t>Important for messages, services, etc.</a:t>
            </a:r>
          </a:p>
          <a:p>
            <a:pPr lvl="0"/>
            <a:r>
              <a:rPr lang="en-US" sz="2800" dirty="0"/>
              <a:t>Resources SHOULD always contain narrative to support human-consumption as a fallback.</a:t>
            </a:r>
            <a:endParaRPr lang="en-US" sz="2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50" y="3068960"/>
            <a:ext cx="105611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Simple, out-of-the-box interoperability</a:t>
            </a:r>
          </a:p>
          <a:p>
            <a:r>
              <a:rPr lang="en-US" sz="2800" dirty="0"/>
              <a:t>Leverage</a:t>
            </a:r>
            <a:r>
              <a:rPr lang="en-US" sz="2800" baseline="0" dirty="0"/>
              <a:t> HTTP: GET, POST, etc.</a:t>
            </a:r>
          </a:p>
          <a:p>
            <a:r>
              <a:rPr lang="en-US" sz="2800" dirty="0"/>
              <a:t>Pre-defined operations</a:t>
            </a:r>
          </a:p>
          <a:p>
            <a:pPr lvl="1"/>
            <a:r>
              <a:rPr lang="en-US" sz="2400" dirty="0"/>
              <a:t>Create, Read, Update, Delete</a:t>
            </a:r>
          </a:p>
          <a:p>
            <a:pPr lvl="1"/>
            <a:r>
              <a:rPr lang="en-US" sz="2400" dirty="0"/>
              <a:t>Also: Patch, History, Read Version, Search, Validate, Conformance, Batch &amp; Transaction</a:t>
            </a:r>
          </a:p>
          <a:p>
            <a:r>
              <a:rPr lang="en-US" sz="2800" dirty="0"/>
              <a:t>Works best where control resides on client side and trust relationship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8750011"/>
              </p:ext>
            </p:extLst>
          </p:nvPr>
        </p:nvGraphicFramePr>
        <p:xfrm>
          <a:off x="7092280" y="2420888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25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CDA</a:t>
            </a:r>
          </a:p>
          <a:p>
            <a:r>
              <a:rPr lang="en-US" sz="2800" dirty="0"/>
              <a:t>Collection</a:t>
            </a:r>
            <a:r>
              <a:rPr lang="en-US" sz="2800" baseline="0" dirty="0"/>
              <a:t> of resources bound together</a:t>
            </a:r>
          </a:p>
          <a:p>
            <a:pPr lvl="1"/>
            <a:r>
              <a:rPr lang="en-US" sz="2400" baseline="0" dirty="0"/>
              <a:t>Root is a “Composition” resource</a:t>
            </a:r>
          </a:p>
          <a:p>
            <a:pPr lvl="1"/>
            <a:r>
              <a:rPr lang="en-US" sz="2400" baseline="0" dirty="0"/>
              <a:t>Just like CDA header</a:t>
            </a:r>
          </a:p>
          <a:p>
            <a:r>
              <a:rPr lang="en-US" sz="2800" baseline="0" dirty="0"/>
              <a:t>Sent as a Bundle </a:t>
            </a:r>
            <a:r>
              <a:rPr lang="en-US" sz="2000" b="1" baseline="0" dirty="0">
                <a:solidFill>
                  <a:srgbClr val="C00000"/>
                </a:solidFill>
              </a:rPr>
              <a:t>(FHIR Resource)</a:t>
            </a:r>
          </a:p>
          <a:p>
            <a:r>
              <a:rPr lang="en-US" sz="2800" baseline="0" dirty="0"/>
              <a:t>One context</a:t>
            </a:r>
          </a:p>
          <a:p>
            <a:r>
              <a:rPr lang="en-US" sz="2800" baseline="0" dirty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Similar to v2 and v3 messaging</a:t>
            </a:r>
          </a:p>
          <a:p>
            <a:r>
              <a:rPr lang="en-US" sz="2800" dirty="0"/>
              <a:t>Also a collection of resources as a Bundle </a:t>
            </a:r>
            <a:r>
              <a:rPr lang="en-US" sz="2000" b="1" dirty="0">
                <a:solidFill>
                  <a:srgbClr val="C00000"/>
                </a:solidFill>
              </a:rPr>
              <a:t>(FHIR Resource)</a:t>
            </a:r>
            <a:endParaRPr lang="en-US" sz="2000" dirty="0"/>
          </a:p>
          <a:p>
            <a:r>
              <a:rPr lang="en-US" sz="2800" dirty="0"/>
              <a:t>Allows request/response behavior for both request and response payloads</a:t>
            </a:r>
          </a:p>
          <a:p>
            <a:r>
              <a:rPr lang="en-US" sz="2800" dirty="0"/>
              <a:t>Event-driven</a:t>
            </a:r>
          </a:p>
          <a:p>
            <a:pPr lvl="1"/>
            <a:r>
              <a:rPr lang="en-US" sz="2400" dirty="0"/>
              <a:t>e.g. Send lab order, get back result</a:t>
            </a:r>
          </a:p>
          <a:p>
            <a:r>
              <a:rPr lang="en-US" sz="2800" dirty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en-US" baseline="0" dirty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Combination of previous paradigms </a:t>
            </a:r>
          </a:p>
          <a:p>
            <a:pPr lvl="1"/>
            <a:r>
              <a:rPr lang="en-US" sz="2400" dirty="0"/>
              <a:t>(based on SOA principles)</a:t>
            </a:r>
          </a:p>
          <a:p>
            <a:pPr lvl="1"/>
            <a:r>
              <a:rPr lang="en-US" sz="2400" dirty="0"/>
              <a:t>Ultra complex workflows</a:t>
            </a:r>
          </a:p>
          <a:p>
            <a:pPr lvl="1"/>
            <a:r>
              <a:rPr lang="en-US" sz="2400" dirty="0"/>
              <a:t>Ultra simple workflows</a:t>
            </a:r>
          </a:p>
          <a:p>
            <a:pPr lvl="1"/>
            <a:r>
              <a:rPr lang="en-US" sz="2400" dirty="0"/>
              <a:t>Individual resources or collections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 Bundle, contained resources or other formats)</a:t>
            </a:r>
          </a:p>
          <a:p>
            <a:pPr lvl="1"/>
            <a:r>
              <a:rPr lang="en-US" sz="2400" dirty="0"/>
              <a:t>Use HTTP or use something else</a:t>
            </a:r>
          </a:p>
          <a:p>
            <a:pPr lvl="1"/>
            <a:r>
              <a:rPr lang="en-US" sz="2400" dirty="0"/>
              <a:t>Only constraint is that you’re passing around FHIR resources in some way, shape or manner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Regardless of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paradigm</a:t>
            </a:r>
            <a:br>
              <a:rPr lang="en-US" sz="2800" dirty="0"/>
            </a:br>
            <a:r>
              <a:rPr lang="en-US" sz="2800" dirty="0"/>
              <a:t>	the content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3468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85292" y="1661996"/>
            <a:ext cx="5543543" cy="2868133"/>
            <a:chOff x="35496" y="1419622"/>
            <a:chExt cx="5543543" cy="215110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2134347" cy="1702938"/>
              <a:chOff x="251520" y="989679"/>
              <a:chExt cx="2134347" cy="170293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91230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5111495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Message</a:t>
              </a: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3275856" y="2564903"/>
            <a:ext cx="6724918" cy="3163996"/>
            <a:chOff x="3289172" y="2096802"/>
            <a:chExt cx="6724918" cy="237299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Document</a:t>
              </a: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672491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…Package 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638640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Down Arrow 26"/>
          <p:cNvSpPr/>
          <p:nvPr/>
        </p:nvSpPr>
        <p:spPr>
          <a:xfrm rot="14554775">
            <a:off x="2455803" y="4179458"/>
            <a:ext cx="1041867" cy="1076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REST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other SDOs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8840"/>
            <a:ext cx="8382000" cy="4320480"/>
          </a:xfrm>
        </p:spPr>
        <p:txBody>
          <a:bodyPr/>
          <a:lstStyle/>
          <a:p>
            <a:r>
              <a:rPr lang="en-AU" sz="2400" dirty="0"/>
              <a:t>IHE</a:t>
            </a:r>
          </a:p>
          <a:p>
            <a:pPr lvl="1"/>
            <a:r>
              <a:rPr lang="en-AU" sz="1800" dirty="0"/>
              <a:t>Using FHIR for MHD (mobile XDS) and </a:t>
            </a:r>
            <a:r>
              <a:rPr lang="en-AU" sz="1800" dirty="0" err="1"/>
              <a:t>PDQm</a:t>
            </a:r>
            <a:r>
              <a:rPr lang="en-AU" sz="1800" dirty="0"/>
              <a:t> (mobile Patient Query)</a:t>
            </a:r>
          </a:p>
          <a:p>
            <a:pPr marL="457200" lvl="1" indent="0">
              <a:buNone/>
            </a:pPr>
            <a:r>
              <a:rPr lang="en-AU" sz="1800" dirty="0">
                <a:hlinkClick r:id="rId2"/>
              </a:rPr>
              <a:t>http://www.ihe.net/uploadedFiles/Documents/ITI/IHE_ITI_Suppl_MHD.pdf</a:t>
            </a:r>
            <a:endParaRPr lang="en-AU" sz="1800" dirty="0"/>
          </a:p>
          <a:p>
            <a:pPr marL="457200" lvl="1" indent="0">
              <a:buNone/>
            </a:pPr>
            <a:r>
              <a:rPr lang="en-AU" sz="1800" dirty="0">
                <a:hlinkClick r:id="rId3"/>
              </a:rPr>
              <a:t>http://www.ihe.net/uploadedFiles/Documents/ITI/IHE_ITI_Suppl_PDQm.pdf</a:t>
            </a:r>
            <a:endParaRPr lang="en-AU" sz="1800" dirty="0"/>
          </a:p>
          <a:p>
            <a:r>
              <a:rPr lang="en-AU" sz="2400" dirty="0"/>
              <a:t>ONC</a:t>
            </a:r>
          </a:p>
          <a:p>
            <a:pPr lvl="1"/>
            <a:r>
              <a:rPr lang="en-AU" sz="1800" dirty="0"/>
              <a:t>Structured Data Capture Initiative </a:t>
            </a:r>
            <a:r>
              <a:rPr lang="en-US" sz="1800" dirty="0"/>
              <a:t>to facilitate the collection of supplemental EHR-derived data</a:t>
            </a:r>
            <a:endParaRPr lang="en-AU" sz="1800" dirty="0"/>
          </a:p>
          <a:p>
            <a:pPr marL="457200" lvl="1" indent="0">
              <a:buNone/>
            </a:pPr>
            <a:r>
              <a:rPr lang="en-AU" sz="1800" dirty="0">
                <a:hlinkClick r:id="rId4"/>
              </a:rPr>
              <a:t>http://wiki.siframework.org/Structured+Data+Capture+Initiative</a:t>
            </a:r>
            <a:endParaRPr lang="en-AU" sz="1800" dirty="0"/>
          </a:p>
          <a:p>
            <a:r>
              <a:rPr lang="en-AU" sz="2400" dirty="0"/>
              <a:t>Because FHIR is free and because of how it’s structured, use by other SDOs is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7170" name="Picture 2" descr="C:\Users\office\AppData\Local\Microsoft\Windows\Temporary Internet Files\Content.IE5\TIOTJVXV\MC9004396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06353"/>
            <a:ext cx="2662267" cy="18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does FHIR provide?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Resources (building blocks)</a:t>
            </a:r>
          </a:p>
          <a:p>
            <a:r>
              <a:rPr lang="en-US" sz="2800" dirty="0"/>
              <a:t>Extensions (part of the spec)</a:t>
            </a:r>
          </a:p>
          <a:p>
            <a:r>
              <a:rPr lang="en-US" sz="2800" dirty="0"/>
              <a:t>Methodology</a:t>
            </a:r>
          </a:p>
          <a:p>
            <a:pPr lvl="1"/>
            <a:r>
              <a:rPr lang="en-US" sz="2400" dirty="0"/>
              <a:t>Bundles, Profiles, Conformance</a:t>
            </a:r>
          </a:p>
          <a:p>
            <a:r>
              <a:rPr lang="en-US" sz="2800" dirty="0"/>
              <a:t>Syntax - XML, JSON</a:t>
            </a:r>
            <a:r>
              <a:rPr lang="en-AU" sz="2800" dirty="0"/>
              <a:t> and RDF (JSON-LD)</a:t>
            </a:r>
            <a:endParaRPr lang="en-US" sz="2800" dirty="0"/>
          </a:p>
          <a:p>
            <a:r>
              <a:rPr lang="en-US" sz="2800" dirty="0"/>
              <a:t>Human readability</a:t>
            </a:r>
          </a:p>
          <a:p>
            <a:r>
              <a:rPr lang="en-US" sz="2800" dirty="0"/>
              <a:t>Support for multiple Paradigms</a:t>
            </a:r>
          </a:p>
          <a:p>
            <a:pPr lvl="1"/>
            <a:r>
              <a:rPr lang="en-US" sz="2400" dirty="0"/>
              <a:t>REST, Messaging, Documents,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7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Timeline (planned)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4797152"/>
            <a:ext cx="8424936" cy="0"/>
          </a:xfrm>
          <a:prstGeom prst="line">
            <a:avLst/>
          </a:prstGeom>
          <a:ln w="34925"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5877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5955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7367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4543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312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259632" y="3356992"/>
            <a:ext cx="576064" cy="1440160"/>
            <a:chOff x="1835696" y="3356992"/>
            <a:chExt cx="576064" cy="14401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178827" y="2500095"/>
            <a:ext cx="851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4973106"/>
            <a:ext cx="84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1661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3073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0249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8837" y="497310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Group 36"/>
          <p:cNvGrpSpPr/>
          <p:nvPr/>
        </p:nvGrpSpPr>
        <p:grpSpPr>
          <a:xfrm>
            <a:off x="3275856" y="3356992"/>
            <a:ext cx="576064" cy="1440160"/>
            <a:chOff x="1835696" y="3356992"/>
            <a:chExt cx="576064" cy="144016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194235" y="2503658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DSTU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1.0</a:t>
            </a:r>
          </a:p>
        </p:txBody>
      </p:sp>
      <p:grpSp>
        <p:nvGrpSpPr>
          <p:cNvPr id="24" name="Group 53"/>
          <p:cNvGrpSpPr/>
          <p:nvPr/>
        </p:nvGrpSpPr>
        <p:grpSpPr>
          <a:xfrm>
            <a:off x="4385715" y="2524504"/>
            <a:ext cx="1023037" cy="2272648"/>
            <a:chOff x="4133365" y="2524504"/>
            <a:chExt cx="1023037" cy="2272648"/>
          </a:xfrm>
        </p:grpSpPr>
        <p:sp>
          <p:nvSpPr>
            <p:cNvPr id="25" name="TextBox 24"/>
            <p:cNvSpPr txBox="1"/>
            <p:nvPr/>
          </p:nvSpPr>
          <p:spPr>
            <a:xfrm>
              <a:off x="4133365" y="2524504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DSTU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2.0</a:t>
              </a:r>
            </a:p>
          </p:txBody>
        </p:sp>
        <p:grpSp>
          <p:nvGrpSpPr>
            <p:cNvPr id="26" name="Group 43"/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/>
          <p:cNvGrpSpPr/>
          <p:nvPr/>
        </p:nvGrpSpPr>
        <p:grpSpPr>
          <a:xfrm>
            <a:off x="5446706" y="2500095"/>
            <a:ext cx="800219" cy="2297057"/>
            <a:chOff x="5555524" y="2500095"/>
            <a:chExt cx="800219" cy="2297057"/>
          </a:xfrm>
        </p:grpSpPr>
        <p:sp>
          <p:nvSpPr>
            <p:cNvPr id="30" name="TextBox 29"/>
            <p:cNvSpPr txBox="1"/>
            <p:nvPr/>
          </p:nvSpPr>
          <p:spPr>
            <a:xfrm>
              <a:off x="5555524" y="2500095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STU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3.0</a:t>
              </a:r>
            </a:p>
          </p:txBody>
        </p:sp>
        <p:grpSp>
          <p:nvGrpSpPr>
            <p:cNvPr id="31" name="Group 46"/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55"/>
          <p:cNvGrpSpPr/>
          <p:nvPr/>
        </p:nvGrpSpPr>
        <p:grpSpPr>
          <a:xfrm>
            <a:off x="6781499" y="2503658"/>
            <a:ext cx="1023037" cy="2293494"/>
            <a:chOff x="7075517" y="2503658"/>
            <a:chExt cx="1023037" cy="2293494"/>
          </a:xfrm>
        </p:grpSpPr>
        <p:sp>
          <p:nvSpPr>
            <p:cNvPr id="35" name="TextBox 34"/>
            <p:cNvSpPr txBox="1"/>
            <p:nvPr/>
          </p:nvSpPr>
          <p:spPr>
            <a:xfrm>
              <a:off x="7075517" y="2503658"/>
              <a:ext cx="1023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~ 1</a:t>
              </a:r>
              <a:r>
                <a:rPr lang="en-US" sz="24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2400" baseline="30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Norm.</a:t>
              </a:r>
            </a:p>
          </p:txBody>
        </p:sp>
        <p:grpSp>
          <p:nvGrpSpPr>
            <p:cNvPr id="36" name="Group 49"/>
            <p:cNvGrpSpPr/>
            <p:nvPr/>
          </p:nvGrpSpPr>
          <p:grpSpPr>
            <a:xfrm>
              <a:off x="7228472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8182217" y="2678392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78742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be downloaded at:</a:t>
            </a:r>
          </a:p>
          <a:p>
            <a:pPr lvl="1"/>
            <a:r>
              <a:rPr lang="en-CA" sz="2400" dirty="0">
                <a:hlinkClick r:id="rId2"/>
              </a:rPr>
              <a:t>http://gforge.hl7.org/svn/fhir/trunk/connectathons/MadridMay2017/Connectathon15/FHIR%20Overview.pptx</a:t>
            </a:r>
            <a:endParaRPr lang="en-CA" sz="2400" dirty="0"/>
          </a:p>
          <a:p>
            <a:pPr lvl="1"/>
            <a:r>
              <a:rPr lang="en-US" sz="2400" dirty="0"/>
              <a:t>(use “anonymous” and email address)</a:t>
            </a:r>
          </a:p>
          <a:p>
            <a:pPr lvl="0"/>
            <a:r>
              <a:rPr lang="en-US" sz="2800" dirty="0"/>
              <a:t>Is licensed for use under the Creative Commons, specifically:</a:t>
            </a:r>
          </a:p>
          <a:p>
            <a:pPr lvl="1"/>
            <a:r>
              <a:rPr lang="en-CA" sz="2400" u="sng" dirty="0">
                <a:hlinkClick r:id="rId3"/>
              </a:rPr>
              <a:t>Creative Commons Attribution 3.0 </a:t>
            </a:r>
            <a:r>
              <a:rPr lang="en-CA" sz="2400" u="sng" dirty="0" err="1">
                <a:hlinkClick r:id="rId3"/>
              </a:rPr>
              <a:t>Unported</a:t>
            </a:r>
            <a:r>
              <a:rPr lang="en-CA" sz="2400" u="sng" dirty="0">
                <a:hlinkClick r:id="rId3"/>
              </a:rPr>
              <a:t> License</a:t>
            </a:r>
            <a:endParaRPr lang="en-CA" sz="2400" u="sng" dirty="0"/>
          </a:p>
          <a:p>
            <a:pPr lvl="1"/>
            <a:r>
              <a:rPr lang="en-US" sz="2400" dirty="0"/>
              <a:t>(Do with it as you wish, so long as you give credit)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32295"/>
            <a:ext cx="8316416" cy="3636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546720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Directory to all FHIR versions: </a:t>
            </a:r>
            <a:r>
              <a:rPr lang="en-US" dirty="0">
                <a:hlinkClick r:id="rId3"/>
              </a:rPr>
              <a:t>http://hl7.org/fhir/directory.html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9"/>
            <a:ext cx="8280920" cy="16260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40336"/>
            <a:ext cx="6264696" cy="194284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>
            <a:off x="2915816" y="1772816"/>
            <a:ext cx="792088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/>
          </p:cNvCxnSpPr>
          <p:nvPr/>
        </p:nvCxnSpPr>
        <p:spPr bwMode="auto">
          <a:xfrm flipH="1">
            <a:off x="4355976" y="3501008"/>
            <a:ext cx="792088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cxnSpLocks/>
          </p:cNvCxnSpPr>
          <p:nvPr/>
        </p:nvCxnSpPr>
        <p:spPr bwMode="auto">
          <a:xfrm flipH="1">
            <a:off x="971600" y="4869160"/>
            <a:ext cx="792088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511660" y="565852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links: Resource, REST API, Testing</a:t>
            </a:r>
          </a:p>
        </p:txBody>
      </p:sp>
    </p:spTree>
    <p:extLst>
      <p:ext uri="{BB962C8B-B14F-4D97-AF65-F5344CB8AC3E}">
        <p14:creationId xmlns:p14="http://schemas.microsoft.com/office/powerpoint/2010/main" val="59226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(Q &amp;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1772817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42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– Fast (to design &amp; to implement)</a:t>
            </a:r>
          </a:p>
          <a:p>
            <a:pPr lvl="1"/>
            <a:r>
              <a:rPr lang="en-US" sz="2000" dirty="0"/>
              <a:t>Relative – No technology can make integration as fast as we’d like</a:t>
            </a:r>
          </a:p>
          <a:p>
            <a:r>
              <a:rPr lang="en-US" dirty="0"/>
              <a:t>H </a:t>
            </a:r>
            <a:r>
              <a:rPr lang="en-US"/>
              <a:t>– Healthcare</a:t>
            </a:r>
            <a:endParaRPr lang="en-US" dirty="0"/>
          </a:p>
          <a:p>
            <a:pPr lvl="1"/>
            <a:r>
              <a:rPr lang="en-US" sz="2000" dirty="0"/>
              <a:t>That’s why we’re here</a:t>
            </a:r>
          </a:p>
          <a:p>
            <a:r>
              <a:rPr lang="en-US" dirty="0"/>
              <a:t>I – Interoperable</a:t>
            </a:r>
          </a:p>
          <a:p>
            <a:pPr lvl="1"/>
            <a:r>
              <a:rPr lang="en-US" sz="2000" dirty="0"/>
              <a:t>Ditto</a:t>
            </a:r>
          </a:p>
          <a:p>
            <a:r>
              <a:rPr lang="en-US" dirty="0"/>
              <a:t>R – Resources</a:t>
            </a:r>
          </a:p>
          <a:p>
            <a:pPr lvl="1"/>
            <a:r>
              <a:rPr lang="en-US" sz="2000" dirty="0"/>
              <a:t>Building blocks – more on these next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Defined Structured Data</a:t>
            </a:r>
          </a:p>
          <a:p>
            <a:pPr lvl="1"/>
            <a:r>
              <a:rPr lang="en-AU" sz="2000" dirty="0"/>
              <a:t>The logical, </a:t>
            </a:r>
            <a:r>
              <a:rPr lang="en-AU" sz="2000" i="1" dirty="0"/>
              <a:t>common</a:t>
            </a:r>
            <a:r>
              <a:rPr lang="en-AU" sz="2000" dirty="0"/>
              <a:t> contents of the resource</a:t>
            </a:r>
          </a:p>
          <a:p>
            <a:pPr lvl="1"/>
            <a:r>
              <a:rPr lang="en-AU" sz="2000" dirty="0"/>
              <a:t>Mapped to formal definitions/RIM &amp; other formats</a:t>
            </a:r>
          </a:p>
          <a:p>
            <a:pPr lvl="1"/>
            <a:r>
              <a:rPr lang="en-AU" sz="2000" dirty="0"/>
              <a:t>Syntax – XML, JSON and RDF (JSON-LD)</a:t>
            </a:r>
          </a:p>
          <a:p>
            <a:r>
              <a:rPr lang="en-AU" sz="2400" dirty="0"/>
              <a:t>Extensions</a:t>
            </a:r>
          </a:p>
          <a:p>
            <a:pPr lvl="1"/>
            <a:r>
              <a:rPr lang="en-AU" sz="2000" dirty="0"/>
              <a:t>Local requirements, but everyone can use</a:t>
            </a:r>
          </a:p>
          <a:p>
            <a:pPr lvl="1"/>
            <a:r>
              <a:rPr lang="en-AU" sz="2000" dirty="0"/>
              <a:t>Published and managed</a:t>
            </a:r>
          </a:p>
          <a:p>
            <a:r>
              <a:rPr lang="en-AU" sz="2400" dirty="0"/>
              <a:t>Narrative</a:t>
            </a:r>
          </a:p>
          <a:p>
            <a:pPr lvl="1"/>
            <a:r>
              <a:rPr lang="en-AU" sz="2000" dirty="0"/>
              <a:t>Human readable</a:t>
            </a:r>
            <a:endParaRPr lang="en-A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77624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243512"/>
            <a:ext cx="56166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&lt;extension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&lt;identifier&gt;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140725"/>
            <a:ext cx="5521241" cy="128016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Text Box 3"/>
          <p:cNvSpPr txBox="1"/>
          <p:nvPr/>
        </p:nvSpPr>
        <p:spPr>
          <a:xfrm>
            <a:off x="6434444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8144" y="163514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419171" y="3429000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</a:t>
            </a:r>
            <a:r>
              <a:rPr lang="en-AU" sz="1200" dirty="0">
                <a:effectLst/>
                <a:ea typeface="Calibri"/>
                <a:cs typeface="Times New Roman"/>
              </a:rPr>
              <a:t>atient Identity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769" y="4365104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8" y="3212976"/>
            <a:ext cx="5521242" cy="295232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23528" y="2420889"/>
            <a:ext cx="5523782" cy="792087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0" name="Text Box 10"/>
          <p:cNvSpPr txBox="1"/>
          <p:nvPr/>
        </p:nvSpPr>
        <p:spPr>
          <a:xfrm>
            <a:off x="6419171" y="24208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7309" y="274241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23528" y="497697"/>
            <a:ext cx="5521241" cy="643027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Box 3"/>
          <p:cNvSpPr txBox="1"/>
          <p:nvPr/>
        </p:nvSpPr>
        <p:spPr>
          <a:xfrm>
            <a:off x="6434444" y="548680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8145" y="843057"/>
            <a:ext cx="54292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4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592" y="260648"/>
            <a:ext cx="575856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"example",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[ "Henry“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[ "the 7th“ 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"1974-12-25",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9" y="1340768"/>
            <a:ext cx="5521240" cy="7920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" name="Text Box 3"/>
          <p:cNvSpPr txBox="1"/>
          <p:nvPr/>
        </p:nvSpPr>
        <p:spPr>
          <a:xfrm>
            <a:off x="6434444" y="134076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8144" y="1635145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6419171" y="3429000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Patient Identity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44769" y="4365104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9" y="2996952"/>
            <a:ext cx="5523782" cy="324036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23529" y="2132856"/>
            <a:ext cx="5523781" cy="864096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0" name="Text Box 10"/>
          <p:cNvSpPr txBox="1"/>
          <p:nvPr/>
        </p:nvSpPr>
        <p:spPr>
          <a:xfrm>
            <a:off x="6419171" y="2420888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47309" y="2742418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23529" y="620688"/>
            <a:ext cx="5521240" cy="72008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 Box 3"/>
          <p:cNvSpPr txBox="1"/>
          <p:nvPr/>
        </p:nvSpPr>
        <p:spPr>
          <a:xfrm>
            <a:off x="6434444" y="548680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868145" y="843057"/>
            <a:ext cx="54292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Building blocks…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268579" y="3128717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95736" y="3127433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63888" y="3128716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83426" y="4862959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60171" y="1739458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Resource?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 bwMode="auto">
          <a:xfrm>
            <a:off x="467544" y="1709118"/>
            <a:ext cx="4040188" cy="639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/>
              <a:t>Examples</a:t>
            </a:r>
            <a:endParaRPr lang="en-CA" sz="2800" b="1" kern="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57200" y="2358032"/>
            <a:ext cx="4040188" cy="409530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Administrative</a:t>
            </a:r>
          </a:p>
          <a:p>
            <a:pPr lvl="1"/>
            <a:r>
              <a:rPr lang="en-US" sz="2000" dirty="0"/>
              <a:t>Patient, Practitioner, Organization, Location, Coverage, Invoice</a:t>
            </a:r>
          </a:p>
          <a:p>
            <a:r>
              <a:rPr lang="en-US" sz="2400" dirty="0"/>
              <a:t>Clinical Concepts</a:t>
            </a:r>
          </a:p>
          <a:p>
            <a:pPr lvl="1"/>
            <a:r>
              <a:rPr lang="en-US" sz="2000" dirty="0"/>
              <a:t>Allergy, Condition, Family History, Care Plan</a:t>
            </a:r>
          </a:p>
          <a:p>
            <a:r>
              <a:rPr lang="en-US" sz="2400" dirty="0"/>
              <a:t>Infrastructure</a:t>
            </a:r>
          </a:p>
          <a:p>
            <a:pPr lvl="1"/>
            <a:r>
              <a:rPr lang="en-US" sz="2000" dirty="0"/>
              <a:t>Document, Message, Profile, Conformance*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45025" y="1709118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kern="0" dirty="0"/>
              <a:t>Non-examples</a:t>
            </a:r>
            <a:endParaRPr lang="en-CA" sz="2800" b="1" kern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4645025" y="2348880"/>
            <a:ext cx="4040188" cy="409530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Gender</a:t>
            </a:r>
          </a:p>
          <a:p>
            <a:pPr lvl="1"/>
            <a:r>
              <a:rPr lang="en-US" sz="2000" dirty="0"/>
              <a:t>Too small</a:t>
            </a:r>
          </a:p>
          <a:p>
            <a:r>
              <a:rPr lang="en-US" sz="2400" dirty="0"/>
              <a:t>Electronic Health Record</a:t>
            </a:r>
          </a:p>
          <a:p>
            <a:pPr lvl="1"/>
            <a:r>
              <a:rPr lang="en-US" sz="2000" dirty="0"/>
              <a:t>Too big</a:t>
            </a:r>
          </a:p>
          <a:p>
            <a:r>
              <a:rPr lang="en-US" sz="2400" dirty="0"/>
              <a:t>Blood Pressure</a:t>
            </a:r>
          </a:p>
          <a:p>
            <a:pPr lvl="1"/>
            <a:r>
              <a:rPr lang="en-US" sz="2000" dirty="0"/>
              <a:t>Too specific</a:t>
            </a:r>
          </a:p>
          <a:p>
            <a:r>
              <a:rPr lang="en-US" sz="2500" dirty="0"/>
              <a:t>Intervention</a:t>
            </a:r>
          </a:p>
          <a:p>
            <a:pPr lvl="1"/>
            <a:r>
              <a:rPr lang="en-US" sz="2000" dirty="0"/>
              <a:t>Too broad</a:t>
            </a:r>
          </a:p>
        </p:txBody>
      </p:sp>
    </p:spTree>
    <p:extLst>
      <p:ext uri="{BB962C8B-B14F-4D97-AF65-F5344CB8AC3E}">
        <p14:creationId xmlns:p14="http://schemas.microsoft.com/office/powerpoint/2010/main" val="10460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There’s a resource for documenting the capabilities of a FHIR client and server.</a:t>
            </a:r>
          </a:p>
          <a:p>
            <a:r>
              <a:rPr lang="en-US" sz="2800" dirty="0"/>
              <a:t>Can be used for:</a:t>
            </a:r>
          </a:p>
          <a:p>
            <a:pPr lvl="1"/>
            <a:r>
              <a:rPr lang="en-US" sz="2400" dirty="0"/>
              <a:t>Stating how a specific system instance behaves</a:t>
            </a:r>
          </a:p>
          <a:p>
            <a:pPr lvl="1"/>
            <a:r>
              <a:rPr lang="en-US" sz="2400" dirty="0"/>
              <a:t>Defining how a software system is capable of behaving (including configuration options)</a:t>
            </a:r>
          </a:p>
          <a:p>
            <a:pPr lvl="1"/>
            <a:r>
              <a:rPr lang="en-US" sz="2400" dirty="0"/>
              <a:t>Identifying a desired set of behavior(s)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/>
              <a:t>CapabilityStatement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343022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9657</TotalTime>
  <Words>1407</Words>
  <Application>Microsoft Office PowerPoint</Application>
  <PresentationFormat>On-screen Show (4:3)</PresentationFormat>
  <Paragraphs>289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Refined</vt:lpstr>
      <vt:lpstr>Custom Design</vt:lpstr>
      <vt:lpstr> Introduction to FHIR May 6, 2017 HL7 FHIR Connectathon 15 </vt:lpstr>
      <vt:lpstr>This presentation</vt:lpstr>
      <vt:lpstr>The acronym</vt:lpstr>
      <vt:lpstr>Resources</vt:lpstr>
      <vt:lpstr>PowerPoint Presentation</vt:lpstr>
      <vt:lpstr>PowerPoint Presentation</vt:lpstr>
      <vt:lpstr>It’s all about the resources . . .</vt:lpstr>
      <vt:lpstr>What is a Resource?</vt:lpstr>
      <vt:lpstr>Capability*</vt:lpstr>
      <vt:lpstr>Human Readable</vt:lpstr>
      <vt:lpstr>Paradigms</vt:lpstr>
      <vt:lpstr>REST</vt:lpstr>
      <vt:lpstr>Documents</vt:lpstr>
      <vt:lpstr>Messages</vt:lpstr>
      <vt:lpstr>Service Oriented Architecture (SOA)</vt:lpstr>
      <vt:lpstr>Regardless of paradigm  the content is the same</vt:lpstr>
      <vt:lpstr>FHIR &amp; other SDOs</vt:lpstr>
      <vt:lpstr>Recap: What does FHIR provide?</vt:lpstr>
      <vt:lpstr>FHIR Timeline (planned)</vt:lpstr>
      <vt:lpstr>FHIR Specification</vt:lpstr>
      <vt:lpstr>FHIR Specification</vt:lpstr>
      <vt:lpstr>Discussion (Q &amp; 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Richard J. Ettema (AEGIS.net)</cp:lastModifiedBy>
  <cp:revision>210</cp:revision>
  <dcterms:created xsi:type="dcterms:W3CDTF">2012-12-03T20:41:34Z</dcterms:created>
  <dcterms:modified xsi:type="dcterms:W3CDTF">2017-05-01T23:03:05Z</dcterms:modified>
</cp:coreProperties>
</file>