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23"/>
  </p:notesMasterIdLst>
  <p:sldIdLst>
    <p:sldId id="256" r:id="rId3"/>
    <p:sldId id="324" r:id="rId4"/>
    <p:sldId id="315" r:id="rId5"/>
    <p:sldId id="301" r:id="rId6"/>
    <p:sldId id="396" r:id="rId7"/>
    <p:sldId id="397" r:id="rId8"/>
    <p:sldId id="346" r:id="rId9"/>
    <p:sldId id="398" r:id="rId10"/>
    <p:sldId id="394" r:id="rId11"/>
    <p:sldId id="325" r:id="rId12"/>
    <p:sldId id="288" r:id="rId13"/>
    <p:sldId id="339" r:id="rId14"/>
    <p:sldId id="340" r:id="rId15"/>
    <p:sldId id="341" r:id="rId16"/>
    <p:sldId id="342" r:id="rId17"/>
    <p:sldId id="399" r:id="rId18"/>
    <p:sldId id="331" r:id="rId19"/>
    <p:sldId id="329" r:id="rId20"/>
    <p:sldId id="400" r:id="rId21"/>
    <p:sldId id="3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53F"/>
    <a:srgbClr val="3891A7"/>
    <a:srgbClr val="97DCFF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7" d="100"/>
          <a:sy n="97" d="100"/>
        </p:scale>
        <p:origin x="-19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REST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03/01/2017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324465"/>
            <a:chOff x="240" y="288"/>
            <a:chExt cx="5290" cy="3469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469"/>
            </a:xfrm>
            <a:prstGeom prst="rect">
              <a:avLst/>
            </a:prstGeom>
            <a:grpFill/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35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grpFill/>
            <a:ln w="38100">
              <a:solidFill>
                <a:srgbClr val="05953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2" name="Picture 14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07" y="5637124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6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4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51520" y="252899"/>
            <a:ext cx="8640960" cy="61284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3246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9"/>
            <a:ext cx="8678863" cy="6144790"/>
          </a:xfrm>
          <a:prstGeom prst="rect">
            <a:avLst/>
          </a:prstGeom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rgbClr val="05953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31775" y="6536532"/>
            <a:ext cx="8759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800" b="1" dirty="0" smtClean="0"/>
              <a:t>© </a:t>
            </a:r>
            <a:r>
              <a:rPr lang="en-US" sz="800" b="1" dirty="0" smtClean="0"/>
              <a:t>2017 </a:t>
            </a:r>
            <a:r>
              <a:rPr lang="en-US" sz="800" b="1" dirty="0" smtClean="0"/>
              <a:t>AEGIS.net, Inc.,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AEGIS </a:t>
            </a:r>
            <a:r>
              <a:rPr lang="en-US" sz="800" b="1" dirty="0" smtClean="0"/>
              <a:t>is a registered trademark</a:t>
            </a:r>
            <a:r>
              <a:rPr lang="en-US" sz="800" b="1" baseline="0" dirty="0" smtClean="0"/>
              <a:t> </a:t>
            </a:r>
            <a:r>
              <a:rPr lang="en-US" sz="800" b="1" baseline="0" dirty="0" smtClean="0"/>
              <a:t>of AEGIS.net, </a:t>
            </a:r>
            <a:r>
              <a:rPr lang="en-US" sz="800" b="1" baseline="0" dirty="0" smtClean="0"/>
              <a:t>Inc.</a:t>
            </a:r>
          </a:p>
          <a:p>
            <a:r>
              <a:rPr lang="en-US" sz="800" b="1" dirty="0" smtClean="0"/>
              <a:t>HL7</a:t>
            </a:r>
            <a:r>
              <a:rPr lang="en-US" sz="800" b="1" dirty="0" smtClean="0"/>
              <a:t>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636228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02" y="404664"/>
            <a:ext cx="1343599" cy="79776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0747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14"/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81E5-0C72-4A6E-8949-6FD46FEB120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chard.ettema@aegis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e.net/uploadedFiles/Documents/ITI/IHE_ITI_Suppl_PDQm.pdf" TargetMode="External"/><Relationship Id="rId2" Type="http://schemas.openxmlformats.org/officeDocument/2006/relationships/hyperlink" Target="http://www.ihe.net/uploadedFiles/Documents/ITI/IHE_ITI_Suppl_MHD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://wiki.siframework.org/Structured+Data+Capture+Initiativ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connectathons/SanAntonioJan2017/Connectathon14/FHIR%20Overview.ppt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484784"/>
            <a:ext cx="6781800" cy="1912466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sz="4800" dirty="0" smtClean="0"/>
              <a:t>Introduction to FHIR</a:t>
            </a:r>
            <a:r>
              <a:rPr lang="en-AU" sz="4800" dirty="0"/>
              <a:t/>
            </a:r>
            <a:br>
              <a:rPr lang="en-AU" sz="4800" dirty="0"/>
            </a:br>
            <a:r>
              <a:rPr lang="en-AU" sz="3200" dirty="0" smtClean="0"/>
              <a:t>Jan 14, 2016</a:t>
            </a:r>
            <a:r>
              <a:rPr lang="en-AU" sz="3200" dirty="0"/>
              <a:t/>
            </a:r>
            <a:br>
              <a:rPr lang="en-AU" sz="3200" dirty="0"/>
            </a:br>
            <a:r>
              <a:rPr lang="en-AU" sz="3200" dirty="0" smtClean="0"/>
              <a:t>HL7 FHIR </a:t>
            </a:r>
            <a:r>
              <a:rPr lang="en-AU" sz="3200" dirty="0" err="1" smtClean="0"/>
              <a:t>Connectathon</a:t>
            </a:r>
            <a:r>
              <a:rPr lang="en-AU" sz="3200" dirty="0" smtClean="0"/>
              <a:t> 14</a:t>
            </a:r>
            <a:r>
              <a:rPr lang="en-AU" sz="4800" dirty="0"/>
              <a:t/>
            </a:r>
            <a:br>
              <a:rPr lang="en-AU" sz="48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2046610"/>
          </a:xfrm>
        </p:spPr>
        <p:txBody>
          <a:bodyPr/>
          <a:lstStyle/>
          <a:p>
            <a:r>
              <a:rPr lang="en-AU" sz="2800" dirty="0" smtClean="0"/>
              <a:t>Richard Ettema</a:t>
            </a:r>
          </a:p>
          <a:p>
            <a:r>
              <a:rPr lang="en-US" sz="2400" dirty="0"/>
              <a:t>FHIR® </a:t>
            </a:r>
            <a:r>
              <a:rPr lang="en-US" sz="2400" dirty="0" smtClean="0"/>
              <a:t>Certified </a:t>
            </a:r>
            <a:r>
              <a:rPr lang="en-US" sz="2400" dirty="0"/>
              <a:t>Implementer</a:t>
            </a:r>
            <a:endParaRPr lang="en-AU" sz="2400" dirty="0" smtClean="0"/>
          </a:p>
          <a:p>
            <a:r>
              <a:rPr lang="en-AU" sz="2400" dirty="0" smtClean="0"/>
              <a:t>Lead Consultant, AEGIS.net, Inc.</a:t>
            </a:r>
          </a:p>
          <a:p>
            <a:r>
              <a:rPr lang="en-AU" sz="2400" dirty="0" smtClean="0">
                <a:hlinkClick r:id="rId2"/>
              </a:rPr>
              <a:t>richard.ettema@aegis.net</a:t>
            </a:r>
            <a:r>
              <a:rPr lang="en-AU" sz="2400" dirty="0" smtClean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CDA taught HL7 a very important lesson</a:t>
            </a:r>
          </a:p>
          <a:p>
            <a:pPr lvl="1"/>
            <a:r>
              <a:rPr lang="en-US" sz="2400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sz="2800" dirty="0" smtClean="0"/>
              <a:t>This doesn’t just hold for documents</a:t>
            </a:r>
          </a:p>
          <a:p>
            <a:pPr lvl="0"/>
            <a:r>
              <a:rPr lang="en-US" sz="2800" dirty="0" smtClean="0"/>
              <a:t>Important for messages, services, etc.</a:t>
            </a:r>
          </a:p>
          <a:p>
            <a:pPr lvl="0"/>
            <a:r>
              <a:rPr lang="en-US" sz="2800" dirty="0" smtClean="0"/>
              <a:t>Resources </a:t>
            </a:r>
            <a:r>
              <a:rPr lang="en-US" sz="2800" dirty="0"/>
              <a:t>SHOULD always contain narrative to support human-consumption as a </a:t>
            </a:r>
            <a:r>
              <a:rPr lang="en-US" sz="2800" dirty="0" smtClean="0"/>
              <a:t>fallback.</a:t>
            </a:r>
            <a:endParaRPr lang="en-US" sz="2800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50" y="3068960"/>
            <a:ext cx="105611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Simple, out-of-the-box interoperability</a:t>
            </a:r>
          </a:p>
          <a:p>
            <a:r>
              <a:rPr lang="en-US" sz="2800" dirty="0" smtClean="0"/>
              <a:t>Leverage</a:t>
            </a:r>
            <a:r>
              <a:rPr lang="en-US" sz="2800" baseline="0" dirty="0" smtClean="0"/>
              <a:t> HTTP: GET, POST, etc.</a:t>
            </a:r>
          </a:p>
          <a:p>
            <a:r>
              <a:rPr lang="en-US" sz="2800" dirty="0" smtClean="0"/>
              <a:t>Pre-defined operations</a:t>
            </a:r>
          </a:p>
          <a:p>
            <a:pPr lvl="1"/>
            <a:r>
              <a:rPr lang="en-US" sz="2400" dirty="0" smtClean="0"/>
              <a:t>Create, Read, Update, Delete</a:t>
            </a:r>
          </a:p>
          <a:p>
            <a:pPr lvl="1"/>
            <a:r>
              <a:rPr lang="en-US" sz="2400" dirty="0" smtClean="0"/>
              <a:t>Also: History, Read Version, Search, Updates, Validate, Conformance &amp; Transaction</a:t>
            </a:r>
          </a:p>
          <a:p>
            <a:r>
              <a:rPr lang="en-US" sz="2800" dirty="0" smtClean="0"/>
              <a:t>Works best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8750011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Similar to CDA</a:t>
            </a:r>
          </a:p>
          <a:p>
            <a:r>
              <a:rPr lang="en-US" sz="2800" dirty="0" smtClean="0"/>
              <a:t>Collection</a:t>
            </a:r>
            <a:r>
              <a:rPr lang="en-US" sz="2800" baseline="0" dirty="0" smtClean="0"/>
              <a:t> of resources bound together</a:t>
            </a:r>
          </a:p>
          <a:p>
            <a:pPr lvl="1"/>
            <a:r>
              <a:rPr lang="en-US" sz="2400" baseline="0" dirty="0" smtClean="0"/>
              <a:t>Root is a “Composition” resource</a:t>
            </a:r>
          </a:p>
          <a:p>
            <a:pPr lvl="1"/>
            <a:r>
              <a:rPr lang="en-US" sz="2400" baseline="0" dirty="0" smtClean="0"/>
              <a:t>Just like CDA header</a:t>
            </a:r>
          </a:p>
          <a:p>
            <a:r>
              <a:rPr lang="en-US" sz="2800" baseline="0" dirty="0" smtClean="0"/>
              <a:t>Sent as a Bundle </a:t>
            </a:r>
            <a:r>
              <a:rPr lang="en-US" sz="2000" b="1" baseline="0" dirty="0" smtClean="0">
                <a:solidFill>
                  <a:srgbClr val="C00000"/>
                </a:solidFill>
              </a:rPr>
              <a:t>(FHIR Resource)</a:t>
            </a:r>
          </a:p>
          <a:p>
            <a:r>
              <a:rPr lang="en-US" sz="2800" baseline="0" dirty="0" smtClean="0"/>
              <a:t>One context</a:t>
            </a:r>
          </a:p>
          <a:p>
            <a:r>
              <a:rPr lang="en-US" sz="2800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Similar to v2 and v3 messaging</a:t>
            </a:r>
          </a:p>
          <a:p>
            <a:r>
              <a:rPr lang="en-US" sz="2800" dirty="0" smtClean="0"/>
              <a:t>Also a collection of resources as </a:t>
            </a:r>
            <a:r>
              <a:rPr lang="en-US" sz="2800" dirty="0"/>
              <a:t>a Bundle </a:t>
            </a:r>
            <a:r>
              <a:rPr lang="en-US" sz="2000" b="1" dirty="0">
                <a:solidFill>
                  <a:srgbClr val="C00000"/>
                </a:solidFill>
              </a:rPr>
              <a:t>(FHIR Resource)</a:t>
            </a:r>
            <a:endParaRPr lang="en-US" sz="2000" dirty="0" smtClean="0"/>
          </a:p>
          <a:p>
            <a:r>
              <a:rPr lang="en-US" sz="2800" dirty="0" smtClean="0"/>
              <a:t>Allows request/response behavior for both request and response payloads</a:t>
            </a:r>
          </a:p>
          <a:p>
            <a:r>
              <a:rPr lang="en-US" sz="2800" dirty="0" smtClean="0"/>
              <a:t>Event-driven</a:t>
            </a:r>
          </a:p>
          <a:p>
            <a:pPr lvl="1"/>
            <a:r>
              <a:rPr lang="en-US" sz="2400" dirty="0" smtClean="0"/>
              <a:t>e.g. Send lab order, get back result</a:t>
            </a:r>
          </a:p>
          <a:p>
            <a:r>
              <a:rPr lang="en-US" sz="280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Combination of previous paradigms </a:t>
            </a:r>
          </a:p>
          <a:p>
            <a:pPr lvl="1"/>
            <a:r>
              <a:rPr lang="en-US" sz="2400" dirty="0" smtClean="0"/>
              <a:t>(based on SOA principles)</a:t>
            </a:r>
          </a:p>
          <a:p>
            <a:pPr lvl="1"/>
            <a:r>
              <a:rPr lang="en-US" sz="2400" dirty="0" smtClean="0"/>
              <a:t>Ultra complex workflows</a:t>
            </a:r>
          </a:p>
          <a:p>
            <a:pPr lvl="1"/>
            <a:r>
              <a:rPr lang="en-US" sz="2400" dirty="0" smtClean="0"/>
              <a:t>Ultra simple workflows</a:t>
            </a:r>
          </a:p>
          <a:p>
            <a:pPr lvl="1"/>
            <a:r>
              <a:rPr lang="en-US" sz="2400" dirty="0" smtClean="0"/>
              <a:t>Individual resources or collections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 Bundle, contained resources or other formats)</a:t>
            </a:r>
          </a:p>
          <a:p>
            <a:pPr lvl="1"/>
            <a:r>
              <a:rPr lang="en-US" sz="2400" dirty="0" smtClean="0"/>
              <a:t>Use HTTP or use something else</a:t>
            </a:r>
          </a:p>
          <a:p>
            <a:pPr lvl="1"/>
            <a:r>
              <a:rPr lang="en-US" sz="2400" dirty="0" smtClean="0"/>
              <a:t>Only constraint is that you’re passing around FHIR resources in some way, shape or manner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Regardless of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paradigm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the content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3468691" y="2046470"/>
            <a:ext cx="1738064" cy="2975900"/>
            <a:chOff x="3482008" y="1707977"/>
            <a:chExt cx="1738064" cy="2231925"/>
          </a:xfrm>
        </p:grpSpPr>
        <p:sp>
          <p:nvSpPr>
            <p:cNvPr id="6" name="Can 5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85292" y="1661996"/>
            <a:ext cx="5543543" cy="2868133"/>
            <a:chOff x="35496" y="1419622"/>
            <a:chExt cx="5543543" cy="215110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2134347" cy="1702938"/>
              <a:chOff x="251520" y="989679"/>
              <a:chExt cx="2134347" cy="1702938"/>
            </a:xfrm>
          </p:grpSpPr>
          <p:pic>
            <p:nvPicPr>
              <p:cNvPr id="17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3565" y="2346368"/>
                <a:ext cx="191230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67544" y="1419622"/>
              <a:ext cx="511149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</a:t>
              </a:r>
              <a:r>
                <a:rPr lang="en-US" dirty="0" smtClean="0">
                  <a:solidFill>
                    <a:srgbClr val="636360"/>
                  </a:solidFill>
                </a:rPr>
                <a:t>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331640" y="1867332"/>
              <a:ext cx="2293837" cy="1311443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</a:t>
              </a:r>
              <a:r>
                <a:rPr lang="en-US" dirty="0" smtClean="0">
                  <a:solidFill>
                    <a:srgbClr val="FFFFFF"/>
                  </a:solidFill>
                </a:rPr>
                <a:t>Message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4108" y="2503916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0409" y="2515716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275856" y="2564903"/>
            <a:ext cx="6724918" cy="3163996"/>
            <a:chOff x="3289172" y="2096802"/>
            <a:chExt cx="6724918" cy="2372998"/>
          </a:xfrm>
        </p:grpSpPr>
        <p:pic>
          <p:nvPicPr>
            <p:cNvPr id="20" name="Picture 19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5220071" y="2096802"/>
              <a:ext cx="2389581" cy="1505126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</a:t>
              </a:r>
              <a:r>
                <a:rPr lang="en-US" dirty="0" smtClean="0">
                  <a:solidFill>
                    <a:srgbClr val="FFFFFF"/>
                  </a:solidFill>
                </a:rPr>
                <a:t>Document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289172" y="4123551"/>
              <a:ext cx="672491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36360"/>
                  </a:solidFill>
                </a:rPr>
                <a:t>…Package </a:t>
              </a:r>
              <a:r>
                <a:rPr lang="en-US" dirty="0">
                  <a:solidFill>
                    <a:srgbClr val="636360"/>
                  </a:solidFill>
                </a:rPr>
                <a:t>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6296" y="3500303"/>
              <a:ext cx="163864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 smtClean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6" y="4479871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Down Arrow 26"/>
          <p:cNvSpPr/>
          <p:nvPr/>
        </p:nvSpPr>
        <p:spPr>
          <a:xfrm rot="14554775">
            <a:off x="2455803" y="4179458"/>
            <a:ext cx="1041867" cy="10768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REST</a:t>
            </a: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8840"/>
            <a:ext cx="8382000" cy="4320480"/>
          </a:xfrm>
        </p:spPr>
        <p:txBody>
          <a:bodyPr/>
          <a:lstStyle/>
          <a:p>
            <a:r>
              <a:rPr lang="en-AU" sz="2400" dirty="0" smtClean="0"/>
              <a:t>IHE</a:t>
            </a:r>
          </a:p>
          <a:p>
            <a:pPr lvl="1"/>
            <a:r>
              <a:rPr lang="en-AU" sz="1800" dirty="0" smtClean="0"/>
              <a:t>Using FHIR for MHD (mobile XDS) and </a:t>
            </a:r>
            <a:r>
              <a:rPr lang="en-AU" sz="1800" dirty="0" err="1" smtClean="0"/>
              <a:t>PDQm</a:t>
            </a:r>
            <a:r>
              <a:rPr lang="en-AU" sz="1800" dirty="0" smtClean="0"/>
              <a:t> (mobile Patient Query)</a:t>
            </a:r>
          </a:p>
          <a:p>
            <a:pPr marL="457200" lvl="1" indent="0">
              <a:buNone/>
            </a:pP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www.ihe.net/uploadedFiles/Documents/ITI/IHE_ITI_Suppl_MHD.pdf</a:t>
            </a:r>
            <a:endParaRPr lang="en-AU" sz="1800" dirty="0" smtClean="0"/>
          </a:p>
          <a:p>
            <a:pPr marL="457200" lvl="1" indent="0">
              <a:buNone/>
            </a:pPr>
            <a:r>
              <a:rPr lang="en-AU" sz="1800" dirty="0">
                <a:hlinkClick r:id="rId3"/>
              </a:rPr>
              <a:t>http://</a:t>
            </a:r>
            <a:r>
              <a:rPr lang="en-AU" sz="1800" dirty="0" smtClean="0">
                <a:hlinkClick r:id="rId3"/>
              </a:rPr>
              <a:t>www.ihe.net/uploadedFiles/Documents/ITI/IHE_ITI_Suppl_PDQm.pdf</a:t>
            </a:r>
            <a:endParaRPr lang="en-AU" sz="1800" dirty="0" smtClean="0"/>
          </a:p>
          <a:p>
            <a:r>
              <a:rPr lang="en-AU" sz="2400" dirty="0" smtClean="0"/>
              <a:t>ONC</a:t>
            </a:r>
          </a:p>
          <a:p>
            <a:pPr lvl="1"/>
            <a:r>
              <a:rPr lang="en-AU" sz="1800" dirty="0"/>
              <a:t>Structured Data Capture </a:t>
            </a:r>
            <a:r>
              <a:rPr lang="en-AU" sz="1800" dirty="0" smtClean="0"/>
              <a:t>Initiative </a:t>
            </a:r>
            <a:r>
              <a:rPr lang="en-US" sz="1800" dirty="0"/>
              <a:t>to facilitate the collection of supplemental EHR-derived data</a:t>
            </a:r>
            <a:endParaRPr lang="en-AU" sz="1800" dirty="0" smtClean="0"/>
          </a:p>
          <a:p>
            <a:pPr marL="457200" lvl="1" indent="0">
              <a:buNone/>
            </a:pPr>
            <a:r>
              <a:rPr lang="en-AU" sz="1800" dirty="0">
                <a:hlinkClick r:id="rId4"/>
              </a:rPr>
              <a:t>http://</a:t>
            </a:r>
            <a:r>
              <a:rPr lang="en-AU" sz="1800" dirty="0" smtClean="0">
                <a:hlinkClick r:id="rId4"/>
              </a:rPr>
              <a:t>wiki.siframework.org/Structured+Data+Capture+Initiative</a:t>
            </a:r>
            <a:endParaRPr lang="en-AU" sz="1800" dirty="0" smtClean="0"/>
          </a:p>
          <a:p>
            <a:r>
              <a:rPr lang="en-AU" sz="2400" dirty="0" smtClean="0"/>
              <a:t>Because FHIR is free and because of how it’s structured, use by other SDOs is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Resources (building blocks)</a:t>
            </a:r>
          </a:p>
          <a:p>
            <a:r>
              <a:rPr lang="en-US" sz="2800" dirty="0" smtClean="0"/>
              <a:t>Extensions (part of the spec)</a:t>
            </a:r>
          </a:p>
          <a:p>
            <a:r>
              <a:rPr lang="en-US" sz="2800" dirty="0" smtClean="0"/>
              <a:t>Methodology</a:t>
            </a:r>
          </a:p>
          <a:p>
            <a:pPr lvl="1"/>
            <a:r>
              <a:rPr lang="en-US" sz="2400" dirty="0" smtClean="0"/>
              <a:t>Bundles, Profiles, Conformance</a:t>
            </a:r>
          </a:p>
          <a:p>
            <a:r>
              <a:rPr lang="en-US" sz="2800" dirty="0" smtClean="0"/>
              <a:t>Syntax (XML, JSON)</a:t>
            </a:r>
          </a:p>
          <a:p>
            <a:r>
              <a:rPr lang="en-US" sz="2800" dirty="0" smtClean="0"/>
              <a:t>Human readability</a:t>
            </a:r>
          </a:p>
          <a:p>
            <a:r>
              <a:rPr lang="en-US" sz="2800" dirty="0" smtClean="0"/>
              <a:t>Support for multiple Paradigms</a:t>
            </a:r>
          </a:p>
          <a:p>
            <a:pPr lvl="1"/>
            <a:r>
              <a:rPr lang="en-US" sz="2400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Timeline (planned)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178827" y="250009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4973106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1661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3073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024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8837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194235" y="2503658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DSTU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1.0</a:t>
            </a:r>
          </a:p>
        </p:txBody>
      </p:sp>
      <p:grpSp>
        <p:nvGrpSpPr>
          <p:cNvPr id="24" name="Group 53"/>
          <p:cNvGrpSpPr/>
          <p:nvPr/>
        </p:nvGrpSpPr>
        <p:grpSpPr>
          <a:xfrm>
            <a:off x="4385715" y="2524504"/>
            <a:ext cx="1023037" cy="2272648"/>
            <a:chOff x="4133365" y="2524504"/>
            <a:chExt cx="1023037" cy="2272648"/>
          </a:xfrm>
        </p:grpSpPr>
        <p:sp>
          <p:nvSpPr>
            <p:cNvPr id="25" name="TextBox 24"/>
            <p:cNvSpPr txBox="1"/>
            <p:nvPr/>
          </p:nvSpPr>
          <p:spPr>
            <a:xfrm>
              <a:off x="4133365" y="2524504"/>
              <a:ext cx="1023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DSTU</a:t>
              </a:r>
            </a:p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2.0</a:t>
              </a:r>
            </a:p>
          </p:txBody>
        </p:sp>
        <p:grpSp>
          <p:nvGrpSpPr>
            <p:cNvPr id="26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54"/>
          <p:cNvGrpSpPr/>
          <p:nvPr/>
        </p:nvGrpSpPr>
        <p:grpSpPr>
          <a:xfrm>
            <a:off x="5446706" y="2500095"/>
            <a:ext cx="800219" cy="2297057"/>
            <a:chOff x="5555524" y="2500095"/>
            <a:chExt cx="800219" cy="2297057"/>
          </a:xfrm>
        </p:grpSpPr>
        <p:sp>
          <p:nvSpPr>
            <p:cNvPr id="30" name="TextBox 29"/>
            <p:cNvSpPr txBox="1"/>
            <p:nvPr/>
          </p:nvSpPr>
          <p:spPr>
            <a:xfrm>
              <a:off x="5555524" y="2500095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</a:t>
              </a:r>
            </a:p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3.0</a:t>
              </a:r>
            </a:p>
          </p:txBody>
        </p:sp>
        <p:grpSp>
          <p:nvGrpSpPr>
            <p:cNvPr id="31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55"/>
          <p:cNvGrpSpPr/>
          <p:nvPr/>
        </p:nvGrpSpPr>
        <p:grpSpPr>
          <a:xfrm>
            <a:off x="6781499" y="2503658"/>
            <a:ext cx="1023037" cy="2293494"/>
            <a:chOff x="7075517" y="2503658"/>
            <a:chExt cx="1023037" cy="2293494"/>
          </a:xfrm>
        </p:grpSpPr>
        <p:sp>
          <p:nvSpPr>
            <p:cNvPr id="35" name="TextBox 34"/>
            <p:cNvSpPr txBox="1"/>
            <p:nvPr/>
          </p:nvSpPr>
          <p:spPr>
            <a:xfrm>
              <a:off x="7075517" y="2503658"/>
              <a:ext cx="1023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~ 1</a:t>
              </a:r>
              <a:r>
                <a:rPr lang="en-US" sz="24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Norm.</a:t>
              </a:r>
            </a:p>
          </p:txBody>
        </p:sp>
        <p:grpSp>
          <p:nvGrpSpPr>
            <p:cNvPr id="36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8182217" y="2678392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8742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Can be downloaded at:</a:t>
            </a:r>
          </a:p>
          <a:p>
            <a:pPr lvl="1"/>
            <a:r>
              <a:rPr lang="en-CA" sz="2400" dirty="0" smtClean="0">
                <a:hlinkClick r:id="rId2"/>
              </a:rPr>
              <a:t>http://gforge.hl7.org/svn/fhir/trunk/connectathons/SanAntonioJan2017/Connectathon14/FHIR Overview.pptx</a:t>
            </a:r>
            <a:endParaRPr lang="en-CA" sz="2400" dirty="0" smtClean="0"/>
          </a:p>
          <a:p>
            <a:pPr lvl="1"/>
            <a:r>
              <a:rPr lang="en-US" sz="2400" dirty="0"/>
              <a:t>(use “anonymous” and email address)</a:t>
            </a:r>
          </a:p>
          <a:p>
            <a:pPr lvl="0"/>
            <a:r>
              <a:rPr lang="en-US" sz="2800" dirty="0" smtClean="0"/>
              <a:t>Is licensed for use under the Creative Commons, specifically:</a:t>
            </a:r>
          </a:p>
          <a:p>
            <a:pPr lvl="1"/>
            <a:r>
              <a:rPr lang="en-CA" sz="2400" u="sng" dirty="0">
                <a:hlinkClick r:id="rId3"/>
              </a:rPr>
              <a:t>Creative Commons Attribution 3.0 </a:t>
            </a:r>
            <a:r>
              <a:rPr lang="en-CA" sz="2400" u="sng" dirty="0" err="1">
                <a:hlinkClick r:id="rId3"/>
              </a:rPr>
              <a:t>Unported</a:t>
            </a:r>
            <a:r>
              <a:rPr lang="en-CA" sz="2400" u="sng" dirty="0">
                <a:hlinkClick r:id="rId3"/>
              </a:rPr>
              <a:t> </a:t>
            </a:r>
            <a:r>
              <a:rPr lang="en-CA" sz="2400" u="sng" dirty="0" smtClean="0">
                <a:hlinkClick r:id="rId3"/>
              </a:rPr>
              <a:t>License</a:t>
            </a:r>
            <a:endParaRPr lang="en-CA" sz="2400" u="sng" dirty="0" smtClean="0"/>
          </a:p>
          <a:p>
            <a:pPr lvl="1"/>
            <a:r>
              <a:rPr lang="en-US" sz="2400" dirty="0" smtClean="0"/>
              <a:t>(Do with it as you wish, so long as you give credit)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(Q &amp; 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0" y="1772817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sz="2000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sz="2000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sz="2000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sz="2000" dirty="0" smtClean="0"/>
              <a:t>Building blocks – more on these next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Defined Structured Data</a:t>
            </a:r>
          </a:p>
          <a:p>
            <a:pPr lvl="1"/>
            <a:r>
              <a:rPr lang="en-AU" sz="2000" dirty="0"/>
              <a:t>The logical, </a:t>
            </a:r>
            <a:r>
              <a:rPr lang="en-AU" sz="2000" i="1" dirty="0"/>
              <a:t>common</a:t>
            </a:r>
            <a:r>
              <a:rPr lang="en-AU" sz="2000" dirty="0"/>
              <a:t> contents of the resource</a:t>
            </a:r>
          </a:p>
          <a:p>
            <a:pPr lvl="1"/>
            <a:r>
              <a:rPr lang="en-AU" sz="2000" dirty="0"/>
              <a:t>Mapped to formal definitions/RIM &amp; other </a:t>
            </a:r>
            <a:r>
              <a:rPr lang="en-AU" sz="2000" dirty="0" smtClean="0"/>
              <a:t>formats</a:t>
            </a:r>
          </a:p>
          <a:p>
            <a:pPr lvl="1"/>
            <a:r>
              <a:rPr lang="en-AU" sz="2000" dirty="0" smtClean="0"/>
              <a:t>Syntax – XML, JSON and RDF (JSON-LD)</a:t>
            </a:r>
            <a:endParaRPr lang="en-AU" sz="2000" dirty="0"/>
          </a:p>
          <a:p>
            <a:r>
              <a:rPr lang="en-AU" sz="2400" dirty="0"/>
              <a:t>Extensions</a:t>
            </a:r>
          </a:p>
          <a:p>
            <a:pPr lvl="1"/>
            <a:r>
              <a:rPr lang="en-AU" sz="2000" dirty="0"/>
              <a:t>Local requirements, but everyone can use</a:t>
            </a:r>
          </a:p>
          <a:p>
            <a:pPr lvl="1"/>
            <a:r>
              <a:rPr lang="en-AU" sz="2000" dirty="0"/>
              <a:t>Published and managed</a:t>
            </a:r>
          </a:p>
          <a:p>
            <a:r>
              <a:rPr lang="en-AU" sz="2400" dirty="0"/>
              <a:t>Narrative</a:t>
            </a:r>
          </a:p>
          <a:p>
            <a:pPr lvl="1"/>
            <a:r>
              <a:rPr lang="en-AU" sz="2000" dirty="0"/>
              <a:t>Human readable</a:t>
            </a:r>
            <a:endParaRPr lang="en-AU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77624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243512"/>
            <a:ext cx="56166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&lt;Patient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&lt;id value="example"/&gt;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value="2017-01-14T09:14:33Z"/&gt;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&lt;text&gt;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&lt;status value="generated"/&gt;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&lt;p&gt;Henry Levin the 7th&lt;/p&gt;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&lt;/text&gt;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extension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value="M"/&gt;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&lt;/extension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&lt;identifier&gt;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value="usual"/&gt;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&lt;system value="urn:oid:1.2.36.146.595.217.0.1"/&gt;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&lt;value value="12345"/&gt;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&lt;/identifier&gt;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&lt;active value="true"/&gt;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value="official"/&gt;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&lt;family value="Levin"/&gt;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&lt;given value="Henry"/&gt;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&lt;suffix value="the 7th"/&gt;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&lt;gender value="male"/&gt;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value="1974-12-25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&lt;reference value="Organization/example"/&gt;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&lt;/Patient&gt;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140725"/>
            <a:ext cx="5521241" cy="128016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Text Box 3"/>
          <p:cNvSpPr txBox="1"/>
          <p:nvPr/>
        </p:nvSpPr>
        <p:spPr>
          <a:xfrm>
            <a:off x="6434444" y="134076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8144" y="163514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6419171" y="3429000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 smtClean="0">
                <a:ea typeface="Calibri"/>
                <a:cs typeface="Times New Roman"/>
              </a:rPr>
              <a:t>P</a:t>
            </a:r>
            <a:r>
              <a:rPr lang="en-AU" sz="1200" dirty="0" smtClean="0">
                <a:effectLst/>
                <a:ea typeface="Calibri"/>
                <a:cs typeface="Times New Roman"/>
              </a:rPr>
              <a:t>atient Identity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44769" y="4365104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528" y="3212976"/>
            <a:ext cx="5521242" cy="295232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23528" y="2420889"/>
            <a:ext cx="5523782" cy="792087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0" name="Text Box 10"/>
          <p:cNvSpPr txBox="1"/>
          <p:nvPr/>
        </p:nvSpPr>
        <p:spPr>
          <a:xfrm>
            <a:off x="6419171" y="2420888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47309" y="2742418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23528" y="497697"/>
            <a:ext cx="5521241" cy="643027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 Box 3"/>
          <p:cNvSpPr txBox="1"/>
          <p:nvPr/>
        </p:nvSpPr>
        <p:spPr>
          <a:xfrm>
            <a:off x="6434444" y="548680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effectLst/>
                <a:ea typeface="Calibri"/>
                <a:cs typeface="Times New Roman"/>
              </a:rPr>
              <a:t>FHIR Id &amp; Metadata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68145" y="843057"/>
            <a:ext cx="54292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592" y="260648"/>
            <a:ext cx="575856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"Patient",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"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example",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"meta":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"1",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"2017-01-03T16:05:00.792Z"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"text":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"status": "generated",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"div": "&lt;div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=\"http://www.w3.org/1999/xhtml\"&gt;&lt;p&gt;Henry Levin the 7th&lt;/p&gt;&lt;/div&gt;"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"extension": [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"http://hl7.org/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"M"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"identifier": [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"usual",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"urn:oid:1.2.36.146.595.217.0.1",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"active": true,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[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"official",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"family": "Levin",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"given":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"Henry“ ],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"suffix":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7th“ ]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"gender": "male",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"1974-12-25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"reference": "Organization/example"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9" y="1340768"/>
            <a:ext cx="5521240" cy="79208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Text Box 3"/>
          <p:cNvSpPr txBox="1"/>
          <p:nvPr/>
        </p:nvSpPr>
        <p:spPr>
          <a:xfrm>
            <a:off x="6434444" y="134076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8144" y="163514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6419171" y="3429000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 smtClean="0">
                <a:effectLst/>
                <a:ea typeface="Calibri"/>
                <a:cs typeface="Times New Roman"/>
              </a:rPr>
              <a:t>Patient Identity</a:t>
            </a:r>
            <a:endParaRPr lang="en-AU" sz="12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44769" y="4365104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529" y="2996952"/>
            <a:ext cx="5523782" cy="324036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23529" y="2132856"/>
            <a:ext cx="5523781" cy="864096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0" name="Text Box 10"/>
          <p:cNvSpPr txBox="1"/>
          <p:nvPr/>
        </p:nvSpPr>
        <p:spPr>
          <a:xfrm>
            <a:off x="6419171" y="2420888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47309" y="2742418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23529" y="620688"/>
            <a:ext cx="5521240" cy="72008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 Box 3"/>
          <p:cNvSpPr txBox="1"/>
          <p:nvPr/>
        </p:nvSpPr>
        <p:spPr>
          <a:xfrm>
            <a:off x="6434444" y="548680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effectLst/>
                <a:ea typeface="Calibri"/>
                <a:cs typeface="Times New Roman"/>
              </a:rPr>
              <a:t>FHIR Id &amp; Metadata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68145" y="843057"/>
            <a:ext cx="54292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Building blocks…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268579" y="3128717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95736" y="3127433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63888" y="3128716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83426" y="4862959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60171" y="1739458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a Resource?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467544" y="1709118"/>
            <a:ext cx="4040188" cy="639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kern="0" dirty="0" smtClean="0"/>
              <a:t>Examples</a:t>
            </a:r>
            <a:endParaRPr lang="en-CA" sz="2800" b="1" kern="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57200" y="2358032"/>
            <a:ext cx="4040188" cy="4095304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Administrative</a:t>
            </a:r>
          </a:p>
          <a:p>
            <a:pPr lvl="1"/>
            <a:r>
              <a:rPr lang="en-US" sz="2000" dirty="0" smtClean="0"/>
              <a:t>Patient, Practitioner, Organization, Location, Coverage, Invoice</a:t>
            </a:r>
          </a:p>
          <a:p>
            <a:r>
              <a:rPr lang="en-US" sz="2400" dirty="0" smtClean="0"/>
              <a:t>Clinical Concepts</a:t>
            </a:r>
          </a:p>
          <a:p>
            <a:pPr lvl="1"/>
            <a:r>
              <a:rPr lang="en-US" sz="2000" dirty="0" smtClean="0"/>
              <a:t>Allergy, Condition, Family History, Care Plan</a:t>
            </a:r>
          </a:p>
          <a:p>
            <a:r>
              <a:rPr lang="en-US" sz="2400" dirty="0" smtClean="0"/>
              <a:t>Infrastructure</a:t>
            </a:r>
          </a:p>
          <a:p>
            <a:pPr lvl="1"/>
            <a:r>
              <a:rPr lang="en-US" sz="2000" dirty="0" smtClean="0"/>
              <a:t>Document, Message, Profile, Conformance*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645025" y="1709118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kern="0" dirty="0" smtClean="0"/>
              <a:t>Non-examples</a:t>
            </a:r>
            <a:endParaRPr lang="en-CA" sz="2800" b="1" kern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half" idx="4294967295"/>
          </p:nvPr>
        </p:nvSpPr>
        <p:spPr>
          <a:xfrm>
            <a:off x="4645025" y="2348880"/>
            <a:ext cx="4040188" cy="4095304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Gender</a:t>
            </a:r>
          </a:p>
          <a:p>
            <a:pPr lvl="1"/>
            <a:r>
              <a:rPr lang="en-US" sz="2000" dirty="0" smtClean="0"/>
              <a:t>Too small</a:t>
            </a:r>
          </a:p>
          <a:p>
            <a:r>
              <a:rPr lang="en-US" sz="2400" dirty="0" smtClean="0"/>
              <a:t>Electronic Health Record</a:t>
            </a:r>
          </a:p>
          <a:p>
            <a:pPr lvl="1"/>
            <a:r>
              <a:rPr lang="en-US" sz="2000" dirty="0" smtClean="0"/>
              <a:t>Too big</a:t>
            </a:r>
          </a:p>
          <a:p>
            <a:r>
              <a:rPr lang="en-US" sz="2400" dirty="0" smtClean="0"/>
              <a:t>Blood Pressure</a:t>
            </a:r>
          </a:p>
          <a:p>
            <a:pPr lvl="1"/>
            <a:r>
              <a:rPr lang="en-US" sz="2000" dirty="0" smtClean="0"/>
              <a:t>Too specific</a:t>
            </a:r>
          </a:p>
          <a:p>
            <a:r>
              <a:rPr lang="en-US" sz="2500" dirty="0" smtClean="0"/>
              <a:t>Intervention</a:t>
            </a:r>
          </a:p>
          <a:p>
            <a:pPr lvl="1"/>
            <a:r>
              <a:rPr lang="en-US" sz="2000" dirty="0" smtClean="0"/>
              <a:t>Too broad</a:t>
            </a:r>
          </a:p>
        </p:txBody>
      </p:sp>
    </p:spTree>
    <p:extLst>
      <p:ext uri="{BB962C8B-B14F-4D97-AF65-F5344CB8AC3E}">
        <p14:creationId xmlns:p14="http://schemas.microsoft.com/office/powerpoint/2010/main" val="10460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There’s a resource for documenting </a:t>
            </a:r>
            <a:r>
              <a:rPr lang="en-US" sz="2800" dirty="0" smtClean="0"/>
              <a:t>the capabilities of a FHIR client and server.</a:t>
            </a:r>
            <a:endParaRPr lang="en-US" sz="2800" dirty="0"/>
          </a:p>
          <a:p>
            <a:r>
              <a:rPr lang="en-US" sz="2800" dirty="0"/>
              <a:t>Can be used for:</a:t>
            </a:r>
          </a:p>
          <a:p>
            <a:pPr lvl="1"/>
            <a:r>
              <a:rPr lang="en-US" sz="2400" dirty="0"/>
              <a:t>Stating how a specific system instance behaves</a:t>
            </a:r>
          </a:p>
          <a:p>
            <a:pPr lvl="1"/>
            <a:r>
              <a:rPr lang="en-US" sz="2400" dirty="0"/>
              <a:t>Defining how a software system is capable of behaving (including configuration options)</a:t>
            </a:r>
          </a:p>
          <a:p>
            <a:pPr lvl="1"/>
            <a:r>
              <a:rPr lang="en-US" sz="2400" dirty="0"/>
              <a:t>Identifying a desired set of </a:t>
            </a:r>
            <a:r>
              <a:rPr lang="en-US" sz="2400" dirty="0" smtClean="0"/>
              <a:t>behavior(s)</a:t>
            </a:r>
            <a:endParaRPr lang="en-US" sz="2400" dirty="0"/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</a:t>
            </a:r>
            <a:r>
              <a:rPr lang="en-US" sz="2800" dirty="0" err="1" smtClean="0"/>
              <a:t>CapabilityStatement</a:t>
            </a:r>
            <a:r>
              <a:rPr lang="en-US" sz="28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3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9631</TotalTime>
  <Words>1228</Words>
  <Application>Microsoft Office PowerPoint</Application>
  <PresentationFormat>On-screen Show (4:3)</PresentationFormat>
  <Paragraphs>283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Refined</vt:lpstr>
      <vt:lpstr>Custom Design</vt:lpstr>
      <vt:lpstr> Introduction to FHIR Jan 14, 2016 HL7 FHIR Connectathon 14 </vt:lpstr>
      <vt:lpstr>This presentation</vt:lpstr>
      <vt:lpstr>The acronym</vt:lpstr>
      <vt:lpstr>Resources</vt:lpstr>
      <vt:lpstr>PowerPoint Presentation</vt:lpstr>
      <vt:lpstr>PowerPoint Presentation</vt:lpstr>
      <vt:lpstr>It’s all about the resources . . .</vt:lpstr>
      <vt:lpstr>What is a Resource?</vt:lpstr>
      <vt:lpstr>Capability*</vt:lpstr>
      <vt:lpstr>Human Readable</vt:lpstr>
      <vt:lpstr>Paradigms</vt:lpstr>
      <vt:lpstr>REST</vt:lpstr>
      <vt:lpstr>Documents</vt:lpstr>
      <vt:lpstr>Messages</vt:lpstr>
      <vt:lpstr>Service Oriented Architecture (SOA)</vt:lpstr>
      <vt:lpstr>Regardless of paradigm  the content is the same</vt:lpstr>
      <vt:lpstr>FHIR &amp; other SDOs</vt:lpstr>
      <vt:lpstr>Recap: What does FHIR provide?</vt:lpstr>
      <vt:lpstr>FHIR Timeline (planned)</vt:lpstr>
      <vt:lpstr>Discussion (Q &amp; 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Richard J. Ettema (AEGIS.net)</cp:lastModifiedBy>
  <cp:revision>206</cp:revision>
  <dcterms:created xsi:type="dcterms:W3CDTF">2012-12-03T20:41:34Z</dcterms:created>
  <dcterms:modified xsi:type="dcterms:W3CDTF">2017-01-03T18:10:38Z</dcterms:modified>
</cp:coreProperties>
</file>