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9" r:id="rId3"/>
    <p:sldId id="260" r:id="rId4"/>
    <p:sldId id="367" r:id="rId5"/>
    <p:sldId id="264" r:id="rId6"/>
    <p:sldId id="265" r:id="rId7"/>
    <p:sldId id="266" r:id="rId8"/>
    <p:sldId id="372" r:id="rId9"/>
    <p:sldId id="270" r:id="rId10"/>
    <p:sldId id="373" r:id="rId11"/>
    <p:sldId id="274" r:id="rId12"/>
    <p:sldId id="374" r:id="rId13"/>
    <p:sldId id="278" r:id="rId14"/>
    <p:sldId id="283" r:id="rId15"/>
    <p:sldId id="296" r:id="rId16"/>
    <p:sldId id="298" r:id="rId17"/>
    <p:sldId id="299" r:id="rId18"/>
    <p:sldId id="302" r:id="rId19"/>
    <p:sldId id="303" r:id="rId20"/>
    <p:sldId id="308" r:id="rId21"/>
    <p:sldId id="310" r:id="rId22"/>
    <p:sldId id="313" r:id="rId23"/>
    <p:sldId id="314" r:id="rId24"/>
    <p:sldId id="320" r:id="rId25"/>
    <p:sldId id="327" r:id="rId26"/>
    <p:sldId id="339" r:id="rId27"/>
    <p:sldId id="618" r:id="rId28"/>
    <p:sldId id="340" r:id="rId29"/>
    <p:sldId id="341" r:id="rId30"/>
    <p:sldId id="342" r:id="rId31"/>
    <p:sldId id="343" r:id="rId32"/>
    <p:sldId id="345" r:id="rId33"/>
    <p:sldId id="346" r:id="rId34"/>
    <p:sldId id="347" r:id="rId35"/>
    <p:sldId id="353" r:id="rId36"/>
    <p:sldId id="357" r:id="rId37"/>
    <p:sldId id="358" r:id="rId38"/>
    <p:sldId id="362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47" d="100"/>
          <a:sy n="47" d="100"/>
        </p:scale>
        <p:origin x="48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Other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Other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Contained</a:t>
            </a:r>
            <a:r>
              <a:rPr lang="en-US" baseline="0" dirty="0"/>
              <a:t> isn’t a packaging method – used when resource isn’t stand alone.</a:t>
            </a:r>
          </a:p>
          <a:p>
            <a:endParaRPr lang="en-US" baseline="0" dirty="0"/>
          </a:p>
          <a:p>
            <a:r>
              <a:rPr lang="en-US" baseline="0" dirty="0"/>
              <a:t>Say you want to record a prescription for Aspirin, you don’t want to create a medication resource for Aspirin when you don’t have dose/strength --- you would have 10k rows just medication. So we allow you to embed medication resource inside order if you don’t have a stand alone, and can’t reasonable make one.</a:t>
            </a:r>
          </a:p>
          <a:p>
            <a:endParaRPr lang="en-US" baseline="0" dirty="0"/>
          </a:p>
          <a:p>
            <a:r>
              <a:rPr lang="en-US" baseline="0" dirty="0"/>
              <a:t>Part of document</a:t>
            </a:r>
          </a:p>
          <a:p>
            <a:endParaRPr lang="en-US" baseline="0" dirty="0"/>
          </a:p>
          <a:p>
            <a:r>
              <a:rPr lang="en-US" baseline="0" dirty="0"/>
              <a:t>Remote – query for resource if not critical for processing message.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863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17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3755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profile, they can interoperate ‘ok’.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>
                <a:solidFill>
                  <a:prstClr val="black"/>
                </a:solidFill>
              </a:rPr>
              <a:pPr/>
              <a:t>28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332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had</a:t>
            </a:r>
            <a:r>
              <a:rPr lang="en-US" baseline="0" dirty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9557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214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&lt; 3 hours so focus is more on “identifying considerations” than deeply exploring</a:t>
            </a:r>
            <a:r>
              <a:rPr lang="en-US" baseline="0" dirty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79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0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Temperature</a:t>
            </a:r>
            <a:r>
              <a:rPr lang="en-CA" baseline="0" dirty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40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77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REST you have to use HTTP - for SOA, you can use SOAP or whatever infrastructure you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pass individual data types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constraint is data you are passing is valid against FHIR schema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 baseline="0" dirty="0"/>
              <a:t> multiple paradigms when creating instances – don’t want to have to re-craft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138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0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Note that you</a:t>
            </a:r>
            <a:r>
              <a:rPr lang="en-US" baseline="0" dirty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2018-06-23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fhir/Status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6%20Russia/FHIR%20Architecture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Starter: Architecture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June 25,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29780-45B1-4E7B-94A6-1B288D04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6A4A-01FA-4D1B-846A-07C934A97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Familiar paradigm to clinicians</a:t>
            </a:r>
          </a:p>
          <a:p>
            <a:r>
              <a:rPr lang="en-CA" dirty="0"/>
              <a:t>Expectation is all data retained</a:t>
            </a:r>
          </a:p>
          <a:p>
            <a:r>
              <a:rPr lang="en-CA" dirty="0"/>
              <a:t>Tight control over display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E6AA8-3B88-4FC6-9DF3-58DBA5A8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65BFD-5104-4E13-99DD-253B8A846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More overhead to share data</a:t>
            </a:r>
          </a:p>
          <a:p>
            <a:r>
              <a:rPr lang="en-CA" dirty="0"/>
              <a:t>No ability to initiate workflow</a:t>
            </a:r>
          </a:p>
          <a:p>
            <a:r>
              <a:rPr lang="en-CA" dirty="0"/>
              <a:t>More negotiation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CE87-F1F2-4268-9CD8-B7CFC16AC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C176-3DA0-48AF-81B2-C531D90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Documents</a:t>
            </a:r>
          </a:p>
        </p:txBody>
      </p:sp>
    </p:spTree>
    <p:extLst>
      <p:ext uri="{BB962C8B-B14F-4D97-AF65-F5344CB8AC3E}">
        <p14:creationId xmlns:p14="http://schemas.microsoft.com/office/powerpoint/2010/main" val="10720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Similar to v2 and v3 messaging</a:t>
            </a:r>
          </a:p>
          <a:p>
            <a:r>
              <a:rPr lang="en-US" noProof="0" dirty="0"/>
              <a:t>Also a collection of resources as a </a:t>
            </a:r>
            <a:r>
              <a:rPr lang="en-US" dirty="0"/>
              <a:t>Bundle resource</a:t>
            </a:r>
            <a:endParaRPr lang="en-US" noProof="0" dirty="0"/>
          </a:p>
          <a:p>
            <a:r>
              <a:rPr lang="en-US" noProof="0" dirty="0"/>
              <a:t>Allows request/response behavior with bundles for both request and response</a:t>
            </a:r>
          </a:p>
          <a:p>
            <a:r>
              <a:rPr lang="en-US" noProof="0" dirty="0"/>
              <a:t>Event-driven</a:t>
            </a:r>
          </a:p>
          <a:p>
            <a:pPr lvl="1"/>
            <a:r>
              <a:rPr lang="en-US" noProof="0" dirty="0"/>
              <a:t>E.g. Send lab order, get back result</a:t>
            </a:r>
          </a:p>
          <a:p>
            <a:r>
              <a:rPr lang="en-US" noProof="0" dirty="0"/>
              <a:t>Can be asynchronous and/or 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8616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29780-45B1-4E7B-94A6-1B288D04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6A4A-01FA-4D1B-846A-07C934A97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Most familiar paradigm for legacy implementers</a:t>
            </a:r>
          </a:p>
          <a:p>
            <a:r>
              <a:rPr lang="en-CA" dirty="0"/>
              <a:t>Supports complex workflows</a:t>
            </a:r>
          </a:p>
          <a:p>
            <a:r>
              <a:rPr lang="en-CA" dirty="0"/>
              <a:t>Can be asynchronous or routed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E6AA8-3B88-4FC6-9DF3-58DBA5A8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65BFD-5104-4E13-99DD-253B8A846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More overhead</a:t>
            </a:r>
          </a:p>
          <a:p>
            <a:r>
              <a:rPr lang="en-CA" dirty="0"/>
              <a:t>Lots of negotiation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CE87-F1F2-4268-9CD8-B7CFC16AC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C176-3DA0-48AF-81B2-C531D90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</p:spTree>
    <p:extLst>
      <p:ext uri="{BB962C8B-B14F-4D97-AF65-F5344CB8AC3E}">
        <p14:creationId xmlns:p14="http://schemas.microsoft.com/office/powerpoint/2010/main" val="33025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can be used for interoperability in other ways too</a:t>
            </a:r>
          </a:p>
          <a:p>
            <a:pPr lvl="1"/>
            <a:r>
              <a:rPr lang="en-US" dirty="0"/>
              <a:t>REST-like remote procedure calls</a:t>
            </a:r>
          </a:p>
          <a:p>
            <a:pPr lvl="1"/>
            <a:r>
              <a:rPr lang="en-US" dirty="0"/>
              <a:t>Payload in SOAP messages</a:t>
            </a:r>
          </a:p>
          <a:p>
            <a:pPr lvl="1"/>
            <a:r>
              <a:rPr lang="en-US" noProof="0" dirty="0"/>
              <a:t>Persistence model for shared database interface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noProof="0" dirty="0"/>
              <a:t>Only requirement is that data </a:t>
            </a:r>
            <a:r>
              <a:rPr lang="en-US" dirty="0"/>
              <a:t>complies with one of the FHIR syntaxes and the FHIR semantics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9453067"/>
              </p:ext>
            </p:extLst>
          </p:nvPr>
        </p:nvGraphicFramePr>
        <p:xfrm>
          <a:off x="9677400" y="489518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 requirement for a system to only support one paradigm</a:t>
            </a:r>
          </a:p>
          <a:p>
            <a:pPr lvl="1"/>
            <a:r>
              <a:rPr lang="en-US" noProof="0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Features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And the architecture decisions that go with them</a:t>
            </a:r>
          </a:p>
        </p:txBody>
      </p:sp>
    </p:spTree>
    <p:extLst>
      <p:ext uri="{BB962C8B-B14F-4D97-AF65-F5344CB8AC3E}">
        <p14:creationId xmlns:p14="http://schemas.microsoft.com/office/powerpoint/2010/main" val="135421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589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886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Narrative Considerations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Should narrative be generated or human-entered?</a:t>
            </a:r>
          </a:p>
          <a:p>
            <a:r>
              <a:rPr lang="en-US" noProof="0" dirty="0"/>
              <a:t>What should be included and how should it be formatted?</a:t>
            </a:r>
          </a:p>
          <a:p>
            <a:r>
              <a:rPr lang="en-US" dirty="0"/>
              <a:t>When should you display narrative?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9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04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Extension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What do you do if you receive an unrecognized extension?</a:t>
            </a:r>
          </a:p>
          <a:p>
            <a:pPr lvl="0"/>
            <a:r>
              <a:rPr lang="en-US" noProof="0" dirty="0"/>
              <a:t>Should you store unrecognized extensions?</a:t>
            </a:r>
          </a:p>
          <a:p>
            <a:pPr lvl="0"/>
            <a:r>
              <a:rPr lang="en-US" dirty="0"/>
              <a:t>Should you display unrecognized extensions?</a:t>
            </a:r>
          </a:p>
          <a:p>
            <a:pPr lvl="0"/>
            <a:r>
              <a:rPr lang="en-US" noProof="0" dirty="0"/>
              <a:t>What should you expose as an extension?</a:t>
            </a:r>
          </a:p>
          <a:p>
            <a:pPr lvl="0"/>
            <a:r>
              <a:rPr lang="en-US" dirty="0"/>
              <a:t>Where should you register your extensions?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88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Lloyd McKenzie</a:t>
            </a:r>
          </a:p>
          <a:p>
            <a:r>
              <a:rPr lang="en-US" noProof="0" dirty="0"/>
              <a:t>Company: Gevity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FMG, FHIR-I and </a:t>
            </a:r>
            <a:r>
              <a:rPr lang="en-US" noProof="0" dirty="0" err="1"/>
              <a:t>MnM</a:t>
            </a:r>
            <a:endParaRPr lang="en-US" noProof="0" dirty="0"/>
          </a:p>
          <a:p>
            <a:pPr lvl="1"/>
            <a:r>
              <a:rPr lang="en-US" noProof="0" dirty="0"/>
              <a:t>HL7 Fellow</a:t>
            </a:r>
          </a:p>
          <a:p>
            <a:pPr lvl="1"/>
            <a:r>
              <a:rPr lang="en-US" noProof="0" dirty="0"/>
              <a:t>Heavily involved in HL7 and healthcare exchange for last 19 years</a:t>
            </a:r>
          </a:p>
          <a:p>
            <a:pPr lvl="2"/>
            <a:r>
              <a:rPr lang="en-US" noProof="0" dirty="0"/>
              <a:t>v2, v3, CDA, etc.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8400257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Modifier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Also a core part of FHIR</a:t>
            </a:r>
          </a:p>
          <a:p>
            <a:pPr lvl="1"/>
            <a:r>
              <a:rPr lang="en-US" noProof="0" dirty="0"/>
              <a:t>Needed because some extensions can’t be safely ignored</a:t>
            </a:r>
          </a:p>
          <a:p>
            <a:pPr lvl="1"/>
            <a:r>
              <a:rPr lang="en-US" noProof="0" dirty="0"/>
              <a:t>Can’t compute on an element containing</a:t>
            </a:r>
            <a:r>
              <a:rPr lang="en-US" baseline="0" noProof="0" dirty="0"/>
              <a:t> an unrecognized modifier extension.  However, can:</a:t>
            </a:r>
          </a:p>
          <a:p>
            <a:pPr lvl="2"/>
            <a:r>
              <a:rPr lang="en-US" noProof="0" dirty="0"/>
              <a:t>Reject instance</a:t>
            </a:r>
          </a:p>
          <a:p>
            <a:pPr lvl="2"/>
            <a:r>
              <a:rPr lang="en-US" noProof="0" dirty="0"/>
              <a:t>Remove element containing unrecognized modifier extension</a:t>
            </a:r>
          </a:p>
          <a:p>
            <a:pPr lvl="2"/>
            <a:r>
              <a:rPr lang="en-US" noProof="0" dirty="0"/>
              <a:t>Just display narrative</a:t>
            </a:r>
          </a:p>
          <a:p>
            <a:pPr lvl="2"/>
            <a:r>
              <a:rPr lang="en-US" noProof="0" dirty="0"/>
              <a:t>Retrieve definition &amp; seek human review</a:t>
            </a:r>
          </a:p>
          <a:p>
            <a:pPr lvl="1"/>
            <a:r>
              <a:rPr lang="en-US" dirty="0"/>
              <a:t>When should you introduce them?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22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16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33, v12 </a:t>
            </a:r>
            <a:r>
              <a:rPr lang="en-US" sz="1100" dirty="0"/>
              <a:t>– 2012-12-04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78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33, v13 </a:t>
            </a:r>
            <a:r>
              <a:rPr lang="en-US" sz="1100" dirty="0"/>
              <a:t>– 2012-12-05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6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33, v14 </a:t>
            </a:r>
            <a:r>
              <a:rPr lang="en-US" sz="1100" dirty="0"/>
              <a:t>– 2012-12-08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51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33, v15 </a:t>
            </a:r>
            <a:r>
              <a:rPr lang="en-US" sz="1100" b="1" dirty="0">
                <a:solidFill>
                  <a:schemeClr val="bg1"/>
                </a:solidFill>
              </a:rPr>
              <a:t>– 2012-12-09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4507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2622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6251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9308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5336508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6327108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8198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BFCFC6-1F2E-4149-829D-CA8F43629939}"/>
              </a:ext>
            </a:extLst>
          </p:cNvPr>
          <p:cNvGrpSpPr/>
          <p:nvPr/>
        </p:nvGrpSpPr>
        <p:grpSpPr>
          <a:xfrm>
            <a:off x="3276600" y="2743200"/>
            <a:ext cx="4619600" cy="3048000"/>
            <a:chOff x="3276600" y="2743200"/>
            <a:chExt cx="4619600" cy="3048000"/>
          </a:xfrm>
        </p:grpSpPr>
        <p:sp>
          <p:nvSpPr>
            <p:cNvPr id="5" name="Rectangle 10"/>
            <p:cNvSpPr/>
            <p:nvPr/>
          </p:nvSpPr>
          <p:spPr bwMode="auto">
            <a:xfrm>
              <a:off x="3276600" y="2743200"/>
              <a:ext cx="1600200" cy="25908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lvl="0"/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Patient</a:t>
              </a:r>
            </a:p>
            <a:p>
              <a:pPr lvl="0"/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  <a:p>
              <a:pPr lvl="0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MRN 22234</a:t>
              </a:r>
            </a:p>
            <a:p>
              <a:pPr lvl="0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“Ewout Kramer”</a:t>
              </a:r>
            </a:p>
            <a:p>
              <a:pPr lvl="0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30-11-1972</a:t>
              </a:r>
            </a:p>
            <a:p>
              <a:pPr lvl="0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Amsterdam</a:t>
              </a: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Flowchart: Card 5"/>
            <p:cNvSpPr/>
            <p:nvPr/>
          </p:nvSpPr>
          <p:spPr bwMode="auto">
            <a:xfrm>
              <a:off x="3638600" y="5009514"/>
              <a:ext cx="4257600" cy="781686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600" i="1" dirty="0"/>
                <a:t>Profile:</a:t>
              </a:r>
              <a:br>
                <a:rPr lang="nl-NL" sz="1600" i="1" dirty="0"/>
              </a:br>
              <a:r>
                <a:rPr lang="nl-NL" sz="1600" dirty="0"/>
                <a:t>http://hl7.org/fhir/StructureDefinition/us-core</a:t>
              </a:r>
            </a:p>
          </p:txBody>
        </p:sp>
        <p:sp>
          <p:nvSpPr>
            <p:cNvPr id="7" name="Flowchart: Card 6"/>
            <p:cNvSpPr/>
            <p:nvPr/>
          </p:nvSpPr>
          <p:spPr bwMode="auto">
            <a:xfrm>
              <a:off x="4076700" y="4149080"/>
              <a:ext cx="3819500" cy="1080120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600" i="1" dirty="0"/>
                <a:t>Tag:</a:t>
              </a:r>
              <a:br>
                <a:rPr lang="nl-NL" sz="1600" i="1" dirty="0"/>
              </a:br>
              <a:r>
                <a:rPr lang="nl-NL" sz="1600" i="1" dirty="0"/>
                <a:t>system: </a:t>
              </a:r>
              <a:r>
                <a:rPr lang="nl-NL" sz="1600" dirty="0">
                  <a:hlinkClick r:id="rId2"/>
                </a:rPr>
                <a:t>http://example.org/fhir/Status</a:t>
              </a:r>
              <a:endParaRPr lang="nl-NL" sz="1600" dirty="0"/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600" dirty="0"/>
                <a:t>code: Test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02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Allow data to be attached to a resource “outside” the resource</a:t>
            </a:r>
          </a:p>
          <a:p>
            <a:pPr lvl="1"/>
            <a:r>
              <a:rPr lang="en-US" noProof="0" dirty="0"/>
              <a:t>Doesn’t break signature when added/changed</a:t>
            </a:r>
          </a:p>
          <a:p>
            <a:pPr lvl="1"/>
            <a:r>
              <a:rPr lang="en-US" dirty="0"/>
              <a:t>3 types:</a:t>
            </a:r>
          </a:p>
          <a:p>
            <a:pPr lvl="2"/>
            <a:r>
              <a:rPr lang="en-US" noProof="0" dirty="0"/>
              <a:t>Security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noProof="0" dirty="0"/>
              <a:t>General (workflow, etc.)</a:t>
            </a:r>
          </a:p>
          <a:p>
            <a:pPr lvl="1"/>
            <a:r>
              <a:rPr lang="en-US" noProof="0" dirty="0"/>
              <a:t>Require business agreement</a:t>
            </a:r>
          </a:p>
          <a:p>
            <a:pPr lvl="2"/>
            <a:r>
              <a:rPr lang="en-US" noProof="0" dirty="0"/>
              <a:t>Can’t search by tag if authors don’t include them</a:t>
            </a:r>
          </a:p>
          <a:p>
            <a:pPr lvl="3"/>
            <a:r>
              <a:rPr lang="en-US" noProof="0" dirty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471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Reference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Currently 5:</a:t>
            </a:r>
          </a:p>
          <a:p>
            <a:pPr lvl="1"/>
            <a:r>
              <a:rPr lang="en-US" noProof="0" dirty="0"/>
              <a:t>C#, Java, Pascal (Delphi), </a:t>
            </a:r>
            <a:r>
              <a:rPr lang="en-US" noProof="0" dirty="0" err="1"/>
              <a:t>Javascript</a:t>
            </a:r>
            <a:r>
              <a:rPr lang="en-US" noProof="0" dirty="0"/>
              <a:t>, Swift</a:t>
            </a:r>
          </a:p>
          <a:p>
            <a:pPr lvl="1"/>
            <a:r>
              <a:rPr lang="en-US" noProof="0" dirty="0"/>
              <a:t>More to come?</a:t>
            </a:r>
          </a:p>
          <a:p>
            <a:pPr lvl="0"/>
            <a:r>
              <a:rPr lang="en-US" noProof="0" dirty="0"/>
              <a:t>Handle parsing, serialization, validation, etc.</a:t>
            </a:r>
          </a:p>
          <a:p>
            <a:pPr lvl="0"/>
            <a:r>
              <a:rPr lang="en-US" noProof="0" dirty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28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identity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What relationships will you need?</a:t>
            </a:r>
          </a:p>
          <a:p>
            <a:pPr lvl="0"/>
            <a:r>
              <a:rPr lang="en-US" dirty="0"/>
              <a:t>Where will referenced resources live?</a:t>
            </a:r>
          </a:p>
          <a:p>
            <a:pPr lvl="0"/>
            <a:r>
              <a:rPr lang="en-US" noProof="0" dirty="0"/>
              <a:t>How will you reference those resources?</a:t>
            </a:r>
          </a:p>
          <a:p>
            <a:pPr lvl="0"/>
            <a:r>
              <a:rPr lang="en-US" noProof="0" dirty="0"/>
              <a:t>Where’s the resource – bundled, contained, </a:t>
            </a:r>
            <a:r>
              <a:rPr lang="en-US" noProof="0"/>
              <a:t>remote?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14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Profiled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56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1969173"/>
            <a:ext cx="4398777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446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/>
              <a:t>Limit names to just 1 (instead of 0..*)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maritalStatus</a:t>
            </a:r>
            <a:r>
              <a:rPr lang="en-US" dirty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/>
              <a:t>Add an extension to support “</a:t>
            </a:r>
            <a:r>
              <a:rPr lang="en-US" dirty="0" err="1"/>
              <a:t>RaceCode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86201" y="2286001"/>
            <a:ext cx="2559809" cy="26398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91744" y="3027592"/>
            <a:ext cx="2644740" cy="9660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5447928" y="3886200"/>
            <a:ext cx="988556" cy="40689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905446" y="5257800"/>
            <a:ext cx="1531038" cy="4034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00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Profile-less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You don’t need profiles to interoperate with FHIR</a:t>
            </a:r>
          </a:p>
          <a:p>
            <a:pPr lvl="1"/>
            <a:r>
              <a:rPr lang="en-US" sz="2400" dirty="0"/>
              <a:t>Resources are “discrete” enough that mechanism to populate most elements is clear</a:t>
            </a:r>
          </a:p>
          <a:p>
            <a:r>
              <a:rPr lang="en-US" sz="2800" dirty="0"/>
              <a:t>Approach</a:t>
            </a:r>
          </a:p>
          <a:p>
            <a:pPr lvl="1"/>
            <a:r>
              <a:rPr lang="en-US" sz="2400" dirty="0"/>
              <a:t>Populate/consume all elements you know, use HL7 or country-standard extensions for extras</a:t>
            </a:r>
          </a:p>
          <a:p>
            <a:pPr lvl="1"/>
            <a:r>
              <a:rPr lang="en-US" sz="2400" dirty="0"/>
              <a:t>Map to/from “recommended” terminologies as much as possible, populate </a:t>
            </a:r>
            <a:r>
              <a:rPr lang="en-US" sz="2400" dirty="0" err="1"/>
              <a:t>CodeableConcept.text</a:t>
            </a:r>
            <a:endParaRPr lang="en-US" sz="2400" dirty="0"/>
          </a:p>
          <a:p>
            <a:pPr lvl="1"/>
            <a:r>
              <a:rPr lang="en-US" sz="2400" dirty="0"/>
              <a:t>Expose capabilities in </a:t>
            </a:r>
            <a:r>
              <a:rPr lang="en-US" sz="2400" dirty="0" err="1"/>
              <a:t>CapabilityStatement</a:t>
            </a:r>
            <a:r>
              <a:rPr lang="en-US" sz="2400" dirty="0"/>
              <a:t> resource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730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Profiles are still quite useful</a:t>
            </a:r>
          </a:p>
          <a:p>
            <a:pPr lvl="1"/>
            <a:r>
              <a:rPr lang="en-US" sz="2800" dirty="0"/>
              <a:t>Define document and message boundaries</a:t>
            </a:r>
          </a:p>
          <a:p>
            <a:pPr lvl="1"/>
            <a:r>
              <a:rPr lang="en-US" sz="2800" dirty="0"/>
              <a:t>Define extensions</a:t>
            </a:r>
          </a:p>
          <a:p>
            <a:pPr lvl="1"/>
            <a:r>
              <a:rPr lang="en-US" sz="2800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sz="2800" dirty="0"/>
              <a:t>Clinical practice guidelines / detailed clinical models</a:t>
            </a:r>
          </a:p>
          <a:p>
            <a:pPr lvl="1"/>
            <a:r>
              <a:rPr lang="en-US" sz="2800" dirty="0"/>
              <a:t>Document system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0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</a:t>
            </a:r>
            <a:r>
              <a:rPr lang="en-US" dirty="0">
                <a:hlinkClick r:id="rId2"/>
              </a:rPr>
              <a:t>2018-06%20Russia</a:t>
            </a:r>
            <a:r>
              <a:rPr lang="en-CA" dirty="0">
                <a:hlinkClick r:id="rId2"/>
              </a:rPr>
              <a:t>/FHIR%20Architecture.pptx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Observation (Blood Pressure)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30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709886"/>
            <a:ext cx="74199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8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Profiles to guide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Profiles can be used to dynamically configure</a:t>
            </a:r>
            <a:r>
              <a:rPr lang="en-US" baseline="0" noProof="0" dirty="0"/>
              <a:t> system behavior</a:t>
            </a:r>
          </a:p>
          <a:p>
            <a:pPr lvl="1"/>
            <a:r>
              <a:rPr lang="en-US" noProof="0" dirty="0"/>
              <a:t>Load a profile to guide data entry</a:t>
            </a:r>
          </a:p>
          <a:p>
            <a:pPr lvl="2"/>
            <a:r>
              <a:rPr lang="en-US" dirty="0"/>
              <a:t>E.g. Oncology referral</a:t>
            </a:r>
            <a:endParaRPr lang="en-US" noProof="0" dirty="0"/>
          </a:p>
          <a:p>
            <a:pPr lvl="1"/>
            <a:r>
              <a:rPr lang="en-US" noProof="0" dirty="0"/>
              <a:t>Load a profile to guide data display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86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Declaring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can identify what profiles they support using tags</a:t>
            </a:r>
          </a:p>
          <a:p>
            <a:pPr lvl="1" indent="-342900"/>
            <a:r>
              <a:rPr lang="en-US" dirty="0"/>
              <a:t>Considerations:</a:t>
            </a:r>
          </a:p>
          <a:p>
            <a:pPr lvl="2" indent="-342900"/>
            <a:r>
              <a:rPr lang="en-US" dirty="0"/>
              <a:t>Is declaration version-specific?</a:t>
            </a:r>
          </a:p>
          <a:p>
            <a:pPr lvl="2" indent="-342900"/>
            <a:r>
              <a:rPr lang="en-US" dirty="0"/>
              <a:t>Do you trust the declaration to be accurate?</a:t>
            </a:r>
          </a:p>
          <a:p>
            <a:pPr lvl="2" indent="-342900"/>
            <a:r>
              <a:rPr lang="en-US" dirty="0"/>
              <a:t>Will all clients declare the profiles of interest on submissions?</a:t>
            </a:r>
          </a:p>
          <a:p>
            <a:pPr lvl="2" indent="-342900"/>
            <a:r>
              <a:rPr lang="en-US" dirty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439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Dealing with 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FHIR is a “standard for trial use”</a:t>
            </a:r>
          </a:p>
          <a:p>
            <a:pPr lvl="1"/>
            <a:r>
              <a:rPr lang="en-US" sz="2400" dirty="0"/>
              <a:t>Anything can change – no compatibility promised</a:t>
            </a:r>
          </a:p>
          <a:p>
            <a:pPr lvl="1"/>
            <a:r>
              <a:rPr lang="en-US" sz="2400" dirty="0"/>
              <a:t>Changes driven by implementation feedback</a:t>
            </a:r>
          </a:p>
          <a:p>
            <a:pPr lvl="2"/>
            <a:r>
              <a:rPr lang="en-US" sz="2000" dirty="0"/>
              <a:t>Most changes expected in resources</a:t>
            </a:r>
          </a:p>
          <a:p>
            <a:pPr lvl="2"/>
            <a:r>
              <a:rPr lang="en-US" sz="2000" dirty="0"/>
              <a:t>Already significant implementation experience through reference implementations, connectathons</a:t>
            </a:r>
          </a:p>
          <a:p>
            <a:pPr lvl="1"/>
            <a:r>
              <a:rPr lang="en-US" sz="2400" dirty="0"/>
              <a:t>Some needed resources aren’t yet defined</a:t>
            </a:r>
          </a:p>
          <a:p>
            <a:pPr lvl="2"/>
            <a:r>
              <a:rPr lang="en-US" sz="2000" dirty="0"/>
              <a:t>Outbreak, Public Health Case, etc.</a:t>
            </a:r>
          </a:p>
          <a:p>
            <a:pPr lvl="1"/>
            <a:r>
              <a:rPr lang="en-US" sz="2400" dirty="0"/>
              <a:t>Some content will (hopefully) become normative in FHIR R4 (2018), but most won’t</a:t>
            </a:r>
          </a:p>
          <a:p>
            <a:pPr lvl="2"/>
            <a:r>
              <a:rPr lang="en-US" sz="2000" dirty="0"/>
              <a:t>What goes normative when will depend on </a:t>
            </a:r>
            <a:br>
              <a:rPr lang="en-US" sz="2000" dirty="0"/>
            </a:br>
            <a:r>
              <a:rPr lang="en-US" sz="2000" dirty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12" y="3933057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380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How much will implementing a FHIR solution cost?</a:t>
            </a:r>
          </a:p>
          <a:p>
            <a:pPr lvl="1"/>
            <a:r>
              <a:rPr lang="en-US" sz="2400" dirty="0"/>
              <a:t>Considerations</a:t>
            </a:r>
          </a:p>
          <a:p>
            <a:pPr lvl="2"/>
            <a:r>
              <a:rPr lang="en-US" sz="2000" dirty="0"/>
              <a:t>Reference implementations help</a:t>
            </a:r>
          </a:p>
          <a:p>
            <a:pPr lvl="2"/>
            <a:r>
              <a:rPr lang="en-US" sz="2000" dirty="0"/>
              <a:t>Learning curve is lower</a:t>
            </a:r>
          </a:p>
          <a:p>
            <a:pPr lvl="3"/>
            <a:r>
              <a:rPr lang="en-US" sz="1800" dirty="0"/>
              <a:t>Still a curve if unfamiliar with XML / JSON / REST</a:t>
            </a:r>
          </a:p>
          <a:p>
            <a:pPr lvl="2"/>
            <a:r>
              <a:rPr lang="en-US" sz="2000" dirty="0"/>
              <a:t>Faster to “drive by” interoperability</a:t>
            </a:r>
          </a:p>
          <a:p>
            <a:pPr lvl="2"/>
            <a:r>
              <a:rPr lang="en-US" sz="2000" dirty="0"/>
              <a:t>Can’t speed consensus</a:t>
            </a:r>
          </a:p>
          <a:p>
            <a:pPr lvl="2"/>
            <a:r>
              <a:rPr lang="en-US" sz="2000" dirty="0"/>
              <a:t>Tools to help with mapping to internal codes and structures, still takes time</a:t>
            </a:r>
          </a:p>
          <a:p>
            <a:pPr lvl="2"/>
            <a:r>
              <a:rPr lang="en-US" sz="2000" dirty="0"/>
              <a:t>Anecdotal is “faster” to “significantly faster”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3" y="2420889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0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wiki.hl7.org/?title=FHIR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99" y="1657809"/>
            <a:ext cx="4257341" cy="486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10" y="1988841"/>
            <a:ext cx="390016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 for </a:t>
            </a:r>
            <a:r>
              <a:rPr lang="en-US" b="1" noProof="0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the spec: </a:t>
            </a:r>
            <a:r>
              <a:rPr lang="en-US" sz="2400" dirty="0">
                <a:hlinkClick r:id="rId2"/>
              </a:rPr>
              <a:t>http://hl7.org/fhir</a:t>
            </a:r>
            <a:endParaRPr lang="en-US" sz="2400" dirty="0"/>
          </a:p>
          <a:p>
            <a:r>
              <a:rPr lang="en-US" sz="2400" dirty="0"/>
              <a:t>Join </a:t>
            </a:r>
            <a:r>
              <a:rPr lang="en-US" sz="2400" dirty="0">
                <a:hlinkClick r:id="rId3"/>
              </a:rPr>
              <a:t>http://chat.fhir.org</a:t>
            </a:r>
            <a:endParaRPr lang="en-US" sz="2400" dirty="0"/>
          </a:p>
          <a:p>
            <a:r>
              <a:rPr lang="en-US" sz="2400" dirty="0"/>
              <a:t>Submit feedback (Propose a Change link)</a:t>
            </a:r>
          </a:p>
          <a:p>
            <a:r>
              <a:rPr lang="en-US" sz="2400" dirty="0"/>
              <a:t>Form your own local community</a:t>
            </a:r>
          </a:p>
          <a:p>
            <a:r>
              <a:rPr lang="en-US" sz="2400" dirty="0"/>
              <a:t>Come to FHIR Developer Days</a:t>
            </a:r>
          </a:p>
          <a:p>
            <a:r>
              <a:rPr lang="en-US" sz="2400" dirty="0"/>
              <a:t>Come to an HL7 WGM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66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You should be able to:</a:t>
            </a:r>
          </a:p>
          <a:p>
            <a:pPr lvl="1"/>
            <a:r>
              <a:rPr lang="en-US" sz="2700" dirty="0">
                <a:latin typeface="Calibri"/>
              </a:rPr>
              <a:t>List FHIR’s interoperability paradigms and describe some of the pros and cons of each</a:t>
            </a:r>
          </a:p>
          <a:p>
            <a:pPr lvl="1"/>
            <a:r>
              <a:rPr lang="en-US" sz="2700" dirty="0">
                <a:latin typeface="Calibri"/>
              </a:rPr>
              <a:t>Identify some of the architectural considerations associated with FHIR</a:t>
            </a:r>
          </a:p>
          <a:p>
            <a:pPr lvl="1"/>
            <a:r>
              <a:rPr lang="en-US" sz="2700" dirty="0">
                <a:latin typeface="Calibri"/>
              </a:rPr>
              <a:t>Understand a little bit about FHIR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5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Paradigm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supports 3 main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6710158"/>
              </p:ext>
            </p:extLst>
          </p:nvPr>
        </p:nvGraphicFramePr>
        <p:xfrm>
          <a:off x="1343472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16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Simple, out-of-the-box interoperability</a:t>
            </a:r>
          </a:p>
          <a:p>
            <a:r>
              <a:rPr lang="en-US" noProof="0" dirty="0"/>
              <a:t>Leverage</a:t>
            </a:r>
            <a:r>
              <a:rPr lang="en-US" baseline="0" noProof="0" dirty="0"/>
              <a:t> HTTP: GET, POST, etc.</a:t>
            </a:r>
          </a:p>
          <a:p>
            <a:r>
              <a:rPr lang="en-US" noProof="0" dirty="0"/>
              <a:t>Pre-defined operations</a:t>
            </a:r>
          </a:p>
          <a:p>
            <a:pPr lvl="1"/>
            <a:r>
              <a:rPr lang="en-US" noProof="0" dirty="0"/>
              <a:t>Create, Read, Update, Delete</a:t>
            </a:r>
          </a:p>
          <a:p>
            <a:pPr lvl="1"/>
            <a:r>
              <a:rPr lang="en-US" noProof="0" dirty="0"/>
              <a:t>Also: </a:t>
            </a:r>
            <a:r>
              <a:rPr lang="en-US" dirty="0"/>
              <a:t>Read Version, Search (resource/type/server), History (resource/type/server), </a:t>
            </a:r>
            <a:r>
              <a:rPr lang="en-US" noProof="0" dirty="0"/>
              <a:t>Capabilities, Patch, Batch &amp;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8616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29780-45B1-4E7B-94A6-1B288D04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6A4A-01FA-4D1B-846A-07C934A97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Easy to use</a:t>
            </a:r>
          </a:p>
          <a:p>
            <a:r>
              <a:rPr lang="en-CA" dirty="0"/>
              <a:t>Builds on the HTTP Stack</a:t>
            </a:r>
          </a:p>
          <a:p>
            <a:r>
              <a:rPr lang="en-CA" dirty="0"/>
              <a:t>Fast and light-weight</a:t>
            </a:r>
          </a:p>
          <a:p>
            <a:r>
              <a:rPr lang="en-CA" dirty="0"/>
              <a:t>Minimal negotiation required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E6AA8-3B88-4FC6-9DF3-58DBA5A8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65BFD-5104-4E13-99DD-253B8A846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No context about what’s happening</a:t>
            </a:r>
          </a:p>
          <a:p>
            <a:r>
              <a:rPr lang="en-CA" dirty="0"/>
              <a:t>Requires client-server architecture</a:t>
            </a:r>
          </a:p>
          <a:p>
            <a:r>
              <a:rPr lang="en-CA" dirty="0"/>
              <a:t>Requires identity at the resource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CE87-F1F2-4268-9CD8-B7CFC16AC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C176-3DA0-48AF-81B2-C531D90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REST</a:t>
            </a:r>
          </a:p>
        </p:txBody>
      </p:sp>
    </p:spTree>
    <p:extLst>
      <p:ext uri="{BB962C8B-B14F-4D97-AF65-F5344CB8AC3E}">
        <p14:creationId xmlns:p14="http://schemas.microsoft.com/office/powerpoint/2010/main" val="7039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Similar to CDA</a:t>
            </a:r>
          </a:p>
          <a:p>
            <a:r>
              <a:rPr lang="en-US" noProof="0" dirty="0"/>
              <a:t>Collection</a:t>
            </a:r>
            <a:r>
              <a:rPr lang="en-US" baseline="0" noProof="0" dirty="0"/>
              <a:t> of resources bound together</a:t>
            </a:r>
          </a:p>
          <a:p>
            <a:pPr lvl="1"/>
            <a:r>
              <a:rPr lang="en-US" baseline="0" noProof="0" dirty="0"/>
              <a:t>Root is a “Composition” resource</a:t>
            </a:r>
          </a:p>
          <a:p>
            <a:pPr lvl="1"/>
            <a:r>
              <a:rPr lang="en-US" baseline="0" noProof="0" dirty="0"/>
              <a:t>Just like CDA header</a:t>
            </a:r>
          </a:p>
          <a:p>
            <a:r>
              <a:rPr lang="en-US" baseline="0" noProof="0" dirty="0"/>
              <a:t>Sent as a</a:t>
            </a:r>
            <a:r>
              <a:rPr lang="en-US" noProof="0" dirty="0"/>
              <a:t> Bundle resource</a:t>
            </a:r>
            <a:endParaRPr lang="en-US" baseline="0" noProof="0" dirty="0"/>
          </a:p>
          <a:p>
            <a:r>
              <a:rPr lang="en-US" baseline="0" noProof="0" dirty="0"/>
              <a:t>One context</a:t>
            </a:r>
          </a:p>
          <a:p>
            <a:r>
              <a:rPr lang="en-US" baseline="0" noProof="0" dirty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8616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1605</Words>
  <Application>Microsoft Office PowerPoint</Application>
  <PresentationFormat>Widescreen</PresentationFormat>
  <Paragraphs>298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Wingdings</vt:lpstr>
      <vt:lpstr>Refined</vt:lpstr>
      <vt:lpstr>FHIR Starter: Architecture</vt:lpstr>
      <vt:lpstr>Who am I?</vt:lpstr>
      <vt:lpstr>This presentation</vt:lpstr>
      <vt:lpstr>Learning Objectives</vt:lpstr>
      <vt:lpstr>What Paradigm</vt:lpstr>
      <vt:lpstr>Paradigms</vt:lpstr>
      <vt:lpstr>REST</vt:lpstr>
      <vt:lpstr>FHIR REST</vt:lpstr>
      <vt:lpstr>Documents</vt:lpstr>
      <vt:lpstr>FHIR Documents</vt:lpstr>
      <vt:lpstr>Messages</vt:lpstr>
      <vt:lpstr>FHIR Messaging</vt:lpstr>
      <vt:lpstr>Other</vt:lpstr>
      <vt:lpstr>Combining paradigms</vt:lpstr>
      <vt:lpstr>FHIR Features</vt:lpstr>
      <vt:lpstr>Narrative</vt:lpstr>
      <vt:lpstr>Narrative Considerations</vt:lpstr>
      <vt:lpstr>Extensions</vt:lpstr>
      <vt:lpstr>Extension Considerations</vt:lpstr>
      <vt:lpstr>Modifier Extensions</vt:lpstr>
      <vt:lpstr>Versions</vt:lpstr>
      <vt:lpstr>Tags</vt:lpstr>
      <vt:lpstr>Tags</vt:lpstr>
      <vt:lpstr>Reference libraries</vt:lpstr>
      <vt:lpstr>Resource identity and location</vt:lpstr>
      <vt:lpstr>Profiled FHIR</vt:lpstr>
      <vt:lpstr>Profiling a resource</vt:lpstr>
      <vt:lpstr>Profile-less FHIR</vt:lpstr>
      <vt:lpstr>Profile Uses</vt:lpstr>
      <vt:lpstr>Profiled Observation (Blood Pressure)</vt:lpstr>
      <vt:lpstr>Profiles to guide behavior</vt:lpstr>
      <vt:lpstr>Declaring profiles</vt:lpstr>
      <vt:lpstr>What now?</vt:lpstr>
      <vt:lpstr>Dealing with STU</vt:lpstr>
      <vt:lpstr>Estimating</vt:lpstr>
      <vt:lpstr>Resources wiki.hl7.org/?title=FHIR</vt:lpstr>
      <vt:lpstr>Next Steps for you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62</cp:revision>
  <dcterms:created xsi:type="dcterms:W3CDTF">2008-01-21T06:12:12Z</dcterms:created>
  <dcterms:modified xsi:type="dcterms:W3CDTF">2018-06-23T15:44:28Z</dcterms:modified>
</cp:coreProperties>
</file>