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8" r:id="rId2"/>
    <p:sldId id="363" r:id="rId3"/>
    <p:sldId id="364" r:id="rId4"/>
    <p:sldId id="365" r:id="rId5"/>
    <p:sldId id="366" r:id="rId6"/>
    <p:sldId id="367" r:id="rId7"/>
    <p:sldId id="368" r:id="rId8"/>
    <p:sldId id="490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478" r:id="rId19"/>
    <p:sldId id="480" r:id="rId20"/>
    <p:sldId id="489" r:id="rId21"/>
    <p:sldId id="485" r:id="rId22"/>
    <p:sldId id="486" r:id="rId23"/>
    <p:sldId id="487" r:id="rId24"/>
    <p:sldId id="482" r:id="rId25"/>
    <p:sldId id="488" r:id="rId26"/>
    <p:sldId id="491" r:id="rId27"/>
    <p:sldId id="362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65" autoAdjust="0"/>
  </p:normalViewPr>
  <p:slideViewPr>
    <p:cSldViewPr>
      <p:cViewPr varScale="1">
        <p:scale>
          <a:sx n="92" d="100"/>
          <a:sy n="92" d="100"/>
        </p:scale>
        <p:origin x="10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2018-06-23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ew_Mobile_CellPhone_Infos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6%20Russia/FHIR%20Architecture.ppt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Business Cases:</a:t>
            </a:r>
            <a:br>
              <a:rPr lang="en-US" noProof="0" dirty="0"/>
            </a:br>
            <a:r>
              <a:rPr lang="en-US" sz="3600" noProof="0" dirty="0"/>
              <a:t>what we’re doing in</a:t>
            </a:r>
            <a:br>
              <a:rPr lang="en-US" sz="3600" noProof="0" dirty="0"/>
            </a:br>
            <a:r>
              <a:rPr lang="en-US" noProof="0" dirty="0"/>
              <a:t>Canada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June 26,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376A-444E-4414-80A8-0044E489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E-Prescribing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D2C6-1F05-4C06-BAD4-F6F45237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non-government</a:t>
            </a:r>
            <a:r>
              <a:rPr lang="en-CA" baseline="0" dirty="0"/>
              <a:t> FHIR project</a:t>
            </a:r>
          </a:p>
          <a:p>
            <a:r>
              <a:rPr lang="en-CA" baseline="0" dirty="0"/>
              <a:t>Supported sharing prescriptions from physician to community pharmacies, secure messaging, dispense notifications</a:t>
            </a:r>
          </a:p>
          <a:p>
            <a:r>
              <a:rPr lang="en-CA" dirty="0"/>
              <a:t>Driver was need to have something “easy” that implementers would actually use</a:t>
            </a:r>
          </a:p>
          <a:p>
            <a:r>
              <a:rPr lang="en-CA" dirty="0"/>
              <a:t>Production in Ontario over 1 year ago</a:t>
            </a:r>
          </a:p>
          <a:p>
            <a:pPr lvl="1"/>
            <a:r>
              <a:rPr lang="en-CA" dirty="0"/>
              <a:t>but subsequently in production in at least one other province</a:t>
            </a:r>
            <a:endParaRPr lang="en-CA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C1A44-AEBE-4FBC-8F0A-AC603BDDD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5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1499-A56D-493C-8A98-380A5ED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+ legacy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D280-62C8-4866-9806-1E600990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Lab results</a:t>
            </a:r>
          </a:p>
          <a:p>
            <a:pPr lvl="1"/>
            <a:r>
              <a:rPr lang="en-CA" dirty="0"/>
              <a:t>V2 to providers</a:t>
            </a:r>
          </a:p>
          <a:p>
            <a:pPr lvl="1"/>
            <a:r>
              <a:rPr lang="en-CA" dirty="0"/>
              <a:t>FHIR to patients and others</a:t>
            </a:r>
          </a:p>
          <a:p>
            <a:r>
              <a:rPr lang="en-CA" dirty="0"/>
              <a:t>Health reports and birth registry information</a:t>
            </a:r>
          </a:p>
          <a:p>
            <a:pPr lvl="1"/>
            <a:r>
              <a:rPr lang="en-CA" dirty="0"/>
              <a:t>XDS + CDA to providers</a:t>
            </a:r>
          </a:p>
          <a:p>
            <a:pPr lvl="1"/>
            <a:r>
              <a:rPr lang="en-CA" dirty="0"/>
              <a:t>FHIR + PDF to patients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AC32-4849-4811-8E33-ACC9D984A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3424-2523-46C7-812E-9A8129E6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0004-DB8B-4DB8-BD7D-F96560D7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Provider &amp; Patient registries designed &amp; tested, but not production</a:t>
            </a:r>
          </a:p>
          <a:p>
            <a:pPr lvl="1"/>
            <a:r>
              <a:rPr lang="en-CA" dirty="0"/>
              <a:t>Read-only for Patient, read-write for Practitioner</a:t>
            </a:r>
          </a:p>
          <a:p>
            <a:r>
              <a:rPr lang="en-CA" dirty="0"/>
              <a:t>Waiting to determine who potential consumers are</a:t>
            </a:r>
          </a:p>
          <a:p>
            <a:pPr lvl="1"/>
            <a:r>
              <a:rPr lang="en-CA" dirty="0"/>
              <a:t>Which is somewhat unusual for a government project…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D99EA-2198-4EFC-ACCD-52C5CE6B3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941F-0E84-416E-9370-C8061606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768A-5890-4573-A29B-4CA90BC1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OAuth service for secure patient identity verification</a:t>
            </a:r>
          </a:p>
          <a:p>
            <a:r>
              <a:rPr lang="en-CA" dirty="0"/>
              <a:t>Consent</a:t>
            </a:r>
          </a:p>
          <a:p>
            <a:r>
              <a:rPr lang="en-CA" dirty="0" err="1"/>
              <a:t>eReferral</a:t>
            </a:r>
            <a:endParaRPr lang="en-CA" dirty="0"/>
          </a:p>
          <a:p>
            <a:r>
              <a:rPr lang="en-CA" dirty="0"/>
              <a:t>others…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7378-5AB7-4935-9355-F0B74306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2D01-C5C4-4ED4-8975-12635CA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National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FD44-7BEA-4837-8F5F-42084580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Institute responsible for gathering health statistics</a:t>
            </a:r>
          </a:p>
          <a:p>
            <a:r>
              <a:rPr lang="en-CA" dirty="0"/>
              <a:t>Using FHIR to gather discharge, adverse event and other reports</a:t>
            </a:r>
          </a:p>
          <a:p>
            <a:r>
              <a:rPr lang="en-CA" dirty="0"/>
              <a:t>Driven by desire to use “standard” rather than custom syntax</a:t>
            </a:r>
          </a:p>
          <a:p>
            <a:r>
              <a:rPr lang="en-CA" dirty="0"/>
              <a:t>Also interested in ease of use/tools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3134C-A268-48D0-B2A1-B18E989B2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3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58F1-CE54-4C62-9C1B-7243F6E6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else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060C-67DC-403D-9B5A-FD478800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 working groups drawing from various jurisdictions</a:t>
            </a:r>
          </a:p>
          <a:p>
            <a:pPr lvl="1"/>
            <a:r>
              <a:rPr lang="en-CA" dirty="0"/>
              <a:t>Bi-weekly calls</a:t>
            </a:r>
          </a:p>
          <a:p>
            <a:pPr lvl="1"/>
            <a:r>
              <a:rPr lang="en-CA" dirty="0"/>
              <a:t>Topics are:</a:t>
            </a:r>
          </a:p>
          <a:p>
            <a:pPr lvl="2"/>
            <a:r>
              <a:rPr lang="en-CA" dirty="0"/>
              <a:t>Tooling</a:t>
            </a:r>
          </a:p>
          <a:p>
            <a:pPr lvl="2"/>
            <a:r>
              <a:rPr lang="en-CA" dirty="0"/>
              <a:t>Architecture</a:t>
            </a:r>
          </a:p>
          <a:p>
            <a:pPr lvl="2"/>
            <a:r>
              <a:rPr lang="en-CA" dirty="0"/>
              <a:t>CDS Hooks</a:t>
            </a:r>
          </a:p>
          <a:p>
            <a:pPr lvl="2"/>
            <a:r>
              <a:rPr lang="en-CA" dirty="0"/>
              <a:t>Registries</a:t>
            </a:r>
          </a:p>
          <a:p>
            <a:pPr lvl="2"/>
            <a:r>
              <a:rPr lang="en-CA" dirty="0" err="1"/>
              <a:t>eReferrals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7B2D1-79D6-4912-9237-E339952312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F660-3539-4CFE-9D46-80FE8B69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North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B2A4-434D-4BB9-892F-C710009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Annual 1-day conference </a:t>
            </a:r>
          </a:p>
          <a:p>
            <a:r>
              <a:rPr lang="en-CA" dirty="0"/>
              <a:t>Started 3</a:t>
            </a:r>
            <a:r>
              <a:rPr lang="en-CA" baseline="0" dirty="0"/>
              <a:t> years ago</a:t>
            </a:r>
          </a:p>
          <a:p>
            <a:r>
              <a:rPr lang="en-CA" baseline="0" dirty="0"/>
              <a:t>Got 260+ attendees at the most recent one</a:t>
            </a:r>
          </a:p>
          <a:p>
            <a:r>
              <a:rPr lang="en-CA" baseline="0" dirty="0"/>
              <a:t>Mixture of </a:t>
            </a:r>
            <a:r>
              <a:rPr lang="en-CA" baseline="0" dirty="0" err="1"/>
              <a:t>connectathon</a:t>
            </a:r>
            <a:r>
              <a:rPr lang="en-CA" baseline="0" dirty="0"/>
              <a:t> &amp; training</a:t>
            </a:r>
          </a:p>
          <a:p>
            <a:r>
              <a:rPr lang="en-CA" baseline="0" dirty="0"/>
              <a:t>Looking to expand to 2/year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524D7-777F-4559-9F54-760AAB556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C3F6-E214-4F16-8F0E-50CF2823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EA648-13B6-4575-A49A-8A66F8355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D4AA-3486-4960-930B-9DBE686E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C468-6652-4F72-9BB0-C03ABE74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DE0D-7B7F-4D10-BB6E-99CBFF68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RESTful interface &amp; JSON support are “natural” for web-based solutions</a:t>
            </a:r>
          </a:p>
          <a:p>
            <a:pPr>
              <a:defRPr/>
            </a:pPr>
            <a:r>
              <a:rPr lang="en-CA" dirty="0"/>
              <a:t>APIs – including Swift make mobile solution easy</a:t>
            </a:r>
          </a:p>
          <a:p>
            <a:pPr>
              <a:defRPr/>
            </a:pPr>
            <a:r>
              <a:rPr lang="en-CA" dirty="0"/>
              <a:t>Resources are lightweight = faster response times</a:t>
            </a:r>
          </a:p>
          <a:p>
            <a:pPr>
              <a:defRPr/>
            </a:pPr>
            <a:r>
              <a:rPr lang="en-CA" dirty="0"/>
              <a:t>Documentation appeals to mobile developers, less learning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C7B0-7893-4874-B9FB-72E87D425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9DBCF-4CB1-4E74-A4E2-4725FBDBC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6240" y="4509120"/>
            <a:ext cx="1293728" cy="14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5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95E-0E24-41D9-8105-0D17B3B6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91D9-74C1-4948-B31F-66A6CF5F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RESTful interface is generic</a:t>
            </a:r>
          </a:p>
          <a:p>
            <a:pPr lvl="1"/>
            <a:r>
              <a:rPr lang="en-CA" dirty="0"/>
              <a:t>No need to define message events or payloads</a:t>
            </a:r>
          </a:p>
          <a:p>
            <a:pPr lvl="1"/>
            <a:r>
              <a:rPr lang="en-CA" dirty="0"/>
              <a:t>Query what you need</a:t>
            </a:r>
          </a:p>
          <a:p>
            <a:pPr lvl="2"/>
            <a:r>
              <a:rPr lang="en-CA" dirty="0">
                <a:solidFill>
                  <a:schemeClr val="tx1"/>
                </a:solidFill>
                <a:effectLst/>
                <a:latin typeface="+mn-lt"/>
              </a:rPr>
              <a:t>One interface can work for multiple partners &amp; solve multiple communication needs</a:t>
            </a:r>
            <a:endParaRPr lang="en-CA" dirty="0"/>
          </a:p>
          <a:p>
            <a:pPr lvl="1"/>
            <a:r>
              <a:rPr lang="en-CA" dirty="0"/>
              <a:t>Extensions allow support for specialized needs</a:t>
            </a:r>
          </a:p>
          <a:p>
            <a:pPr lvl="0"/>
            <a:r>
              <a:rPr lang="en-CA" dirty="0"/>
              <a:t>Business</a:t>
            </a:r>
            <a:r>
              <a:rPr lang="en-CA" baseline="0" dirty="0"/>
              <a:t> r</a:t>
            </a:r>
            <a:r>
              <a:rPr lang="en-CA" dirty="0"/>
              <a:t>ules move from the interface to the access control layer</a:t>
            </a:r>
          </a:p>
          <a:p>
            <a:pPr lvl="1"/>
            <a:r>
              <a:rPr lang="en-CA" dirty="0"/>
              <a:t>Faster/more dynamic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8C106-B047-4F0F-8F65-0AD9E9F97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3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E85E-3052-4FC0-9A55-C45521CD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0C1D-7D8D-4CC6-A3C4-D0B8F3AA7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downloaded here:</a:t>
            </a:r>
          </a:p>
          <a:p>
            <a:pPr lvl="1"/>
            <a:r>
              <a:rPr lang="en-CA">
                <a:hlinkClick r:id="rId2"/>
              </a:rPr>
              <a:t>https://github.com/FHIR/documents/blob/master/presentations/</a:t>
            </a:r>
            <a:r>
              <a:rPr lang="en-US">
                <a:hlinkClick r:id="rId2"/>
              </a:rPr>
              <a:t>2018-06%20Russia</a:t>
            </a:r>
            <a:r>
              <a:rPr lang="en-CA">
                <a:hlinkClick r:id="rId2"/>
              </a:rPr>
              <a:t>/FHIR%20in%20Canada.pptx</a:t>
            </a:r>
            <a:endParaRPr lang="en-CA"/>
          </a:p>
          <a:p>
            <a:pPr lvl="0"/>
            <a:r>
              <a:rPr lang="en-US"/>
              <a:t>Is licensed for use under the Creative Commons, specifically:</a:t>
            </a:r>
          </a:p>
          <a:p>
            <a:pPr lvl="1"/>
            <a:r>
              <a:rPr lang="en-CA">
                <a:hlinkClick r:id="rId3"/>
              </a:rPr>
              <a:t>Creative Commons Attribution 3.0 Unported License</a:t>
            </a:r>
            <a:endParaRPr lang="en-CA"/>
          </a:p>
          <a:p>
            <a:pPr lvl="1"/>
            <a:r>
              <a:rPr lang="en-US"/>
              <a:t>(Do with it as you wish, so long as you give credit)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000B-4402-4AE1-9E10-73D3AD4638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2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65BE-9065-41CE-B76B-8B788698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Profiling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C8EF-F8F2-45A9-B151-F034B926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Conformance artifacts in FHIR are defined computably and resolvable computably</a:t>
            </a:r>
          </a:p>
          <a:p>
            <a:pPr lvl="1"/>
            <a:r>
              <a:rPr lang="en-CA" dirty="0"/>
              <a:t>Allows robust validation, including terminology</a:t>
            </a:r>
          </a:p>
          <a:p>
            <a:pPr lvl="1"/>
            <a:r>
              <a:rPr lang="en-CA" dirty="0"/>
              <a:t>Support for automated testing of interfaces</a:t>
            </a:r>
          </a:p>
          <a:p>
            <a:pPr lvl="1"/>
            <a:r>
              <a:rPr lang="en-CA" dirty="0"/>
              <a:t>Allows sharing of profiles, clinical practice guidelines</a:t>
            </a:r>
          </a:p>
          <a:p>
            <a:pPr lvl="1"/>
            <a:r>
              <a:rPr lang="en-CA" dirty="0"/>
              <a:t>Allows dynamic configuration of application behavior and 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41CCA-607F-43E2-92D5-0A084EB12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80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06DB-03AA-4786-B22F-E3B3395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that</a:t>
            </a:r>
            <a:r>
              <a:rPr lang="en-CA" baseline="0" dirty="0"/>
              <a:t> are easier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9E37-4F90-4988-B8F9-A8F652D9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FHIR allows documents that are easier to use than CDA</a:t>
            </a:r>
          </a:p>
          <a:p>
            <a:r>
              <a:rPr lang="en-CA" dirty="0"/>
              <a:t>Data can easily be consumed and used for other</a:t>
            </a:r>
            <a:r>
              <a:rPr lang="en-CA" baseline="0" dirty="0"/>
              <a:t> purposes</a:t>
            </a:r>
          </a:p>
          <a:p>
            <a:pPr lvl="1"/>
            <a:r>
              <a:rPr lang="en-CA" dirty="0"/>
              <a:t>RESTful interface</a:t>
            </a:r>
          </a:p>
          <a:p>
            <a:pPr lvl="1"/>
            <a:r>
              <a:rPr lang="en-CA" dirty="0"/>
              <a:t>Decision</a:t>
            </a:r>
            <a:r>
              <a:rPr lang="en-CA" baseline="0" dirty="0"/>
              <a:t> support</a:t>
            </a:r>
          </a:p>
          <a:p>
            <a:pPr lvl="1"/>
            <a:r>
              <a:rPr lang="en-CA" baseline="0" dirty="0"/>
              <a:t>Etc.</a:t>
            </a:r>
          </a:p>
          <a:p>
            <a:r>
              <a:rPr lang="en-CA" dirty="0"/>
              <a:t>Use documents for what they’re meant for, rather than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0939-FE1B-41DF-9BE4-A5B81E39A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55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562">
            <a:extLst>
              <a:ext uri="{FF2B5EF4-FFF2-40B4-BE49-F238E27FC236}">
                <a16:creationId xmlns:a16="http://schemas.microsoft.com/office/drawing/2014/main" id="{9EA31835-0A5D-482B-9555-F910C71D8EAA}"/>
              </a:ext>
            </a:extLst>
          </p:cNvPr>
          <p:cNvSpPr/>
          <p:nvPr/>
        </p:nvSpPr>
        <p:spPr>
          <a:xfrm>
            <a:off x="4119844" y="5850122"/>
            <a:ext cx="1835400" cy="517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endParaRPr sz="16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3D2D-5544-465F-BBCA-8D80EBF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0CBEF-D6FA-4E2B-B8ED-B125A2E34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4" name="Shape 511">
            <a:extLst>
              <a:ext uri="{FF2B5EF4-FFF2-40B4-BE49-F238E27FC236}">
                <a16:creationId xmlns:a16="http://schemas.microsoft.com/office/drawing/2014/main" id="{480C85B3-AA36-414F-9EB4-88BB162BCC00}"/>
              </a:ext>
            </a:extLst>
          </p:cNvPr>
          <p:cNvSpPr/>
          <p:nvPr/>
        </p:nvSpPr>
        <p:spPr>
          <a:xfrm>
            <a:off x="2398668" y="4284912"/>
            <a:ext cx="3409199" cy="512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MU-oriented</a:t>
            </a:r>
            <a:b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FHIR Data Profiles</a:t>
            </a:r>
          </a:p>
        </p:txBody>
      </p:sp>
      <p:sp>
        <p:nvSpPr>
          <p:cNvPr id="5" name="Shape 512">
            <a:extLst>
              <a:ext uri="{FF2B5EF4-FFF2-40B4-BE49-F238E27FC236}">
                <a16:creationId xmlns:a16="http://schemas.microsoft.com/office/drawing/2014/main" id="{1B1BD943-5478-43F8-8CE5-E50DAC32D8E9}"/>
              </a:ext>
            </a:extLst>
          </p:cNvPr>
          <p:cNvSpPr/>
          <p:nvPr/>
        </p:nvSpPr>
        <p:spPr>
          <a:xfrm>
            <a:off x="2398668" y="3535506"/>
            <a:ext cx="3409199" cy="66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>
              <a:solidFill>
                <a:srgbClr val="00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" name="Shape 513">
            <a:extLst>
              <a:ext uri="{FF2B5EF4-FFF2-40B4-BE49-F238E27FC236}">
                <a16:creationId xmlns:a16="http://schemas.microsoft.com/office/drawing/2014/main" id="{B6F1E154-7853-4056-BA22-426A830D5983}"/>
              </a:ext>
            </a:extLst>
          </p:cNvPr>
          <p:cNvSpPr/>
          <p:nvPr/>
        </p:nvSpPr>
        <p:spPr>
          <a:xfrm>
            <a:off x="2877556" y="1716082"/>
            <a:ext cx="3178499" cy="11636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514">
            <a:extLst>
              <a:ext uri="{FF2B5EF4-FFF2-40B4-BE49-F238E27FC236}">
                <a16:creationId xmlns:a16="http://schemas.microsoft.com/office/drawing/2014/main" id="{853D8089-4DEA-4FA0-821D-45C7D1B83485}"/>
              </a:ext>
            </a:extLst>
          </p:cNvPr>
          <p:cNvGrpSpPr/>
          <p:nvPr/>
        </p:nvGrpSpPr>
        <p:grpSpPr>
          <a:xfrm>
            <a:off x="2445869" y="5279597"/>
            <a:ext cx="1559700" cy="517199"/>
            <a:chOff x="976100" y="4309350"/>
            <a:chExt cx="1559700" cy="517199"/>
          </a:xfrm>
        </p:grpSpPr>
        <p:sp>
          <p:nvSpPr>
            <p:cNvPr id="8" name="Shape 515">
              <a:extLst>
                <a:ext uri="{FF2B5EF4-FFF2-40B4-BE49-F238E27FC236}">
                  <a16:creationId xmlns:a16="http://schemas.microsoft.com/office/drawing/2014/main" id="{5ADD098B-B87D-403E-B252-C4BFF8E54549}"/>
                </a:ext>
              </a:extLst>
            </p:cNvPr>
            <p:cNvSpPr/>
            <p:nvPr/>
          </p:nvSpPr>
          <p:spPr>
            <a:xfrm>
              <a:off x="976100" y="4309350"/>
              <a:ext cx="1559700" cy="5171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6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9" name="Shape 516">
              <a:extLst>
                <a:ext uri="{FF2B5EF4-FFF2-40B4-BE49-F238E27FC236}">
                  <a16:creationId xmlns:a16="http://schemas.microsoft.com/office/drawing/2014/main" id="{6C0C1AC9-DD6D-4750-8DCE-3729AFC5225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7347" y="4404441"/>
              <a:ext cx="1204800" cy="316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Shape 517">
            <a:extLst>
              <a:ext uri="{FF2B5EF4-FFF2-40B4-BE49-F238E27FC236}">
                <a16:creationId xmlns:a16="http://schemas.microsoft.com/office/drawing/2014/main" id="{D50E8561-26D6-4E19-8843-DA60CA5D4B83}"/>
              </a:ext>
            </a:extLst>
          </p:cNvPr>
          <p:cNvGrpSpPr/>
          <p:nvPr/>
        </p:nvGrpSpPr>
        <p:grpSpPr>
          <a:xfrm>
            <a:off x="4119844" y="5262721"/>
            <a:ext cx="1835400" cy="528300"/>
            <a:chOff x="3031075" y="4292475"/>
            <a:chExt cx="1835400" cy="528300"/>
          </a:xfrm>
        </p:grpSpPr>
        <p:sp>
          <p:nvSpPr>
            <p:cNvPr id="11" name="Shape 518">
              <a:extLst>
                <a:ext uri="{FF2B5EF4-FFF2-40B4-BE49-F238E27FC236}">
                  <a16:creationId xmlns:a16="http://schemas.microsoft.com/office/drawing/2014/main" id="{5293E102-3D34-4651-B830-B21CF15AB7AD}"/>
                </a:ext>
              </a:extLst>
            </p:cNvPr>
            <p:cNvSpPr/>
            <p:nvPr/>
          </p:nvSpPr>
          <p:spPr>
            <a:xfrm>
              <a:off x="3031075" y="4292475"/>
              <a:ext cx="1835400" cy="528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6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12" name="Shape 519">
              <a:extLst>
                <a:ext uri="{FF2B5EF4-FFF2-40B4-BE49-F238E27FC236}">
                  <a16:creationId xmlns:a16="http://schemas.microsoft.com/office/drawing/2014/main" id="{305510FB-FE1C-49C0-99A3-129AD148E0B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20619" y="4393737"/>
              <a:ext cx="1668600" cy="350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" name="Shape 520">
            <a:extLst>
              <a:ext uri="{FF2B5EF4-FFF2-40B4-BE49-F238E27FC236}">
                <a16:creationId xmlns:a16="http://schemas.microsoft.com/office/drawing/2014/main" id="{E3C5139E-B688-4936-9223-5D1BD1DDD3C2}"/>
              </a:ext>
            </a:extLst>
          </p:cNvPr>
          <p:cNvCxnSpPr/>
          <p:nvPr/>
        </p:nvCxnSpPr>
        <p:spPr>
          <a:xfrm>
            <a:off x="4145188" y="3164828"/>
            <a:ext cx="2210699" cy="41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" name="Shape 521">
            <a:extLst>
              <a:ext uri="{FF2B5EF4-FFF2-40B4-BE49-F238E27FC236}">
                <a16:creationId xmlns:a16="http://schemas.microsoft.com/office/drawing/2014/main" id="{219B68AE-1135-47C0-9DC3-381F0C266C93}"/>
              </a:ext>
            </a:extLst>
          </p:cNvPr>
          <p:cNvSpPr txBox="1"/>
          <p:nvPr/>
        </p:nvSpPr>
        <p:spPr>
          <a:xfrm>
            <a:off x="4197741" y="3859527"/>
            <a:ext cx="1116299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</a:p>
        </p:txBody>
      </p:sp>
      <p:cxnSp>
        <p:nvCxnSpPr>
          <p:cNvPr id="15" name="Shape 522">
            <a:extLst>
              <a:ext uri="{FF2B5EF4-FFF2-40B4-BE49-F238E27FC236}">
                <a16:creationId xmlns:a16="http://schemas.microsoft.com/office/drawing/2014/main" id="{48FFC54C-9C7E-4EB9-977E-16F6742AA776}"/>
              </a:ext>
            </a:extLst>
          </p:cNvPr>
          <p:cNvCxnSpPr/>
          <p:nvPr/>
        </p:nvCxnSpPr>
        <p:spPr>
          <a:xfrm>
            <a:off x="4145187" y="3155235"/>
            <a:ext cx="0" cy="38340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7" name="Shape 524">
            <a:extLst>
              <a:ext uri="{FF2B5EF4-FFF2-40B4-BE49-F238E27FC236}">
                <a16:creationId xmlns:a16="http://schemas.microsoft.com/office/drawing/2014/main" id="{5766E9E4-E400-4237-93B0-B9018E36452E}"/>
              </a:ext>
            </a:extLst>
          </p:cNvPr>
          <p:cNvGrpSpPr/>
          <p:nvPr/>
        </p:nvGrpSpPr>
        <p:grpSpPr>
          <a:xfrm>
            <a:off x="6069720" y="5250921"/>
            <a:ext cx="1164599" cy="528300"/>
            <a:chOff x="5361950" y="4280675"/>
            <a:chExt cx="1164599" cy="528300"/>
          </a:xfrm>
        </p:grpSpPr>
        <p:sp>
          <p:nvSpPr>
            <p:cNvPr id="18" name="Shape 525">
              <a:extLst>
                <a:ext uri="{FF2B5EF4-FFF2-40B4-BE49-F238E27FC236}">
                  <a16:creationId xmlns:a16="http://schemas.microsoft.com/office/drawing/2014/main" id="{A907C192-4642-4C22-9313-3EA6D4E12D15}"/>
                </a:ext>
              </a:extLst>
            </p:cNvPr>
            <p:cNvSpPr/>
            <p:nvPr/>
          </p:nvSpPr>
          <p:spPr>
            <a:xfrm>
              <a:off x="5361950" y="4280675"/>
              <a:ext cx="1101900" cy="528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6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19" name="Shape 526">
              <a:extLst>
                <a:ext uri="{FF2B5EF4-FFF2-40B4-BE49-F238E27FC236}">
                  <a16:creationId xmlns:a16="http://schemas.microsoft.com/office/drawing/2014/main" id="{93AB4020-6427-4233-8500-DD41FBAFDA5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81550" y="4474150"/>
              <a:ext cx="944999" cy="189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Shape 527">
            <a:extLst>
              <a:ext uri="{FF2B5EF4-FFF2-40B4-BE49-F238E27FC236}">
                <a16:creationId xmlns:a16="http://schemas.microsoft.com/office/drawing/2014/main" id="{24527F69-0780-4FAB-9F01-AD2BCC74C8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9349" y="3569785"/>
            <a:ext cx="1330500" cy="617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528">
            <a:extLst>
              <a:ext uri="{FF2B5EF4-FFF2-40B4-BE49-F238E27FC236}">
                <a16:creationId xmlns:a16="http://schemas.microsoft.com/office/drawing/2014/main" id="{25EF6600-D9C3-4ACF-93D0-C36BDFF23C53}"/>
              </a:ext>
            </a:extLst>
          </p:cNvPr>
          <p:cNvGrpSpPr/>
          <p:nvPr/>
        </p:nvGrpSpPr>
        <p:grpSpPr>
          <a:xfrm>
            <a:off x="4220062" y="3212364"/>
            <a:ext cx="1265607" cy="261506"/>
            <a:chOff x="2639456" y="2283683"/>
            <a:chExt cx="1265607" cy="261506"/>
          </a:xfrm>
        </p:grpSpPr>
        <p:pic>
          <p:nvPicPr>
            <p:cNvPr id="22" name="Shape 529">
              <a:extLst>
                <a:ext uri="{FF2B5EF4-FFF2-40B4-BE49-F238E27FC236}">
                  <a16:creationId xmlns:a16="http://schemas.microsoft.com/office/drawing/2014/main" id="{809D7903-9887-4D7C-B389-07A16CA085C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39456" y="2286590"/>
              <a:ext cx="246299" cy="25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530">
              <a:extLst>
                <a:ext uri="{FF2B5EF4-FFF2-40B4-BE49-F238E27FC236}">
                  <a16:creationId xmlns:a16="http://schemas.microsoft.com/office/drawing/2014/main" id="{80814CA7-5A96-4F02-8228-10EE2A591622}"/>
                </a:ext>
              </a:extLst>
            </p:cNvPr>
            <p:cNvSpPr txBox="1"/>
            <p:nvPr/>
          </p:nvSpPr>
          <p:spPr>
            <a:xfrm>
              <a:off x="2788763" y="2283683"/>
              <a:ext cx="1116299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600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OAuth2</a:t>
              </a:r>
            </a:p>
          </p:txBody>
        </p:sp>
      </p:grpSp>
      <p:sp>
        <p:nvSpPr>
          <p:cNvPr id="24" name="Shape 531">
            <a:extLst>
              <a:ext uri="{FF2B5EF4-FFF2-40B4-BE49-F238E27FC236}">
                <a16:creationId xmlns:a16="http://schemas.microsoft.com/office/drawing/2014/main" id="{3A225950-6E09-4DAF-B79A-582B2C140AC1}"/>
              </a:ext>
            </a:extLst>
          </p:cNvPr>
          <p:cNvSpPr txBox="1"/>
          <p:nvPr/>
        </p:nvSpPr>
        <p:spPr>
          <a:xfrm>
            <a:off x="3126104" y="4949832"/>
            <a:ext cx="2681400" cy="230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Underlying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Health IT Systems</a:t>
            </a:r>
          </a:p>
        </p:txBody>
      </p:sp>
      <p:cxnSp>
        <p:nvCxnSpPr>
          <p:cNvPr id="25" name="Shape 532">
            <a:extLst>
              <a:ext uri="{FF2B5EF4-FFF2-40B4-BE49-F238E27FC236}">
                <a16:creationId xmlns:a16="http://schemas.microsoft.com/office/drawing/2014/main" id="{4F3DF64B-DAC2-4D00-8F51-6635B7E5F852}"/>
              </a:ext>
            </a:extLst>
          </p:cNvPr>
          <p:cNvCxnSpPr/>
          <p:nvPr/>
        </p:nvCxnSpPr>
        <p:spPr>
          <a:xfrm rot="10800000">
            <a:off x="1789067" y="5072187"/>
            <a:ext cx="0" cy="5171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533">
            <a:extLst>
              <a:ext uri="{FF2B5EF4-FFF2-40B4-BE49-F238E27FC236}">
                <a16:creationId xmlns:a16="http://schemas.microsoft.com/office/drawing/2014/main" id="{676B39C0-80B5-4A02-B6C8-967921198BDE}"/>
              </a:ext>
            </a:extLst>
          </p:cNvPr>
          <p:cNvCxnSpPr/>
          <p:nvPr/>
        </p:nvCxnSpPr>
        <p:spPr>
          <a:xfrm rot="10800000">
            <a:off x="10458876" y="5072187"/>
            <a:ext cx="0" cy="5171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534">
            <a:extLst>
              <a:ext uri="{FF2B5EF4-FFF2-40B4-BE49-F238E27FC236}">
                <a16:creationId xmlns:a16="http://schemas.microsoft.com/office/drawing/2014/main" id="{19FBDFAC-9617-4AD3-B45E-4D805E0148C6}"/>
              </a:ext>
            </a:extLst>
          </p:cNvPr>
          <p:cNvCxnSpPr/>
          <p:nvPr/>
        </p:nvCxnSpPr>
        <p:spPr>
          <a:xfrm>
            <a:off x="1799656" y="5080856"/>
            <a:ext cx="1366199" cy="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535">
            <a:extLst>
              <a:ext uri="{FF2B5EF4-FFF2-40B4-BE49-F238E27FC236}">
                <a16:creationId xmlns:a16="http://schemas.microsoft.com/office/drawing/2014/main" id="{4F321010-FE3C-4CD9-9A5E-7621C617094B}"/>
              </a:ext>
            </a:extLst>
          </p:cNvPr>
          <p:cNvCxnSpPr/>
          <p:nvPr/>
        </p:nvCxnSpPr>
        <p:spPr>
          <a:xfrm>
            <a:off x="5385891" y="5078331"/>
            <a:ext cx="5061899" cy="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536">
            <a:extLst>
              <a:ext uri="{FF2B5EF4-FFF2-40B4-BE49-F238E27FC236}">
                <a16:creationId xmlns:a16="http://schemas.microsoft.com/office/drawing/2014/main" id="{A5E65BC2-A2C3-4BFA-A1FD-9009AE5A4291}"/>
              </a:ext>
            </a:extLst>
          </p:cNvPr>
          <p:cNvCxnSpPr>
            <a:stCxn id="24" idx="0"/>
          </p:cNvCxnSpPr>
          <p:nvPr/>
        </p:nvCxnSpPr>
        <p:spPr>
          <a:xfrm rot="10800000">
            <a:off x="4466804" y="4803131"/>
            <a:ext cx="0" cy="14670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" name="Shape 537">
            <a:extLst>
              <a:ext uri="{FF2B5EF4-FFF2-40B4-BE49-F238E27FC236}">
                <a16:creationId xmlns:a16="http://schemas.microsoft.com/office/drawing/2014/main" id="{605CAC5F-3F70-411A-A5E4-8DD1E7A6D31E}"/>
              </a:ext>
            </a:extLst>
          </p:cNvPr>
          <p:cNvSpPr/>
          <p:nvPr/>
        </p:nvSpPr>
        <p:spPr>
          <a:xfrm>
            <a:off x="6356131" y="1716081"/>
            <a:ext cx="3550431" cy="3235846"/>
          </a:xfrm>
          <a:custGeom>
            <a:avLst/>
            <a:gdLst/>
            <a:ahLst/>
            <a:cxnLst/>
            <a:rect l="0" t="0" r="0" b="0"/>
            <a:pathLst>
              <a:path w="4508484" h="4188798" extrusionOk="0">
                <a:moveTo>
                  <a:pt x="421599" y="3"/>
                </a:moveTo>
                <a:lnTo>
                  <a:pt x="4117613" y="3"/>
                </a:lnTo>
                <a:cubicBezTo>
                  <a:pt x="4503188" y="3"/>
                  <a:pt x="4508484" y="5327"/>
                  <a:pt x="4508484" y="390902"/>
                </a:cubicBezTo>
                <a:lnTo>
                  <a:pt x="4508484" y="4188798"/>
                </a:lnTo>
                <a:lnTo>
                  <a:pt x="4508484" y="4188798"/>
                </a:lnTo>
                <a:lnTo>
                  <a:pt x="20485" y="4188798"/>
                </a:lnTo>
                <a:lnTo>
                  <a:pt x="20485" y="4188798"/>
                </a:lnTo>
                <a:lnTo>
                  <a:pt x="0" y="380660"/>
                </a:lnTo>
                <a:cubicBezTo>
                  <a:pt x="0" y="-4915"/>
                  <a:pt x="36024" y="3"/>
                  <a:pt x="421599" y="3"/>
                </a:cubicBezTo>
                <a:close/>
              </a:path>
            </a:pathLst>
          </a:custGeom>
          <a:solidFill>
            <a:srgbClr val="0C7AC9">
              <a:alpha val="1373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>
                <a:solidFill>
                  <a:srgbClr val="0C7AC9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</p:txBody>
      </p:sp>
      <p:pic>
        <p:nvPicPr>
          <p:cNvPr id="31" name="Shape 538">
            <a:extLst>
              <a:ext uri="{FF2B5EF4-FFF2-40B4-BE49-F238E27FC236}">
                <a16:creationId xmlns:a16="http://schemas.microsoft.com/office/drawing/2014/main" id="{C11797CD-40B8-4B0C-A2A6-12E573B81DC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7900" y="2494039"/>
            <a:ext cx="81630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539">
            <a:extLst>
              <a:ext uri="{FF2B5EF4-FFF2-40B4-BE49-F238E27FC236}">
                <a16:creationId xmlns:a16="http://schemas.microsoft.com/office/drawing/2014/main" id="{37DFB575-AA62-42D0-9AFA-4EB7B90830A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67508" y="3590017"/>
            <a:ext cx="2334300" cy="116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540">
            <a:extLst>
              <a:ext uri="{FF2B5EF4-FFF2-40B4-BE49-F238E27FC236}">
                <a16:creationId xmlns:a16="http://schemas.microsoft.com/office/drawing/2014/main" id="{22D7AEFF-4FA5-4144-912A-FE28BF99A93E}"/>
              </a:ext>
            </a:extLst>
          </p:cNvPr>
          <p:cNvCxnSpPr/>
          <p:nvPr/>
        </p:nvCxnSpPr>
        <p:spPr>
          <a:xfrm rot="10800000">
            <a:off x="4909783" y="2921527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4" name="Shape 541">
            <a:extLst>
              <a:ext uri="{FF2B5EF4-FFF2-40B4-BE49-F238E27FC236}">
                <a16:creationId xmlns:a16="http://schemas.microsoft.com/office/drawing/2014/main" id="{4270B10B-C7EA-4C98-AA1A-302B34C4919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45377" y="2494040"/>
            <a:ext cx="948000" cy="1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542">
            <a:extLst>
              <a:ext uri="{FF2B5EF4-FFF2-40B4-BE49-F238E27FC236}">
                <a16:creationId xmlns:a16="http://schemas.microsoft.com/office/drawing/2014/main" id="{17BD7FDA-A489-44B8-B220-48D9CD3C0FC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042420" y="2239734"/>
            <a:ext cx="687900" cy="14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543">
            <a:extLst>
              <a:ext uri="{FF2B5EF4-FFF2-40B4-BE49-F238E27FC236}">
                <a16:creationId xmlns:a16="http://schemas.microsoft.com/office/drawing/2014/main" id="{7D1CE41F-2D6F-40DB-93AF-276342C6E59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81293" y="1728153"/>
            <a:ext cx="1496699" cy="32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544">
            <a:extLst>
              <a:ext uri="{FF2B5EF4-FFF2-40B4-BE49-F238E27FC236}">
                <a16:creationId xmlns:a16="http://schemas.microsoft.com/office/drawing/2014/main" id="{96E0135B-F5A6-4391-891B-4F5A271CECD0}"/>
              </a:ext>
            </a:extLst>
          </p:cNvPr>
          <p:cNvGrpSpPr/>
          <p:nvPr/>
        </p:nvGrpSpPr>
        <p:grpSpPr>
          <a:xfrm>
            <a:off x="6428022" y="1736476"/>
            <a:ext cx="1602299" cy="1033782"/>
            <a:chOff x="4847416" y="775370"/>
            <a:chExt cx="1602299" cy="1033782"/>
          </a:xfrm>
        </p:grpSpPr>
        <p:sp>
          <p:nvSpPr>
            <p:cNvPr id="38" name="Shape 545">
              <a:extLst>
                <a:ext uri="{FF2B5EF4-FFF2-40B4-BE49-F238E27FC236}">
                  <a16:creationId xmlns:a16="http://schemas.microsoft.com/office/drawing/2014/main" id="{6CF87F53-E661-46E6-9691-75FB24D142F1}"/>
                </a:ext>
              </a:extLst>
            </p:cNvPr>
            <p:cNvSpPr txBox="1"/>
            <p:nvPr/>
          </p:nvSpPr>
          <p:spPr>
            <a:xfrm>
              <a:off x="5062859" y="1555052"/>
              <a:ext cx="10536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Web Apps</a:t>
              </a:r>
            </a:p>
          </p:txBody>
        </p:sp>
        <p:pic>
          <p:nvPicPr>
            <p:cNvPr id="39" name="Shape 546">
              <a:extLst>
                <a:ext uri="{FF2B5EF4-FFF2-40B4-BE49-F238E27FC236}">
                  <a16:creationId xmlns:a16="http://schemas.microsoft.com/office/drawing/2014/main" id="{FED5D35F-5D89-4FA1-BD79-6DB5D6C823E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47416" y="775370"/>
              <a:ext cx="1602299" cy="7253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Shape 547">
            <a:extLst>
              <a:ext uri="{FF2B5EF4-FFF2-40B4-BE49-F238E27FC236}">
                <a16:creationId xmlns:a16="http://schemas.microsoft.com/office/drawing/2014/main" id="{DF29A41A-7600-4E99-9EAA-CE7D10D0855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757299" y="2681848"/>
            <a:ext cx="1104000" cy="4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548">
            <a:extLst>
              <a:ext uri="{FF2B5EF4-FFF2-40B4-BE49-F238E27FC236}">
                <a16:creationId xmlns:a16="http://schemas.microsoft.com/office/drawing/2014/main" id="{71B784F3-B1E1-4D67-BD73-BDAC339BC5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7233" y="2009813"/>
            <a:ext cx="972899" cy="2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549">
            <a:extLst>
              <a:ext uri="{FF2B5EF4-FFF2-40B4-BE49-F238E27FC236}">
                <a16:creationId xmlns:a16="http://schemas.microsoft.com/office/drawing/2014/main" id="{2CF3CA02-84D4-422A-8DAE-7A8C3A1B6408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42562" y="3140969"/>
            <a:ext cx="1936500" cy="154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554">
            <a:extLst>
              <a:ext uri="{FF2B5EF4-FFF2-40B4-BE49-F238E27FC236}">
                <a16:creationId xmlns:a16="http://schemas.microsoft.com/office/drawing/2014/main" id="{339E14FE-500F-4299-9E67-146CB5A3E723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78977" y="3063678"/>
            <a:ext cx="2414399" cy="124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Shape 555">
            <a:extLst>
              <a:ext uri="{FF2B5EF4-FFF2-40B4-BE49-F238E27FC236}">
                <a16:creationId xmlns:a16="http://schemas.microsoft.com/office/drawing/2014/main" id="{C3327A47-EBAD-4819-A1B5-2078721F6787}"/>
              </a:ext>
            </a:extLst>
          </p:cNvPr>
          <p:cNvGrpSpPr/>
          <p:nvPr/>
        </p:nvGrpSpPr>
        <p:grpSpPr>
          <a:xfrm>
            <a:off x="3028421" y="1764577"/>
            <a:ext cx="1672808" cy="977567"/>
            <a:chOff x="4847416" y="775370"/>
            <a:chExt cx="1672808" cy="977567"/>
          </a:xfrm>
        </p:grpSpPr>
        <p:pic>
          <p:nvPicPr>
            <p:cNvPr id="49" name="Shape 556">
              <a:extLst>
                <a:ext uri="{FF2B5EF4-FFF2-40B4-BE49-F238E27FC236}">
                  <a16:creationId xmlns:a16="http://schemas.microsoft.com/office/drawing/2014/main" id="{947F50C3-3E1F-4C0B-B82C-1A2E7C3BDA9F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47416" y="775370"/>
              <a:ext cx="1602299" cy="72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557">
              <a:extLst>
                <a:ext uri="{FF2B5EF4-FFF2-40B4-BE49-F238E27FC236}">
                  <a16:creationId xmlns:a16="http://schemas.microsoft.com/office/drawing/2014/main" id="{C3B29D6E-7EEB-4E7D-A54D-AB38BA8236C5}"/>
                </a:ext>
              </a:extLst>
            </p:cNvPr>
            <p:cNvSpPr txBox="1"/>
            <p:nvPr/>
          </p:nvSpPr>
          <p:spPr>
            <a:xfrm>
              <a:off x="4847425" y="1498837"/>
              <a:ext cx="16728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  Mobile Apps</a:t>
              </a:r>
            </a:p>
          </p:txBody>
        </p:sp>
      </p:grpSp>
      <p:grpSp>
        <p:nvGrpSpPr>
          <p:cNvPr id="52" name="Shape 559">
            <a:extLst>
              <a:ext uri="{FF2B5EF4-FFF2-40B4-BE49-F238E27FC236}">
                <a16:creationId xmlns:a16="http://schemas.microsoft.com/office/drawing/2014/main" id="{AE0C5C59-5D37-4940-A4D7-75505FDD6913}"/>
              </a:ext>
            </a:extLst>
          </p:cNvPr>
          <p:cNvGrpSpPr/>
          <p:nvPr/>
        </p:nvGrpSpPr>
        <p:grpSpPr>
          <a:xfrm>
            <a:off x="7286094" y="5259679"/>
            <a:ext cx="1097766" cy="517199"/>
            <a:chOff x="6959275" y="4292475"/>
            <a:chExt cx="997500" cy="517199"/>
          </a:xfrm>
        </p:grpSpPr>
        <p:sp>
          <p:nvSpPr>
            <p:cNvPr id="53" name="Shape 560">
              <a:extLst>
                <a:ext uri="{FF2B5EF4-FFF2-40B4-BE49-F238E27FC236}">
                  <a16:creationId xmlns:a16="http://schemas.microsoft.com/office/drawing/2014/main" id="{CEAB18A0-E428-406D-BC46-B3626C1CBDB3}"/>
                </a:ext>
              </a:extLst>
            </p:cNvPr>
            <p:cNvSpPr/>
            <p:nvPr/>
          </p:nvSpPr>
          <p:spPr>
            <a:xfrm>
              <a:off x="6959275" y="4292475"/>
              <a:ext cx="997500" cy="5171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6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54" name="Shape 561">
              <a:extLst>
                <a:ext uri="{FF2B5EF4-FFF2-40B4-BE49-F238E27FC236}">
                  <a16:creationId xmlns:a16="http://schemas.microsoft.com/office/drawing/2014/main" id="{F53DDBB3-D837-4BA5-9A45-6F7C4042DF27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241649" y="4357728"/>
              <a:ext cx="317999" cy="356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Shape 562">
            <a:extLst>
              <a:ext uri="{FF2B5EF4-FFF2-40B4-BE49-F238E27FC236}">
                <a16:creationId xmlns:a16="http://schemas.microsoft.com/office/drawing/2014/main" id="{2A58392B-D224-4688-BA6A-CD5102B25579}"/>
              </a:ext>
            </a:extLst>
          </p:cNvPr>
          <p:cNvSpPr/>
          <p:nvPr/>
        </p:nvSpPr>
        <p:spPr>
          <a:xfrm>
            <a:off x="6063883" y="5863034"/>
            <a:ext cx="2319977" cy="517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endParaRPr sz="16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6" name="Shape 563">
            <a:extLst>
              <a:ext uri="{FF2B5EF4-FFF2-40B4-BE49-F238E27FC236}">
                <a16:creationId xmlns:a16="http://schemas.microsoft.com/office/drawing/2014/main" id="{C7AE342D-2B96-41C0-8242-E5290F86ED84}"/>
              </a:ext>
            </a:extLst>
          </p:cNvPr>
          <p:cNvSpPr txBox="1"/>
          <p:nvPr/>
        </p:nvSpPr>
        <p:spPr>
          <a:xfrm>
            <a:off x="6014516" y="5871621"/>
            <a:ext cx="2414399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2400" b="1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" sz="24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</a:t>
            </a:r>
            <a:r>
              <a:rPr lang="en-CA" sz="24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4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 here.</a:t>
            </a:r>
          </a:p>
        </p:txBody>
      </p:sp>
      <p:grpSp>
        <p:nvGrpSpPr>
          <p:cNvPr id="57" name="Shape 564">
            <a:extLst>
              <a:ext uri="{FF2B5EF4-FFF2-40B4-BE49-F238E27FC236}">
                <a16:creationId xmlns:a16="http://schemas.microsoft.com/office/drawing/2014/main" id="{14120713-BF36-48DE-9DF7-199404023722}"/>
              </a:ext>
            </a:extLst>
          </p:cNvPr>
          <p:cNvGrpSpPr/>
          <p:nvPr/>
        </p:nvGrpSpPr>
        <p:grpSpPr>
          <a:xfrm>
            <a:off x="5000052" y="1792622"/>
            <a:ext cx="1031399" cy="1018799"/>
            <a:chOff x="3419446" y="863940"/>
            <a:chExt cx="1031399" cy="1018799"/>
          </a:xfrm>
        </p:grpSpPr>
        <p:pic>
          <p:nvPicPr>
            <p:cNvPr id="58" name="Shape 565">
              <a:extLst>
                <a:ext uri="{FF2B5EF4-FFF2-40B4-BE49-F238E27FC236}">
                  <a16:creationId xmlns:a16="http://schemas.microsoft.com/office/drawing/2014/main" id="{F408D90F-396D-4C0C-8EA4-BFBDD66F7B17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 l="-252" t="45344" r="75702" b="6287"/>
            <a:stretch/>
          </p:blipFill>
          <p:spPr>
            <a:xfrm rot="1769092">
              <a:off x="3698932" y="1078508"/>
              <a:ext cx="434584" cy="573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566">
              <a:extLst>
                <a:ext uri="{FF2B5EF4-FFF2-40B4-BE49-F238E27FC236}">
                  <a16:creationId xmlns:a16="http://schemas.microsoft.com/office/drawing/2014/main" id="{DF33CE67-7185-4300-A634-1938947E18B3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461535">
              <a:off x="3642385" y="911767"/>
              <a:ext cx="585523" cy="923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Shape 562">
            <a:extLst>
              <a:ext uri="{FF2B5EF4-FFF2-40B4-BE49-F238E27FC236}">
                <a16:creationId xmlns:a16="http://schemas.microsoft.com/office/drawing/2014/main" id="{C843DFFD-0DD0-41D6-B063-D83F5B08883E}"/>
              </a:ext>
            </a:extLst>
          </p:cNvPr>
          <p:cNvSpPr/>
          <p:nvPr/>
        </p:nvSpPr>
        <p:spPr>
          <a:xfrm>
            <a:off x="2445870" y="5886113"/>
            <a:ext cx="1559700" cy="517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endParaRPr sz="16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2056" name="Picture 8" descr="Image result for epic healthcare logo">
            <a:extLst>
              <a:ext uri="{FF2B5EF4-FFF2-40B4-BE49-F238E27FC236}">
                <a16:creationId xmlns:a16="http://schemas.microsoft.com/office/drawing/2014/main" id="{D9AA5990-C414-41D3-AD81-7C846AD6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34" y="5977161"/>
            <a:ext cx="1396772" cy="3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llscripts logo">
            <a:extLst>
              <a:ext uri="{FF2B5EF4-FFF2-40B4-BE49-F238E27FC236}">
                <a16:creationId xmlns:a16="http://schemas.microsoft.com/office/drawing/2014/main" id="{D4F09F20-E2F4-4761-AEBC-9AE5F844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38" y="5990845"/>
            <a:ext cx="1226506" cy="26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1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7ACE-ACFF-4B61-A86D-4B6B9A1B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EA6CB-4977-403B-9EDD-E4537915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1026" name="Picture 2" descr="patient-view hook launch sequence">
            <a:extLst>
              <a:ext uri="{FF2B5EF4-FFF2-40B4-BE49-F238E27FC236}">
                <a16:creationId xmlns:a16="http://schemas.microsoft.com/office/drawing/2014/main" id="{FE92015C-E6C5-4CF5-8018-9CAA10DD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80308"/>
            <a:ext cx="8584562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9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A02F-F6E9-4DC5-85F3-6A702A84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Bulk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AF55-1B19-4C45-B8F2-5DAE0A8D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healthcare</a:t>
            </a:r>
            <a:r>
              <a:rPr lang="en-CA" baseline="0" dirty="0"/>
              <a:t> interfaces are narrow in scope</a:t>
            </a:r>
          </a:p>
          <a:p>
            <a:pPr lvl="1"/>
            <a:r>
              <a:rPr lang="en-CA" baseline="0" dirty="0"/>
              <a:t>Specific patient, specific encounter, specific event</a:t>
            </a:r>
          </a:p>
          <a:p>
            <a:pPr lvl="0"/>
            <a:r>
              <a:rPr lang="en-CA" baseline="0" dirty="0"/>
              <a:t>FHIR supports querying whatever’s of interest</a:t>
            </a:r>
          </a:p>
          <a:p>
            <a:pPr lvl="1"/>
            <a:r>
              <a:rPr lang="en-CA" baseline="0" dirty="0"/>
              <a:t>All of a patient’s record I’m allowed to see</a:t>
            </a:r>
          </a:p>
          <a:p>
            <a:pPr lvl="1"/>
            <a:r>
              <a:rPr lang="en-CA" baseline="0" dirty="0"/>
              <a:t>All data for my patients</a:t>
            </a:r>
          </a:p>
          <a:p>
            <a:pPr lvl="1"/>
            <a:r>
              <a:rPr lang="en-CA" baseline="0" dirty="0"/>
              <a:t>All data related to condition X across patients</a:t>
            </a:r>
          </a:p>
          <a:p>
            <a:pPr lvl="0"/>
            <a:r>
              <a:rPr lang="en-CA" baseline="0" dirty="0"/>
              <a:t>Subscriptions allow data to be pushed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F5C3-223A-44C3-804B-11C0AF0F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04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DD8B-20CF-4943-891B-487C335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Leverage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CC37-E1A0-470E-988A-4FFB986B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FHIR has attracted far greater attention and energy than any previous HL7 specification</a:t>
            </a:r>
          </a:p>
          <a:p>
            <a:pPr lvl="1"/>
            <a:r>
              <a:rPr lang="en-CA" dirty="0"/>
              <a:t>Over 10,000 change requests</a:t>
            </a:r>
          </a:p>
          <a:p>
            <a:pPr lvl="1"/>
            <a:r>
              <a:rPr lang="en-CA" dirty="0"/>
              <a:t>Up to 2500 chat.fhir.org messages/week</a:t>
            </a:r>
          </a:p>
          <a:p>
            <a:pPr lvl="1"/>
            <a:r>
              <a:rPr lang="en-CA" dirty="0"/>
              <a:t>~180 FHIR-related sessions at most HL7 meetings</a:t>
            </a:r>
          </a:p>
          <a:p>
            <a:pPr lvl="1"/>
            <a:r>
              <a:rPr lang="en-CA" dirty="0"/>
              <a:t>Spawned university courses, open source projects, conferences, etc.</a:t>
            </a:r>
          </a:p>
          <a:p>
            <a:r>
              <a:rPr lang="en-CA" dirty="0"/>
              <a:t>That energy attracts implementers and provides better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B2C5-8FC9-4B8C-A3CC-B956332B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62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F445-C730-4D75-BDB6-515DC0BB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2229-344B-4B86-B1F3-11A75598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Canada has been slower to adopt FHIR, but we’re speeding up</a:t>
            </a:r>
          </a:p>
          <a:p>
            <a:r>
              <a:rPr lang="en-CA" dirty="0"/>
              <a:t>Implementation is happening both from a top-down, government led, but also bottom-up implementer led</a:t>
            </a:r>
          </a:p>
          <a:p>
            <a:r>
              <a:rPr lang="en-CA" dirty="0"/>
              <a:t>The country is trying to build an infrastructure of processes to support future FHIR adoption</a:t>
            </a:r>
          </a:p>
          <a:p>
            <a:r>
              <a:rPr lang="en-CA" dirty="0"/>
              <a:t>FHIR will co-exist with v2, v3 and CDA for quite some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8583C-D640-4A68-B1DD-5FC57FC95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			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BDCD48-52B7-4CF9-8C11-3089BD5A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60575-60CC-4A5C-8002-80CBD126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on the Canadian environment</a:t>
            </a:r>
          </a:p>
          <a:p>
            <a:r>
              <a:rPr lang="en-CA" dirty="0"/>
              <a:t>What’s happening in Canada with</a:t>
            </a:r>
            <a:r>
              <a:rPr lang="en-CA" baseline="0" dirty="0"/>
              <a:t> FHIR</a:t>
            </a:r>
          </a:p>
          <a:p>
            <a:r>
              <a:rPr lang="en-CA" baseline="0" dirty="0"/>
              <a:t>Themes and additional use-cases for FHIR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275-7483-44BA-B10A-EE18DE57E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D50F-495E-4D2D-8FF0-8593130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Canadian landscape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F365FB-F87D-4522-93AD-FF6FEA90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5816600" cy="4419600"/>
          </a:xfrm>
        </p:spPr>
        <p:txBody>
          <a:bodyPr/>
          <a:lstStyle/>
          <a:p>
            <a:r>
              <a:rPr lang="en-CA" dirty="0"/>
              <a:t>Public healthcare system</a:t>
            </a:r>
          </a:p>
          <a:p>
            <a:r>
              <a:rPr lang="en-CA" dirty="0"/>
              <a:t>Funded at national level</a:t>
            </a:r>
          </a:p>
          <a:p>
            <a:r>
              <a:rPr lang="en-CA" dirty="0"/>
              <a:t>Delivered at national, provincial, territorial &amp; sometimes regional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66B1-FA53-4421-8E09-2499F8FDC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DE6CC30-D336-4B9B-A0B2-786B6F8A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76400"/>
            <a:ext cx="5486400" cy="47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3B94-1537-4161-8CF5-ACDEF4A1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Infoway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46E3-1B61-4C79-A7E4-4BA367CC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3195636"/>
            <a:ext cx="11176000" cy="3052763"/>
          </a:xfrm>
        </p:spPr>
        <p:txBody>
          <a:bodyPr/>
          <a:lstStyle/>
          <a:p>
            <a:r>
              <a:rPr lang="en-CA" dirty="0"/>
              <a:t>Jointly funded by provinces &amp; federal government</a:t>
            </a:r>
          </a:p>
          <a:p>
            <a:r>
              <a:rPr lang="en-CA" dirty="0"/>
              <a:t>Mission: accelerate the development, adoption and effective use of digital health solutions</a:t>
            </a:r>
          </a:p>
          <a:p>
            <a:r>
              <a:rPr lang="en-CA" dirty="0"/>
              <a:t>Initial funding of $1.9 billion CAD (~90 billion rubles)</a:t>
            </a:r>
          </a:p>
          <a:p>
            <a:r>
              <a:rPr lang="en-CA" dirty="0"/>
              <a:t>Subsequently bumped to about $2.4 billion CAD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0AEF4-662A-445D-984E-BD758F719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65230-E8C7-440B-BA59-2A471251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1681162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3493-7200-477F-BDC6-265E780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Standards in 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7182-C8DC-4DD8-82BD-0995C284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HL7 v2 is common for in-hospital communication</a:t>
            </a:r>
          </a:p>
          <a:p>
            <a:r>
              <a:rPr lang="en-CA" dirty="0"/>
              <a:t>New community focus was principally HL7 v3 messaging</a:t>
            </a:r>
          </a:p>
          <a:p>
            <a:pPr lvl="1"/>
            <a:r>
              <a:rPr lang="en-CA" dirty="0"/>
              <a:t>Ended up with provincial silos</a:t>
            </a:r>
          </a:p>
          <a:p>
            <a:r>
              <a:rPr lang="en-CA" dirty="0"/>
              <a:t>Some use of CDA</a:t>
            </a:r>
          </a:p>
          <a:p>
            <a:r>
              <a:rPr lang="en-CA" dirty="0"/>
              <a:t>(FHIR didn’t exist when we allocated most of the money </a:t>
            </a:r>
            <a:r>
              <a:rPr lang="en-CA" dirty="0">
                <a:sym typeface="Wingdings" panose="05000000000000000000" pitchFamily="2" charset="2"/>
              </a:rPr>
              <a:t>)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Standards fatigue had set in by the time FHIR came along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D4217-3D9B-473F-8428-72E41D85D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8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D4-A557-48EF-9CE6-08427FD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Canadian use of FHIR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0A49-AA84-4B81-983B-8A3E5F432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DEBF7-2A4A-4F63-A88D-353B0C0EB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4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D21C5D-96C6-481E-882B-EB245AE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Early days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5A8B1-8534-4BCC-9D1C-EFE7FC3C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Initial FHIR core team was Grahame (Australia), </a:t>
            </a:r>
            <a:r>
              <a:rPr lang="en-CA" dirty="0" err="1"/>
              <a:t>Ewout</a:t>
            </a:r>
            <a:r>
              <a:rPr lang="en-CA" dirty="0"/>
              <a:t> (Netherlands) and me (Canada!)</a:t>
            </a:r>
          </a:p>
          <a:p>
            <a:r>
              <a:rPr lang="en-CA" dirty="0"/>
              <a:t>Shortly after the introduction of FHIR, another Canadian developed the FHIR HAPI interface which has become the FHIR Java reference implementation</a:t>
            </a:r>
          </a:p>
          <a:p>
            <a:r>
              <a:rPr lang="en-CA" dirty="0"/>
              <a:t>Tried to get things moving with our first Canadian FHIR conference in 2015 – FHIR North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EFE7-0EE6-4F00-A634-B0E69A4E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0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AB7-4A98-4DAB-9BD7-16CE17A6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F110-8302-48E1-A7D9-A5BC44EA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production ~ 2 years ago</a:t>
            </a:r>
          </a:p>
          <a:p>
            <a:r>
              <a:rPr lang="en-CA" dirty="0"/>
              <a:t>Trial project</a:t>
            </a:r>
            <a:r>
              <a:rPr lang="en-CA" baseline="0" dirty="0"/>
              <a:t> in Ontario</a:t>
            </a:r>
          </a:p>
          <a:p>
            <a:r>
              <a:rPr lang="en-CA" dirty="0"/>
              <a:t>Allow reporting and query of patient immunizations</a:t>
            </a:r>
          </a:p>
          <a:p>
            <a:pPr lvl="1"/>
            <a:r>
              <a:rPr lang="en-CA" baseline="0" dirty="0"/>
              <a:t>Also allow FHIR representation on paper slips using 2-D bar</a:t>
            </a:r>
            <a:r>
              <a:rPr lang="en-CA" dirty="0"/>
              <a:t>codes</a:t>
            </a:r>
          </a:p>
          <a:p>
            <a:r>
              <a:rPr lang="en-CA" dirty="0"/>
              <a:t>Driver was mobile-friendliness of FHIR</a:t>
            </a:r>
          </a:p>
          <a:p>
            <a:r>
              <a:rPr lang="en-CA" dirty="0"/>
              <a:t>Feedback was:</a:t>
            </a:r>
          </a:p>
          <a:p>
            <a:pPr lvl="1"/>
            <a:r>
              <a:rPr lang="en-CA" dirty="0"/>
              <a:t>Fast &amp; easy to implement, implementers liked it</a:t>
            </a:r>
          </a:p>
          <a:p>
            <a:r>
              <a:rPr lang="en-CA" dirty="0"/>
              <a:t>Drove the creation of a lot of other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FEBD-5D2C-4C02-B7D1-1B194732E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9811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Words>946</Words>
  <Application>Microsoft Office PowerPoint</Application>
  <PresentationFormat>Widescreen</PresentationFormat>
  <Paragraphs>177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Souce Sans Pro</vt:lpstr>
      <vt:lpstr>Times New Roman</vt:lpstr>
      <vt:lpstr>Verdana</vt:lpstr>
      <vt:lpstr>Wingdings</vt:lpstr>
      <vt:lpstr>Refined</vt:lpstr>
      <vt:lpstr>Business Cases: what we’re doing in Canada</vt:lpstr>
      <vt:lpstr>This presentation</vt:lpstr>
      <vt:lpstr>Overview</vt:lpstr>
      <vt:lpstr>The Canadian landscape</vt:lpstr>
      <vt:lpstr>Infoway</vt:lpstr>
      <vt:lpstr>Standards in Canada</vt:lpstr>
      <vt:lpstr>Canadian use of FHIR</vt:lpstr>
      <vt:lpstr>Early days</vt:lpstr>
      <vt:lpstr>Immunization</vt:lpstr>
      <vt:lpstr>E-Prescribing</vt:lpstr>
      <vt:lpstr>FHIR + legacy</vt:lpstr>
      <vt:lpstr>Registries</vt:lpstr>
      <vt:lpstr>Planned systems</vt:lpstr>
      <vt:lpstr>National scale</vt:lpstr>
      <vt:lpstr>What else are we doing?</vt:lpstr>
      <vt:lpstr>FHIR North</vt:lpstr>
      <vt:lpstr>Use Cases</vt:lpstr>
      <vt:lpstr>Mobile Friendly</vt:lpstr>
      <vt:lpstr>Context-free interfaces</vt:lpstr>
      <vt:lpstr>Profiling and Validation</vt:lpstr>
      <vt:lpstr>Documents that are easier</vt:lpstr>
      <vt:lpstr>SMART on FHIR</vt:lpstr>
      <vt:lpstr>CDS Hooks</vt:lpstr>
      <vt:lpstr>Bulk data</vt:lpstr>
      <vt:lpstr>Leverage the Community</vt:lpstr>
      <vt:lpstr>Conclusion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77</cp:revision>
  <dcterms:created xsi:type="dcterms:W3CDTF">2008-01-21T06:12:12Z</dcterms:created>
  <dcterms:modified xsi:type="dcterms:W3CDTF">2018-06-24T07:02:54Z</dcterms:modified>
</cp:coreProperties>
</file>