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</p:sldMasterIdLst>
  <p:notesMasterIdLst>
    <p:notesMasterId r:id="rId25"/>
  </p:notesMasterIdLst>
  <p:sldIdLst>
    <p:sldId id="256" r:id="rId3"/>
    <p:sldId id="324" r:id="rId4"/>
    <p:sldId id="315" r:id="rId5"/>
    <p:sldId id="301" r:id="rId6"/>
    <p:sldId id="396" r:id="rId7"/>
    <p:sldId id="397" r:id="rId8"/>
    <p:sldId id="346" r:id="rId9"/>
    <p:sldId id="398" r:id="rId10"/>
    <p:sldId id="394" r:id="rId11"/>
    <p:sldId id="325" r:id="rId12"/>
    <p:sldId id="288" r:id="rId13"/>
    <p:sldId id="339" r:id="rId14"/>
    <p:sldId id="340" r:id="rId15"/>
    <p:sldId id="341" r:id="rId16"/>
    <p:sldId id="342" r:id="rId17"/>
    <p:sldId id="399" r:id="rId18"/>
    <p:sldId id="331" r:id="rId19"/>
    <p:sldId id="329" r:id="rId20"/>
    <p:sldId id="400" r:id="rId21"/>
    <p:sldId id="401" r:id="rId22"/>
    <p:sldId id="402" r:id="rId23"/>
    <p:sldId id="39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953F"/>
    <a:srgbClr val="3891A7"/>
    <a:srgbClr val="97DCFF"/>
    <a:srgbClr val="B6DF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33" autoAdjust="0"/>
  </p:normalViewPr>
  <p:slideViewPr>
    <p:cSldViewPr>
      <p:cViewPr varScale="1">
        <p:scale>
          <a:sx n="95" d="100"/>
          <a:sy n="95" d="100"/>
        </p:scale>
        <p:origin x="158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9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CB793150-1005-4DCB-B8AB-291B93FDE516}" type="presOf" srcId="{D1EB14A3-E50B-4C6B-8B85-FC2F1AA58ED5}" destId="{ECAE1A64-3C26-4CD0-8055-16154FF0361B}" srcOrd="0" destOrd="0" presId="urn:microsoft.com/office/officeart/2005/8/layout/matrix3"/>
    <dgm:cxn modelId="{C084747F-D7FF-4027-9386-0BC57A5B2819}" type="presOf" srcId="{1439D559-D189-4FF1-A4FB-F22A15A268D1}" destId="{B6C28692-8BAE-4E06-A3BE-9AAFCCA84D47}" srcOrd="0" destOrd="0" presId="urn:microsoft.com/office/officeart/2005/8/layout/matrix3"/>
    <dgm:cxn modelId="{E459CB80-AA3F-4E35-A0FA-F40BCD80E1A4}" type="presOf" srcId="{B5E039F1-BBD9-49CA-AED0-167893AD4C2D}" destId="{AA9D5778-9E54-41DB-BF3A-44486A11C644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AC9E938D-B1C7-4364-BBE3-662D98A72C49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A972F1FA-F23B-442B-B359-B279E50DD31F}" type="presOf" srcId="{3E4F9D75-D5D8-4314-ACBD-27833A7F9B37}" destId="{0F528374-3DE1-4486-B71C-82DC73192314}" srcOrd="0" destOrd="0" presId="urn:microsoft.com/office/officeart/2005/8/layout/matrix3"/>
    <dgm:cxn modelId="{E92B8D69-78B4-4931-8590-9233EED7D9ED}" type="presParOf" srcId="{0F528374-3DE1-4486-B71C-82DC73192314}" destId="{7476B03F-5A87-4E08-A32E-D8B9821AFAB6}" srcOrd="0" destOrd="0" presId="urn:microsoft.com/office/officeart/2005/8/layout/matrix3"/>
    <dgm:cxn modelId="{65EA4D13-83CB-4ACD-BC88-8C43826BC0DF}" type="presParOf" srcId="{0F528374-3DE1-4486-B71C-82DC73192314}" destId="{ECAE1A64-3C26-4CD0-8055-16154FF0361B}" srcOrd="1" destOrd="0" presId="urn:microsoft.com/office/officeart/2005/8/layout/matrix3"/>
    <dgm:cxn modelId="{A335D79C-241D-4A3D-8997-0828D0E90E26}" type="presParOf" srcId="{0F528374-3DE1-4486-B71C-82DC73192314}" destId="{AA9D5778-9E54-41DB-BF3A-44486A11C644}" srcOrd="2" destOrd="0" presId="urn:microsoft.com/office/officeart/2005/8/layout/matrix3"/>
    <dgm:cxn modelId="{C5A17D08-B8A6-46EE-8231-692C4F03BB86}" type="presParOf" srcId="{0F528374-3DE1-4486-B71C-82DC73192314}" destId="{B6C28692-8BAE-4E06-A3BE-9AAFCCA84D47}" srcOrd="3" destOrd="0" presId="urn:microsoft.com/office/officeart/2005/8/layout/matrix3"/>
    <dgm:cxn modelId="{3F8417B2-A8E2-44EF-BDAD-32CE1CFA304D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D891AD4F-371F-4EB1-B7FF-878F759680E2}" type="presOf" srcId="{3E4F9D75-D5D8-4314-ACBD-27833A7F9B37}" destId="{0F528374-3DE1-4486-B71C-82DC73192314}" srcOrd="0" destOrd="0" presId="urn:microsoft.com/office/officeart/2005/8/layout/matrix3"/>
    <dgm:cxn modelId="{D38D5171-ACD5-4A94-89BB-BF981B179805}" type="presOf" srcId="{1439D559-D189-4FF1-A4FB-F22A15A268D1}" destId="{B6C28692-8BAE-4E06-A3BE-9AAFCCA84D47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A8A115AF-A4D3-4C2A-AFE2-7548969A23DD}" type="presOf" srcId="{B5E039F1-BBD9-49CA-AED0-167893AD4C2D}" destId="{AA9D5778-9E54-41DB-BF3A-44486A11C644}" srcOrd="0" destOrd="0" presId="urn:microsoft.com/office/officeart/2005/8/layout/matrix3"/>
    <dgm:cxn modelId="{DEB426C2-D978-49DA-A7BA-6A09148FA65A}" type="presOf" srcId="{D1EB14A3-E50B-4C6B-8B85-FC2F1AA58ED5}" destId="{ECAE1A64-3C26-4CD0-8055-16154FF0361B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69ECAAFA-BA0C-47B6-949C-875EC3B1538C}" type="presOf" srcId="{95D9FA2A-C5BC-4752-8E72-6799C0FBC1C6}" destId="{C9DED484-765B-4B50-9650-386C82457535}" srcOrd="0" destOrd="0" presId="urn:microsoft.com/office/officeart/2005/8/layout/matrix3"/>
    <dgm:cxn modelId="{FB64B5C8-52C9-4212-B85A-70BE1B6E25F0}" type="presParOf" srcId="{0F528374-3DE1-4486-B71C-82DC73192314}" destId="{7476B03F-5A87-4E08-A32E-D8B9821AFAB6}" srcOrd="0" destOrd="0" presId="urn:microsoft.com/office/officeart/2005/8/layout/matrix3"/>
    <dgm:cxn modelId="{573DB7C2-B959-4F35-98FA-0411F33E2260}" type="presParOf" srcId="{0F528374-3DE1-4486-B71C-82DC73192314}" destId="{ECAE1A64-3C26-4CD0-8055-16154FF0361B}" srcOrd="1" destOrd="0" presId="urn:microsoft.com/office/officeart/2005/8/layout/matrix3"/>
    <dgm:cxn modelId="{A76769F6-9ACB-4C6E-BDD5-7B12C2AC8980}" type="presParOf" srcId="{0F528374-3DE1-4486-B71C-82DC73192314}" destId="{AA9D5778-9E54-41DB-BF3A-44486A11C644}" srcOrd="2" destOrd="0" presId="urn:microsoft.com/office/officeart/2005/8/layout/matrix3"/>
    <dgm:cxn modelId="{5C89199D-5E96-4D74-A7B4-52BA5E305699}" type="presParOf" srcId="{0F528374-3DE1-4486-B71C-82DC73192314}" destId="{B6C28692-8BAE-4E06-A3BE-9AAFCCA84D47}" srcOrd="3" destOrd="0" presId="urn:microsoft.com/office/officeart/2005/8/layout/matrix3"/>
    <dgm:cxn modelId="{55CFC4CB-B098-4E15-B5AF-D4614AD41262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6116E37-3EA6-4095-A597-F3B2A427077B}" type="presOf" srcId="{3E4F9D75-D5D8-4314-ACBD-27833A7F9B37}" destId="{0F528374-3DE1-4486-B71C-82DC7319231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A08BD551-CEDD-4F5D-AC51-F2628D6A9C61}" type="presOf" srcId="{95D9FA2A-C5BC-4752-8E72-6799C0FBC1C6}" destId="{C9DED484-765B-4B50-9650-386C82457535}" srcOrd="0" destOrd="0" presId="urn:microsoft.com/office/officeart/2005/8/layout/matrix3"/>
    <dgm:cxn modelId="{8151167C-2D58-4DFE-9CA8-CA73F902B562}" type="presOf" srcId="{D1EB14A3-E50B-4C6B-8B85-FC2F1AA58ED5}" destId="{ECAE1A64-3C26-4CD0-8055-16154FF0361B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98A585B1-EBA8-4889-ABE6-B938BB8F6AF7}" type="presOf" srcId="{B5E039F1-BBD9-49CA-AED0-167893AD4C2D}" destId="{AA9D5778-9E54-41DB-BF3A-44486A11C644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51BF9CF8-8EF9-4AAF-A6BF-3E7D82FEF75C}" type="presOf" srcId="{1439D559-D189-4FF1-A4FB-F22A15A268D1}" destId="{B6C28692-8BAE-4E06-A3BE-9AAFCCA84D47}" srcOrd="0" destOrd="0" presId="urn:microsoft.com/office/officeart/2005/8/layout/matrix3"/>
    <dgm:cxn modelId="{DF7B5636-EFBF-4629-9BB2-7D208B23BD85}" type="presParOf" srcId="{0F528374-3DE1-4486-B71C-82DC73192314}" destId="{7476B03F-5A87-4E08-A32E-D8B9821AFAB6}" srcOrd="0" destOrd="0" presId="urn:microsoft.com/office/officeart/2005/8/layout/matrix3"/>
    <dgm:cxn modelId="{8176D0A0-28A1-460B-9EF2-C6565E95CF47}" type="presParOf" srcId="{0F528374-3DE1-4486-B71C-82DC73192314}" destId="{ECAE1A64-3C26-4CD0-8055-16154FF0361B}" srcOrd="1" destOrd="0" presId="urn:microsoft.com/office/officeart/2005/8/layout/matrix3"/>
    <dgm:cxn modelId="{8F2EE167-BD1B-4DAA-8846-69632305A677}" type="presParOf" srcId="{0F528374-3DE1-4486-B71C-82DC73192314}" destId="{AA9D5778-9E54-41DB-BF3A-44486A11C644}" srcOrd="2" destOrd="0" presId="urn:microsoft.com/office/officeart/2005/8/layout/matrix3"/>
    <dgm:cxn modelId="{A4E95C99-46C0-45A7-AF2B-9BCC0253BFCA}" type="presParOf" srcId="{0F528374-3DE1-4486-B71C-82DC73192314}" destId="{B6C28692-8BAE-4E06-A3BE-9AAFCCA84D47}" srcOrd="3" destOrd="0" presId="urn:microsoft.com/office/officeart/2005/8/layout/matrix3"/>
    <dgm:cxn modelId="{9C037DD7-2401-4B07-90F5-93E078C59599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3453827-C858-4B05-83E1-AF88F6F6F4C6}" type="presOf" srcId="{95D9FA2A-C5BC-4752-8E72-6799C0FBC1C6}" destId="{C9DED484-765B-4B50-9650-386C82457535}" srcOrd="0" destOrd="0" presId="urn:microsoft.com/office/officeart/2005/8/layout/matrix3"/>
    <dgm:cxn modelId="{AB76822F-9345-4098-8C8A-91A19F0AB1F7}" type="presOf" srcId="{B5E039F1-BBD9-49CA-AED0-167893AD4C2D}" destId="{AA9D5778-9E54-41DB-BF3A-44486A11C64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E7BCA879-4892-4534-8EB8-A5FC4107D381}" type="presOf" srcId="{3E4F9D75-D5D8-4314-ACBD-27833A7F9B37}" destId="{0F528374-3DE1-4486-B71C-82DC73192314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718C25EA-22B8-42E8-BEB1-56CFC157973F}" type="presOf" srcId="{D1EB14A3-E50B-4C6B-8B85-FC2F1AA58ED5}" destId="{ECAE1A64-3C26-4CD0-8055-16154FF0361B}" srcOrd="0" destOrd="0" presId="urn:microsoft.com/office/officeart/2005/8/layout/matrix3"/>
    <dgm:cxn modelId="{AF370DF1-F0AD-47E4-9991-EA0C0466787E}" type="presOf" srcId="{1439D559-D189-4FF1-A4FB-F22A15A268D1}" destId="{B6C28692-8BAE-4E06-A3BE-9AAFCCA84D47}" srcOrd="0" destOrd="0" presId="urn:microsoft.com/office/officeart/2005/8/layout/matrix3"/>
    <dgm:cxn modelId="{FD3A1FB2-417B-48D5-9EF1-F6C4C0CC47BE}" type="presParOf" srcId="{0F528374-3DE1-4486-B71C-82DC73192314}" destId="{7476B03F-5A87-4E08-A32E-D8B9821AFAB6}" srcOrd="0" destOrd="0" presId="urn:microsoft.com/office/officeart/2005/8/layout/matrix3"/>
    <dgm:cxn modelId="{D7997345-72F4-4203-94A0-24146BD95F29}" type="presParOf" srcId="{0F528374-3DE1-4486-B71C-82DC73192314}" destId="{ECAE1A64-3C26-4CD0-8055-16154FF0361B}" srcOrd="1" destOrd="0" presId="urn:microsoft.com/office/officeart/2005/8/layout/matrix3"/>
    <dgm:cxn modelId="{0BF4A1B0-7163-46C3-A605-FCB4EDDF36A3}" type="presParOf" srcId="{0F528374-3DE1-4486-B71C-82DC73192314}" destId="{AA9D5778-9E54-41DB-BF3A-44486A11C644}" srcOrd="2" destOrd="0" presId="urn:microsoft.com/office/officeart/2005/8/layout/matrix3"/>
    <dgm:cxn modelId="{FBA3B1A6-72A4-46AC-A494-204E0B621B56}" type="presParOf" srcId="{0F528374-3DE1-4486-B71C-82DC73192314}" destId="{B6C28692-8BAE-4E06-A3BE-9AAFCCA84D47}" srcOrd="3" destOrd="0" presId="urn:microsoft.com/office/officeart/2005/8/layout/matrix3"/>
    <dgm:cxn modelId="{7A7BB82F-3177-42A6-8E93-0D90F45BD5EC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E83D3764-FFA7-42EF-A5B9-FF58F830B1F5}" type="presOf" srcId="{D1EB14A3-E50B-4C6B-8B85-FC2F1AA58ED5}" destId="{ECAE1A64-3C26-4CD0-8055-16154FF0361B}" srcOrd="0" destOrd="0" presId="urn:microsoft.com/office/officeart/2005/8/layout/matrix3"/>
    <dgm:cxn modelId="{4CF0636F-26C1-4C75-9E2C-4FAFB3DA2B08}" type="presOf" srcId="{1439D559-D189-4FF1-A4FB-F22A15A268D1}" destId="{B6C28692-8BAE-4E06-A3BE-9AAFCCA84D47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B0800C92-9CB1-4820-A087-FA91A5BF35D0}" type="presOf" srcId="{B5E039F1-BBD9-49CA-AED0-167893AD4C2D}" destId="{AA9D5778-9E54-41DB-BF3A-44486A11C644}" srcOrd="0" destOrd="0" presId="urn:microsoft.com/office/officeart/2005/8/layout/matrix3"/>
    <dgm:cxn modelId="{D0563CAE-22D9-45DE-8FB0-5E2715BD32BF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B11439D0-A4DE-4491-8DA9-F7E25E344B4F}" type="presOf" srcId="{3E4F9D75-D5D8-4314-ACBD-27833A7F9B37}" destId="{0F528374-3DE1-4486-B71C-82DC73192314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0883635C-9C7F-419C-8B81-F88FC0B6C270}" type="presParOf" srcId="{0F528374-3DE1-4486-B71C-82DC73192314}" destId="{7476B03F-5A87-4E08-A32E-D8B9821AFAB6}" srcOrd="0" destOrd="0" presId="urn:microsoft.com/office/officeart/2005/8/layout/matrix3"/>
    <dgm:cxn modelId="{C4262DC8-8973-492C-B748-E813470AC2F3}" type="presParOf" srcId="{0F528374-3DE1-4486-B71C-82DC73192314}" destId="{ECAE1A64-3C26-4CD0-8055-16154FF0361B}" srcOrd="1" destOrd="0" presId="urn:microsoft.com/office/officeart/2005/8/layout/matrix3"/>
    <dgm:cxn modelId="{D742156E-8C6C-4491-9FAC-84A67D53C161}" type="presParOf" srcId="{0F528374-3DE1-4486-B71C-82DC73192314}" destId="{AA9D5778-9E54-41DB-BF3A-44486A11C644}" srcOrd="2" destOrd="0" presId="urn:microsoft.com/office/officeart/2005/8/layout/matrix3"/>
    <dgm:cxn modelId="{0D7B167A-8889-46BF-97AC-3E2CFA6A7EC8}" type="presParOf" srcId="{0F528374-3DE1-4486-B71C-82DC73192314}" destId="{B6C28692-8BAE-4E06-A3BE-9AAFCCA84D47}" srcOrd="3" destOrd="0" presId="urn:microsoft.com/office/officeart/2005/8/layout/matrix3"/>
    <dgm:cxn modelId="{8A42B3B0-CF25-413D-8C39-E6F4F9A6ED96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016000" y="0"/>
          <a:ext cx="4064000" cy="406400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402080" y="386080"/>
          <a:ext cx="1584960" cy="1584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REST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1479451" y="463451"/>
        <a:ext cx="1430218" cy="1430218"/>
      </dsp:txXfrm>
    </dsp:sp>
    <dsp:sp modelId="{AA9D5778-9E54-41DB-BF3A-44486A11C644}">
      <dsp:nvSpPr>
        <dsp:cNvPr id="0" name=""/>
        <dsp:cNvSpPr/>
      </dsp:nvSpPr>
      <dsp:spPr>
        <a:xfrm>
          <a:off x="3108960" y="386080"/>
          <a:ext cx="1584960" cy="158496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Documents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3186331" y="463451"/>
        <a:ext cx="1430218" cy="1430218"/>
      </dsp:txXfrm>
    </dsp:sp>
    <dsp:sp modelId="{B6C28692-8BAE-4E06-A3BE-9AAFCCA84D47}">
      <dsp:nvSpPr>
        <dsp:cNvPr id="0" name=""/>
        <dsp:cNvSpPr/>
      </dsp:nvSpPr>
      <dsp:spPr>
        <a:xfrm>
          <a:off x="1402080" y="2092960"/>
          <a:ext cx="1584960" cy="158496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Messages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1479451" y="2170331"/>
        <a:ext cx="1430218" cy="1430218"/>
      </dsp:txXfrm>
    </dsp:sp>
    <dsp:sp modelId="{C9DED484-765B-4B50-9650-386C82457535}">
      <dsp:nvSpPr>
        <dsp:cNvPr id="0" name=""/>
        <dsp:cNvSpPr/>
      </dsp:nvSpPr>
      <dsp:spPr>
        <a:xfrm>
          <a:off x="3108960" y="2092960"/>
          <a:ext cx="1584960" cy="158496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Services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3186331" y="2170331"/>
        <a:ext cx="1430218" cy="14302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tx1"/>
              </a:solidFill>
            </a:rPr>
            <a:t>REST</a:t>
          </a:r>
          <a:endParaRPr lang="en-CA" sz="13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3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3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3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>
              <a:solidFill>
                <a:schemeClr val="tx1"/>
              </a:solidFill>
            </a:rPr>
            <a:t>Documents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>
              <a:solidFill>
                <a:schemeClr val="tx1"/>
              </a:solidFill>
            </a:rPr>
            <a:t>Messages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tx1"/>
              </a:solidFill>
            </a:rPr>
            <a:t>Services</a:t>
          </a:r>
          <a:endParaRPr lang="en-CA" sz="9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t>2017-09-07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9:25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9389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Even when you think your target will understand all the encoded data, reality is data often gets shared beyond the originally intended context</a:t>
            </a:r>
          </a:p>
          <a:p>
            <a:endParaRPr lang="en-US" baseline="0" dirty="0"/>
          </a:p>
          <a:p>
            <a:r>
              <a:rPr lang="en-US" dirty="0"/>
              <a:t>Allow</a:t>
            </a:r>
            <a:r>
              <a:rPr lang="en-US" baseline="0" dirty="0"/>
              <a:t> for exceptions for things like automated device readings,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89533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URLs, parameters, etc. all defined</a:t>
            </a:r>
          </a:p>
          <a:p>
            <a:r>
              <a:rPr lang="en-US" dirty="0"/>
              <a:t>Choice of what operations to support</a:t>
            </a:r>
          </a:p>
          <a:p>
            <a:r>
              <a:rPr lang="en-US" dirty="0"/>
              <a:t>Behavior documented in conformance profile - mandatory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9792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8915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324465"/>
            <a:chOff x="240" y="288"/>
            <a:chExt cx="5290" cy="3469"/>
          </a:xfrm>
          <a:noFill/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469"/>
            </a:xfrm>
            <a:prstGeom prst="rect">
              <a:avLst/>
            </a:prstGeom>
            <a:grpFill/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350"/>
            </a:xfrm>
            <a:prstGeom prst="rect">
              <a:avLst/>
            </a:prstGeom>
            <a:grp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grpFill/>
            <a:ln w="38100">
              <a:solidFill>
                <a:srgbClr val="05953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</p:grpSp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12" name="Picture 14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507" y="5637124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907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81E5-0C72-4A6E-8949-6FD46FEB1206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662-1B2E-4A30-BC08-317F6A17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6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81E5-0C72-4A6E-8949-6FD46FEB1206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662-1B2E-4A30-BC08-317F6A17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68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81E5-0C72-4A6E-8949-6FD46FEB1206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662-1B2E-4A30-BC08-317F6A17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05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81E5-0C72-4A6E-8949-6FD46FEB1206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662-1B2E-4A30-BC08-317F6A17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32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81E5-0C72-4A6E-8949-6FD46FEB1206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662-1B2E-4A30-BC08-317F6A17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67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81E5-0C72-4A6E-8949-6FD46FEB1206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662-1B2E-4A30-BC08-317F6A17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36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81E5-0C72-4A6E-8949-6FD46FEB1206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662-1B2E-4A30-BC08-317F6A17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294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81E5-0C72-4A6E-8949-6FD46FEB1206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662-1B2E-4A30-BC08-317F6A17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0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81E5-0C72-4A6E-8949-6FD46FEB1206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662-1B2E-4A30-BC08-317F6A17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94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14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02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856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576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847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51520" y="252899"/>
            <a:ext cx="8640960" cy="612842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78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81E5-0C72-4A6E-8949-6FD46FEB1206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662-1B2E-4A30-BC08-317F6A17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26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81E5-0C72-4A6E-8949-6FD46FEB1206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662-1B2E-4A30-BC08-317F6A17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8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3246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9"/>
            <a:ext cx="8678863" cy="6144790"/>
          </a:xfrm>
          <a:prstGeom prst="rect">
            <a:avLst/>
          </a:prstGeom>
          <a:ln w="9525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rgbClr val="05953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31775" y="6536532"/>
            <a:ext cx="87598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800" b="1" dirty="0"/>
              <a:t>© 2017 AEGIS.net, Inc., HL7 ® International. Licensed</a:t>
            </a:r>
            <a:r>
              <a:rPr lang="en-US" sz="800" b="1" baseline="0" dirty="0"/>
              <a:t> under Creative Commons</a:t>
            </a:r>
            <a:r>
              <a:rPr lang="en-US" sz="800" b="1" dirty="0"/>
              <a:t>. AEGIS is a registered trademark</a:t>
            </a:r>
            <a:r>
              <a:rPr lang="en-US" sz="800" b="1" baseline="0" dirty="0"/>
              <a:t> of AEGIS.net, Inc.</a:t>
            </a:r>
          </a:p>
          <a:p>
            <a:r>
              <a:rPr lang="en-US" sz="800" b="1" dirty="0"/>
              <a:t>HL7, Health Level Seven, FHIR &amp; flame logo are registered trademarks of Health Level Seven International. Reg. U.S. TM Office.</a:t>
            </a:r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636228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102" y="404664"/>
            <a:ext cx="1343599" cy="79776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074786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20000"/>
            <a:lum/>
            <a:extLst>
              <a:ext uri="{BEBA8EAE-BF5A-486C-A8C5-ECC9F3942E4B}">
                <a14:imgProps xmlns:a14="http://schemas.microsoft.com/office/drawing/2010/main">
                  <a14:imgLayer r:embed="rId14"/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F81E5-0C72-4A6E-8949-6FD46FEB1206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5C662-1B2E-4A30-BC08-317F6A17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9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ichard.ettema@aegis.ne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he.net/uploadedFiles/Documents/ITI/IHE_ITI_Suppl_PDQm.pdf" TargetMode="External"/><Relationship Id="rId2" Type="http://schemas.openxmlformats.org/officeDocument/2006/relationships/hyperlink" Target="http://www.ihe.net/uploadedFiles/Documents/ITI/IHE_ITI_Suppl_MHD.pdf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hyperlink" Target="http://wiki.siframework.org/Structured+Data+Capture+Initiative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tree/master/connectathons/SanDiegoSep2017/FHIR%20Overview.pptx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directory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484784"/>
            <a:ext cx="6781800" cy="1912466"/>
          </a:xfrm>
        </p:spPr>
        <p:txBody>
          <a:bodyPr/>
          <a:lstStyle/>
          <a:p>
            <a:br>
              <a:rPr lang="en-AU" dirty="0"/>
            </a:br>
            <a:r>
              <a:rPr lang="en-AU" sz="4800" dirty="0"/>
              <a:t>Introduction to FHIR</a:t>
            </a:r>
            <a:br>
              <a:rPr lang="en-AU" sz="4800" dirty="0"/>
            </a:br>
            <a:r>
              <a:rPr lang="en-AU" sz="3200" dirty="0"/>
              <a:t>Sep 9, 2017</a:t>
            </a:r>
            <a:br>
              <a:rPr lang="en-AU" sz="3200" dirty="0"/>
            </a:br>
            <a:r>
              <a:rPr lang="en-AU" sz="3200" dirty="0"/>
              <a:t>HL7 FHIR </a:t>
            </a:r>
            <a:r>
              <a:rPr lang="en-AU" sz="3200" dirty="0" err="1"/>
              <a:t>Connectathon</a:t>
            </a:r>
            <a:r>
              <a:rPr lang="en-AU" sz="3200" dirty="0"/>
              <a:t> 16</a:t>
            </a:r>
            <a:br>
              <a:rPr lang="en-AU" sz="4800" dirty="0"/>
            </a:br>
            <a:endParaRPr lang="en-AU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89040"/>
            <a:ext cx="6400800" cy="2046610"/>
          </a:xfrm>
        </p:spPr>
        <p:txBody>
          <a:bodyPr/>
          <a:lstStyle/>
          <a:p>
            <a:r>
              <a:rPr lang="en-AU" sz="2800" dirty="0"/>
              <a:t>Richard Ettema</a:t>
            </a:r>
          </a:p>
          <a:p>
            <a:r>
              <a:rPr lang="en-US" sz="2400" dirty="0"/>
              <a:t>FHIR® Certified Implementer</a:t>
            </a:r>
            <a:endParaRPr lang="en-AU" sz="2400" dirty="0"/>
          </a:p>
          <a:p>
            <a:r>
              <a:rPr lang="en-AU" sz="2400" dirty="0"/>
              <a:t>Lead Consultant, AEGIS.net, Inc.</a:t>
            </a:r>
          </a:p>
          <a:p>
            <a:r>
              <a:rPr lang="en-AU" sz="2400" dirty="0">
                <a:hlinkClick r:id="rId2"/>
              </a:rPr>
              <a:t>richard.ettema@aegis.net</a:t>
            </a:r>
            <a:r>
              <a:rPr lang="en-AU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Readable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CDA taught HL7 a very important lesson</a:t>
            </a:r>
          </a:p>
          <a:p>
            <a:pPr lvl="1"/>
            <a:r>
              <a:rPr lang="en-US" sz="2400" dirty="0"/>
              <a:t>Even if the computers don’t understand 99% of what you’re sending, that’s ok if they can properly render it to a human clinician</a:t>
            </a:r>
          </a:p>
          <a:p>
            <a:pPr lvl="0"/>
            <a:r>
              <a:rPr lang="en-US" sz="2800" dirty="0"/>
              <a:t>This doesn’t just hold for documents</a:t>
            </a:r>
          </a:p>
          <a:p>
            <a:pPr lvl="0"/>
            <a:r>
              <a:rPr lang="en-US" sz="2800" dirty="0"/>
              <a:t>Important for messages, services, etc.</a:t>
            </a:r>
          </a:p>
          <a:p>
            <a:pPr lvl="0"/>
            <a:r>
              <a:rPr lang="en-US" sz="2800" dirty="0"/>
              <a:t>Resources SHOULD always contain narrative to support human-consumption as a fallback.</a:t>
            </a:r>
            <a:endParaRPr lang="en-US" sz="2800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850" y="3068960"/>
            <a:ext cx="1056117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980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Paradigms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FHIR supports 4 interoperability paradigms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37821156"/>
              </p:ext>
            </p:extLst>
          </p:nvPr>
        </p:nvGraphicFramePr>
        <p:xfrm>
          <a:off x="1331640" y="23488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4092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Simple, out-of-the-box interoperability</a:t>
            </a:r>
          </a:p>
          <a:p>
            <a:r>
              <a:rPr lang="en-US" sz="2800" dirty="0"/>
              <a:t>Leverage</a:t>
            </a:r>
            <a:r>
              <a:rPr lang="en-US" sz="2800" baseline="0" dirty="0"/>
              <a:t> HTTP: GET, POST, etc.</a:t>
            </a:r>
          </a:p>
          <a:p>
            <a:r>
              <a:rPr lang="en-US" sz="2800" dirty="0"/>
              <a:t>Pre-defined operations</a:t>
            </a:r>
          </a:p>
          <a:p>
            <a:pPr lvl="1"/>
            <a:r>
              <a:rPr lang="en-US" sz="2400" dirty="0"/>
              <a:t>Create, Read, Update, Delete</a:t>
            </a:r>
          </a:p>
          <a:p>
            <a:pPr lvl="1"/>
            <a:r>
              <a:rPr lang="en-US" sz="2400" dirty="0"/>
              <a:t>Also: Patch, History, Read Version, Search, Validate, Conformance, Batch &amp; Transaction</a:t>
            </a:r>
          </a:p>
          <a:p>
            <a:r>
              <a:rPr lang="en-US" sz="2800" dirty="0"/>
              <a:t>Works best where control resides on client side and trust relationship exists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58750011"/>
              </p:ext>
            </p:extLst>
          </p:nvPr>
        </p:nvGraphicFramePr>
        <p:xfrm>
          <a:off x="7092280" y="2420888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259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Similar to CDA</a:t>
            </a:r>
          </a:p>
          <a:p>
            <a:r>
              <a:rPr lang="en-US" sz="2800" dirty="0"/>
              <a:t>Collection</a:t>
            </a:r>
            <a:r>
              <a:rPr lang="en-US" sz="2800" baseline="0" dirty="0"/>
              <a:t> of resources bound together</a:t>
            </a:r>
          </a:p>
          <a:p>
            <a:pPr lvl="1"/>
            <a:r>
              <a:rPr lang="en-US" sz="2400" baseline="0" dirty="0"/>
              <a:t>Root is a “Composition” resource</a:t>
            </a:r>
          </a:p>
          <a:p>
            <a:pPr lvl="1"/>
            <a:r>
              <a:rPr lang="en-US" sz="2400" baseline="0" dirty="0"/>
              <a:t>Just like CDA header</a:t>
            </a:r>
          </a:p>
          <a:p>
            <a:r>
              <a:rPr lang="en-US" sz="2800" baseline="0" dirty="0"/>
              <a:t>Sent as a Bundle </a:t>
            </a:r>
            <a:r>
              <a:rPr lang="en-US" sz="2000" b="1" baseline="0" dirty="0">
                <a:solidFill>
                  <a:srgbClr val="C00000"/>
                </a:solidFill>
              </a:rPr>
              <a:t>(FHIR Resource)</a:t>
            </a:r>
          </a:p>
          <a:p>
            <a:r>
              <a:rPr lang="en-US" sz="2800" baseline="0" dirty="0"/>
              <a:t>One context</a:t>
            </a:r>
          </a:p>
          <a:p>
            <a:r>
              <a:rPr lang="en-US" sz="2800" baseline="0" dirty="0"/>
              <a:t>Can be signed, authenticated,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88113474"/>
              </p:ext>
            </p:extLst>
          </p:nvPr>
        </p:nvGraphicFramePr>
        <p:xfrm>
          <a:off x="7092280" y="292494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746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Similar to v2 and v3 messaging</a:t>
            </a:r>
          </a:p>
          <a:p>
            <a:r>
              <a:rPr lang="en-US" sz="2800" dirty="0"/>
              <a:t>Also a collection of resources as a Bundle </a:t>
            </a:r>
            <a:r>
              <a:rPr lang="en-US" sz="2000" b="1" dirty="0">
                <a:solidFill>
                  <a:srgbClr val="C00000"/>
                </a:solidFill>
              </a:rPr>
              <a:t>(FHIR Resource)</a:t>
            </a:r>
            <a:endParaRPr lang="en-US" sz="2000" dirty="0"/>
          </a:p>
          <a:p>
            <a:r>
              <a:rPr lang="en-US" sz="2800" dirty="0"/>
              <a:t>Allows request/response behavior for both request and response payloads</a:t>
            </a:r>
          </a:p>
          <a:p>
            <a:r>
              <a:rPr lang="en-US" sz="2800" dirty="0"/>
              <a:t>Event-driven</a:t>
            </a:r>
          </a:p>
          <a:p>
            <a:pPr lvl="1"/>
            <a:r>
              <a:rPr lang="en-US" sz="2400" dirty="0"/>
              <a:t>e.g. Send lab order, get back result</a:t>
            </a:r>
          </a:p>
          <a:p>
            <a:r>
              <a:rPr lang="en-US" sz="2800" dirty="0"/>
              <a:t>Can be asynchronous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82020844"/>
              </p:ext>
            </p:extLst>
          </p:nvPr>
        </p:nvGraphicFramePr>
        <p:xfrm>
          <a:off x="7092280" y="4293096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753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</a:t>
            </a:r>
            <a:r>
              <a:rPr lang="en-US" baseline="0" dirty="0"/>
              <a:t> Oriented Architecture (SOA)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Combination of previous paradigms </a:t>
            </a:r>
          </a:p>
          <a:p>
            <a:pPr lvl="1"/>
            <a:r>
              <a:rPr lang="en-US" sz="2400" dirty="0"/>
              <a:t>(based on SOA principles)</a:t>
            </a:r>
          </a:p>
          <a:p>
            <a:pPr lvl="1"/>
            <a:r>
              <a:rPr lang="en-US" sz="2400" dirty="0"/>
              <a:t>Ultra complex workflows</a:t>
            </a:r>
          </a:p>
          <a:p>
            <a:pPr lvl="1"/>
            <a:r>
              <a:rPr lang="en-US" sz="2400" dirty="0"/>
              <a:t>Ultra simple workflows</a:t>
            </a:r>
          </a:p>
          <a:p>
            <a:pPr lvl="1"/>
            <a:r>
              <a:rPr lang="en-US" sz="2400" dirty="0"/>
              <a:t>Individual resources or collections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(in Bundle, contained resources or other formats)</a:t>
            </a:r>
          </a:p>
          <a:p>
            <a:pPr lvl="1"/>
            <a:r>
              <a:rPr lang="en-US" sz="2400" dirty="0"/>
              <a:t>Use HTTP or use something else</a:t>
            </a:r>
          </a:p>
          <a:p>
            <a:pPr lvl="1"/>
            <a:r>
              <a:rPr lang="en-US" sz="2400" dirty="0"/>
              <a:t>Only constraint is that you’re passing around FHIR resources in some way, shape or manner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644550"/>
              </p:ext>
            </p:extLst>
          </p:nvPr>
        </p:nvGraphicFramePr>
        <p:xfrm>
          <a:off x="7020272" y="1916832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130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Regardless of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paradigm</a:t>
            </a:r>
            <a:br>
              <a:rPr lang="en-US" sz="2800" dirty="0"/>
            </a:br>
            <a:r>
              <a:rPr lang="en-US" sz="2800" dirty="0"/>
              <a:t>	the content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the same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  <p:grpSp>
        <p:nvGrpSpPr>
          <p:cNvPr id="5" name="Group 4"/>
          <p:cNvGrpSpPr/>
          <p:nvPr/>
        </p:nvGrpSpPr>
        <p:grpSpPr>
          <a:xfrm>
            <a:off x="3468691" y="2046470"/>
            <a:ext cx="1738064" cy="2975900"/>
            <a:chOff x="3482008" y="1707977"/>
            <a:chExt cx="1738064" cy="2231925"/>
          </a:xfrm>
        </p:grpSpPr>
        <p:sp>
          <p:nvSpPr>
            <p:cNvPr id="6" name="Can 5"/>
            <p:cNvSpPr/>
            <p:nvPr/>
          </p:nvSpPr>
          <p:spPr>
            <a:xfrm>
              <a:off x="3482008" y="1707977"/>
              <a:ext cx="1738064" cy="2231925"/>
            </a:xfrm>
            <a:prstGeom prst="ca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FHIR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Repository</a:t>
              </a:r>
              <a:endParaRPr lang="nl-NL" dirty="0">
                <a:solidFill>
                  <a:srgbClr val="FFFFFF"/>
                </a:solidFill>
              </a:endParaRPr>
            </a:p>
          </p:txBody>
        </p:sp>
        <p:pic>
          <p:nvPicPr>
            <p:cNvPr id="7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480034" y="2927763"/>
              <a:ext cx="617111" cy="593419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071070" y="2787774"/>
              <a:ext cx="860970" cy="535770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696058" y="3190621"/>
              <a:ext cx="617111" cy="593419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211960" y="3260115"/>
              <a:ext cx="860970" cy="535770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185292" y="1661996"/>
            <a:ext cx="5543543" cy="2868133"/>
            <a:chOff x="35496" y="1419622"/>
            <a:chExt cx="5543543" cy="2151100"/>
          </a:xfrm>
        </p:grpSpPr>
        <p:grpSp>
          <p:nvGrpSpPr>
            <p:cNvPr id="12" name="Group 11"/>
            <p:cNvGrpSpPr/>
            <p:nvPr/>
          </p:nvGrpSpPr>
          <p:grpSpPr>
            <a:xfrm>
              <a:off x="35496" y="1867784"/>
              <a:ext cx="2134347" cy="1702938"/>
              <a:chOff x="251520" y="989679"/>
              <a:chExt cx="2134347" cy="1702938"/>
            </a:xfrm>
          </p:grpSpPr>
          <p:pic>
            <p:nvPicPr>
              <p:cNvPr id="17" name="Picture 2" descr="http://icons.iconarchive.com/icons/icons-land/vista-hardware-devices/256/Home-Server-icon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989679"/>
                <a:ext cx="1790328" cy="13427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473565" y="2346368"/>
                <a:ext cx="1912302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636360"/>
                    </a:solidFill>
                  </a:rPr>
                  <a:t>Lab System</a:t>
                </a:r>
                <a:endParaRPr lang="nl-NL" b="1" dirty="0">
                  <a:solidFill>
                    <a:srgbClr val="63636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467544" y="1419622"/>
              <a:ext cx="5111495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636360"/>
                  </a:solidFill>
                </a:rPr>
                <a:t>Receive a lab result in a message…</a:t>
              </a:r>
              <a:endParaRPr lang="nl-NL" dirty="0">
                <a:solidFill>
                  <a:srgbClr val="636360"/>
                </a:solidFill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1331640" y="1867332"/>
              <a:ext cx="2293837" cy="1311443"/>
            </a:xfrm>
            <a:prstGeom prst="rightArrow">
              <a:avLst>
                <a:gd name="adj1" fmla="val 67500"/>
                <a:gd name="adj2" fmla="val 48359"/>
              </a:avLst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FHIR Message</a:t>
              </a:r>
            </a:p>
          </p:txBody>
        </p:sp>
        <p:pic>
          <p:nvPicPr>
            <p:cNvPr id="15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584108" y="2503916"/>
              <a:ext cx="393763" cy="378645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430409" y="2515716"/>
              <a:ext cx="570552" cy="35504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3275856" y="2564903"/>
            <a:ext cx="6724918" cy="3163996"/>
            <a:chOff x="3289172" y="2096802"/>
            <a:chExt cx="6724918" cy="2372998"/>
          </a:xfrm>
        </p:grpSpPr>
        <p:pic>
          <p:nvPicPr>
            <p:cNvPr id="20" name="Picture 19" descr="http://icons.iconarchive.com/icons/icons-land/vista-hardware-devices/256/Home-Server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7471" y="2291280"/>
              <a:ext cx="1790328" cy="1342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ight Arrow 20"/>
            <p:cNvSpPr/>
            <p:nvPr/>
          </p:nvSpPr>
          <p:spPr>
            <a:xfrm>
              <a:off x="5220071" y="2096802"/>
              <a:ext cx="2389581" cy="1505126"/>
            </a:xfrm>
            <a:prstGeom prst="rightArrow">
              <a:avLst>
                <a:gd name="adj1" fmla="val 67500"/>
                <a:gd name="adj2" fmla="val 48359"/>
              </a:avLst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FHIR Document</a:t>
              </a:r>
            </a:p>
          </p:txBody>
        </p:sp>
        <p:pic>
          <p:nvPicPr>
            <p:cNvPr id="22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411529" y="2851322"/>
              <a:ext cx="375712" cy="361288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6159302" y="2864034"/>
              <a:ext cx="571743" cy="355788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ectangle 23"/>
            <p:cNvSpPr/>
            <p:nvPr/>
          </p:nvSpPr>
          <p:spPr>
            <a:xfrm>
              <a:off x="3289172" y="4123551"/>
              <a:ext cx="6724918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636360"/>
                  </a:solidFill>
                </a:rPr>
                <a:t>…Package it in a discharge summary document</a:t>
              </a:r>
              <a:endParaRPr lang="nl-NL" dirty="0">
                <a:solidFill>
                  <a:srgbClr val="63636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236296" y="3500303"/>
              <a:ext cx="1638640" cy="623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636360"/>
                  </a:solidFill>
                </a:rPr>
                <a:t>National</a:t>
              </a:r>
            </a:p>
            <a:p>
              <a:r>
                <a:rPr lang="en-US" b="1" dirty="0">
                  <a:solidFill>
                    <a:srgbClr val="636360"/>
                  </a:solidFill>
                </a:rPr>
                <a:t>Exchange</a:t>
              </a:r>
              <a:endParaRPr lang="nl-NL" b="1" dirty="0">
                <a:solidFill>
                  <a:srgbClr val="636360"/>
                </a:solidFill>
              </a:endParaRPr>
            </a:p>
          </p:txBody>
        </p:sp>
      </p:grpSp>
      <p:pic>
        <p:nvPicPr>
          <p:cNvPr id="26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370" b="96209" l="1624" r="990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76" y="4479871"/>
            <a:ext cx="1936254" cy="1264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Down Arrow 26"/>
          <p:cNvSpPr/>
          <p:nvPr/>
        </p:nvSpPr>
        <p:spPr>
          <a:xfrm rot="14554775">
            <a:off x="2455803" y="4179458"/>
            <a:ext cx="1041867" cy="107689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REST</a:t>
            </a:r>
            <a:endParaRPr lang="nl-N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04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FHIR &amp; other SDOs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8840"/>
            <a:ext cx="8382000" cy="4320480"/>
          </a:xfrm>
        </p:spPr>
        <p:txBody>
          <a:bodyPr/>
          <a:lstStyle/>
          <a:p>
            <a:r>
              <a:rPr lang="en-AU" sz="2400" dirty="0"/>
              <a:t>IHE</a:t>
            </a:r>
          </a:p>
          <a:p>
            <a:pPr lvl="1"/>
            <a:r>
              <a:rPr lang="en-AU" sz="1800" dirty="0"/>
              <a:t>Using FHIR for MHD (mobile XDS) and </a:t>
            </a:r>
            <a:r>
              <a:rPr lang="en-AU" sz="1800" dirty="0" err="1"/>
              <a:t>PDQm</a:t>
            </a:r>
            <a:r>
              <a:rPr lang="en-AU" sz="1800" dirty="0"/>
              <a:t> (mobile Patient Query)</a:t>
            </a:r>
          </a:p>
          <a:p>
            <a:pPr marL="457200" lvl="1" indent="0">
              <a:buNone/>
            </a:pPr>
            <a:r>
              <a:rPr lang="en-AU" sz="1800" dirty="0">
                <a:hlinkClick r:id="rId2"/>
              </a:rPr>
              <a:t>http://www.ihe.net/uploadedFiles/Documents/ITI/IHE_ITI_Suppl_MHD.pdf</a:t>
            </a:r>
            <a:endParaRPr lang="en-AU" sz="1800" dirty="0"/>
          </a:p>
          <a:p>
            <a:pPr marL="457200" lvl="1" indent="0">
              <a:buNone/>
            </a:pPr>
            <a:r>
              <a:rPr lang="en-AU" sz="1800" dirty="0">
                <a:hlinkClick r:id="rId3"/>
              </a:rPr>
              <a:t>http://www.ihe.net/uploadedFiles/Documents/ITI/IHE_ITI_Suppl_PDQm.pdf</a:t>
            </a:r>
            <a:endParaRPr lang="en-AU" sz="1800" dirty="0"/>
          </a:p>
          <a:p>
            <a:r>
              <a:rPr lang="en-AU" sz="2400" dirty="0"/>
              <a:t>ONC</a:t>
            </a:r>
          </a:p>
          <a:p>
            <a:pPr lvl="1"/>
            <a:r>
              <a:rPr lang="en-AU" sz="1800" dirty="0"/>
              <a:t>Structured Data Capture Initiative </a:t>
            </a:r>
            <a:r>
              <a:rPr lang="en-US" sz="1800" dirty="0"/>
              <a:t>to facilitate the collection of supplemental EHR-derived data</a:t>
            </a:r>
            <a:endParaRPr lang="en-AU" sz="1800" dirty="0"/>
          </a:p>
          <a:p>
            <a:pPr marL="457200" lvl="1" indent="0">
              <a:buNone/>
            </a:pPr>
            <a:r>
              <a:rPr lang="en-AU" sz="1800" dirty="0">
                <a:hlinkClick r:id="rId4"/>
              </a:rPr>
              <a:t>http://wiki.siframework.org/Structured+Data+Capture+Initiative</a:t>
            </a:r>
            <a:endParaRPr lang="en-AU" sz="1800" dirty="0"/>
          </a:p>
          <a:p>
            <a:r>
              <a:rPr lang="en-AU" sz="2400" dirty="0"/>
              <a:t>Because FHIR is free and because of how it’s structured, use by other SDOs is expected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 dirty="0"/>
          </a:p>
        </p:txBody>
      </p:sp>
      <p:pic>
        <p:nvPicPr>
          <p:cNvPr id="7170" name="Picture 2" descr="C:\Users\office\AppData\Local\Microsoft\Windows\Temporary Internet Files\Content.IE5\TIOTJVXV\MC900439612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206353"/>
            <a:ext cx="2662267" cy="189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52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What does FHIR provide?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Resources (building blocks)</a:t>
            </a:r>
          </a:p>
          <a:p>
            <a:r>
              <a:rPr lang="en-US" sz="2800" dirty="0"/>
              <a:t>Extensions (part of the spec)</a:t>
            </a:r>
          </a:p>
          <a:p>
            <a:r>
              <a:rPr lang="en-US" sz="2800" dirty="0"/>
              <a:t>Methodology</a:t>
            </a:r>
          </a:p>
          <a:p>
            <a:pPr lvl="1"/>
            <a:r>
              <a:rPr lang="en-US" sz="2400" dirty="0"/>
              <a:t>Bundles, Profiles, Conformance</a:t>
            </a:r>
          </a:p>
          <a:p>
            <a:r>
              <a:rPr lang="en-US" sz="2800" dirty="0"/>
              <a:t>Syntax - XML, JSON</a:t>
            </a:r>
            <a:r>
              <a:rPr lang="en-AU" sz="2800" dirty="0"/>
              <a:t> and RDF (JSON-LD)</a:t>
            </a:r>
            <a:endParaRPr lang="en-US" sz="2800" dirty="0"/>
          </a:p>
          <a:p>
            <a:r>
              <a:rPr lang="en-US" sz="2800" dirty="0"/>
              <a:t>Human readability</a:t>
            </a:r>
          </a:p>
          <a:p>
            <a:r>
              <a:rPr lang="en-US" sz="2800" dirty="0"/>
              <a:t>Support for multiple Paradigms</a:t>
            </a:r>
          </a:p>
          <a:p>
            <a:pPr lvl="1"/>
            <a:r>
              <a:rPr lang="en-US" sz="2400" dirty="0"/>
              <a:t>REST, Messaging, Documents,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373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Timeline (planned)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4797152"/>
            <a:ext cx="8424936" cy="0"/>
          </a:xfrm>
          <a:prstGeom prst="line">
            <a:avLst/>
          </a:prstGeom>
          <a:ln w="34925"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58779" y="4973106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2012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5955" y="4973106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67367" y="4973106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2014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84543" y="4973106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93129" y="4973106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259632" y="3356992"/>
            <a:ext cx="576064" cy="1440160"/>
            <a:chOff x="1835696" y="3356992"/>
            <a:chExt cx="576064" cy="144016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835696" y="3356992"/>
              <a:ext cx="0" cy="14401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35696" y="3356992"/>
              <a:ext cx="57606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178827" y="2500095"/>
            <a:ext cx="851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First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Draft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4973106"/>
            <a:ext cx="847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2011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21661" y="4973106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2015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13073" y="4973106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2013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30249" y="4973106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38837" y="4973106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0" name="Group 36"/>
          <p:cNvGrpSpPr/>
          <p:nvPr/>
        </p:nvGrpSpPr>
        <p:grpSpPr>
          <a:xfrm>
            <a:off x="3275856" y="3356992"/>
            <a:ext cx="576064" cy="1440160"/>
            <a:chOff x="1835696" y="3356992"/>
            <a:chExt cx="576064" cy="144016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835696" y="3356992"/>
              <a:ext cx="0" cy="14401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835696" y="3356992"/>
              <a:ext cx="57606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3194235" y="2503658"/>
            <a:ext cx="1023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DSTU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1.0</a:t>
            </a:r>
          </a:p>
        </p:txBody>
      </p:sp>
      <p:grpSp>
        <p:nvGrpSpPr>
          <p:cNvPr id="24" name="Group 53"/>
          <p:cNvGrpSpPr/>
          <p:nvPr/>
        </p:nvGrpSpPr>
        <p:grpSpPr>
          <a:xfrm>
            <a:off x="4385715" y="2524504"/>
            <a:ext cx="1023037" cy="2272648"/>
            <a:chOff x="4133365" y="2524504"/>
            <a:chExt cx="1023037" cy="2272648"/>
          </a:xfrm>
        </p:grpSpPr>
        <p:sp>
          <p:nvSpPr>
            <p:cNvPr id="25" name="TextBox 24"/>
            <p:cNvSpPr txBox="1"/>
            <p:nvPr/>
          </p:nvSpPr>
          <p:spPr>
            <a:xfrm>
              <a:off x="4133365" y="2524504"/>
              <a:ext cx="10230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DSTU</a:t>
              </a:r>
            </a:p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2.0</a:t>
              </a:r>
            </a:p>
          </p:txBody>
        </p:sp>
        <p:grpSp>
          <p:nvGrpSpPr>
            <p:cNvPr id="26" name="Group 43"/>
            <p:cNvGrpSpPr/>
            <p:nvPr/>
          </p:nvGrpSpPr>
          <p:grpSpPr>
            <a:xfrm>
              <a:off x="4283968" y="3356992"/>
              <a:ext cx="576064" cy="1440160"/>
              <a:chOff x="1835696" y="3356992"/>
              <a:chExt cx="576064" cy="1440160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1835696" y="3356992"/>
                <a:ext cx="0" cy="144016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835696" y="3356992"/>
                <a:ext cx="57606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54"/>
          <p:cNvGrpSpPr/>
          <p:nvPr/>
        </p:nvGrpSpPr>
        <p:grpSpPr>
          <a:xfrm>
            <a:off x="5446706" y="2500095"/>
            <a:ext cx="800219" cy="2297057"/>
            <a:chOff x="5555524" y="2500095"/>
            <a:chExt cx="800219" cy="2297057"/>
          </a:xfrm>
        </p:grpSpPr>
        <p:sp>
          <p:nvSpPr>
            <p:cNvPr id="30" name="TextBox 29"/>
            <p:cNvSpPr txBox="1"/>
            <p:nvPr/>
          </p:nvSpPr>
          <p:spPr>
            <a:xfrm>
              <a:off x="5555524" y="2500095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STU</a:t>
              </a:r>
            </a:p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3.0</a:t>
              </a:r>
            </a:p>
          </p:txBody>
        </p:sp>
        <p:grpSp>
          <p:nvGrpSpPr>
            <p:cNvPr id="31" name="Group 46"/>
            <p:cNvGrpSpPr/>
            <p:nvPr/>
          </p:nvGrpSpPr>
          <p:grpSpPr>
            <a:xfrm>
              <a:off x="5708479" y="3356992"/>
              <a:ext cx="576064" cy="1440160"/>
              <a:chOff x="1835696" y="3356992"/>
              <a:chExt cx="576064" cy="144016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1835696" y="3356992"/>
                <a:ext cx="0" cy="144016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835696" y="3356992"/>
                <a:ext cx="57606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55"/>
          <p:cNvGrpSpPr/>
          <p:nvPr/>
        </p:nvGrpSpPr>
        <p:grpSpPr>
          <a:xfrm>
            <a:off x="6781499" y="2503658"/>
            <a:ext cx="1023037" cy="2293494"/>
            <a:chOff x="7075517" y="2503658"/>
            <a:chExt cx="1023037" cy="2293494"/>
          </a:xfrm>
        </p:grpSpPr>
        <p:sp>
          <p:nvSpPr>
            <p:cNvPr id="35" name="TextBox 34"/>
            <p:cNvSpPr txBox="1"/>
            <p:nvPr/>
          </p:nvSpPr>
          <p:spPr>
            <a:xfrm>
              <a:off x="7075517" y="2503658"/>
              <a:ext cx="10230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~ 1</a:t>
              </a:r>
              <a:r>
                <a:rPr lang="en-US" sz="24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</a:t>
              </a: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sz="2400" baseline="30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Norm.</a:t>
              </a:r>
            </a:p>
          </p:txBody>
        </p:sp>
        <p:grpSp>
          <p:nvGrpSpPr>
            <p:cNvPr id="36" name="Group 49"/>
            <p:cNvGrpSpPr/>
            <p:nvPr/>
          </p:nvGrpSpPr>
          <p:grpSpPr>
            <a:xfrm>
              <a:off x="7228472" y="3356992"/>
              <a:ext cx="576064" cy="1440160"/>
              <a:chOff x="1835696" y="3356992"/>
              <a:chExt cx="576064" cy="1440160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1835696" y="3356992"/>
                <a:ext cx="0" cy="144016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1835696" y="3356992"/>
                <a:ext cx="57606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TextBox 38"/>
          <p:cNvSpPr txBox="1"/>
          <p:nvPr/>
        </p:nvSpPr>
        <p:spPr>
          <a:xfrm>
            <a:off x="8182217" y="2678392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1787429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Can be downloaded at:</a:t>
            </a:r>
          </a:p>
          <a:p>
            <a:pPr lvl="1"/>
            <a:r>
              <a:rPr lang="en-CA" sz="2400" dirty="0">
                <a:hlinkClick r:id="rId2"/>
              </a:rPr>
              <a:t>https://github.com/FHIR/documents/tree/master/connectathons/SanDiegoSep2017/FHIR%20Overview.pptx</a:t>
            </a:r>
            <a:r>
              <a:rPr lang="en-CA" sz="2400" dirty="0"/>
              <a:t> </a:t>
            </a:r>
          </a:p>
          <a:p>
            <a:pPr lvl="0"/>
            <a:r>
              <a:rPr lang="en-US" sz="2800" dirty="0"/>
              <a:t>Is licensed for use under the Creative Commons, specifically:</a:t>
            </a:r>
          </a:p>
          <a:p>
            <a:pPr lvl="1"/>
            <a:r>
              <a:rPr lang="en-CA" sz="2400" u="sng" dirty="0">
                <a:hlinkClick r:id="rId3"/>
              </a:rPr>
              <a:t>Creative Commons Attribution 3.0 </a:t>
            </a:r>
            <a:r>
              <a:rPr lang="en-CA" sz="2400" u="sng" dirty="0" err="1">
                <a:hlinkClick r:id="rId3"/>
              </a:rPr>
              <a:t>Unported</a:t>
            </a:r>
            <a:r>
              <a:rPr lang="en-CA" sz="2400" u="sng" dirty="0">
                <a:hlinkClick r:id="rId3"/>
              </a:rPr>
              <a:t> License</a:t>
            </a:r>
            <a:endParaRPr lang="en-CA" sz="2400" u="sng" dirty="0"/>
          </a:p>
          <a:p>
            <a:pPr lvl="1"/>
            <a:r>
              <a:rPr lang="en-US" sz="2400" dirty="0"/>
              <a:t>(Do with it as you wish, so long as you give credit)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428488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Specification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32295"/>
            <a:ext cx="8316416" cy="36365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9672" y="5467204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Directory to all FHIR versions: </a:t>
            </a:r>
            <a:r>
              <a:rPr lang="en-US" dirty="0">
                <a:hlinkClick r:id="rId3"/>
              </a:rPr>
              <a:t>http://hl7.org/fhir/directory.html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717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Specification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00809"/>
            <a:ext cx="8280920" cy="162607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640336"/>
            <a:ext cx="6264696" cy="1942849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cxnSpLocks/>
          </p:cNvCxnSpPr>
          <p:nvPr/>
        </p:nvCxnSpPr>
        <p:spPr bwMode="auto">
          <a:xfrm flipH="1">
            <a:off x="2915816" y="1772816"/>
            <a:ext cx="792088" cy="5040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>
            <a:cxnSpLocks/>
          </p:cNvCxnSpPr>
          <p:nvPr/>
        </p:nvCxnSpPr>
        <p:spPr bwMode="auto">
          <a:xfrm flipH="1">
            <a:off x="4355976" y="3501008"/>
            <a:ext cx="792088" cy="5040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>
            <a:cxnSpLocks/>
          </p:cNvCxnSpPr>
          <p:nvPr/>
        </p:nvCxnSpPr>
        <p:spPr bwMode="auto">
          <a:xfrm flipH="1">
            <a:off x="971600" y="4869160"/>
            <a:ext cx="792088" cy="5040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1511660" y="5658524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Useful links: Resource, REST API, Testing</a:t>
            </a:r>
          </a:p>
        </p:txBody>
      </p:sp>
    </p:spTree>
    <p:extLst>
      <p:ext uri="{BB962C8B-B14F-4D97-AF65-F5344CB8AC3E}">
        <p14:creationId xmlns:p14="http://schemas.microsoft.com/office/powerpoint/2010/main" val="592262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(Q &amp; 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 dirty="0"/>
          </a:p>
        </p:txBody>
      </p:sp>
      <p:sp>
        <p:nvSpPr>
          <p:cNvPr id="5" name="AutoShape 9" descr="Image result for question and answ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https://yuhanonmilitos.files.wordpress.com/2012/07/question-and-answ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780" y="1772817"/>
            <a:ext cx="5951171" cy="396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420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acronym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 – Fast (to design &amp; to implement)</a:t>
            </a:r>
          </a:p>
          <a:p>
            <a:pPr lvl="1"/>
            <a:r>
              <a:rPr lang="en-US" sz="2000" dirty="0"/>
              <a:t>Relative – No technology can make integration as fast as we’d like</a:t>
            </a:r>
          </a:p>
          <a:p>
            <a:r>
              <a:rPr lang="en-US" dirty="0"/>
              <a:t>H </a:t>
            </a:r>
            <a:r>
              <a:rPr lang="en-US"/>
              <a:t>– Healthcare</a:t>
            </a:r>
            <a:endParaRPr lang="en-US" dirty="0"/>
          </a:p>
          <a:p>
            <a:pPr lvl="1"/>
            <a:r>
              <a:rPr lang="en-US" sz="2000" dirty="0"/>
              <a:t>That’s why we’re here</a:t>
            </a:r>
          </a:p>
          <a:p>
            <a:r>
              <a:rPr lang="en-US" dirty="0"/>
              <a:t>I – Interoperable</a:t>
            </a:r>
          </a:p>
          <a:p>
            <a:pPr lvl="1"/>
            <a:r>
              <a:rPr lang="en-US" sz="2000" dirty="0"/>
              <a:t>Ditto</a:t>
            </a:r>
          </a:p>
          <a:p>
            <a:r>
              <a:rPr lang="en-US" dirty="0"/>
              <a:t>R – Resources</a:t>
            </a:r>
          </a:p>
          <a:p>
            <a:pPr lvl="1"/>
            <a:r>
              <a:rPr lang="en-US" sz="2000" dirty="0"/>
              <a:t>Building blocks – more on these next</a:t>
            </a: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561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/>
              <a:t>Defined Structured Data</a:t>
            </a:r>
          </a:p>
          <a:p>
            <a:pPr lvl="1"/>
            <a:r>
              <a:rPr lang="en-AU" sz="2000" dirty="0"/>
              <a:t>The logical, </a:t>
            </a:r>
            <a:r>
              <a:rPr lang="en-AU" sz="2000" i="1" dirty="0"/>
              <a:t>common</a:t>
            </a:r>
            <a:r>
              <a:rPr lang="en-AU" sz="2000" dirty="0"/>
              <a:t> contents of the resource</a:t>
            </a:r>
          </a:p>
          <a:p>
            <a:pPr lvl="1"/>
            <a:r>
              <a:rPr lang="en-AU" sz="2000" dirty="0"/>
              <a:t>Mapped to formal definitions/RIM &amp; other formats</a:t>
            </a:r>
          </a:p>
          <a:p>
            <a:pPr lvl="1"/>
            <a:r>
              <a:rPr lang="en-AU" sz="2000" dirty="0"/>
              <a:t>Syntax – XML, JSON and Turtle (TTL)</a:t>
            </a:r>
          </a:p>
          <a:p>
            <a:r>
              <a:rPr lang="en-AU" sz="2400" dirty="0"/>
              <a:t>Extensions</a:t>
            </a:r>
          </a:p>
          <a:p>
            <a:pPr lvl="1"/>
            <a:r>
              <a:rPr lang="en-AU" sz="2000" dirty="0"/>
              <a:t>Local requirements, but everyone can use</a:t>
            </a:r>
          </a:p>
          <a:p>
            <a:pPr lvl="1"/>
            <a:r>
              <a:rPr lang="en-AU" sz="2000" dirty="0"/>
              <a:t>Published and managed</a:t>
            </a:r>
          </a:p>
          <a:p>
            <a:r>
              <a:rPr lang="en-AU" sz="2400" dirty="0"/>
              <a:t>Narrative</a:t>
            </a:r>
          </a:p>
          <a:p>
            <a:pPr lvl="1"/>
            <a:r>
              <a:rPr lang="en-AU" sz="2000" dirty="0"/>
              <a:t>Human readable</a:t>
            </a:r>
            <a:endParaRPr lang="en-AU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 dirty="0"/>
          </a:p>
        </p:txBody>
      </p:sp>
      <p:pic>
        <p:nvPicPr>
          <p:cNvPr id="5122" name="Picture 2" descr="C:\Users\office\AppData\Local\Microsoft\Windows\Temporary Internet Files\Content.IE5\5WDXES51\MC90043981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77624"/>
            <a:ext cx="2002284" cy="200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99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1" y="243512"/>
            <a:ext cx="561662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&lt;Patient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="http://hl7.org/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fhir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&lt;id value="example"/&gt;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&lt;meta&gt;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lastUpdated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value="2017-01-14T09:14:33Z"/&gt;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&lt;/meta&gt;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&lt;text&gt;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&lt;status value="generated"/&gt;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="http://www.w3.org/1999/xhtml"&gt;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&lt;p&gt;Henry Levin the 7th&lt;/p&gt;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&lt;/text&gt;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&lt;extension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="http://hl7.org/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fhir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StructureDefinition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/us-core-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birthsex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valueCode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value="M"/&gt;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&lt;/extension&gt;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&lt;identifier&gt;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&lt;use value="usual"/&gt;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&lt;system value="urn:oid:1.2.36.146.595.217.0.1"/&gt;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&lt;value value="12345"/&gt;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&lt;/identifier&gt;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&lt;active value="true"/&gt;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&lt;name&gt;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&lt;use value="official"/&gt;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&lt;family value="Levin"/&gt;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&lt;given value="Henry"/&gt;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&lt;suffix value="the 7th"/&gt;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&lt;/name&gt;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&lt;gender value="male"/&gt;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birthDate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value="1974-12-25"/&gt;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managingOrganization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&lt;reference value="Organization/example"/&gt;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managingOrganization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&lt;/Patient&gt;</a:t>
            </a:r>
          </a:p>
        </p:txBody>
      </p:sp>
      <p:sp>
        <p:nvSpPr>
          <p:cNvPr id="3" name="Rectangle 2"/>
          <p:cNvSpPr/>
          <p:nvPr/>
        </p:nvSpPr>
        <p:spPr>
          <a:xfrm>
            <a:off x="323528" y="1140725"/>
            <a:ext cx="5521241" cy="1280164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4" name="Text Box 3"/>
          <p:cNvSpPr txBox="1"/>
          <p:nvPr/>
        </p:nvSpPr>
        <p:spPr>
          <a:xfrm>
            <a:off x="6434444" y="1340768"/>
            <a:ext cx="2397336" cy="7200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>
                <a:effectLst/>
                <a:ea typeface="Calibri"/>
                <a:cs typeface="Times New Roman"/>
              </a:rPr>
              <a:t>Human Readable Summary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868144" y="1635145"/>
            <a:ext cx="54292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6"/>
          <p:cNvSpPr txBox="1"/>
          <p:nvPr/>
        </p:nvSpPr>
        <p:spPr>
          <a:xfrm>
            <a:off x="6419171" y="3429000"/>
            <a:ext cx="2401146" cy="172819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>
                <a:effectLst/>
                <a:ea typeface="Calibri"/>
                <a:cs typeface="Times New Roman"/>
              </a:rPr>
              <a:t>Standard Data </a:t>
            </a:r>
            <a:br>
              <a:rPr lang="en-AU" sz="1600" dirty="0">
                <a:effectLst/>
                <a:ea typeface="Calibri"/>
                <a:cs typeface="Times New Roman"/>
              </a:rPr>
            </a:br>
            <a:r>
              <a:rPr lang="en-AU" sz="1600" dirty="0">
                <a:effectLst/>
                <a:ea typeface="Calibri"/>
                <a:cs typeface="Times New Roman"/>
              </a:rPr>
              <a:t>Content: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a typeface="Calibri"/>
                <a:cs typeface="Times New Roman"/>
              </a:rPr>
              <a:t>P</a:t>
            </a:r>
            <a:r>
              <a:rPr lang="en-AU" sz="1200" dirty="0">
                <a:effectLst/>
                <a:ea typeface="Calibri"/>
                <a:cs typeface="Times New Roman"/>
              </a:rPr>
              <a:t>atient Identity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Name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Gender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Date of Birth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Provider</a:t>
            </a:r>
            <a:endParaRPr lang="en-AU" sz="1600" dirty="0">
              <a:effectLst/>
              <a:ea typeface="Calibri"/>
              <a:cs typeface="Times New Roman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844769" y="4365104"/>
            <a:ext cx="54356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23528" y="3212976"/>
            <a:ext cx="5521242" cy="2952328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323528" y="2420889"/>
            <a:ext cx="5523782" cy="792087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10" name="Text Box 10"/>
          <p:cNvSpPr txBox="1"/>
          <p:nvPr/>
        </p:nvSpPr>
        <p:spPr>
          <a:xfrm>
            <a:off x="6419171" y="2420888"/>
            <a:ext cx="2401146" cy="65722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>
                <a:solidFill>
                  <a:schemeClr val="tx1"/>
                </a:solidFill>
                <a:effectLst/>
                <a:ea typeface="Calibri"/>
                <a:cs typeface="Times New Roman"/>
              </a:rPr>
              <a:t>Extension with reference to its definition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847309" y="2742418"/>
            <a:ext cx="541020" cy="4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2" name="Rectangle 11"/>
          <p:cNvSpPr/>
          <p:nvPr/>
        </p:nvSpPr>
        <p:spPr>
          <a:xfrm>
            <a:off x="323528" y="497697"/>
            <a:ext cx="5521241" cy="643027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13" name="Text Box 3"/>
          <p:cNvSpPr txBox="1"/>
          <p:nvPr/>
        </p:nvSpPr>
        <p:spPr>
          <a:xfrm>
            <a:off x="6434444" y="548680"/>
            <a:ext cx="2397336" cy="46014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>
                <a:effectLst/>
                <a:ea typeface="Calibri"/>
                <a:cs typeface="Times New Roman"/>
              </a:rPr>
              <a:t>FHIR Id &amp; Metadata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868145" y="843057"/>
            <a:ext cx="542925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642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592" y="260648"/>
            <a:ext cx="5758568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resourceType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": "Patient",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"id": "example",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"meta":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": "1",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lastUpdated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": "2017-01-03T16:05:00.792Z"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"text":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"status": "generated",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"div": "&lt;div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=\"http://www.w3.org/1999/xhtml\"&gt;&lt;p&gt;Henry Levin the 7th&lt;/p&gt;&lt;/div&gt;"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"extension": [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": "http://hl7.org/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fhir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StructureDefinition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/us-core-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birthsex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valueCode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": "M"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],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"identifier": [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"use": "usual",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"system": "urn:oid:1.2.36.146.595.217.0.1",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"value": "12345"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],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"active": true,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"name": [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"use": "official",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"family": "Levin",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"given": [ "Henry“ ],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"suffix": [ "the 7th“ ]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],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"gender": "male",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birthDate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": "1974-12-25",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managingOrganization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"reference": "Organization/example"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323529" y="1340768"/>
            <a:ext cx="5521240" cy="792088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4" name="Text Box 3"/>
          <p:cNvSpPr txBox="1"/>
          <p:nvPr/>
        </p:nvSpPr>
        <p:spPr>
          <a:xfrm>
            <a:off x="6434444" y="1340768"/>
            <a:ext cx="2397336" cy="7200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>
                <a:effectLst/>
                <a:ea typeface="Calibri"/>
                <a:cs typeface="Times New Roman"/>
              </a:rPr>
              <a:t>Human Readable Summary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868144" y="1635145"/>
            <a:ext cx="54292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6"/>
          <p:cNvSpPr txBox="1"/>
          <p:nvPr/>
        </p:nvSpPr>
        <p:spPr>
          <a:xfrm>
            <a:off x="6419171" y="3429000"/>
            <a:ext cx="2401146" cy="172819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>
                <a:effectLst/>
                <a:ea typeface="Calibri"/>
                <a:cs typeface="Times New Roman"/>
              </a:rPr>
              <a:t>Standard Data </a:t>
            </a:r>
            <a:br>
              <a:rPr lang="en-AU" sz="1600" dirty="0">
                <a:effectLst/>
                <a:ea typeface="Calibri"/>
                <a:cs typeface="Times New Roman"/>
              </a:rPr>
            </a:br>
            <a:r>
              <a:rPr lang="en-AU" sz="1600" dirty="0">
                <a:effectLst/>
                <a:ea typeface="Calibri"/>
                <a:cs typeface="Times New Roman"/>
              </a:rPr>
              <a:t>Content: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Patient Identity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Name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Gender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Date of Birth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Provider</a:t>
            </a:r>
            <a:endParaRPr lang="en-AU" sz="1600" dirty="0">
              <a:effectLst/>
              <a:ea typeface="Calibri"/>
              <a:cs typeface="Times New Roman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844769" y="4365104"/>
            <a:ext cx="54356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23529" y="2996952"/>
            <a:ext cx="5523782" cy="3240360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323529" y="2132856"/>
            <a:ext cx="5523781" cy="864096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10" name="Text Box 10"/>
          <p:cNvSpPr txBox="1"/>
          <p:nvPr/>
        </p:nvSpPr>
        <p:spPr>
          <a:xfrm>
            <a:off x="6419171" y="2420888"/>
            <a:ext cx="2401146" cy="65722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>
                <a:solidFill>
                  <a:schemeClr val="tx1"/>
                </a:solidFill>
                <a:effectLst/>
                <a:ea typeface="Calibri"/>
                <a:cs typeface="Times New Roman"/>
              </a:rPr>
              <a:t>Extension with reference to its definition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847309" y="2742418"/>
            <a:ext cx="541020" cy="4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2" name="Rectangle 11"/>
          <p:cNvSpPr/>
          <p:nvPr/>
        </p:nvSpPr>
        <p:spPr>
          <a:xfrm>
            <a:off x="323529" y="620688"/>
            <a:ext cx="5521240" cy="720080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13" name="Text Box 3"/>
          <p:cNvSpPr txBox="1"/>
          <p:nvPr/>
        </p:nvSpPr>
        <p:spPr>
          <a:xfrm>
            <a:off x="6434444" y="548680"/>
            <a:ext cx="2397336" cy="46014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>
                <a:effectLst/>
                <a:ea typeface="Calibri"/>
                <a:cs typeface="Times New Roman"/>
              </a:rPr>
              <a:t>FHIR Id &amp; Metadata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868145" y="843057"/>
            <a:ext cx="542925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641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about the resources . . 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Building blocks…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 dirty="0"/>
          </a:p>
        </p:txBody>
      </p:sp>
      <p:grpSp>
        <p:nvGrpSpPr>
          <p:cNvPr id="6" name="Group 5"/>
          <p:cNvGrpSpPr/>
          <p:nvPr/>
        </p:nvGrpSpPr>
        <p:grpSpPr>
          <a:xfrm>
            <a:off x="5268579" y="3128717"/>
            <a:ext cx="1616672" cy="1901825"/>
            <a:chOff x="4211960" y="3176791"/>
            <a:chExt cx="1616672" cy="1901825"/>
          </a:xfrm>
        </p:grpSpPr>
        <p:pic>
          <p:nvPicPr>
            <p:cNvPr id="2055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088732" y="3338716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4211960" y="3589094"/>
              <a:ext cx="129614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Diagnostic</a:t>
              </a: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Report</a:t>
              </a:r>
              <a:endParaRPr lang="en-CA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195736" y="3127433"/>
            <a:ext cx="1577975" cy="1901825"/>
            <a:chOff x="812774" y="3284984"/>
            <a:chExt cx="1577975" cy="1901825"/>
          </a:xfrm>
        </p:grpSpPr>
        <p:pic>
          <p:nvPicPr>
            <p:cNvPr id="12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50849" y="3446909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259632" y="3738761"/>
              <a:ext cx="1008112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Related</a:t>
              </a: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Person</a:t>
              </a: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63888" y="3128716"/>
            <a:ext cx="1901825" cy="1577975"/>
            <a:chOff x="2267744" y="3284984"/>
            <a:chExt cx="1901825" cy="1577975"/>
          </a:xfrm>
        </p:grpSpPr>
        <p:pic>
          <p:nvPicPr>
            <p:cNvPr id="14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67744" y="3284984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2714600" y="3750941"/>
              <a:ext cx="1008112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Patient</a:t>
              </a: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83426" y="4862959"/>
            <a:ext cx="1901825" cy="1577975"/>
            <a:chOff x="3986389" y="5013176"/>
            <a:chExt cx="1901825" cy="1577975"/>
          </a:xfrm>
        </p:grpSpPr>
        <p:pic>
          <p:nvPicPr>
            <p:cNvPr id="13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6389" y="5013176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4169568" y="5517232"/>
              <a:ext cx="1410543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Practitioner</a:t>
              </a:r>
            </a:p>
            <a:p>
              <a:endParaRPr lang="en-US" sz="1400" dirty="0">
                <a:solidFill>
                  <a:schemeClr val="bg1"/>
                </a:solidFill>
              </a:endParaRPr>
            </a:p>
            <a:p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60171" y="1739458"/>
            <a:ext cx="1901825" cy="1577975"/>
            <a:chOff x="3895115" y="1724725"/>
            <a:chExt cx="1901825" cy="1577975"/>
          </a:xfrm>
        </p:grpSpPr>
        <p:pic>
          <p:nvPicPr>
            <p:cNvPr id="17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895115" y="1724725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4255582" y="2268741"/>
              <a:ext cx="1180514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Location</a:t>
              </a: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678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Resource?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 dirty="0"/>
          </a:p>
        </p:txBody>
      </p:sp>
      <p:sp>
        <p:nvSpPr>
          <p:cNvPr id="6" name="Text Placeholder 8"/>
          <p:cNvSpPr txBox="1">
            <a:spLocks/>
          </p:cNvSpPr>
          <p:nvPr/>
        </p:nvSpPr>
        <p:spPr bwMode="auto">
          <a:xfrm>
            <a:off x="467544" y="1709118"/>
            <a:ext cx="4040188" cy="6397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b="1" kern="0" dirty="0"/>
              <a:t>Examples</a:t>
            </a:r>
            <a:endParaRPr lang="en-CA" sz="2800" b="1" kern="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4294967295"/>
          </p:nvPr>
        </p:nvSpPr>
        <p:spPr>
          <a:xfrm>
            <a:off x="457200" y="2358032"/>
            <a:ext cx="4040188" cy="4095304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Administrative</a:t>
            </a:r>
          </a:p>
          <a:p>
            <a:pPr lvl="1"/>
            <a:r>
              <a:rPr lang="en-US" sz="2000" dirty="0"/>
              <a:t>Patient, Practitioner, Organization, Location, Coverage, Invoice</a:t>
            </a:r>
          </a:p>
          <a:p>
            <a:r>
              <a:rPr lang="en-US" sz="2400" dirty="0"/>
              <a:t>Clinical Concepts</a:t>
            </a:r>
          </a:p>
          <a:p>
            <a:pPr lvl="1"/>
            <a:r>
              <a:rPr lang="en-US" sz="2000" dirty="0"/>
              <a:t>Allergy, Condition, Family History, Care Plan</a:t>
            </a:r>
          </a:p>
          <a:p>
            <a:r>
              <a:rPr lang="en-US" sz="2400" dirty="0"/>
              <a:t>Infrastructure</a:t>
            </a:r>
          </a:p>
          <a:p>
            <a:pPr lvl="1"/>
            <a:r>
              <a:rPr lang="en-US" sz="2000" dirty="0"/>
              <a:t>Document, Message, Profile, Conformance*</a:t>
            </a:r>
          </a:p>
        </p:txBody>
      </p:sp>
      <p:sp>
        <p:nvSpPr>
          <p:cNvPr id="8" name="Text Placeholder 9"/>
          <p:cNvSpPr txBox="1">
            <a:spLocks/>
          </p:cNvSpPr>
          <p:nvPr/>
        </p:nvSpPr>
        <p:spPr>
          <a:xfrm>
            <a:off x="4645025" y="1709118"/>
            <a:ext cx="4041775" cy="63976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b="1" kern="0" dirty="0"/>
              <a:t>Non-examples</a:t>
            </a:r>
            <a:endParaRPr lang="en-CA" sz="2800" b="1" kern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6"/>
          <p:cNvSpPr>
            <a:spLocks noGrp="1"/>
          </p:cNvSpPr>
          <p:nvPr>
            <p:ph sz="half" idx="4294967295"/>
          </p:nvPr>
        </p:nvSpPr>
        <p:spPr>
          <a:xfrm>
            <a:off x="4645025" y="2348880"/>
            <a:ext cx="4040188" cy="4095304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Gender</a:t>
            </a:r>
          </a:p>
          <a:p>
            <a:pPr lvl="1"/>
            <a:r>
              <a:rPr lang="en-US" sz="2000" dirty="0"/>
              <a:t>Too small</a:t>
            </a:r>
          </a:p>
          <a:p>
            <a:r>
              <a:rPr lang="en-US" sz="2400" dirty="0"/>
              <a:t>Electronic Health Record</a:t>
            </a:r>
          </a:p>
          <a:p>
            <a:pPr lvl="1"/>
            <a:r>
              <a:rPr lang="en-US" sz="2000" dirty="0"/>
              <a:t>Too big</a:t>
            </a:r>
          </a:p>
          <a:p>
            <a:r>
              <a:rPr lang="en-US" sz="2400" dirty="0"/>
              <a:t>Blood Pressure</a:t>
            </a:r>
          </a:p>
          <a:p>
            <a:pPr lvl="1"/>
            <a:r>
              <a:rPr lang="en-US" sz="2000" dirty="0"/>
              <a:t>Too specific</a:t>
            </a:r>
          </a:p>
          <a:p>
            <a:r>
              <a:rPr lang="en-US" sz="2500" dirty="0"/>
              <a:t>Intervention</a:t>
            </a:r>
          </a:p>
          <a:p>
            <a:pPr lvl="1"/>
            <a:r>
              <a:rPr lang="en-US" sz="2000" dirty="0"/>
              <a:t>Too broad</a:t>
            </a:r>
          </a:p>
        </p:txBody>
      </p:sp>
    </p:spTree>
    <p:extLst>
      <p:ext uri="{BB962C8B-B14F-4D97-AF65-F5344CB8AC3E}">
        <p14:creationId xmlns:p14="http://schemas.microsoft.com/office/powerpoint/2010/main" val="104606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Capability*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There’s a resource for documenting the capabilities of a FHIR client and server.</a:t>
            </a:r>
          </a:p>
          <a:p>
            <a:r>
              <a:rPr lang="en-US" sz="2800" dirty="0"/>
              <a:t>Can be used for:</a:t>
            </a:r>
          </a:p>
          <a:p>
            <a:pPr lvl="1"/>
            <a:r>
              <a:rPr lang="en-US" sz="2400" dirty="0"/>
              <a:t>Stating how a specific system instance behaves</a:t>
            </a:r>
          </a:p>
          <a:p>
            <a:pPr lvl="1"/>
            <a:r>
              <a:rPr lang="en-US" sz="2400" dirty="0"/>
              <a:t>Defining how a software system is capable of behaving (including configuration options)</a:t>
            </a:r>
          </a:p>
          <a:p>
            <a:pPr lvl="1"/>
            <a:r>
              <a:rPr lang="en-US" sz="2400" dirty="0"/>
              <a:t>Identifying a desired set of behavior(s)</a:t>
            </a:r>
          </a:p>
          <a:p>
            <a:r>
              <a:rPr lang="en-US" sz="2800" dirty="0"/>
              <a:t>To declare themselves “FHIR Conformant”, a system </a:t>
            </a:r>
            <a:r>
              <a:rPr lang="en-US" sz="2800" b="1" dirty="0"/>
              <a:t>must</a:t>
            </a:r>
            <a:r>
              <a:rPr lang="en-US" sz="2800" dirty="0"/>
              <a:t> publish a </a:t>
            </a:r>
            <a:r>
              <a:rPr lang="en-US" sz="2800" dirty="0" err="1"/>
              <a:t>CapabilityStatement</a:t>
            </a:r>
            <a:r>
              <a:rPr lang="en-US" sz="280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343022"/>
      </p:ext>
    </p:extLst>
  </p:cSld>
  <p:clrMapOvr>
    <a:masterClrMapping/>
  </p:clrMapOvr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9662</TotalTime>
  <Words>1396</Words>
  <Application>Microsoft Office PowerPoint</Application>
  <PresentationFormat>On-screen Show (4:3)</PresentationFormat>
  <Paragraphs>288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Courier New</vt:lpstr>
      <vt:lpstr>Symbol</vt:lpstr>
      <vt:lpstr>Times New Roman</vt:lpstr>
      <vt:lpstr>Verdana</vt:lpstr>
      <vt:lpstr>Wingdings</vt:lpstr>
      <vt:lpstr>Refined</vt:lpstr>
      <vt:lpstr>Custom Design</vt:lpstr>
      <vt:lpstr> Introduction to FHIR Sep 9, 2017 HL7 FHIR Connectathon 16 </vt:lpstr>
      <vt:lpstr>This presentation</vt:lpstr>
      <vt:lpstr>The acronym</vt:lpstr>
      <vt:lpstr>Resources</vt:lpstr>
      <vt:lpstr>PowerPoint Presentation</vt:lpstr>
      <vt:lpstr>PowerPoint Presentation</vt:lpstr>
      <vt:lpstr>It’s all about the resources . . .</vt:lpstr>
      <vt:lpstr>What is a Resource?</vt:lpstr>
      <vt:lpstr>Capability*</vt:lpstr>
      <vt:lpstr>Human Readable</vt:lpstr>
      <vt:lpstr>Paradigms</vt:lpstr>
      <vt:lpstr>REST</vt:lpstr>
      <vt:lpstr>Documents</vt:lpstr>
      <vt:lpstr>Messages</vt:lpstr>
      <vt:lpstr>Service Oriented Architecture (SOA)</vt:lpstr>
      <vt:lpstr>Regardless of paradigm  the content is the same</vt:lpstr>
      <vt:lpstr>FHIR &amp; other SDOs</vt:lpstr>
      <vt:lpstr>Recap: What does FHIR provide?</vt:lpstr>
      <vt:lpstr>FHIR Timeline (planned)</vt:lpstr>
      <vt:lpstr>FHIR Specification</vt:lpstr>
      <vt:lpstr>FHIR Specification</vt:lpstr>
      <vt:lpstr>Discussion (Q &amp; 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Richard J. Ettema (AEGIS.net)</cp:lastModifiedBy>
  <cp:revision>211</cp:revision>
  <dcterms:created xsi:type="dcterms:W3CDTF">2012-12-03T20:41:34Z</dcterms:created>
  <dcterms:modified xsi:type="dcterms:W3CDTF">2017-09-07T15:40:28Z</dcterms:modified>
</cp:coreProperties>
</file>