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1" r:id="rId4"/>
    <p:sldId id="267" r:id="rId5"/>
    <p:sldId id="268" r:id="rId6"/>
    <p:sldId id="269" r:id="rId7"/>
    <p:sldId id="266" r:id="rId8"/>
    <p:sldId id="265" r:id="rId9"/>
    <p:sldId id="270" r:id="rId10"/>
    <p:sldId id="271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110" d="100"/>
          <a:sy n="110" d="100"/>
        </p:scale>
        <p:origin x="5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2018-05-17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forge.hl7.org/gf/project/fhir/tracker/?action=TrackerItemEdit&amp;tracker_item_id=16703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forge.hl7.org/gf/project/fhir/tracker/?action=TrackerItemEdit&amp;tracker_item_id=16939&amp;start=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Cologne Roundtable Discussions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6CF2-E4DE-4AF1-8DDE-FC8D096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should be context-independent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6D55-E398-47E4-A8CD-C4B29A58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Extensibility mechanism doesn’t accommodate “workflows” outside the 80%, only “elements” outside the 80%</a:t>
            </a:r>
          </a:p>
          <a:p>
            <a:r>
              <a:rPr lang="en-CA" dirty="0"/>
              <a:t>Therefore need to try to be workflow-agnostic, even if certain workflows are typical</a:t>
            </a:r>
          </a:p>
          <a:p>
            <a:r>
              <a:rPr lang="en-CA" dirty="0"/>
              <a:t>At the same time, initial versions of a resource may focus on what’s known</a:t>
            </a:r>
          </a:p>
          <a:p>
            <a:r>
              <a:rPr lang="en-CA" dirty="0"/>
              <a:t>What FMM level constraints should there be for non-workflow-independent resources?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E581F-6C02-4E06-820C-CFE4B85D4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E27AEB-4220-4B1A-BCF6-A8F0924C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isModifier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3DB49-56EC-47FF-953D-A831184F1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C13BC-5053-443F-A584-D9228C9F99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51EB-CACC-4835-A595-EF609EF7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AEB7-8F73-435F-9A3B-7377172A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Lots of people don’t know how to populate </a:t>
            </a:r>
            <a:r>
              <a:rPr lang="en-CA" dirty="0" err="1"/>
              <a:t>isModifier</a:t>
            </a:r>
            <a:endParaRPr lang="en-CA" dirty="0"/>
          </a:p>
          <a:p>
            <a:r>
              <a:rPr lang="en-CA" dirty="0"/>
              <a:t>In some cases, whether something is a modifier is context-specific</a:t>
            </a:r>
          </a:p>
          <a:p>
            <a:pPr lvl="1"/>
            <a:r>
              <a:rPr lang="en-CA" dirty="0"/>
              <a:t>Depends on how people interpret the resource by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92CBB-7A8D-4AE8-8F04-52A5555CB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2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F319-EA1B-4D3C-8719-ACEDA1E5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6D-1479-46C9-A825-167E68C5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When is it ok to use ‘code’ rather than </a:t>
            </a:r>
            <a:r>
              <a:rPr lang="en-CA" dirty="0" err="1"/>
              <a:t>CodeableConcept</a:t>
            </a:r>
            <a:r>
              <a:rPr lang="en-CA" dirty="0"/>
              <a:t> and required or extensible bindings?</a:t>
            </a:r>
          </a:p>
          <a:p>
            <a:pPr marL="914400" lvl="1" indent="-514350"/>
            <a:r>
              <a:rPr lang="en-CA" dirty="0"/>
              <a:t>Negatives on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“stand-alone” are resources expected to be?</a:t>
            </a:r>
          </a:p>
          <a:p>
            <a:pPr marL="914400" lvl="1" indent="-514350"/>
            <a:r>
              <a:rPr lang="en-CA" dirty="0"/>
              <a:t>Negative on FM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do we get consistency in determination of </a:t>
            </a:r>
            <a:r>
              <a:rPr lang="en-CA" dirty="0" err="1"/>
              <a:t>isModifier</a:t>
            </a:r>
            <a:r>
              <a:rPr lang="en-CA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9ED2-85AB-46D4-A025-07CBAF4FE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9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78E1D9-938F-49E5-A21F-CA73EBEA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Code/Coding +</a:t>
            </a:r>
            <a:br>
              <a:rPr lang="en-CA" dirty="0"/>
            </a:br>
            <a:r>
              <a:rPr lang="en-CA" dirty="0"/>
              <a:t>binding strength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D14959-7CD5-4070-8C0F-E909861EF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5A8A2-4678-44AB-99FA-320DB9263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0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DD07-B5D6-451B-9C00-5A9B5EBB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5757-0CBC-4A2B-A67E-5FF17FB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Sample ballot item: </a:t>
            </a:r>
            <a:r>
              <a:rPr lang="en-CA" dirty="0">
                <a:hlinkClick r:id="rId2"/>
              </a:rPr>
              <a:t>GF#16700</a:t>
            </a:r>
            <a:endParaRPr lang="en-CA" dirty="0"/>
          </a:p>
          <a:p>
            <a:pPr lvl="1"/>
            <a:r>
              <a:rPr lang="en-CA" dirty="0"/>
              <a:t>Issues such as </a:t>
            </a:r>
            <a:r>
              <a:rPr lang="en-CA" dirty="0" err="1"/>
              <a:t>Observation.status</a:t>
            </a:r>
            <a:r>
              <a:rPr lang="en-CA" dirty="0"/>
              <a:t>, interpretation, </a:t>
            </a:r>
            <a:r>
              <a:rPr lang="en-CA" dirty="0" err="1"/>
              <a:t>dataAbsentReason</a:t>
            </a:r>
            <a:r>
              <a:rPr lang="en-CA" dirty="0"/>
              <a:t>, </a:t>
            </a:r>
            <a:r>
              <a:rPr lang="en-CA" dirty="0" err="1"/>
              <a:t>referenceRange.type</a:t>
            </a:r>
            <a:r>
              <a:rPr lang="en-CA" dirty="0"/>
              <a:t>, </a:t>
            </a:r>
            <a:r>
              <a:rPr lang="en-CA" dirty="0" err="1"/>
              <a:t>referenceRange.appliesTo</a:t>
            </a:r>
            <a:r>
              <a:rPr lang="en-CA" dirty="0"/>
              <a:t>, </a:t>
            </a:r>
            <a:r>
              <a:rPr lang="en-CA" dirty="0" err="1"/>
              <a:t>Patient.gender</a:t>
            </a:r>
            <a:endParaRPr lang="en-CA" dirty="0"/>
          </a:p>
          <a:p>
            <a:r>
              <a:rPr lang="en-CA" dirty="0"/>
              <a:t>Concern that documents of clinical interest should not be constrained to code (which prohibits translations) and Required or Extensible bindings (which force translation)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B9DB-4FDD-4F85-8061-711919B89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99FC-7D1C-41B3-8592-D97A075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Lloyd’s opinion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AC8A-50E0-46AF-BA4F-E784863A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 of HL7 is global interoperability when we can and when it doesn’t impose unreasonable expectations on implementers</a:t>
            </a:r>
          </a:p>
          <a:p>
            <a:pPr lvl="1"/>
            <a:r>
              <a:rPr lang="en-CA" dirty="0"/>
              <a:t>Mapping is a “reasonable” expectation if </a:t>
            </a:r>
          </a:p>
          <a:p>
            <a:pPr lvl="2"/>
            <a:r>
              <a:rPr lang="en-CA" dirty="0"/>
              <a:t>the number of codes is small</a:t>
            </a:r>
          </a:p>
          <a:p>
            <a:pPr lvl="2"/>
            <a:r>
              <a:rPr lang="en-CA" dirty="0"/>
              <a:t>the value set covers the space</a:t>
            </a:r>
          </a:p>
          <a:p>
            <a:pPr lvl="2"/>
            <a:r>
              <a:rPr lang="en-CA" dirty="0"/>
              <a:t>Value set is amenable to mapping from the common terminologies of the vast majority of implementer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876B0-27C6-4813-909C-09251DD00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4066-EBFE-4CFD-8CF1-B123C449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Lloyd’s opinion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3A17-5184-424D-8DE8-3C623225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Changing from code to </a:t>
            </a:r>
            <a:r>
              <a:rPr lang="en-CA" dirty="0" err="1"/>
              <a:t>CodeableConcept</a:t>
            </a:r>
            <a:r>
              <a:rPr lang="en-CA" dirty="0"/>
              <a:t> means software can’t use enumerations</a:t>
            </a:r>
          </a:p>
          <a:p>
            <a:r>
              <a:rPr lang="en-CA" dirty="0"/>
              <a:t>Does allow translations &amp; original text to provide “original” codes plus free text</a:t>
            </a:r>
          </a:p>
          <a:p>
            <a:pPr lvl="1"/>
            <a:r>
              <a:rPr lang="en-CA" dirty="0"/>
              <a:t>If required, must always have a code from the required value set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5A76C-BE76-4DF6-A690-BFC1A79F77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4EAEA9-A3F7-494A-B262-2A44D1E9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Stand-alone-ness of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02F0DC-B72D-4C2B-B9C2-C62F52B3D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5250-7FD1-4686-9443-153F04BEB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4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54AD-4ABF-4D10-9AAE-BFC1086A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B685-ED8E-4A47-AA05-27516F01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>
                <a:hlinkClick r:id="rId2"/>
              </a:rPr>
              <a:t>GF#16939</a:t>
            </a:r>
            <a:endParaRPr lang="en-CA" dirty="0"/>
          </a:p>
          <a:p>
            <a:r>
              <a:rPr lang="en-CA" dirty="0" err="1"/>
              <a:t>ClaimResponse</a:t>
            </a:r>
            <a:r>
              <a:rPr lang="en-CA" dirty="0"/>
              <a:t>, </a:t>
            </a:r>
            <a:r>
              <a:rPr lang="en-CA" dirty="0" err="1"/>
              <a:t>EligibilityResponse</a:t>
            </a:r>
            <a:r>
              <a:rPr lang="en-CA" dirty="0"/>
              <a:t>, </a:t>
            </a:r>
            <a:r>
              <a:rPr lang="en-CA" dirty="0" err="1"/>
              <a:t>EnrollmentResponse</a:t>
            </a:r>
            <a:r>
              <a:rPr lang="en-CA" dirty="0"/>
              <a:t>, </a:t>
            </a:r>
            <a:r>
              <a:rPr lang="en-CA" dirty="0" err="1"/>
              <a:t>AppointmentResponse</a:t>
            </a:r>
            <a:r>
              <a:rPr lang="en-CA" dirty="0"/>
              <a:t> cannot stand alone (need Claim, </a:t>
            </a:r>
            <a:r>
              <a:rPr lang="en-CA" dirty="0" err="1"/>
              <a:t>EligibilityRequest</a:t>
            </a:r>
            <a:r>
              <a:rPr lang="en-CA" dirty="0"/>
              <a:t>, etc. to make sense)</a:t>
            </a:r>
          </a:p>
          <a:p>
            <a:pPr lvl="1"/>
            <a:r>
              <a:rPr lang="en-CA" dirty="0"/>
              <a:t>Equivalent to an Observation that says “value was 100 mmol/L, see Order 123 for more”</a:t>
            </a:r>
          </a:p>
          <a:p>
            <a:r>
              <a:rPr lang="en-CA" dirty="0" err="1"/>
              <a:t>QuestionnaireResponse</a:t>
            </a:r>
            <a:r>
              <a:rPr lang="en-CA" dirty="0"/>
              <a:t> is more stand-alone, but could be argued is not “fully” computable independent of Questionnaire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2FB88-8E16-4346-81F0-6D03EB443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9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9338-84AE-47A7-AC23-B3F13D4C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1711-0C52-4D14-887D-2B10CB33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Current models dictate the business model:</a:t>
            </a:r>
          </a:p>
          <a:p>
            <a:pPr lvl="1"/>
            <a:r>
              <a:rPr lang="en-CA" sz="2400" dirty="0"/>
              <a:t>A request must exist before the ‘event’ can exist</a:t>
            </a:r>
          </a:p>
          <a:p>
            <a:pPr lvl="1"/>
            <a:r>
              <a:rPr lang="en-CA" sz="2400" dirty="0"/>
              <a:t>Information is intended to be communicated principally to the system that made the request</a:t>
            </a:r>
          </a:p>
          <a:p>
            <a:r>
              <a:rPr lang="en-CA" sz="2800" dirty="0"/>
              <a:t>This means:</a:t>
            </a:r>
          </a:p>
          <a:p>
            <a:pPr lvl="1"/>
            <a:r>
              <a:rPr lang="en-CA" sz="2400" dirty="0"/>
              <a:t>Can’t initiate an appointment by saying “I’d like an appointment, here’s my availability”</a:t>
            </a:r>
          </a:p>
          <a:p>
            <a:pPr lvl="1"/>
            <a:r>
              <a:rPr lang="en-CA" sz="2400" dirty="0"/>
              <a:t>Can’t initiate an eligibility check, pre-authorization, without an electronic request, etc.</a:t>
            </a:r>
          </a:p>
          <a:p>
            <a:pPr lvl="1"/>
            <a:r>
              <a:rPr lang="en-CA" sz="2400" dirty="0"/>
              <a:t>Can’t send results of eligibility, pre-authorization, etc. to downstream systems without also sending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DB6C-261D-414E-918E-0489999E4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44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471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Verdana</vt:lpstr>
      <vt:lpstr>Wingdings</vt:lpstr>
      <vt:lpstr>Refined</vt:lpstr>
      <vt:lpstr>Cologne Roundtable Discussions</vt:lpstr>
      <vt:lpstr>Issue topics</vt:lpstr>
      <vt:lpstr>Code/Coding + binding strength</vt:lpstr>
      <vt:lpstr>Issue</vt:lpstr>
      <vt:lpstr>Lloyd’s opinion</vt:lpstr>
      <vt:lpstr>Lloyd’s opinion (cont’d)</vt:lpstr>
      <vt:lpstr>Stand-alone-ness of resources</vt:lpstr>
      <vt:lpstr>Issue</vt:lpstr>
      <vt:lpstr>Issue continued</vt:lpstr>
      <vt:lpstr>Resources should be context-independent</vt:lpstr>
      <vt:lpstr>isModifier</vt:lpstr>
      <vt:lpstr>Issue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56</cp:revision>
  <dcterms:created xsi:type="dcterms:W3CDTF">2008-01-21T06:12:12Z</dcterms:created>
  <dcterms:modified xsi:type="dcterms:W3CDTF">2018-05-17T17:01:45Z</dcterms:modified>
</cp:coreProperties>
</file>