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handoutMasterIdLst>
    <p:handoutMasterId r:id="rId103"/>
  </p:handoutMasterIdLst>
  <p:sldIdLst>
    <p:sldId id="256" r:id="rId2"/>
    <p:sldId id="390" r:id="rId3"/>
    <p:sldId id="475" r:id="rId4"/>
    <p:sldId id="260" r:id="rId5"/>
    <p:sldId id="422" r:id="rId6"/>
    <p:sldId id="423" r:id="rId7"/>
    <p:sldId id="389" r:id="rId8"/>
    <p:sldId id="261" r:id="rId9"/>
    <p:sldId id="262" r:id="rId10"/>
    <p:sldId id="263" r:id="rId11"/>
    <p:sldId id="264" r:id="rId12"/>
    <p:sldId id="265" r:id="rId13"/>
    <p:sldId id="266" r:id="rId14"/>
    <p:sldId id="267" r:id="rId15"/>
    <p:sldId id="424" r:id="rId16"/>
    <p:sldId id="268" r:id="rId17"/>
    <p:sldId id="328" r:id="rId18"/>
    <p:sldId id="329" r:id="rId19"/>
    <p:sldId id="330" r:id="rId20"/>
    <p:sldId id="331" r:id="rId21"/>
    <p:sldId id="269" r:id="rId22"/>
    <p:sldId id="270" r:id="rId23"/>
    <p:sldId id="271" r:id="rId24"/>
    <p:sldId id="272" r:id="rId25"/>
    <p:sldId id="273" r:id="rId26"/>
    <p:sldId id="274" r:id="rId27"/>
    <p:sldId id="393" r:id="rId28"/>
    <p:sldId id="394" r:id="rId29"/>
    <p:sldId id="277" r:id="rId30"/>
    <p:sldId id="278" r:id="rId31"/>
    <p:sldId id="332" r:id="rId32"/>
    <p:sldId id="333" r:id="rId33"/>
    <p:sldId id="279" r:id="rId34"/>
    <p:sldId id="388" r:id="rId35"/>
    <p:sldId id="280" r:id="rId36"/>
    <p:sldId id="334" r:id="rId37"/>
    <p:sldId id="335" r:id="rId38"/>
    <p:sldId id="282" r:id="rId39"/>
    <p:sldId id="283" r:id="rId40"/>
    <p:sldId id="284" r:id="rId41"/>
    <p:sldId id="336" r:id="rId42"/>
    <p:sldId id="285" r:id="rId43"/>
    <p:sldId id="400" r:id="rId44"/>
    <p:sldId id="387" r:id="rId45"/>
    <p:sldId id="419" r:id="rId46"/>
    <p:sldId id="339" r:id="rId47"/>
    <p:sldId id="340" r:id="rId48"/>
    <p:sldId id="341" r:id="rId49"/>
    <p:sldId id="342" r:id="rId50"/>
    <p:sldId id="288" r:id="rId51"/>
    <p:sldId id="289" r:id="rId52"/>
    <p:sldId id="290" r:id="rId53"/>
    <p:sldId id="344" r:id="rId54"/>
    <p:sldId id="421" r:id="rId55"/>
    <p:sldId id="420" r:id="rId56"/>
    <p:sldId id="396" r:id="rId57"/>
    <p:sldId id="425" r:id="rId58"/>
    <p:sldId id="428" r:id="rId59"/>
    <p:sldId id="429" r:id="rId60"/>
    <p:sldId id="430" r:id="rId61"/>
    <p:sldId id="431" r:id="rId62"/>
    <p:sldId id="432" r:id="rId63"/>
    <p:sldId id="433" r:id="rId64"/>
    <p:sldId id="434" r:id="rId65"/>
    <p:sldId id="435" r:id="rId66"/>
    <p:sldId id="436" r:id="rId67"/>
    <p:sldId id="437" r:id="rId68"/>
    <p:sldId id="438" r:id="rId69"/>
    <p:sldId id="439" r:id="rId70"/>
    <p:sldId id="440" r:id="rId71"/>
    <p:sldId id="441" r:id="rId72"/>
    <p:sldId id="442" r:id="rId73"/>
    <p:sldId id="443" r:id="rId74"/>
    <p:sldId id="444" r:id="rId75"/>
    <p:sldId id="445" r:id="rId76"/>
    <p:sldId id="446" r:id="rId77"/>
    <p:sldId id="447" r:id="rId78"/>
    <p:sldId id="448" r:id="rId79"/>
    <p:sldId id="449" r:id="rId80"/>
    <p:sldId id="450" r:id="rId81"/>
    <p:sldId id="451" r:id="rId82"/>
    <p:sldId id="452" r:id="rId83"/>
    <p:sldId id="453" r:id="rId84"/>
    <p:sldId id="454" r:id="rId85"/>
    <p:sldId id="455" r:id="rId86"/>
    <p:sldId id="456" r:id="rId87"/>
    <p:sldId id="457" r:id="rId88"/>
    <p:sldId id="458" r:id="rId89"/>
    <p:sldId id="459" r:id="rId90"/>
    <p:sldId id="460" r:id="rId91"/>
    <p:sldId id="461" r:id="rId92"/>
    <p:sldId id="472" r:id="rId93"/>
    <p:sldId id="462" r:id="rId94"/>
    <p:sldId id="463" r:id="rId95"/>
    <p:sldId id="464" r:id="rId96"/>
    <p:sldId id="465" r:id="rId97"/>
    <p:sldId id="473" r:id="rId98"/>
    <p:sldId id="474" r:id="rId99"/>
    <p:sldId id="469" r:id="rId100"/>
    <p:sldId id="470"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50" autoAdjust="0"/>
  </p:normalViewPr>
  <p:slideViewPr>
    <p:cSldViewPr>
      <p:cViewPr varScale="1">
        <p:scale>
          <a:sx n="63" d="100"/>
          <a:sy n="63" d="100"/>
        </p:scale>
        <p:origin x="1122" y="60"/>
      </p:cViewPr>
      <p:guideLst>
        <p:guide orient="horz" pos="2160"/>
        <p:guide pos="2880"/>
      </p:guideLst>
    </p:cSldViewPr>
  </p:slideViewPr>
  <p:outlineViewPr>
    <p:cViewPr>
      <p:scale>
        <a:sx n="33" d="100"/>
        <a:sy n="33" d="100"/>
      </p:scale>
      <p:origin x="0" y="-33960"/>
    </p:cViewPr>
  </p:outlineViewPr>
  <p:notesTextViewPr>
    <p:cViewPr>
      <p:scale>
        <a:sx n="1" d="1"/>
        <a:sy n="1" d="1"/>
      </p:scale>
      <p:origin x="0" y="0"/>
    </p:cViewPr>
  </p:notesTextViewPr>
  <p:sorterViewPr>
    <p:cViewPr varScale="1">
      <p:scale>
        <a:sx n="1" d="1"/>
        <a:sy n="1" d="1"/>
      </p:scale>
      <p:origin x="0" y="-7314"/>
    </p:cViewPr>
  </p:sorterViewPr>
  <p:notesViewPr>
    <p:cSldViewPr>
      <p:cViewPr varScale="1">
        <p:scale>
          <a:sx n="91" d="100"/>
          <a:sy n="91" d="100"/>
        </p:scale>
        <p:origin x="37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2017-06-27</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dirty="0"/>
          </a:p>
        </p:txBody>
      </p:sp>
    </p:spTree>
    <p:extLst>
      <p:ext uri="{BB962C8B-B14F-4D97-AF65-F5344CB8AC3E}">
        <p14:creationId xmlns:p14="http://schemas.microsoft.com/office/powerpoint/2010/main" val="1847090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2017-06-27</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24</a:t>
            </a:fld>
            <a:endParaRPr lang="en-CA" dirty="0"/>
          </a:p>
        </p:txBody>
      </p:sp>
    </p:spTree>
    <p:extLst>
      <p:ext uri="{BB962C8B-B14F-4D97-AF65-F5344CB8AC3E}">
        <p14:creationId xmlns:p14="http://schemas.microsoft.com/office/powerpoint/2010/main" val="679754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 is driven by people who write code</a:t>
            </a:r>
          </a:p>
          <a:p>
            <a:r>
              <a:rPr lang="en-US" dirty="0"/>
              <a:t>Numerous</a:t>
            </a:r>
            <a:r>
              <a:rPr lang="en-US" baseline="0" dirty="0"/>
              <a:t> pieces have been changed because of experience with what worked when trying to implement</a:t>
            </a:r>
          </a:p>
          <a:p>
            <a:r>
              <a:rPr lang="en-US" baseline="0" dirty="0"/>
              <a:t>Even have a test workbench for RESTful servers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25</a:t>
            </a:fld>
            <a:endParaRPr lang="en-CA" dirty="0"/>
          </a:p>
        </p:txBody>
      </p:sp>
    </p:spTree>
    <p:extLst>
      <p:ext uri="{BB962C8B-B14F-4D97-AF65-F5344CB8AC3E}">
        <p14:creationId xmlns:p14="http://schemas.microsoft.com/office/powerpoint/2010/main" val="2659740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by constraint failed – years to develop, what</a:t>
            </a:r>
            <a:r>
              <a:rPr lang="en-US" baseline="0" dirty="0"/>
              <a:t> was produced required yet more design to be implementable and after that might not be interoperable</a:t>
            </a:r>
          </a:p>
          <a:p>
            <a:endParaRPr lang="en-US" baseline="0" dirty="0"/>
          </a:p>
          <a:p>
            <a:r>
              <a:rPr lang="en-US" baseline="0" dirty="0"/>
              <a:t>How to determine the 80%?  Look to existing specs – v2, v3, CDA templates, OpenEHR, jurisdictional projects, what implementations we’ve seen</a:t>
            </a:r>
          </a:p>
          <a:p>
            <a:r>
              <a:rPr lang="en-US" baseline="0" dirty="0"/>
              <a:t>If not sure, err on the side of “not in for now”</a:t>
            </a:r>
            <a:endParaRPr lang="en-US" dirty="0"/>
          </a:p>
          <a:p>
            <a:endParaRPr lang="en-US" dirty="0"/>
          </a:p>
          <a:p>
            <a:r>
              <a:rPr lang="en-US" dirty="0"/>
              <a:t>Note: not 80% of instances, 80% of implementations</a:t>
            </a:r>
          </a:p>
          <a:p>
            <a:endParaRPr lang="en-US" dirty="0"/>
          </a:p>
          <a:p>
            <a:r>
              <a:rPr lang="en-US" dirty="0"/>
              <a:t>Challenges with “raising the</a:t>
            </a:r>
            <a:r>
              <a:rPr lang="en-US" baseline="0" dirty="0"/>
              <a:t> bar”</a:t>
            </a:r>
          </a:p>
          <a:p>
            <a:r>
              <a:rPr lang="en-US" baseline="0" dirty="0"/>
              <a:t>What happens when there aren’t many/any implementations?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2083521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your</a:t>
            </a:r>
            <a:r>
              <a:rPr lang="en-US" baseline="0" dirty="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27</a:t>
            </a:fld>
            <a:endParaRPr lang="en-CA" dirty="0"/>
          </a:p>
        </p:txBody>
      </p:sp>
    </p:spTree>
    <p:extLst>
      <p:ext uri="{BB962C8B-B14F-4D97-AF65-F5344CB8AC3E}">
        <p14:creationId xmlns:p14="http://schemas.microsoft.com/office/powerpoint/2010/main" val="1337351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28</a:t>
            </a:fld>
            <a:endParaRPr lang="en-CA" dirty="0"/>
          </a:p>
        </p:txBody>
      </p:sp>
    </p:spTree>
    <p:extLst>
      <p:ext uri="{BB962C8B-B14F-4D97-AF65-F5344CB8AC3E}">
        <p14:creationId xmlns:p14="http://schemas.microsoft.com/office/powerpoint/2010/main" val="377674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1000s</a:t>
            </a:r>
            <a:r>
              <a:rPr lang="en-US" baseline="0" dirty="0"/>
              <a:t> of extensions, everyone supports different things, don’t know what anyone does</a:t>
            </a:r>
            <a:endParaRPr lang="en-US" dirty="0"/>
          </a:p>
          <a:p>
            <a:endParaRPr lang="en-US" dirty="0"/>
          </a:p>
          <a:p>
            <a:r>
              <a:rPr lang="en-US" dirty="0"/>
              <a:t>Not everyone will support the 80%, but most will</a:t>
            </a:r>
          </a:p>
          <a:p>
            <a:r>
              <a:rPr lang="en-US" dirty="0"/>
              <a:t>“What most systems support” (and thus what you should probably support too) encourages base interoperability</a:t>
            </a:r>
          </a:p>
          <a:p>
            <a:r>
              <a:rPr lang="en-US" dirty="0"/>
              <a:t>Human readable fallback</a:t>
            </a:r>
          </a:p>
          <a:p>
            <a:endParaRPr lang="en-US" dirty="0"/>
          </a:p>
          <a:p>
            <a:endParaRPr lang="en-US" dirty="0"/>
          </a:p>
          <a:p>
            <a:r>
              <a:rPr lang="en-US" dirty="0"/>
              <a:t>Profile – what elements are supported, registries available</a:t>
            </a:r>
          </a:p>
          <a:p>
            <a:r>
              <a:rPr lang="en-US" dirty="0"/>
              <a:t>Conformance – REST</a:t>
            </a:r>
            <a:r>
              <a:rPr lang="en-US" baseline="0" dirty="0"/>
              <a:t> operations, documents, messages, services</a:t>
            </a:r>
            <a:endParaRPr lang="en-CA" dirty="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86215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try very hard to *not* invent</a:t>
            </a:r>
            <a:r>
              <a:rPr lang="en-US" baseline="0" dirty="0"/>
              <a:t> stuff that exists elsewhere unless it’s really broken or totally unaligned with the FHIR principles.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30</a:t>
            </a:fld>
            <a:endParaRPr lang="en-CA" dirty="0"/>
          </a:p>
        </p:txBody>
      </p:sp>
    </p:spTree>
    <p:extLst>
      <p:ext uri="{BB962C8B-B14F-4D97-AF65-F5344CB8AC3E}">
        <p14:creationId xmlns:p14="http://schemas.microsoft.com/office/powerpoint/2010/main" val="1602313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Even when you think your target will understand all the encoded data, reality is data often gets shared beyond the originally intended context</a:t>
            </a:r>
          </a:p>
          <a:p>
            <a:endParaRPr lang="en-US" baseline="0" dirty="0"/>
          </a:p>
          <a:p>
            <a:r>
              <a:rPr lang="en-US" dirty="0"/>
              <a:t>Allow</a:t>
            </a:r>
            <a:r>
              <a:rPr lang="en-US" baseline="0" dirty="0"/>
              <a:t> for exceptions for things like automated device readings, etc.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31</a:t>
            </a:fld>
            <a:endParaRPr lang="en-CA" dirty="0"/>
          </a:p>
        </p:txBody>
      </p:sp>
    </p:spTree>
    <p:extLst>
      <p:ext uri="{BB962C8B-B14F-4D97-AF65-F5344CB8AC3E}">
        <p14:creationId xmlns:p14="http://schemas.microsoft.com/office/powerpoint/2010/main" val="1089533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a bigger</a:t>
            </a:r>
            <a:r>
              <a:rPr lang="en-US" baseline="0" dirty="0"/>
              <a:t> deal before HL7 decided to open up all IP</a:t>
            </a:r>
          </a:p>
          <a:p>
            <a:endParaRPr lang="en-US" baseline="0" dirty="0"/>
          </a:p>
          <a:p>
            <a:r>
              <a:rPr lang="en-US" baseline="0" dirty="0"/>
              <a:t>Link to full legal text towards bottom of FHIR home page</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32</a:t>
            </a:fld>
            <a:endParaRPr lang="en-CA" dirty="0"/>
          </a:p>
        </p:txBody>
      </p:sp>
    </p:spTree>
    <p:extLst>
      <p:ext uri="{BB962C8B-B14F-4D97-AF65-F5344CB8AC3E}">
        <p14:creationId xmlns:p14="http://schemas.microsoft.com/office/powerpoint/2010/main" val="3217069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Light or heavy</a:t>
            </a:r>
            <a:r>
              <a:rPr lang="en-US" baseline="0" dirty="0"/>
              <a:t> c</a:t>
            </a:r>
            <a:r>
              <a:rPr lang="en-US" dirty="0"/>
              <a:t>lients</a:t>
            </a:r>
          </a:p>
          <a:p>
            <a:pPr marL="171450" lvl="0" indent="-171450">
              <a:buFont typeface="Arial" panose="020B0604020202020204" pitchFamily="34" charset="0"/>
              <a:buChar char="•"/>
            </a:pPr>
            <a:r>
              <a:rPr lang="en-US" dirty="0"/>
              <a:t>Central server or peer-to-peer</a:t>
            </a:r>
            <a:r>
              <a:rPr lang="en-US" baseline="0" dirty="0"/>
              <a:t> sharing</a:t>
            </a:r>
          </a:p>
          <a:p>
            <a:pPr marL="171450" lvl="0" indent="-171450">
              <a:buFont typeface="Arial" panose="020B0604020202020204" pitchFamily="34" charset="0"/>
              <a:buChar char="•"/>
            </a:pPr>
            <a:r>
              <a:rPr lang="en-US" baseline="0" dirty="0"/>
              <a:t>Push or pull</a:t>
            </a:r>
          </a:p>
          <a:p>
            <a:pPr marL="171450" lvl="0" indent="-171450">
              <a:buFont typeface="Arial" panose="020B0604020202020204" pitchFamily="34" charset="0"/>
              <a:buChar char="•"/>
            </a:pPr>
            <a:r>
              <a:rPr lang="en-US" dirty="0"/>
              <a:t>Query</a:t>
            </a:r>
            <a:r>
              <a:rPr lang="en-US" baseline="0" dirty="0"/>
              <a:t> or publish/subscribe</a:t>
            </a:r>
          </a:p>
          <a:p>
            <a:pPr marL="171450" lvl="0" indent="-171450">
              <a:buFont typeface="Arial" panose="020B0604020202020204" pitchFamily="34" charset="0"/>
              <a:buChar char="•"/>
            </a:pPr>
            <a:r>
              <a:rPr lang="en-US" baseline="0" dirty="0"/>
              <a:t>Loosely coupled or tightly coupled environments</a:t>
            </a:r>
          </a:p>
          <a:p>
            <a:pPr marL="457200" marR="0" lvl="0" indent="-457200" algn="l" defTabSz="914400" rtl="0" eaLnBrk="1" fontAlgn="base" latinLnBrk="0" hangingPunct="1">
              <a:lnSpc>
                <a:spcPct val="100000"/>
              </a:lnSpc>
              <a:spcBef>
                <a:spcPct val="20000"/>
              </a:spcBef>
              <a:spcAft>
                <a:spcPct val="0"/>
              </a:spcAft>
              <a:buClr>
                <a:schemeClr val="accent1"/>
              </a:buClr>
              <a:buSzPct val="65000"/>
              <a:buFont typeface="Arial" panose="020B0604020202020204" pitchFamily="34" charset="0"/>
              <a:buChar char="•"/>
              <a:tabLst/>
              <a:defRPr/>
            </a:pPr>
            <a:r>
              <a:rPr lang="en-US" sz="2600" baseline="0" dirty="0">
                <a:solidFill>
                  <a:schemeClr val="tx1"/>
                </a:solidFill>
                <a:effectLst/>
                <a:latin typeface="+mn-lt"/>
              </a:rPr>
              <a:t>With history tracking or without</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35</a:t>
            </a:fld>
            <a:endParaRPr lang="en-CA" dirty="0"/>
          </a:p>
        </p:txBody>
      </p:sp>
    </p:spTree>
    <p:extLst>
      <p:ext uri="{BB962C8B-B14F-4D97-AF65-F5344CB8AC3E}">
        <p14:creationId xmlns:p14="http://schemas.microsoft.com/office/powerpoint/2010/main" val="329025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a:t>
            </a:fld>
            <a:endParaRPr lang="en-CA" dirty="0"/>
          </a:p>
        </p:txBody>
      </p:sp>
    </p:spTree>
    <p:extLst>
      <p:ext uri="{BB962C8B-B14F-4D97-AF65-F5344CB8AC3E}">
        <p14:creationId xmlns:p14="http://schemas.microsoft.com/office/powerpoint/2010/main" val="60750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integration do you need? Nx2 – twice what you have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600045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38</a:t>
            </a:fld>
            <a:endParaRPr lang="en-CA" dirty="0"/>
          </a:p>
        </p:txBody>
      </p:sp>
    </p:spTree>
    <p:extLst>
      <p:ext uri="{BB962C8B-B14F-4D97-AF65-F5344CB8AC3E}">
        <p14:creationId xmlns:p14="http://schemas.microsoft.com/office/powerpoint/2010/main" val="3279809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a:buFontTx/>
              <a:buChar char="-"/>
            </a:pPr>
            <a:r>
              <a:rPr lang="nl-NL" dirty="0"/>
              <a:t>Resources are building blocks, but useful in their own right</a:t>
            </a:r>
          </a:p>
          <a:p>
            <a:pPr marL="171428" indent="-171428">
              <a:buFontTx/>
              <a:buChar char="-"/>
            </a:pPr>
            <a:r>
              <a:rPr lang="nl-NL" dirty="0"/>
              <a:t>Extensions supplement what resource doesn’t cover</a:t>
            </a:r>
          </a:p>
          <a:p>
            <a:pPr marL="171428" indent="-171428">
              <a:buFontTx/>
              <a:buChar char="-"/>
            </a:pPr>
            <a:r>
              <a:rPr lang="nl-NL" dirty="0"/>
              <a:t>Solutions can be simple or complex</a:t>
            </a:r>
          </a:p>
        </p:txBody>
      </p:sp>
      <p:sp>
        <p:nvSpPr>
          <p:cNvPr id="4" name="Date Placeholder 3"/>
          <p:cNvSpPr>
            <a:spLocks noGrp="1"/>
          </p:cNvSpPr>
          <p:nvPr>
            <p:ph type="dt" idx="10"/>
          </p:nvPr>
        </p:nvSpPr>
        <p:spPr/>
        <p:txBody>
          <a:bodyPr/>
          <a:lstStyle/>
          <a:p>
            <a:r>
              <a:rPr lang="nl-NL">
                <a:solidFill>
                  <a:prstClr val="black"/>
                </a:solidFill>
              </a:rPr>
              <a:t>25-6-2010</a:t>
            </a: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39</a:t>
            </a:fld>
            <a:endParaRPr lang="nl-NL">
              <a:solidFill>
                <a:prstClr val="black"/>
              </a:solidFill>
            </a:endParaRPr>
          </a:p>
        </p:txBody>
      </p:sp>
    </p:spTree>
    <p:extLst>
      <p:ext uri="{BB962C8B-B14F-4D97-AF65-F5344CB8AC3E}">
        <p14:creationId xmlns:p14="http://schemas.microsoft.com/office/powerpoint/2010/main" val="471287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1866578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45</a:t>
            </a:fld>
            <a:endParaRPr lang="en-CA" dirty="0"/>
          </a:p>
        </p:txBody>
      </p:sp>
    </p:spTree>
    <p:extLst>
      <p:ext uri="{BB962C8B-B14F-4D97-AF65-F5344CB8AC3E}">
        <p14:creationId xmlns:p14="http://schemas.microsoft.com/office/powerpoint/2010/main" val="784494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51</a:t>
            </a:fld>
            <a:endParaRPr lang="en-CA" dirty="0"/>
          </a:p>
        </p:txBody>
      </p:sp>
    </p:spTree>
    <p:extLst>
      <p:ext uri="{BB962C8B-B14F-4D97-AF65-F5344CB8AC3E}">
        <p14:creationId xmlns:p14="http://schemas.microsoft.com/office/powerpoint/2010/main" val="1676073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Published</a:t>
            </a:r>
            <a:r>
              <a:rPr lang="en-US" baseline="0" dirty="0"/>
              <a:t> as HTML</a:t>
            </a:r>
          </a:p>
          <a:p>
            <a:r>
              <a:rPr lang="en-US" baseline="0" dirty="0"/>
              <a:t>Published using validation process  that performs consistency checks – like a software build</a:t>
            </a:r>
          </a:p>
          <a:p>
            <a:r>
              <a:rPr lang="en-US" baseline="0" dirty="0"/>
              <a:t>Really shouldn’t require much guidance to read, but a few things to call out</a:t>
            </a:r>
          </a:p>
          <a:p>
            <a:r>
              <a:rPr lang="en-US" baseline="0" dirty="0"/>
              <a:t>Objective of spec is developer can skim and decide in &lt; day</a:t>
            </a:r>
            <a:endParaRPr lang="en-CA" dirty="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52</a:t>
            </a:fld>
            <a:endParaRPr lang="en-CA" dirty="0"/>
          </a:p>
        </p:txBody>
      </p:sp>
    </p:spTree>
    <p:extLst>
      <p:ext uri="{BB962C8B-B14F-4D97-AF65-F5344CB8AC3E}">
        <p14:creationId xmlns:p14="http://schemas.microsoft.com/office/powerpoint/2010/main" val="2490994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53</a:t>
            </a:fld>
            <a:endParaRPr lang="en-CA" dirty="0"/>
          </a:p>
        </p:txBody>
      </p:sp>
    </p:spTree>
    <p:extLst>
      <p:ext uri="{BB962C8B-B14F-4D97-AF65-F5344CB8AC3E}">
        <p14:creationId xmlns:p14="http://schemas.microsoft.com/office/powerpoint/2010/main" val="3112719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54</a:t>
            </a:fld>
            <a:endParaRPr lang="en-CA" dirty="0"/>
          </a:p>
        </p:txBody>
      </p:sp>
    </p:spTree>
    <p:extLst>
      <p:ext uri="{BB962C8B-B14F-4D97-AF65-F5344CB8AC3E}">
        <p14:creationId xmlns:p14="http://schemas.microsoft.com/office/powerpoint/2010/main" val="2268621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55</a:t>
            </a:fld>
            <a:endParaRPr lang="en-CA" dirty="0"/>
          </a:p>
        </p:txBody>
      </p:sp>
    </p:spTree>
    <p:extLst>
      <p:ext uri="{BB962C8B-B14F-4D97-AF65-F5344CB8AC3E}">
        <p14:creationId xmlns:p14="http://schemas.microsoft.com/office/powerpoint/2010/main" val="1615537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a:t>
            </a:fld>
            <a:endParaRPr lang="en-CA" dirty="0"/>
          </a:p>
        </p:txBody>
      </p:sp>
    </p:spTree>
    <p:extLst>
      <p:ext uri="{BB962C8B-B14F-4D97-AF65-F5344CB8AC3E}">
        <p14:creationId xmlns:p14="http://schemas.microsoft.com/office/powerpoint/2010/main" val="3102159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58</a:t>
            </a:fld>
            <a:endParaRPr lang="en-CA" dirty="0"/>
          </a:p>
        </p:txBody>
      </p:sp>
    </p:spTree>
    <p:extLst>
      <p:ext uri="{BB962C8B-B14F-4D97-AF65-F5344CB8AC3E}">
        <p14:creationId xmlns:p14="http://schemas.microsoft.com/office/powerpoint/2010/main" val="2564340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59</a:t>
            </a:fld>
            <a:endParaRPr lang="en-CA" dirty="0"/>
          </a:p>
        </p:txBody>
      </p:sp>
    </p:spTree>
    <p:extLst>
      <p:ext uri="{BB962C8B-B14F-4D97-AF65-F5344CB8AC3E}">
        <p14:creationId xmlns:p14="http://schemas.microsoft.com/office/powerpoint/2010/main" val="872249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Many interface engine vendors working</a:t>
            </a:r>
            <a:r>
              <a:rPr lang="en-CA" baseline="0" dirty="0"/>
              <a:t> on FHIR support</a:t>
            </a:r>
          </a:p>
          <a:p>
            <a:r>
              <a:rPr lang="en-CA" baseline="0" dirty="0"/>
              <a:t>May make sense for internals of some v2 systems</a:t>
            </a:r>
          </a:p>
          <a:p>
            <a:r>
              <a:rPr lang="en-CA" baseline="0" dirty="0"/>
              <a:t>Add-on interface for mobile, personal health record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60</a:t>
            </a:fld>
            <a:endParaRPr lang="en-CA" dirty="0"/>
          </a:p>
        </p:txBody>
      </p:sp>
    </p:spTree>
    <p:extLst>
      <p:ext uri="{BB962C8B-B14F-4D97-AF65-F5344CB8AC3E}">
        <p14:creationId xmlns:p14="http://schemas.microsoft.com/office/powerpoint/2010/main" val="2714952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Lower learning curve</a:t>
            </a:r>
          </a:p>
          <a:p>
            <a:r>
              <a:rPr lang="en-US" dirty="0"/>
              <a:t>Unlikely to see significant new v3 initiatives</a:t>
            </a:r>
            <a:r>
              <a:rPr lang="en-US" baseline="0" dirty="0"/>
              <a:t> in areas that aren’t already committed to it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61</a:t>
            </a:fld>
            <a:endParaRPr lang="en-CA" dirty="0"/>
          </a:p>
        </p:txBody>
      </p:sp>
    </p:spTree>
    <p:extLst>
      <p:ext uri="{BB962C8B-B14F-4D97-AF65-F5344CB8AC3E}">
        <p14:creationId xmlns:p14="http://schemas.microsoft.com/office/powerpoint/2010/main" val="4234045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Significant work on CCDA &lt;-&gt; FHIR</a:t>
            </a:r>
          </a:p>
          <a:p>
            <a:r>
              <a:rPr lang="en-CA" dirty="0"/>
              <a:t>Can use both FHIR and CCDA documents with XDS</a:t>
            </a:r>
            <a:r>
              <a:rPr lang="en-CA" baseline="0" dirty="0"/>
              <a:t> and with MHD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62</a:t>
            </a:fld>
            <a:endParaRPr lang="en-CA" dirty="0"/>
          </a:p>
        </p:txBody>
      </p:sp>
    </p:spTree>
    <p:extLst>
      <p:ext uri="{BB962C8B-B14F-4D97-AF65-F5344CB8AC3E}">
        <p14:creationId xmlns:p14="http://schemas.microsoft.com/office/powerpoint/2010/main" val="681777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allows defining simple services via the “OperationDefinition” mechanism as well as custom services.</a:t>
            </a:r>
          </a:p>
          <a:p>
            <a:r>
              <a:rPr lang="en-US" dirty="0"/>
              <a:t>E.g.</a:t>
            </a:r>
            <a:r>
              <a:rPr lang="en-US" baseline="0" dirty="0"/>
              <a:t> Value set expansion, code translations – full terminology services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p14="http://schemas.microsoft.com/office/powerpoint/2010/main" val="1176021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dirty="0"/>
              <a:t>Few will throw away their investment in older standards to use FHIR until</a:t>
            </a:r>
          </a:p>
          <a:p>
            <a:pPr marL="971550" lvl="1" indent="-514350">
              <a:buFont typeface="+mj-lt"/>
              <a:buAutoNum type="arabicPeriod"/>
            </a:pPr>
            <a:r>
              <a:rPr lang="en-US" sz="2400" dirty="0"/>
              <a:t>The specification has a good track record</a:t>
            </a:r>
          </a:p>
          <a:p>
            <a:pPr marL="971550" lvl="1" indent="-514350">
              <a:buFont typeface="+mj-lt"/>
              <a:buAutoNum type="arabicPeriod"/>
            </a:pPr>
            <a:r>
              <a:rPr lang="en-US" sz="2400" b="0" dirty="0"/>
              <a:t>It’s clear the new thing provides significant benefits</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65</a:t>
            </a:fld>
            <a:endParaRPr lang="en-CA" dirty="0"/>
          </a:p>
        </p:txBody>
      </p:sp>
    </p:spTree>
    <p:extLst>
      <p:ext uri="{BB962C8B-B14F-4D97-AF65-F5344CB8AC3E}">
        <p14:creationId xmlns:p14="http://schemas.microsoft.com/office/powerpoint/2010/main" val="15519568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Note that dates are subject</a:t>
            </a:r>
            <a:r>
              <a:rPr lang="en-CA" baseline="0" dirty="0"/>
              <a:t> to change based on resources and the standards process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1050550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Split resources, dropped resources, changed JSON and XML syntax, added and changed elements,</a:t>
            </a:r>
            <a:r>
              <a:rPr lang="en-CA" baseline="0" dirty="0"/>
              <a:t> renamed data types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69</a:t>
            </a:fld>
            <a:endParaRPr lang="en-CA" dirty="0"/>
          </a:p>
        </p:txBody>
      </p:sp>
    </p:spTree>
    <p:extLst>
      <p:ext uri="{BB962C8B-B14F-4D97-AF65-F5344CB8AC3E}">
        <p14:creationId xmlns:p14="http://schemas.microsoft.com/office/powerpoint/2010/main" val="31011260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245762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solidFill>
                  <a:prstClr val="black"/>
                </a:solidFill>
              </a:rPr>
              <a:pPr/>
              <a:t>7</a:t>
            </a:fld>
            <a:endParaRPr lang="en-US" dirty="0">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Toggle</a:t>
            </a:r>
          </a:p>
        </p:txBody>
      </p:sp>
    </p:spTree>
    <p:extLst>
      <p:ext uri="{BB962C8B-B14F-4D97-AF65-F5344CB8AC3E}">
        <p14:creationId xmlns:p14="http://schemas.microsoft.com/office/powerpoint/2010/main" val="33831282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Jan-&gt;mid Nov. 2015 – unique systems accessing the HAPI test server</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76</a:t>
            </a:fld>
            <a:endParaRPr lang="en-CA" dirty="0"/>
          </a:p>
        </p:txBody>
      </p:sp>
    </p:spTree>
    <p:extLst>
      <p:ext uri="{BB962C8B-B14F-4D97-AF65-F5344CB8AC3E}">
        <p14:creationId xmlns:p14="http://schemas.microsoft.com/office/powerpoint/2010/main" val="42574145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Because FHIR is free and because of how it’s structured, use by other SDOs is certainly possible</a:t>
            </a:r>
            <a:br>
              <a:rPr lang="en-AU" sz="1200" dirty="0"/>
            </a:br>
            <a:r>
              <a:rPr lang="en-AU" sz="1200" dirty="0"/>
              <a:t>CMAP</a:t>
            </a:r>
            <a:r>
              <a:rPr lang="en-AU" sz="1200" baseline="0" dirty="0"/>
              <a:t> = Clinical Mapping; RECON = reconciliation, Assessment of orders for accountable use criteria in guidelines</a:t>
            </a:r>
            <a:endParaRPr lang="en-AU" sz="1200"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77</a:t>
            </a:fld>
            <a:endParaRPr lang="en-CA" dirty="0"/>
          </a:p>
        </p:txBody>
      </p:sp>
    </p:spTree>
    <p:extLst>
      <p:ext uri="{BB962C8B-B14F-4D97-AF65-F5344CB8AC3E}">
        <p14:creationId xmlns:p14="http://schemas.microsoft.com/office/powerpoint/2010/main" val="1464217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also updated their HAPI v2 integration engine to support FHIR</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89</a:t>
            </a:fld>
            <a:endParaRPr lang="en-CA" dirty="0"/>
          </a:p>
        </p:txBody>
      </p:sp>
    </p:spTree>
    <p:extLst>
      <p:ext uri="{BB962C8B-B14F-4D97-AF65-F5344CB8AC3E}">
        <p14:creationId xmlns:p14="http://schemas.microsoft.com/office/powerpoint/2010/main" val="19649337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91</a:t>
            </a:fld>
            <a:endParaRPr lang="en-CA" dirty="0"/>
          </a:p>
        </p:txBody>
      </p:sp>
    </p:spTree>
    <p:extLst>
      <p:ext uri="{BB962C8B-B14F-4D97-AF65-F5344CB8AC3E}">
        <p14:creationId xmlns:p14="http://schemas.microsoft.com/office/powerpoint/2010/main" val="15368684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in STU</a:t>
            </a:r>
          </a:p>
          <a:p>
            <a:pPr lvl="1"/>
            <a:r>
              <a:rPr lang="en-US" dirty="0"/>
              <a:t>No backward compatibility guarantee</a:t>
            </a:r>
          </a:p>
          <a:p>
            <a:pPr lvl="1"/>
            <a:r>
              <a:rPr lang="en-US" dirty="0"/>
              <a:t>Some content missing</a:t>
            </a:r>
          </a:p>
          <a:p>
            <a:pPr lvl="1"/>
            <a:r>
              <a:rPr lang="en-US" dirty="0"/>
              <a:t>Limited production experience</a:t>
            </a:r>
          </a:p>
          <a:p>
            <a:pPr lvl="1"/>
            <a:r>
              <a:rPr lang="en-US" dirty="0"/>
              <a:t>Change is likely</a:t>
            </a:r>
          </a:p>
          <a:p>
            <a:pPr lvl="1"/>
            <a:endParaRPr lang="en-US" dirty="0"/>
          </a:p>
          <a:p>
            <a:r>
              <a:rPr lang="en-US" dirty="0"/>
              <a:t>Near the top of the hype curve</a:t>
            </a:r>
          </a:p>
          <a:p>
            <a:pPr lvl="1"/>
            <a:r>
              <a:rPr lang="en-US" dirty="0"/>
              <a:t>FHIR won’t fix all interoperability issues</a:t>
            </a:r>
          </a:p>
          <a:p>
            <a:pPr lvl="1"/>
            <a:r>
              <a:rPr lang="en-US" dirty="0"/>
              <a:t>Consensus, terminology, legacy burdens</a:t>
            </a:r>
            <a:r>
              <a:rPr lang="en-US" baseline="0" dirty="0"/>
              <a:t> still exist</a:t>
            </a:r>
          </a:p>
          <a:p>
            <a:pPr lvl="1"/>
            <a:r>
              <a:rPr lang="en-US" baseline="0" dirty="0"/>
              <a:t>FHIR provides a framework and platform</a:t>
            </a:r>
          </a:p>
          <a:p>
            <a:pPr lvl="2"/>
            <a:r>
              <a:rPr lang="en-US" dirty="0"/>
              <a:t>Hard work still in profiling</a:t>
            </a:r>
          </a:p>
          <a:p>
            <a:pPr lvl="0"/>
            <a:r>
              <a:rPr lang="en-US" dirty="0"/>
              <a:t>Mitigations</a:t>
            </a:r>
          </a:p>
          <a:p>
            <a:pPr lvl="1"/>
            <a:r>
              <a:rPr lang="en-US" dirty="0"/>
              <a:t>Be realistic about what’s achievable</a:t>
            </a:r>
          </a:p>
          <a:p>
            <a:pPr lvl="1"/>
            <a:r>
              <a:rPr lang="en-US" dirty="0"/>
              <a:t>Work with others (HL7, IHE, industry groups) on the profiles you’ll need</a:t>
            </a:r>
          </a:p>
          <a:p>
            <a:r>
              <a:rPr lang="en-US" dirty="0"/>
              <a:t>Momentum is high – it </a:t>
            </a:r>
            <a:r>
              <a:rPr lang="en-US" b="1" dirty="0"/>
              <a:t>will</a:t>
            </a:r>
            <a:r>
              <a:rPr lang="en-US" b="0" dirty="0"/>
              <a:t> disrupt the health IT environment</a:t>
            </a:r>
          </a:p>
          <a:p>
            <a:pPr lvl="1"/>
            <a:r>
              <a:rPr lang="en-US" dirty="0"/>
              <a:t>Strong</a:t>
            </a:r>
            <a:r>
              <a:rPr lang="en-US" baseline="0" dirty="0"/>
              <a:t> interest from regulators (e.g. ONC)</a:t>
            </a:r>
          </a:p>
          <a:p>
            <a:pPr lvl="1"/>
            <a:r>
              <a:rPr lang="en-US" baseline="0" dirty="0"/>
              <a:t>Strong interest from major vendors</a:t>
            </a:r>
          </a:p>
          <a:p>
            <a:pPr lvl="1"/>
            <a:r>
              <a:rPr lang="en-US" baseline="0" dirty="0"/>
              <a:t>Hitting at all points in the market chain</a:t>
            </a:r>
          </a:p>
          <a:p>
            <a:pPr lvl="0"/>
            <a:r>
              <a:rPr lang="en-US" dirty="0"/>
              <a:t>Plan what you could do, decide conditions for entry</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94</a:t>
            </a:fld>
            <a:endParaRPr lang="en-CA" dirty="0"/>
          </a:p>
        </p:txBody>
      </p:sp>
    </p:spTree>
    <p:extLst>
      <p:ext uri="{BB962C8B-B14F-4D97-AF65-F5344CB8AC3E}">
        <p14:creationId xmlns:p14="http://schemas.microsoft.com/office/powerpoint/2010/main" val="3719154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2406371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656205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There are flaws in what exists</a:t>
            </a:r>
          </a:p>
          <a:p>
            <a:pPr lvl="0"/>
            <a:r>
              <a:rPr lang="en-US" dirty="0"/>
              <a:t>There are new use-cases not being met</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16</a:t>
            </a:fld>
            <a:endParaRPr lang="en-CA" dirty="0"/>
          </a:p>
        </p:txBody>
      </p:sp>
    </p:spTree>
    <p:extLst>
      <p:ext uri="{BB962C8B-B14F-4D97-AF65-F5344CB8AC3E}">
        <p14:creationId xmlns:p14="http://schemas.microsoft.com/office/powerpoint/2010/main" val="238551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MS PGothic" pitchFamily="34" charset="-128"/>
            </a:endParaRPr>
          </a:p>
        </p:txBody>
      </p:sp>
      <p:sp>
        <p:nvSpPr>
          <p:cNvPr id="532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74E42ED-D1B6-4B27-893F-B8F0E1D2D78E}" type="slidenum">
              <a:rPr lang="en-US" altLang="en-US" smtClean="0">
                <a:latin typeface="Calibri" pitchFamily="34" charset="0"/>
              </a:rPr>
              <a:pPr eaLnBrk="1" hangingPunct="1"/>
              <a:t>19</a:t>
            </a:fld>
            <a:endParaRPr lang="en-US" altLang="en-US" dirty="0">
              <a:latin typeface="Calibri" pitchFamily="34" charset="0"/>
            </a:endParaRPr>
          </a:p>
        </p:txBody>
      </p:sp>
    </p:spTree>
    <p:extLst>
      <p:ext uri="{BB962C8B-B14F-4D97-AF65-F5344CB8AC3E}">
        <p14:creationId xmlns:p14="http://schemas.microsoft.com/office/powerpoint/2010/main" val="827276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1309389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12462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60357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2327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2218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2017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 id="2147483670" r:id="rId8"/>
    <p:sldLayoutId id="2147483676" r:id="rId9"/>
    <p:sldLayoutId id="2147483678" r:id="rId10"/>
    <p:sldLayoutId id="2147483684" r:id="rId11"/>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gforge.hl7.org/svn/fhir/trunk/presentations/2016-12%20Webinars/FHIR%20for%20Executives.pptx" TargetMode="External"/><Relationship Id="rId2" Type="http://schemas.openxmlformats.org/officeDocument/2006/relationships/hyperlink" Target="http://creativecommons.org/licenses/by/3.0/deed.en_GB"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37signals/highrise-api"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hl7.org/fhir"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hyperlink" Target="http://chat.fhir.org/"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hyperlink" Target="https://www.pathlms.com/hl7/courses/3152" TargetMode="External"/><Relationship Id="rId2" Type="http://schemas.openxmlformats.org/officeDocument/2006/relationships/hyperlink" Target="http://fhir.furore.com/Education#videos" TargetMode="Externa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iki.hl7.org/index.php?title=FHIR_email_list_subscription_instructions" TargetMode="External"/><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9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5.jpeg"/><Relationship Id="rId2" Type="http://schemas.openxmlformats.org/officeDocument/2006/relationships/image" Target="../media/image31.jpeg"/><Relationship Id="rId1" Type="http://schemas.openxmlformats.org/officeDocument/2006/relationships/slideLayout" Target="../slideLayouts/slideLayout7.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Executives</a:t>
            </a:r>
            <a:br>
              <a:rPr lang="en-US" noProof="0" dirty="0"/>
            </a:br>
            <a:endParaRPr lang="en-US" noProof="0" dirty="0"/>
          </a:p>
        </p:txBody>
      </p:sp>
      <p:sp>
        <p:nvSpPr>
          <p:cNvPr id="3" name="Subtitle 2"/>
          <p:cNvSpPr>
            <a:spLocks noGrp="1"/>
          </p:cNvSpPr>
          <p:nvPr>
            <p:ph type="subTitle" idx="1"/>
          </p:nvPr>
        </p:nvSpPr>
        <p:spPr>
          <a:xfrm>
            <a:off x="1473288" y="4221088"/>
            <a:ext cx="6400800" cy="1338808"/>
          </a:xfrm>
        </p:spPr>
        <p:txBody>
          <a:bodyPr/>
          <a:lstStyle/>
          <a:p>
            <a:r>
              <a:rPr lang="en-US" noProof="0" dirty="0"/>
              <a:t>Lloyd McKenzie</a:t>
            </a:r>
          </a:p>
          <a:p>
            <a:r>
              <a:rPr lang="en-US" dirty="0"/>
              <a:t>June</a:t>
            </a:r>
            <a:r>
              <a:rPr lang="en-US" noProof="0" dirty="0"/>
              <a:t> 6, 2017</a:t>
            </a:r>
          </a:p>
        </p:txBody>
      </p:sp>
      <p:pic>
        <p:nvPicPr>
          <p:cNvPr id="1026" name="Picture 2" descr="NYC Health.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2564904"/>
            <a:ext cx="2095500"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Existing healthcare standards and bodies</a:t>
            </a:r>
          </a:p>
        </p:txBody>
      </p:sp>
      <p:sp>
        <p:nvSpPr>
          <p:cNvPr id="5" name="Content Placeholder 4"/>
          <p:cNvSpPr>
            <a:spLocks noGrp="1"/>
          </p:cNvSpPr>
          <p:nvPr>
            <p:ph idx="1"/>
          </p:nvPr>
        </p:nvSpPr>
        <p:spPr/>
        <p:txBody>
          <a:bodyPr/>
          <a:lstStyle/>
          <a:p>
            <a:r>
              <a:rPr lang="en-US" sz="2800" noProof="0" dirty="0"/>
              <a:t>HL7 – v2, v3, CDA</a:t>
            </a:r>
          </a:p>
          <a:p>
            <a:r>
              <a:rPr lang="en-US" sz="2800" noProof="0" dirty="0"/>
              <a:t>OpenEHR</a:t>
            </a:r>
          </a:p>
          <a:p>
            <a:r>
              <a:rPr lang="en-US" sz="2800" noProof="0" dirty="0"/>
              <a:t>CDISC – SDTM, ADAM, define.xml</a:t>
            </a:r>
          </a:p>
          <a:p>
            <a:r>
              <a:rPr lang="en-US" sz="2800" noProof="0" dirty="0"/>
              <a:t>X12</a:t>
            </a:r>
          </a:p>
          <a:p>
            <a:r>
              <a:rPr lang="en-US" sz="2800" noProof="0" dirty="0"/>
              <a:t>CTS</a:t>
            </a:r>
          </a:p>
          <a:p>
            <a:r>
              <a:rPr lang="en-US" sz="2800" noProof="0" dirty="0"/>
              <a:t>ISO – 11179, 21090, etc.</a:t>
            </a:r>
          </a:p>
          <a:p>
            <a:r>
              <a:rPr lang="en-US" sz="2800" noProof="0" dirty="0"/>
              <a:t>DICOM</a:t>
            </a:r>
          </a:p>
          <a:p>
            <a:r>
              <a:rPr lang="en-US" sz="2800" noProof="0" dirty="0"/>
              <a:t>W3C – Xforms, XSD</a:t>
            </a:r>
          </a:p>
          <a:p>
            <a:r>
              <a:rPr lang="en-US" sz="2800" noProof="0" dirty="0"/>
              <a:t>Many others</a:t>
            </a:r>
          </a:p>
        </p:txBody>
      </p:sp>
      <p:sp>
        <p:nvSpPr>
          <p:cNvPr id="2" name="Slide Number Placeholder 1"/>
          <p:cNvSpPr>
            <a:spLocks noGrp="1"/>
          </p:cNvSpPr>
          <p:nvPr>
            <p:ph type="sldNum" sz="quarter" idx="4"/>
          </p:nvPr>
        </p:nvSpPr>
        <p:spPr/>
        <p:txBody>
          <a:bodyPr/>
          <a:lstStyle/>
          <a:p>
            <a:fld id="{5CC3E5C4-3E2B-40F1-9F2B-C46CEB0C88DF}" type="slidenum">
              <a:rPr lang="en-CA" smtClean="0"/>
              <a:pPr/>
              <a:t>10</a:t>
            </a:fld>
            <a:endParaRPr lang="en-CA" dirty="0"/>
          </a:p>
        </p:txBody>
      </p:sp>
      <p:sp>
        <p:nvSpPr>
          <p:cNvPr id="6" name="TextBox 5"/>
          <p:cNvSpPr txBox="1"/>
          <p:nvPr/>
        </p:nvSpPr>
        <p:spPr>
          <a:xfrm>
            <a:off x="1331640" y="3412499"/>
            <a:ext cx="6571030" cy="646331"/>
          </a:xfrm>
          <a:prstGeom prst="rect">
            <a:avLst/>
          </a:prstGeom>
          <a:solidFill>
            <a:schemeClr val="bg1"/>
          </a:solidFill>
        </p:spPr>
        <p:txBody>
          <a:bodyPr wrap="none" rtlCol="0">
            <a:spAutoFit/>
          </a:bodyPr>
          <a:lstStyle/>
          <a:p>
            <a:r>
              <a:rPr lang="en-US" sz="3600" b="1" dirty="0">
                <a:solidFill>
                  <a:srgbClr val="C00000"/>
                </a:solidFill>
              </a:rPr>
              <a:t>Do we really need one more?</a:t>
            </a:r>
            <a:endParaRPr lang="en-CA" sz="3600" b="1" dirty="0">
              <a:solidFill>
                <a:srgbClr val="C00000"/>
              </a:solidFill>
            </a:endParaRPr>
          </a:p>
        </p:txBody>
      </p:sp>
    </p:spTree>
    <p:extLst>
      <p:ext uri="{BB962C8B-B14F-4D97-AF65-F5344CB8AC3E}">
        <p14:creationId xmlns:p14="http://schemas.microsoft.com/office/powerpoint/2010/main" val="19039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Questions?</a:t>
            </a:r>
          </a:p>
        </p:txBody>
      </p:sp>
      <p:sp>
        <p:nvSpPr>
          <p:cNvPr id="3" name="Content Placeholder 2"/>
          <p:cNvSpPr>
            <a:spLocks noGrp="1"/>
          </p:cNvSpPr>
          <p:nvPr>
            <p:ph idx="1"/>
          </p:nvPr>
        </p:nvSpPr>
        <p:spPr/>
        <p:txBody>
          <a:bodyPr/>
          <a:lstStyle/>
          <a:p>
            <a:pPr>
              <a:buNone/>
            </a:pPr>
            <a:r>
              <a:rPr lang="en-US" sz="2800" noProof="0" dirty="0">
                <a:hlinkClick r:id="rId2"/>
              </a:rPr>
              <a:t>http://hl7.org/fhir</a:t>
            </a:r>
            <a:r>
              <a:rPr lang="en-US" sz="2800" noProof="0" dirty="0"/>
              <a:t>	    	   </a:t>
            </a:r>
            <a:r>
              <a:rPr lang="en-US" sz="2800" noProof="0" dirty="0">
                <a:hlinkClick r:id="rId3"/>
              </a:rPr>
              <a:t>lmckenzie@gevityinc.com</a:t>
            </a:r>
            <a:r>
              <a:rPr lang="en-US" sz="2800" noProof="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8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Need</a:t>
            </a:r>
          </a:p>
        </p:txBody>
      </p:sp>
      <p:sp>
        <p:nvSpPr>
          <p:cNvPr id="3" name="Content Placeholder 2"/>
          <p:cNvSpPr>
            <a:spLocks noGrp="1"/>
          </p:cNvSpPr>
          <p:nvPr>
            <p:ph idx="1"/>
          </p:nvPr>
        </p:nvSpPr>
        <p:spPr/>
        <p:txBody>
          <a:bodyPr/>
          <a:lstStyle/>
          <a:p>
            <a:r>
              <a:rPr lang="en-US" noProof="0" dirty="0"/>
              <a:t>Has been a need to share healthcare information electronically for a long time</a:t>
            </a:r>
          </a:p>
          <a:p>
            <a:pPr lvl="1"/>
            <a:r>
              <a:rPr lang="en-US" noProof="0" dirty="0"/>
              <a:t>HL7 v2 is over 30 years old</a:t>
            </a:r>
          </a:p>
          <a:p>
            <a:r>
              <a:rPr lang="en-US" noProof="0" dirty="0"/>
              <a:t>Increasing pressure to broaden scope of sharing</a:t>
            </a:r>
          </a:p>
          <a:p>
            <a:pPr lvl="1"/>
            <a:r>
              <a:rPr lang="en-US" noProof="0" dirty="0"/>
              <a:t>Across organizations, disciplines, even borders</a:t>
            </a:r>
          </a:p>
          <a:p>
            <a:pPr lvl="1"/>
            <a:r>
              <a:rPr lang="en-US" noProof="0" dirty="0"/>
              <a:t>Mobile &amp; cloud-based applications</a:t>
            </a:r>
          </a:p>
          <a:p>
            <a:pPr lvl="1"/>
            <a:r>
              <a:rPr lang="en-US" noProof="0" dirty="0"/>
              <a:t>Faster – integration in days or weeks, not months or years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spTree>
    <p:extLst>
      <p:ext uri="{BB962C8B-B14F-4D97-AF65-F5344CB8AC3E}">
        <p14:creationId xmlns:p14="http://schemas.microsoft.com/office/powerpoint/2010/main" val="1197288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v2</a:t>
            </a:r>
          </a:p>
        </p:txBody>
      </p:sp>
      <p:sp>
        <p:nvSpPr>
          <p:cNvPr id="3" name="Content Placeholder 2"/>
          <p:cNvSpPr>
            <a:spLocks noGrp="1"/>
          </p:cNvSpPr>
          <p:nvPr>
            <p:ph idx="1"/>
          </p:nvPr>
        </p:nvSpPr>
        <p:spPr/>
        <p:txBody>
          <a:bodyPr/>
          <a:lstStyle/>
          <a:p>
            <a:r>
              <a:rPr lang="en-US" noProof="0" dirty="0"/>
              <a:t>Works relatively well within institutions</a:t>
            </a:r>
          </a:p>
          <a:p>
            <a:r>
              <a:rPr lang="en-US" noProof="0" dirty="0"/>
              <a:t>But</a:t>
            </a:r>
          </a:p>
          <a:p>
            <a:pPr lvl="1"/>
            <a:r>
              <a:rPr lang="en-US" noProof="0" dirty="0"/>
              <a:t>Legacy, custom syntax (learning curve, tools)</a:t>
            </a:r>
          </a:p>
          <a:p>
            <a:pPr lvl="1"/>
            <a:r>
              <a:rPr lang="en-US" noProof="0" dirty="0"/>
              <a:t>Messaging design limits architectures</a:t>
            </a:r>
          </a:p>
          <a:p>
            <a:pPr lvl="1"/>
            <a:r>
              <a:rPr lang="en-US" noProof="0" dirty="0"/>
              <a:t>Doesn’t scale well across organization boundaries</a:t>
            </a:r>
          </a:p>
          <a:p>
            <a:pPr lvl="1"/>
            <a:r>
              <a:rPr lang="en-US" noProof="0" dirty="0"/>
              <a:t>Security/privacy infrastructure is minimal</a:t>
            </a:r>
          </a:p>
          <a:p>
            <a:pPr lvl="1"/>
            <a:r>
              <a:rPr lang="en-US" noProof="0" dirty="0"/>
              <a:t>A potpourri of segments and fields with no means to distinguish the common from edge case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p14="http://schemas.microsoft.com/office/powerpoint/2010/main" val="1641813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v3</a:t>
            </a:r>
          </a:p>
        </p:txBody>
      </p:sp>
      <p:sp>
        <p:nvSpPr>
          <p:cNvPr id="3" name="Content Placeholder 2"/>
          <p:cNvSpPr>
            <a:spLocks noGrp="1"/>
          </p:cNvSpPr>
          <p:nvPr>
            <p:ph idx="1"/>
          </p:nvPr>
        </p:nvSpPr>
        <p:spPr/>
        <p:txBody>
          <a:bodyPr/>
          <a:lstStyle/>
          <a:p>
            <a:r>
              <a:rPr lang="en-US" noProof="0" dirty="0"/>
              <a:t>Newer technology and semi-robust reference model, but</a:t>
            </a:r>
          </a:p>
          <a:p>
            <a:pPr lvl="1"/>
            <a:r>
              <a:rPr lang="en-US" noProof="0" dirty="0"/>
              <a:t>Steep learning curve</a:t>
            </a:r>
          </a:p>
          <a:p>
            <a:pPr lvl="2"/>
            <a:r>
              <a:rPr lang="en-US" noProof="0" dirty="0"/>
              <a:t>Primary implementations by those with $$$$s</a:t>
            </a:r>
          </a:p>
          <a:p>
            <a:pPr lvl="1"/>
            <a:r>
              <a:rPr lang="en-US" noProof="0" dirty="0"/>
              <a:t>No inter-version wire compatibility</a:t>
            </a:r>
          </a:p>
          <a:p>
            <a:pPr lvl="1"/>
            <a:r>
              <a:rPr lang="en-US" noProof="0" dirty="0"/>
              <a:t>International specifications are too abstract, regional implementations don’t interoperate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val="235989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CDA</a:t>
            </a:r>
          </a:p>
        </p:txBody>
      </p:sp>
      <p:sp>
        <p:nvSpPr>
          <p:cNvPr id="3" name="Content Placeholder 2"/>
          <p:cNvSpPr>
            <a:spLocks noGrp="1"/>
          </p:cNvSpPr>
          <p:nvPr>
            <p:ph idx="1"/>
          </p:nvPr>
        </p:nvSpPr>
        <p:spPr/>
        <p:txBody>
          <a:bodyPr/>
          <a:lstStyle/>
          <a:p>
            <a:r>
              <a:rPr lang="en-US" noProof="0" dirty="0"/>
              <a:t>Broad implementation, human-to-human interoperability, but:</a:t>
            </a:r>
          </a:p>
          <a:p>
            <a:pPr lvl="1"/>
            <a:r>
              <a:rPr lang="en-US" noProof="0" dirty="0"/>
              <a:t>Still a very steep learning curve</a:t>
            </a:r>
          </a:p>
          <a:p>
            <a:pPr lvl="1"/>
            <a:r>
              <a:rPr lang="en-US" noProof="0" dirty="0"/>
              <a:t>Interoperability beyond a human-to-human level is still a challenge, even with templates</a:t>
            </a:r>
          </a:p>
          <a:p>
            <a:pPr lvl="1"/>
            <a:r>
              <a:rPr lang="en-US" noProof="0" dirty="0"/>
              <a:t>Document architecture doesn’t fit all problems</a:t>
            </a:r>
          </a:p>
          <a:p>
            <a:pPr lvl="1"/>
            <a:r>
              <a:rPr lang="en-US" noProof="0" dirty="0"/>
              <a:t>Still a diversity of implementations</a:t>
            </a:r>
          </a:p>
          <a:p>
            <a:pPr lvl="1"/>
            <a:r>
              <a:rPr lang="en-US" noProof="0" dirty="0"/>
              <a:t>Extensibility is difficult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14</a:t>
            </a:fld>
            <a:endParaRPr lang="en-CA" dirty="0"/>
          </a:p>
        </p:txBody>
      </p:sp>
    </p:spTree>
    <p:extLst>
      <p:ext uri="{BB962C8B-B14F-4D97-AF65-F5344CB8AC3E}">
        <p14:creationId xmlns:p14="http://schemas.microsoft.com/office/powerpoint/2010/main" val="102266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Where we’ve gotten</a:t>
            </a:r>
          </a:p>
        </p:txBody>
      </p:sp>
      <p:sp>
        <p:nvSpPr>
          <p:cNvPr id="3" name="Content Placeholder 2"/>
          <p:cNvSpPr>
            <a:spLocks noGrp="1"/>
          </p:cNvSpPr>
          <p:nvPr>
            <p:ph idx="1"/>
          </p:nvPr>
        </p:nvSpPr>
        <p:spPr/>
        <p:txBody>
          <a:bodyPr/>
          <a:lstStyle/>
          <a:p>
            <a:r>
              <a:rPr lang="en-CA" dirty="0"/>
              <a:t>v2, v3 and CDA have produced “bigger” silos</a:t>
            </a:r>
          </a:p>
          <a:p>
            <a:pPr lvl="1"/>
            <a:r>
              <a:rPr lang="en-CA" dirty="0"/>
              <a:t>Different IGs / implementations create barriers</a:t>
            </a:r>
          </a:p>
          <a:p>
            <a:pPr lvl="1"/>
            <a:r>
              <a:rPr lang="en-CA" dirty="0"/>
              <a:t>Interoperating still requires painful mapping &amp; transformation exercises.</a:t>
            </a:r>
          </a:p>
          <a:p>
            <a:pPr lvl="1"/>
            <a:r>
              <a:rPr lang="en-CA" dirty="0"/>
              <a:t>Low discoverability – lots of technical discussions needed before data can flow</a:t>
            </a:r>
          </a:p>
          <a:p>
            <a:r>
              <a:rPr lang="en-CA" dirty="0"/>
              <a:t>Silos are inevitable – differing requirements</a:t>
            </a:r>
          </a:p>
          <a:p>
            <a:pPr lvl="1"/>
            <a:r>
              <a:rPr lang="en-CA" dirty="0"/>
              <a:t>But need to lower the barriers and reduce time </a:t>
            </a:r>
            <a:br>
              <a:rPr lang="en-CA" dirty="0"/>
            </a:br>
            <a:r>
              <a:rPr lang="en-CA" dirty="0"/>
              <a:t>to build connections between them</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spTree>
    <p:extLst>
      <p:ext uri="{BB962C8B-B14F-4D97-AF65-F5344CB8AC3E}">
        <p14:creationId xmlns:p14="http://schemas.microsoft.com/office/powerpoint/2010/main" val="98398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noProof="0" dirty="0"/>
              <a:t>So I should drop everything and use FHIR?</a:t>
            </a:r>
          </a:p>
        </p:txBody>
      </p:sp>
      <p:sp>
        <p:nvSpPr>
          <p:cNvPr id="3" name="Content Placeholder 2"/>
          <p:cNvSpPr>
            <a:spLocks noGrp="1"/>
          </p:cNvSpPr>
          <p:nvPr>
            <p:ph idx="1"/>
          </p:nvPr>
        </p:nvSpPr>
        <p:spPr/>
        <p:txBody>
          <a:bodyPr/>
          <a:lstStyle/>
          <a:p>
            <a:r>
              <a:rPr lang="en-US" noProof="0" dirty="0"/>
              <a:t>Tossing functioning systems the instant a promising newcomer appears is </a:t>
            </a:r>
            <a:r>
              <a:rPr lang="en-US" b="1" noProof="0" dirty="0"/>
              <a:t>not</a:t>
            </a:r>
            <a:r>
              <a:rPr lang="en-US" noProof="0" dirty="0"/>
              <a:t> generally a wise strategy</a:t>
            </a:r>
          </a:p>
          <a:p>
            <a:r>
              <a:rPr lang="en-US" noProof="0" dirty="0"/>
              <a:t>There’s room for something better</a:t>
            </a:r>
          </a:p>
          <a:p>
            <a:pPr lvl="1"/>
            <a:r>
              <a:rPr lang="en-US" noProof="0" dirty="0"/>
              <a:t>FHIR tries to fill that gap</a:t>
            </a:r>
          </a:p>
          <a:p>
            <a:pPr lvl="1"/>
            <a:r>
              <a:rPr lang="en-US" noProof="0" dirty="0"/>
              <a:t>Market will decide whether FHIR survives, coexists or replaces other products</a:t>
            </a:r>
          </a:p>
          <a:p>
            <a:r>
              <a:rPr lang="en-US" dirty="0"/>
              <a:t>Effort spent on v2, v3 &amp; CDA can be still be leveraged</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spTree>
    <p:extLst>
      <p:ext uri="{BB962C8B-B14F-4D97-AF65-F5344CB8AC3E}">
        <p14:creationId xmlns:p14="http://schemas.microsoft.com/office/powerpoint/2010/main" val="304992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Problems we face</a:t>
            </a:r>
          </a:p>
        </p:txBody>
      </p:sp>
      <p:sp>
        <p:nvSpPr>
          <p:cNvPr id="3" name="Content Placeholder 2"/>
          <p:cNvSpPr>
            <a:spLocks noGrp="1"/>
          </p:cNvSpPr>
          <p:nvPr>
            <p:ph idx="1"/>
          </p:nvPr>
        </p:nvSpPr>
        <p:spPr/>
        <p:txBody>
          <a:bodyPr/>
          <a:lstStyle/>
          <a:p>
            <a:r>
              <a:rPr lang="en-US" noProof="0" dirty="0"/>
              <a:t>No central authorities</a:t>
            </a:r>
          </a:p>
          <a:p>
            <a:r>
              <a:rPr lang="en-US" noProof="0" dirty="0"/>
              <a:t>Permutation of biological and sociological complexity</a:t>
            </a:r>
          </a:p>
          <a:p>
            <a:r>
              <a:rPr lang="en-US" noProof="0" dirty="0"/>
              <a:t>Fractal use cases</a:t>
            </a:r>
          </a:p>
          <a:p>
            <a:r>
              <a:rPr lang="en-US" noProof="0" dirty="0"/>
              <a:t>Economics favors balkanization</a:t>
            </a:r>
          </a:p>
          <a:p>
            <a:r>
              <a:rPr lang="en-US" noProof="0" dirty="0"/>
              <a:t>Externalizing complexity</a:t>
            </a:r>
          </a:p>
          <a:p>
            <a:r>
              <a:rPr lang="en-US" noProof="0" dirty="0"/>
              <a:t>Much confusion about the problem</a:t>
            </a:r>
          </a:p>
          <a:p>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spTree>
    <p:extLst>
      <p:ext uri="{BB962C8B-B14F-4D97-AF65-F5344CB8AC3E}">
        <p14:creationId xmlns:p14="http://schemas.microsoft.com/office/powerpoint/2010/main" val="4229053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noProof="0" dirty="0"/>
              <a:t>Complexity Model</a:t>
            </a:r>
          </a:p>
        </p:txBody>
      </p:sp>
      <p:sp>
        <p:nvSpPr>
          <p:cNvPr id="3" name="Slide Number Placeholder 2"/>
          <p:cNvSpPr>
            <a:spLocks noGrp="1"/>
          </p:cNvSpPr>
          <p:nvPr>
            <p:ph type="sldNum" sz="quarter" idx="4"/>
          </p:nvPr>
        </p:nvSpPr>
        <p:spPr/>
        <p:txBody>
          <a:bodyPr/>
          <a:lstStyle/>
          <a:p>
            <a:fld id="{5CC3E5C4-3E2B-40F1-9F2B-C46CEB0C88DF}" type="slidenum">
              <a:rPr lang="en-CA" smtClean="0"/>
              <a:pPr/>
              <a:t>18</a:t>
            </a:fld>
            <a:endParaRPr lang="en-CA" dirty="0"/>
          </a:p>
        </p:txBody>
      </p:sp>
      <p:cxnSp>
        <p:nvCxnSpPr>
          <p:cNvPr id="5" name="Straight Connector 4"/>
          <p:cNvCxnSpPr/>
          <p:nvPr/>
        </p:nvCxnSpPr>
        <p:spPr>
          <a:xfrm>
            <a:off x="1143000" y="1752600"/>
            <a:ext cx="0" cy="419100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5943600"/>
            <a:ext cx="6629400" cy="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01" name="TextBox 9"/>
          <p:cNvSpPr txBox="1">
            <a:spLocks noChangeArrowheads="1"/>
          </p:cNvSpPr>
          <p:nvPr/>
        </p:nvSpPr>
        <p:spPr bwMode="auto">
          <a:xfrm rot="-5400000">
            <a:off x="-459581" y="3586956"/>
            <a:ext cx="2355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Difficulty (log)</a:t>
            </a:r>
          </a:p>
        </p:txBody>
      </p:sp>
      <p:sp>
        <p:nvSpPr>
          <p:cNvPr id="29702" name="TextBox 10"/>
          <p:cNvSpPr txBox="1">
            <a:spLocks noChangeArrowheads="1"/>
          </p:cNvSpPr>
          <p:nvPr/>
        </p:nvSpPr>
        <p:spPr bwMode="auto">
          <a:xfrm>
            <a:off x="2590800" y="6096000"/>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Semantic Depth</a:t>
            </a:r>
          </a:p>
        </p:txBody>
      </p:sp>
      <p:sp>
        <p:nvSpPr>
          <p:cNvPr id="12" name="Oval 11"/>
          <p:cNvSpPr/>
          <p:nvPr/>
        </p:nvSpPr>
        <p:spPr>
          <a:xfrm>
            <a:off x="1295400" y="4991100"/>
            <a:ext cx="1219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HTTP / HTML</a:t>
            </a:r>
          </a:p>
        </p:txBody>
      </p:sp>
      <p:sp>
        <p:nvSpPr>
          <p:cNvPr id="13" name="Oval 12"/>
          <p:cNvSpPr/>
          <p:nvPr/>
        </p:nvSpPr>
        <p:spPr>
          <a:xfrm>
            <a:off x="1600200" y="360045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XML</a:t>
            </a:r>
          </a:p>
        </p:txBody>
      </p:sp>
      <p:sp>
        <p:nvSpPr>
          <p:cNvPr id="14" name="Oval 13"/>
          <p:cNvSpPr/>
          <p:nvPr/>
        </p:nvSpPr>
        <p:spPr>
          <a:xfrm>
            <a:off x="1905000" y="2438400"/>
            <a:ext cx="914400" cy="563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WS</a:t>
            </a:r>
          </a:p>
        </p:txBody>
      </p:sp>
      <p:sp>
        <p:nvSpPr>
          <p:cNvPr id="15" name="Oval 14"/>
          <p:cNvSpPr/>
          <p:nvPr/>
        </p:nvSpPr>
        <p:spPr>
          <a:xfrm>
            <a:off x="3657600" y="4572000"/>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HL7 v2</a:t>
            </a:r>
          </a:p>
        </p:txBody>
      </p:sp>
      <p:sp>
        <p:nvSpPr>
          <p:cNvPr id="16" name="Oval 15"/>
          <p:cNvSpPr/>
          <p:nvPr/>
        </p:nvSpPr>
        <p:spPr>
          <a:xfrm>
            <a:off x="6781800" y="1524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Snomed</a:t>
            </a:r>
          </a:p>
        </p:txBody>
      </p:sp>
      <p:cxnSp>
        <p:nvCxnSpPr>
          <p:cNvPr id="18" name="Straight Arrow Connector 17"/>
          <p:cNvCxnSpPr/>
          <p:nvPr/>
        </p:nvCxnSpPr>
        <p:spPr>
          <a:xfrm flipV="1">
            <a:off x="8153400" y="76200"/>
            <a:ext cx="152400" cy="762000"/>
          </a:xfrm>
          <a:prstGeom prst="straightConnector1">
            <a:avLst/>
          </a:prstGeom>
          <a:ln w="57150">
            <a:solidFill>
              <a:srgbClr val="A2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029200" y="32670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CDA</a:t>
            </a:r>
          </a:p>
        </p:txBody>
      </p:sp>
      <p:sp>
        <p:nvSpPr>
          <p:cNvPr id="21" name="Oval 20"/>
          <p:cNvSpPr/>
          <p:nvPr/>
        </p:nvSpPr>
        <p:spPr>
          <a:xfrm>
            <a:off x="6229350" y="11334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 HL7 V3</a:t>
            </a:r>
          </a:p>
        </p:txBody>
      </p:sp>
      <p:sp>
        <p:nvSpPr>
          <p:cNvPr id="22" name="Oval 21"/>
          <p:cNvSpPr/>
          <p:nvPr/>
        </p:nvSpPr>
        <p:spPr>
          <a:xfrm>
            <a:off x="6019800" y="224472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openEHR</a:t>
            </a:r>
          </a:p>
        </p:txBody>
      </p:sp>
      <p:cxnSp>
        <p:nvCxnSpPr>
          <p:cNvPr id="24" name="Straight Arrow Connector 23"/>
          <p:cNvCxnSpPr/>
          <p:nvPr/>
        </p:nvCxnSpPr>
        <p:spPr>
          <a:xfrm>
            <a:off x="6423025" y="4467225"/>
            <a:ext cx="971550" cy="8382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08800" y="4630738"/>
            <a:ext cx="774700" cy="369887"/>
          </a:xfrm>
          <a:prstGeom prst="rect">
            <a:avLst/>
          </a:prstGeom>
          <a:noFill/>
        </p:spPr>
        <p:txBody>
          <a:bodyPr wrap="none">
            <a:spAutoFit/>
          </a:bodyPr>
          <a:lstStyle/>
          <a:p>
            <a:pPr>
              <a:defRPr/>
            </a:pPr>
            <a:r>
              <a:rPr lang="en-AU" dirty="0">
                <a:solidFill>
                  <a:schemeClr val="bg1">
                    <a:lumMod val="75000"/>
                  </a:schemeClr>
                </a:solidFill>
                <a:latin typeface="Arial" charset="0"/>
                <a:cs typeface="Arial" charset="0"/>
              </a:rPr>
              <a:t>How?</a:t>
            </a:r>
          </a:p>
        </p:txBody>
      </p:sp>
      <p:sp>
        <p:nvSpPr>
          <p:cNvPr id="19" name="Oval 18"/>
          <p:cNvSpPr/>
          <p:nvPr/>
        </p:nvSpPr>
        <p:spPr>
          <a:xfrm>
            <a:off x="685800" y="56769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Text</a:t>
            </a:r>
          </a:p>
        </p:txBody>
      </p:sp>
    </p:spTree>
    <p:extLst>
      <p:ext uri="{BB962C8B-B14F-4D97-AF65-F5344CB8AC3E}">
        <p14:creationId xmlns:p14="http://schemas.microsoft.com/office/powerpoint/2010/main" val="1642038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noProof="0" dirty="0">
                <a:effectLst>
                  <a:outerShdw blurRad="38100" dist="38100" dir="2700000" algn="tl">
                    <a:srgbClr val="C0C0C0"/>
                  </a:outerShdw>
                </a:effectLst>
              </a:rPr>
              <a:t>Three Laws of Interoperability</a:t>
            </a:r>
          </a:p>
        </p:txBody>
      </p:sp>
      <p:sp>
        <p:nvSpPr>
          <p:cNvPr id="30723" name="Content Placeholder 2"/>
          <p:cNvSpPr>
            <a:spLocks noGrp="1"/>
          </p:cNvSpPr>
          <p:nvPr>
            <p:ph idx="1"/>
          </p:nvPr>
        </p:nvSpPr>
        <p:spPr/>
        <p:txBody>
          <a:bodyPr/>
          <a:lstStyle/>
          <a:p>
            <a:pPr marL="628650" indent="-514350">
              <a:buFont typeface="Cambria" pitchFamily="18" charset="0"/>
              <a:buAutoNum type="arabicPeriod"/>
            </a:pPr>
            <a:r>
              <a:rPr lang="en-US" altLang="en-US" sz="3200" noProof="0" dirty="0">
                <a:ea typeface="MS PGothic" pitchFamily="34" charset="-128"/>
              </a:rPr>
              <a:t>Interoperability: It’s all about the people</a:t>
            </a:r>
          </a:p>
          <a:p>
            <a:pPr marL="628650" indent="-514350">
              <a:buFont typeface="Cambria" pitchFamily="18" charset="0"/>
              <a:buAutoNum type="arabicPeriod"/>
            </a:pPr>
            <a:endParaRPr lang="en-US" altLang="en-US" sz="3200" noProof="0" dirty="0">
              <a:ea typeface="MS PGothic" pitchFamily="34" charset="-128"/>
            </a:endParaRPr>
          </a:p>
          <a:p>
            <a:pPr marL="628650" indent="-514350">
              <a:buFont typeface="Cambria" pitchFamily="18" charset="0"/>
              <a:buAutoNum type="arabicPeriod"/>
            </a:pPr>
            <a:r>
              <a:rPr lang="en-US" altLang="en-US" sz="3200" noProof="0" dirty="0">
                <a:ea typeface="MS PGothic" pitchFamily="34" charset="-128"/>
              </a:rPr>
              <a:t>You can hide the complexity, or make it worse, but you can’t make it go away</a:t>
            </a:r>
          </a:p>
          <a:p>
            <a:pPr marL="628650" indent="-514350">
              <a:buFont typeface="Cambria" pitchFamily="18" charset="0"/>
              <a:buAutoNum type="arabicPeriod"/>
            </a:pPr>
            <a:endParaRPr lang="en-US" altLang="en-US" sz="3200" noProof="0" dirty="0">
              <a:ea typeface="MS PGothic" pitchFamily="34" charset="-128"/>
            </a:endParaRPr>
          </a:p>
          <a:p>
            <a:pPr marL="628650" indent="-514350">
              <a:buFont typeface="Cambria" pitchFamily="18" charset="0"/>
              <a:buAutoNum type="arabicPeriod"/>
            </a:pPr>
            <a:r>
              <a:rPr lang="en-US" altLang="en-US" sz="3200" noProof="0" dirty="0">
                <a:ea typeface="MS PGothic" pitchFamily="34" charset="-128"/>
              </a:rPr>
              <a:t>Cheap, flexible, and interoperable: </a:t>
            </a:r>
            <a:br>
              <a:rPr lang="en-US" altLang="en-US" sz="3200" noProof="0" dirty="0">
                <a:ea typeface="MS PGothic" pitchFamily="34" charset="-128"/>
              </a:rPr>
            </a:br>
            <a:r>
              <a:rPr lang="en-US" altLang="en-US" sz="3200" noProof="0" dirty="0">
                <a:ea typeface="MS PGothic" pitchFamily="34" charset="-128"/>
              </a:rPr>
              <a:t>pick two</a:t>
            </a:r>
          </a:p>
        </p:txBody>
      </p:sp>
      <p:sp>
        <p:nvSpPr>
          <p:cNvPr id="3" name="Slide Number Placeholder 2"/>
          <p:cNvSpPr>
            <a:spLocks noGrp="1"/>
          </p:cNvSpPr>
          <p:nvPr>
            <p:ph type="sldNum" sz="quarter" idx="4"/>
          </p:nvPr>
        </p:nvSpPr>
        <p:spPr/>
        <p:txBody>
          <a:bodyPr/>
          <a:lstStyle/>
          <a:p>
            <a:fld id="{5CC3E5C4-3E2B-40F1-9F2B-C46CEB0C88DF}" type="slidenum">
              <a:rPr lang="en-CA" smtClean="0"/>
              <a:pPr/>
              <a:t>19</a:t>
            </a:fld>
            <a:endParaRPr lang="en-CA" dirty="0"/>
          </a:p>
        </p:txBody>
      </p:sp>
    </p:spTree>
    <p:extLst>
      <p:ext uri="{BB962C8B-B14F-4D97-AF65-F5344CB8AC3E}">
        <p14:creationId xmlns:p14="http://schemas.microsoft.com/office/powerpoint/2010/main" val="25679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This presentation</a:t>
            </a:r>
          </a:p>
        </p:txBody>
      </p:sp>
      <p:sp>
        <p:nvSpPr>
          <p:cNvPr id="4" name="Content Placeholder 3"/>
          <p:cNvSpPr>
            <a:spLocks noGrp="1"/>
          </p:cNvSpPr>
          <p:nvPr>
            <p:ph idx="1"/>
          </p:nvPr>
        </p:nvSpPr>
        <p:spPr/>
        <p:txBody>
          <a:bodyPr/>
          <a:lstStyle/>
          <a:p>
            <a:pPr lvl="0"/>
            <a:r>
              <a:rPr lang="en-US" sz="2800" noProof="0" dirty="0"/>
              <a:t>Is licensed for use under the Creative Commons, specifically:</a:t>
            </a:r>
          </a:p>
          <a:p>
            <a:pPr lvl="1"/>
            <a:r>
              <a:rPr lang="en-US" sz="2400" u="sng" noProof="0" dirty="0">
                <a:hlinkClick r:id="rId2"/>
              </a:rPr>
              <a:t>Creative Commons Attribution 3.0 Unported License</a:t>
            </a:r>
            <a:endParaRPr lang="en-US" sz="2400" u="sng" noProof="0" dirty="0"/>
          </a:p>
          <a:p>
            <a:pPr lvl="1"/>
            <a:r>
              <a:rPr lang="en-US" sz="2400" noProof="0" dirty="0"/>
              <a:t>(Do with it as you wish, so long as you give</a:t>
            </a:r>
            <a:br>
              <a:rPr lang="en-US" sz="2400" noProof="0" dirty="0"/>
            </a:br>
            <a:r>
              <a:rPr lang="en-US" sz="2400" noProof="0" dirty="0"/>
              <a:t> credit)</a:t>
            </a:r>
          </a:p>
          <a:p>
            <a:r>
              <a:rPr lang="en-US" sz="2800" dirty="0"/>
              <a:t>Can be downloaded here:</a:t>
            </a:r>
          </a:p>
          <a:p>
            <a:pPr lvl="1"/>
            <a:r>
              <a:rPr lang="en-US" sz="2400" dirty="0">
                <a:hlinkClick r:id="rId3"/>
              </a:rPr>
              <a:t>http://gforge.hl7.org/svn/fhir/trunk/presentations/2017-06%20NYC/FHIR%20for%20Executives.pptx</a:t>
            </a:r>
            <a:endParaRPr lang="en-US" sz="2400" dirty="0"/>
          </a:p>
          <a:p>
            <a:pPr lvl="2"/>
            <a:r>
              <a:rPr lang="en-US" sz="2000" dirty="0"/>
              <a:t>Use “anonymous” and email address to logon</a:t>
            </a:r>
          </a:p>
          <a:p>
            <a:endParaRPr lang="en-US" sz="2900" noProof="0"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3808" y="2348880"/>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3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Platform for Interoperability</a:t>
            </a:r>
          </a:p>
        </p:txBody>
      </p:sp>
      <p:sp>
        <p:nvSpPr>
          <p:cNvPr id="3" name="Content Placeholder 2"/>
          <p:cNvSpPr>
            <a:spLocks noGrp="1"/>
          </p:cNvSpPr>
          <p:nvPr>
            <p:ph idx="1"/>
          </p:nvPr>
        </p:nvSpPr>
        <p:spPr/>
        <p:txBody>
          <a:bodyPr/>
          <a:lstStyle/>
          <a:p>
            <a:r>
              <a:rPr lang="en-US" noProof="0" dirty="0"/>
              <a:t>Build capability for all systems</a:t>
            </a:r>
          </a:p>
          <a:p>
            <a:r>
              <a:rPr lang="en-US" noProof="0" dirty="0"/>
              <a:t>Only fix behavior </a:t>
            </a:r>
          </a:p>
          <a:p>
            <a:pPr lvl="1"/>
            <a:r>
              <a:rPr lang="en-US" noProof="0" dirty="0"/>
              <a:t>When everyone agrees to it </a:t>
            </a:r>
          </a:p>
          <a:p>
            <a:pPr lvl="1"/>
            <a:r>
              <a:rPr lang="en-US" noProof="0" dirty="0"/>
              <a:t>When it creates capability or simplicity</a:t>
            </a:r>
          </a:p>
          <a:p>
            <a:r>
              <a:rPr lang="en-US" noProof="0" dirty="0"/>
              <a:t>Push constraints on behavior to “Implementation Guides”</a:t>
            </a:r>
          </a:p>
          <a:p>
            <a:r>
              <a:rPr lang="en-US" noProof="0" dirty="0"/>
              <a:t>FHIR is loose, but capable</a:t>
            </a:r>
          </a:p>
          <a:p>
            <a:pPr lvl="1"/>
            <a:r>
              <a:rPr lang="en-US" noProof="0" dirty="0"/>
              <a:t>Implementation space will be fractal </a:t>
            </a:r>
            <a:r>
              <a:rPr lang="en-US" noProof="0" dirty="0">
                <a:sym typeface="Wingdings" panose="05000000000000000000" pitchFamily="2" charset="2"/>
              </a:rPr>
              <a:t></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spTree>
    <p:extLst>
      <p:ext uri="{BB962C8B-B14F-4D97-AF65-F5344CB8AC3E}">
        <p14:creationId xmlns:p14="http://schemas.microsoft.com/office/powerpoint/2010/main" val="325324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noProof="0" dirty="0"/>
              <a:t>What is FHIR?</a:t>
            </a:r>
          </a:p>
        </p:txBody>
      </p:sp>
      <p:sp>
        <p:nvSpPr>
          <p:cNvPr id="6" name="Text Placeholder 5"/>
          <p:cNvSpPr>
            <a:spLocks noGrp="1"/>
          </p:cNvSpPr>
          <p:nvPr>
            <p:ph type="body" idx="1"/>
          </p:nvPr>
        </p:nvSpPr>
        <p:spPr/>
        <p:txBody>
          <a:bodyPr/>
          <a:lstStyle/>
          <a:p>
            <a:r>
              <a:rPr lang="en-US" noProof="0" dirty="0"/>
              <a:t>And how is it different?</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21</a:t>
            </a:fld>
            <a:endParaRPr lang="en-CA" dirty="0"/>
          </a:p>
        </p:txBody>
      </p:sp>
    </p:spTree>
    <p:extLst>
      <p:ext uri="{BB962C8B-B14F-4D97-AF65-F5344CB8AC3E}">
        <p14:creationId xmlns:p14="http://schemas.microsoft.com/office/powerpoint/2010/main" val="1487630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acronym</a:t>
            </a:r>
          </a:p>
        </p:txBody>
      </p:sp>
      <p:sp>
        <p:nvSpPr>
          <p:cNvPr id="3" name="Content Placeholder 2"/>
          <p:cNvSpPr>
            <a:spLocks noGrp="1"/>
          </p:cNvSpPr>
          <p:nvPr>
            <p:ph idx="1"/>
          </p:nvPr>
        </p:nvSpPr>
        <p:spPr/>
        <p:txBody>
          <a:bodyPr/>
          <a:lstStyle/>
          <a:p>
            <a:r>
              <a:rPr lang="en-US" noProof="0" dirty="0"/>
              <a:t>F – Fast (to design &amp; to implement)</a:t>
            </a:r>
          </a:p>
          <a:p>
            <a:pPr lvl="1"/>
            <a:r>
              <a:rPr lang="en-US" noProof="0" dirty="0"/>
              <a:t>Relative – No technology can make integration as fast as we’d like</a:t>
            </a:r>
          </a:p>
          <a:p>
            <a:r>
              <a:rPr lang="en-US" noProof="0" dirty="0"/>
              <a:t>H – Healthcare</a:t>
            </a:r>
          </a:p>
          <a:p>
            <a:pPr lvl="1"/>
            <a:r>
              <a:rPr lang="en-US" noProof="0" dirty="0"/>
              <a:t>That’s why we’re here</a:t>
            </a:r>
          </a:p>
          <a:p>
            <a:r>
              <a:rPr lang="en-US" noProof="0" dirty="0"/>
              <a:t>I – Interoperable</a:t>
            </a:r>
          </a:p>
          <a:p>
            <a:pPr lvl="1"/>
            <a:r>
              <a:rPr lang="en-US" noProof="0" dirty="0"/>
              <a:t>Ditto</a:t>
            </a:r>
          </a:p>
          <a:p>
            <a:r>
              <a:rPr lang="en-US" noProof="0" dirty="0"/>
              <a:t>R – Resources</a:t>
            </a:r>
          </a:p>
          <a:p>
            <a:pPr lvl="1"/>
            <a:r>
              <a:rPr lang="en-US" noProof="0" dirty="0"/>
              <a:t>Building blocks – more on these to follow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spTree>
    <p:extLst>
      <p:ext uri="{BB962C8B-B14F-4D97-AF65-F5344CB8AC3E}">
        <p14:creationId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Genesis of FHIR</a:t>
            </a:r>
          </a:p>
        </p:txBody>
      </p:sp>
      <p:sp>
        <p:nvSpPr>
          <p:cNvPr id="3" name="Content Placeholder 2"/>
          <p:cNvSpPr>
            <a:spLocks noGrp="1"/>
          </p:cNvSpPr>
          <p:nvPr>
            <p:ph idx="1"/>
          </p:nvPr>
        </p:nvSpPr>
        <p:spPr/>
        <p:txBody>
          <a:bodyPr/>
          <a:lstStyle/>
          <a:p>
            <a:r>
              <a:rPr lang="en-US" noProof="0" dirty="0"/>
              <a:t>What would healthcare exchange look like if we started from scratch using modern approaches?</a:t>
            </a:r>
          </a:p>
          <a:p>
            <a:pPr lvl="1"/>
            <a:r>
              <a:rPr lang="en-US" noProof="0" dirty="0"/>
              <a:t>Web search for success markers led to RESTful based APIs</a:t>
            </a:r>
          </a:p>
          <a:p>
            <a:pPr lvl="1"/>
            <a:r>
              <a:rPr lang="en-US" noProof="0" dirty="0"/>
              <a:t>Exemplar: Highrise (</a:t>
            </a:r>
            <a:r>
              <a:rPr lang="en-US" noProof="0" dirty="0">
                <a:hlinkClick r:id="rId2"/>
              </a:rPr>
              <a:t>https://github.com/37signals/highrise-api</a:t>
            </a:r>
            <a:r>
              <a:rPr lang="en-US" noProof="0" dirty="0"/>
              <a:t>)</a:t>
            </a:r>
          </a:p>
          <a:p>
            <a:r>
              <a:rPr lang="en-US" noProof="0" dirty="0"/>
              <a:t>Drafted a healthcare exchange API based on this approach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extLst>
      <p:ext uri="{BB962C8B-B14F-4D97-AF65-F5344CB8AC3E}">
        <p14:creationId xmlns:p14="http://schemas.microsoft.com/office/powerpoint/2010/main" val="688586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 Key differences</a:t>
            </a:r>
          </a:p>
        </p:txBody>
      </p:sp>
      <p:sp>
        <p:nvSpPr>
          <p:cNvPr id="4" name="Content Placeholder 3"/>
          <p:cNvSpPr>
            <a:spLocks noGrp="1"/>
          </p:cNvSpPr>
          <p:nvPr>
            <p:ph idx="1"/>
          </p:nvPr>
        </p:nvSpPr>
        <p:spPr/>
        <p:txBody>
          <a:bodyPr/>
          <a:lstStyle/>
          <a:p>
            <a:pPr lvl="0"/>
            <a:r>
              <a:rPr lang="en-US" noProof="0" dirty="0"/>
              <a:t>Focus on </a:t>
            </a:r>
            <a:r>
              <a:rPr lang="en-US" b="1" noProof="0" dirty="0"/>
              <a:t>Implementers</a:t>
            </a:r>
          </a:p>
          <a:p>
            <a:pPr lvl="0"/>
            <a:r>
              <a:rPr lang="en-US" noProof="0" dirty="0"/>
              <a:t>Target support for </a:t>
            </a:r>
            <a:r>
              <a:rPr lang="en-US" b="1" noProof="0" dirty="0"/>
              <a:t>common</a:t>
            </a:r>
            <a:r>
              <a:rPr lang="en-US" noProof="0" dirty="0"/>
              <a:t> </a:t>
            </a:r>
            <a:r>
              <a:rPr lang="en-US" b="1" noProof="0" dirty="0"/>
              <a:t>scenarios</a:t>
            </a:r>
          </a:p>
          <a:p>
            <a:r>
              <a:rPr lang="en-US" noProof="0" dirty="0"/>
              <a:t>Leverage cross-industry </a:t>
            </a:r>
            <a:r>
              <a:rPr lang="en-US" b="1" noProof="0" dirty="0"/>
              <a:t>web technologies</a:t>
            </a:r>
          </a:p>
          <a:p>
            <a:r>
              <a:rPr lang="en-US" noProof="0" dirty="0"/>
              <a:t>Require </a:t>
            </a:r>
            <a:r>
              <a:rPr lang="en-US" b="1" noProof="0" dirty="0"/>
              <a:t>human readability</a:t>
            </a:r>
            <a:r>
              <a:rPr lang="en-US" noProof="0" dirty="0"/>
              <a:t> as base level of interoperability</a:t>
            </a:r>
          </a:p>
          <a:p>
            <a:r>
              <a:rPr lang="en-US" noProof="0" dirty="0"/>
              <a:t>Make content </a:t>
            </a:r>
            <a:r>
              <a:rPr lang="en-US" b="1" noProof="0" dirty="0"/>
              <a:t>freely available</a:t>
            </a:r>
          </a:p>
          <a:p>
            <a:r>
              <a:rPr lang="en-US" b="0" noProof="0" dirty="0"/>
              <a:t>Support multiple </a:t>
            </a:r>
            <a:r>
              <a:rPr lang="en-US" b="1" noProof="0" dirty="0"/>
              <a:t>paradigms </a:t>
            </a:r>
            <a:r>
              <a:rPr lang="en-US" b="0" noProof="0" dirty="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noProof="0" dirty="0">
                <a:solidFill>
                  <a:schemeClr val="tx1"/>
                </a:solidFill>
                <a:effectLst/>
                <a:latin typeface="+mn-lt"/>
                <a:ea typeface="+mn-ea"/>
                <a:cs typeface="+mn-cs"/>
              </a:rPr>
              <a:t>Demonstrate best practice </a:t>
            </a:r>
            <a:r>
              <a:rPr lang="en-US" sz="3100" b="1" noProof="0" dirty="0">
                <a:solidFill>
                  <a:schemeClr val="tx1"/>
                </a:solidFill>
                <a:effectLst/>
                <a:latin typeface="+mn-lt"/>
                <a:ea typeface="+mn-ea"/>
                <a:cs typeface="+mn-cs"/>
              </a:rPr>
              <a:t>governance</a:t>
            </a:r>
            <a:endParaRPr lang="en-US" sz="3100" noProof="0" dirty="0">
              <a:effectLst/>
            </a:endParaRPr>
          </a:p>
        </p:txBody>
      </p:sp>
      <p:sp>
        <p:nvSpPr>
          <p:cNvPr id="3" name="Slide Number Placeholder 2"/>
          <p:cNvSpPr>
            <a:spLocks noGrp="1"/>
          </p:cNvSpPr>
          <p:nvPr>
            <p:ph type="sldNum" sz="quarter" idx="4"/>
          </p:nvPr>
        </p:nvSpPr>
        <p:spPr/>
        <p:txBody>
          <a:bodyPr/>
          <a:lstStyle/>
          <a:p>
            <a:fld id="{5CC3E5C4-3E2B-40F1-9F2B-C46CEB0C88DF}" type="slidenum">
              <a:rPr lang="en-CA" smtClean="0"/>
              <a:pPr/>
              <a:t>24</a:t>
            </a:fld>
            <a:endParaRPr lang="en-CA" dirty="0"/>
          </a:p>
        </p:txBody>
      </p:sp>
    </p:spTree>
    <p:extLst>
      <p:ext uri="{BB962C8B-B14F-4D97-AF65-F5344CB8AC3E}">
        <p14:creationId xmlns:p14="http://schemas.microsoft.com/office/powerpoint/2010/main" val="1763149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Implementer</a:t>
            </a:r>
            <a:r>
              <a:rPr lang="en-US" baseline="0" noProof="0" dirty="0"/>
              <a:t> Focus</a:t>
            </a:r>
            <a:endParaRPr lang="en-US" noProof="0" dirty="0"/>
          </a:p>
        </p:txBody>
      </p:sp>
      <p:sp>
        <p:nvSpPr>
          <p:cNvPr id="3" name="Content Placeholder 2"/>
          <p:cNvSpPr>
            <a:spLocks noGrp="1"/>
          </p:cNvSpPr>
          <p:nvPr>
            <p:ph idx="1"/>
          </p:nvPr>
        </p:nvSpPr>
        <p:spPr/>
        <p:txBody>
          <a:bodyPr/>
          <a:lstStyle/>
          <a:p>
            <a:r>
              <a:rPr lang="en-US" sz="2400" noProof="0" dirty="0"/>
              <a:t>Specification is written for one target</a:t>
            </a:r>
            <a:r>
              <a:rPr lang="en-US" sz="2400" baseline="0" noProof="0" dirty="0"/>
              <a:t> audience: implementers (that’s not just programmers)</a:t>
            </a:r>
          </a:p>
          <a:p>
            <a:pPr lvl="1"/>
            <a:r>
              <a:rPr lang="en-US" sz="2400" noProof="0" dirty="0"/>
              <a:t>Rationale, modeling</a:t>
            </a:r>
            <a:r>
              <a:rPr lang="en-US" sz="2400" baseline="0" noProof="0" dirty="0"/>
              <a:t> approaches, etc. kept elsewhere</a:t>
            </a:r>
          </a:p>
          <a:p>
            <a:pPr lvl="0"/>
            <a:r>
              <a:rPr lang="en-US" sz="2400" noProof="0" dirty="0"/>
              <a:t>Multiple reference implementations from day 1</a:t>
            </a:r>
          </a:p>
          <a:p>
            <a:pPr lvl="0"/>
            <a:r>
              <a:rPr lang="en-US" sz="2400" noProof="0" dirty="0"/>
              <a:t>Publicly available test servers</a:t>
            </a:r>
          </a:p>
          <a:p>
            <a:pPr lvl="0"/>
            <a:r>
              <a:rPr lang="en-US" sz="2400" noProof="0" dirty="0"/>
              <a:t>Starter APIs published with spec</a:t>
            </a:r>
          </a:p>
          <a:p>
            <a:pPr lvl="1"/>
            <a:r>
              <a:rPr lang="en-US" sz="2400" noProof="0" dirty="0"/>
              <a:t>C#, Java, Pascal, Swift, more coming</a:t>
            </a:r>
          </a:p>
          <a:p>
            <a:pPr lvl="0"/>
            <a:r>
              <a:rPr lang="en-US" sz="2400" noProof="0" dirty="0"/>
              <a:t>Connectathons</a:t>
            </a:r>
            <a:r>
              <a:rPr lang="en-US" sz="2400" baseline="0" noProof="0" dirty="0"/>
              <a:t> to verify specification approaches</a:t>
            </a:r>
          </a:p>
          <a:p>
            <a:pPr lvl="0"/>
            <a:r>
              <a:rPr lang="en-US" sz="2400" baseline="0" noProof="0" dirty="0"/>
              <a:t>Instances you can read and understand</a:t>
            </a:r>
            <a:r>
              <a:rPr lang="en-US" sz="2400" noProof="0" dirty="0"/>
              <a:t> </a:t>
            </a:r>
            <a:r>
              <a:rPr lang="en-US" sz="2400" noProof="0" dirty="0">
                <a:sym typeface="Wingdings" pitchFamily="2" charset="2"/>
              </a:rPr>
              <a:t></a:t>
            </a:r>
          </a:p>
          <a:p>
            <a:pPr lvl="0"/>
            <a:r>
              <a:rPr lang="en-US" sz="2400" noProof="0" dirty="0">
                <a:sym typeface="Wingdings" pitchFamily="2" charset="2"/>
              </a:rPr>
              <a:t>Lots of examples (and they’re valid too)</a:t>
            </a:r>
            <a:endParaRPr lang="en-US" sz="2400" baseline="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
        <p:nvSpPr>
          <p:cNvPr id="5" name="Content Placeholder 2"/>
          <p:cNvSpPr txBox="1">
            <a:spLocks/>
          </p:cNvSpPr>
          <p:nvPr/>
        </p:nvSpPr>
        <p:spPr bwMode="auto">
          <a:xfrm>
            <a:off x="7020272" y="3133383"/>
            <a:ext cx="187220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HL7.Fhir.Instance.Model;</a:t>
            </a:r>
          </a:p>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HL7.Fhir.Instance.Parsers;</a:t>
            </a:r>
          </a:p>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HL7.Fhir.Instance.Support;</a:t>
            </a:r>
          </a:p>
          <a:p>
            <a:pPr marL="0" indent="0">
              <a:spcBef>
                <a:spcPts val="0"/>
              </a:spcBef>
              <a:buFont typeface="Wingdings" pitchFamily="2" charset="2"/>
              <a:buNone/>
            </a:pPr>
            <a:endParaRPr lang="en-US" sz="700" noProof="1">
              <a:solidFill>
                <a:srgbClr val="2B91AF"/>
              </a:solidFill>
              <a:latin typeface="Consolas"/>
            </a:endParaRPr>
          </a:p>
          <a:p>
            <a:pPr marL="0" indent="0">
              <a:spcBef>
                <a:spcPts val="0"/>
              </a:spcBef>
              <a:buFont typeface="Wingdings" pitchFamily="2" charset="2"/>
              <a:buNone/>
            </a:pPr>
            <a:r>
              <a:rPr lang="nl-NL" sz="700" noProof="1">
                <a:solidFill>
                  <a:srgbClr val="2B91AF"/>
                </a:solidFill>
                <a:latin typeface="Consolas"/>
              </a:rPr>
              <a:t>XmlReader</a:t>
            </a:r>
            <a:r>
              <a:rPr lang="nl-NL" sz="700" noProof="1">
                <a:solidFill>
                  <a:prstClr val="black"/>
                </a:solidFill>
                <a:latin typeface="Consolas"/>
              </a:rPr>
              <a:t> xr = </a:t>
            </a:r>
            <a:r>
              <a:rPr lang="nl-NL" sz="700" noProof="1">
                <a:solidFill>
                  <a:srgbClr val="2B91AF"/>
                </a:solidFill>
                <a:latin typeface="Consolas"/>
              </a:rPr>
              <a:t>XmlReader</a:t>
            </a:r>
            <a:r>
              <a:rPr lang="nl-NL" sz="700" noProof="1">
                <a:solidFill>
                  <a:prstClr val="black"/>
                </a:solidFill>
                <a:latin typeface="Consolas"/>
              </a:rPr>
              <a:t>.Create(</a:t>
            </a:r>
          </a:p>
          <a:p>
            <a:pPr marL="0" indent="0">
              <a:spcBef>
                <a:spcPts val="0"/>
              </a:spcBef>
              <a:buFont typeface="Wingdings" pitchFamily="2" charset="2"/>
              <a:buNone/>
            </a:pPr>
            <a:r>
              <a:rPr lang="nl-NL" sz="700" noProof="1">
                <a:solidFill>
                  <a:prstClr val="black"/>
                </a:solidFill>
                <a:latin typeface="Consolas"/>
              </a:rPr>
              <a:t>	</a:t>
            </a:r>
            <a:r>
              <a:rPr lang="nl-NL" sz="700" noProof="1">
                <a:solidFill>
                  <a:srgbClr val="0000FF"/>
                </a:solidFill>
                <a:latin typeface="Consolas"/>
              </a:rPr>
              <a:t>new </a:t>
            </a:r>
            <a:r>
              <a:rPr lang="nl-NL" sz="700" noProof="1">
                <a:solidFill>
                  <a:srgbClr val="2B91AF"/>
                </a:solidFill>
                <a:latin typeface="Consolas"/>
              </a:rPr>
              <a:t>StreamRead</a:t>
            </a: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IFhirReader</a:t>
            </a:r>
            <a:r>
              <a:rPr lang="nl-NL" sz="700" noProof="1">
                <a:solidFill>
                  <a:prstClr val="black"/>
                </a:solidFill>
                <a:latin typeface="Consolas"/>
              </a:rPr>
              <a:t> r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XmlFhirReader</a:t>
            </a:r>
            <a:endParaRPr lang="nl-NL" sz="700" noProof="1">
              <a:solidFill>
                <a:prstClr val="black"/>
              </a:solidFill>
              <a:latin typeface="Consolas"/>
            </a:endParaRPr>
          </a:p>
          <a:p>
            <a:pPr marL="0" indent="0">
              <a:spcBef>
                <a:spcPts val="0"/>
              </a:spcBef>
              <a:buFont typeface="Wingdings" pitchFamily="2" charset="2"/>
              <a:buNone/>
            </a:pPr>
            <a:endParaRPr lang="nl-NL" sz="700" noProof="1">
              <a:solidFill>
                <a:prstClr val="black"/>
              </a:solidFill>
              <a:latin typeface="Consolas"/>
            </a:endParaRPr>
          </a:p>
          <a:p>
            <a:pPr marL="0" indent="0">
              <a:spcBef>
                <a:spcPts val="0"/>
              </a:spcBef>
              <a:buFont typeface="Wingdings" pitchFamily="2" charset="2"/>
              <a:buNone/>
            </a:pPr>
            <a:r>
              <a:rPr lang="en-US" sz="700" noProof="1">
                <a:latin typeface="Consolas"/>
              </a:rPr>
              <a:t>//</a:t>
            </a:r>
            <a:r>
              <a:rPr lang="en-US" sz="700" noProof="1">
                <a:solidFill>
                  <a:srgbClr val="2B91AF"/>
                </a:solidFill>
                <a:latin typeface="Consolas"/>
              </a:rPr>
              <a:t> JsonTextReader</a:t>
            </a:r>
            <a:r>
              <a:rPr lang="en-US" sz="700" noProof="1">
                <a:solidFill>
                  <a:prstClr val="black"/>
                </a:solidFill>
                <a:latin typeface="Consolas"/>
              </a:rPr>
              <a:t> jr = </a:t>
            </a:r>
            <a:r>
              <a:rPr lang="en-US" sz="700" noProof="1">
                <a:solidFill>
                  <a:srgbClr val="0000FF"/>
                </a:solidFill>
                <a:latin typeface="Consolas"/>
              </a:rPr>
              <a:t>new</a:t>
            </a:r>
            <a:r>
              <a:rPr lang="en-US" sz="700" noProof="1">
                <a:solidFill>
                  <a:prstClr val="black"/>
                </a:solidFill>
                <a:latin typeface="Consolas"/>
              </a:rPr>
              <a:t> </a:t>
            </a:r>
            <a:r>
              <a:rPr lang="en-US" sz="700" noProof="1">
                <a:solidFill>
                  <a:srgbClr val="2B91AF"/>
                </a:solidFill>
                <a:latin typeface="Consolas"/>
              </a:rPr>
              <a:t>JsonTe</a:t>
            </a:r>
            <a:endParaRPr lang="en-US" sz="700" noProof="1">
              <a:solidFill>
                <a:prstClr val="black"/>
              </a:solidFill>
              <a:latin typeface="Consolas"/>
            </a:endParaRPr>
          </a:p>
          <a:p>
            <a:pPr marL="0" indent="0">
              <a:spcBef>
                <a:spcPts val="0"/>
              </a:spcBef>
              <a:buFont typeface="Wingdings" pitchFamily="2" charset="2"/>
              <a:buNone/>
            </a:pPr>
            <a:r>
              <a:rPr lang="en-US" sz="700" noProof="1">
                <a:latin typeface="Consolas"/>
              </a:rPr>
              <a:t>//</a:t>
            </a:r>
            <a:r>
              <a:rPr lang="en-US" sz="700" noProof="1">
                <a:solidFill>
                  <a:srgbClr val="2B91AF"/>
                </a:solidFill>
                <a:latin typeface="Consolas"/>
              </a:rPr>
              <a:t> </a:t>
            </a:r>
            <a:r>
              <a:rPr lang="en-US" sz="700" noProof="1">
                <a:solidFill>
                  <a:prstClr val="black"/>
                </a:solidFill>
                <a:latin typeface="Consolas"/>
              </a:rPr>
              <a:t>	</a:t>
            </a:r>
            <a:r>
              <a:rPr lang="en-US" sz="700" noProof="1">
                <a:solidFill>
                  <a:srgbClr val="0000FF"/>
                </a:solidFill>
                <a:latin typeface="Consolas"/>
              </a:rPr>
              <a:t>new</a:t>
            </a:r>
            <a:r>
              <a:rPr lang="en-US" sz="700" noProof="1">
                <a:solidFill>
                  <a:prstClr val="black"/>
                </a:solidFill>
                <a:latin typeface="Consolas"/>
              </a:rPr>
              <a:t> </a:t>
            </a:r>
            <a:r>
              <a:rPr lang="en-US" sz="700" noProof="1">
                <a:solidFill>
                  <a:srgbClr val="2B91AF"/>
                </a:solidFill>
                <a:latin typeface="Consolas"/>
              </a:rPr>
              <a:t>StreamRead</a:t>
            </a:r>
            <a:endParaRPr lang="en-US" sz="700" noProof="1">
              <a:solidFill>
                <a:prstClr val="black"/>
              </a:solidFill>
              <a:latin typeface="Consolas"/>
            </a:endParaRPr>
          </a:p>
          <a:p>
            <a:pPr marL="0" indent="0">
              <a:spcBef>
                <a:spcPts val="0"/>
              </a:spcBef>
              <a:buFont typeface="Wingdings" pitchFamily="2" charset="2"/>
              <a:buNone/>
            </a:pPr>
            <a:r>
              <a:rPr lang="nl-NL" sz="700" noProof="1">
                <a:latin typeface="Consolas"/>
              </a:rPr>
              <a:t>//</a:t>
            </a:r>
            <a:r>
              <a:rPr lang="nl-NL" sz="700" noProof="1">
                <a:solidFill>
                  <a:srgbClr val="2B91AF"/>
                </a:solidFill>
                <a:latin typeface="Consolas"/>
              </a:rPr>
              <a:t> IFhirReader</a:t>
            </a:r>
            <a:r>
              <a:rPr lang="nl-NL" sz="700" noProof="1">
                <a:solidFill>
                  <a:prstClr val="black"/>
                </a:solidFill>
                <a:latin typeface="Consolas"/>
              </a:rPr>
              <a:t> r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JsonFhirRe</a:t>
            </a:r>
            <a:endParaRPr lang="nl-NL" sz="700" noProof="1">
              <a:solidFill>
                <a:prstClr val="black"/>
              </a:solidFill>
              <a:latin typeface="Consolas"/>
            </a:endParaRPr>
          </a:p>
          <a:p>
            <a:pPr marL="0" indent="0">
              <a:spcBef>
                <a:spcPts val="0"/>
              </a:spcBef>
              <a:buFont typeface="Wingdings" pitchFamily="2" charset="2"/>
              <a:buNone/>
            </a:pP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ErrorList</a:t>
            </a:r>
            <a:r>
              <a:rPr lang="nl-NL" sz="700" noProof="1">
                <a:solidFill>
                  <a:prstClr val="black"/>
                </a:solidFill>
                <a:latin typeface="Consolas"/>
              </a:rPr>
              <a:t> errors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ErrorList</a:t>
            </a:r>
            <a:r>
              <a:rPr lang="nl-NL" sz="700" noProof="1">
                <a:solidFill>
                  <a:prstClr val="black"/>
                </a:solidFill>
                <a:latin typeface="Consolas"/>
              </a:rPr>
              <a:t>(</a:t>
            </a:r>
          </a:p>
          <a:p>
            <a:pPr marL="0" indent="0">
              <a:spcBef>
                <a:spcPts val="0"/>
              </a:spcBef>
              <a:buFont typeface="Wingdings" pitchFamily="2" charset="2"/>
              <a:buNone/>
            </a:pPr>
            <a:r>
              <a:rPr lang="nl-NL" sz="700" noProof="1">
                <a:solidFill>
                  <a:srgbClr val="2B91AF"/>
                </a:solidFill>
                <a:latin typeface="Consolas"/>
              </a:rPr>
              <a:t>LabReport</a:t>
            </a:r>
            <a:r>
              <a:rPr lang="nl-NL" sz="700" noProof="1">
                <a:solidFill>
                  <a:prstClr val="black"/>
                </a:solidFill>
                <a:latin typeface="Consolas"/>
              </a:rPr>
              <a:t> rep = (</a:t>
            </a:r>
            <a:r>
              <a:rPr lang="nl-NL" sz="700" noProof="1">
                <a:solidFill>
                  <a:srgbClr val="2B91AF"/>
                </a:solidFill>
                <a:latin typeface="Consolas"/>
              </a:rPr>
              <a:t>LabReport</a:t>
            </a:r>
            <a:r>
              <a:rPr lang="nl-NL" sz="700" noProof="1">
                <a:solidFill>
                  <a:prstClr val="black"/>
                </a:solidFill>
                <a:latin typeface="Consolas"/>
              </a:rPr>
              <a:t>)</a:t>
            </a:r>
            <a:r>
              <a:rPr lang="nl-NL" sz="700" noProof="1">
                <a:solidFill>
                  <a:srgbClr val="2B91AF"/>
                </a:solidFill>
                <a:latin typeface="Consolas"/>
              </a:rPr>
              <a:t>Resour</a:t>
            </a: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Assert</a:t>
            </a:r>
            <a:r>
              <a:rPr lang="nl-NL" sz="700" noProof="1">
                <a:solidFill>
                  <a:prstClr val="black"/>
                </a:solidFill>
                <a:latin typeface="Consolas"/>
              </a:rPr>
              <a:t>.IsTrue(errors.Count() == 0</a:t>
            </a:r>
          </a:p>
        </p:txBody>
      </p:sp>
    </p:spTree>
    <p:extLst>
      <p:ext uri="{BB962C8B-B14F-4D97-AF65-F5344CB8AC3E}">
        <p14:creationId xmlns:p14="http://schemas.microsoft.com/office/powerpoint/2010/main" val="726755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700808"/>
            <a:ext cx="8640960" cy="4508927"/>
          </a:xfrm>
          <a:prstGeom prst="rect">
            <a:avLst/>
          </a:prstGeom>
          <a:noFill/>
        </p:spPr>
        <p:txBody>
          <a:bodyPr wrap="square" lIns="91440" tIns="45720" rIns="91440" bIns="45720">
            <a:spAutoFit/>
          </a:bodyPr>
          <a:lstStyle/>
          <a:p>
            <a:pPr algn="ctr"/>
            <a:r>
              <a:rPr lang="en-US" sz="28700" b="1" cap="none" spc="0" dirty="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rPr>
              <a:t>80%</a:t>
            </a:r>
          </a:p>
        </p:txBody>
      </p:sp>
      <p:sp>
        <p:nvSpPr>
          <p:cNvPr id="2" name="Title 1"/>
          <p:cNvSpPr>
            <a:spLocks noGrp="1"/>
          </p:cNvSpPr>
          <p:nvPr>
            <p:ph type="title"/>
          </p:nvPr>
        </p:nvSpPr>
        <p:spPr/>
        <p:txBody>
          <a:bodyPr/>
          <a:lstStyle/>
          <a:p>
            <a:r>
              <a:rPr lang="en-US" noProof="0" dirty="0"/>
              <a:t>Support</a:t>
            </a:r>
            <a:r>
              <a:rPr lang="en-US" baseline="0" noProof="0" dirty="0"/>
              <a:t> “Common” Scenarios</a:t>
            </a:r>
            <a:endParaRPr lang="en-US" noProof="0" dirty="0"/>
          </a:p>
        </p:txBody>
      </p:sp>
      <p:sp>
        <p:nvSpPr>
          <p:cNvPr id="3" name="Content Placeholder 2"/>
          <p:cNvSpPr>
            <a:spLocks noGrp="1"/>
          </p:cNvSpPr>
          <p:nvPr>
            <p:ph idx="1"/>
          </p:nvPr>
        </p:nvSpPr>
        <p:spPr/>
        <p:txBody>
          <a:bodyPr/>
          <a:lstStyle/>
          <a:p>
            <a:r>
              <a:rPr lang="en-US" noProof="0" dirty="0"/>
              <a:t>Inclusion of content in core specification is based on “80%” rule</a:t>
            </a:r>
          </a:p>
          <a:p>
            <a:pPr lvl="1"/>
            <a:r>
              <a:rPr lang="en-US" noProof="0" dirty="0"/>
              <a:t>Only include data elements we are confident that most (~80%) of normal implementations using that resource will make use of</a:t>
            </a:r>
          </a:p>
          <a:p>
            <a:pPr lvl="1"/>
            <a:r>
              <a:rPr lang="en-US" noProof="0" dirty="0"/>
              <a:t>Other content in extensions (more on this later)</a:t>
            </a:r>
          </a:p>
          <a:p>
            <a:pPr lvl="1"/>
            <a:r>
              <a:rPr lang="en-US" noProof="0" dirty="0"/>
              <a:t>Easy to say, governance challenge to achieve</a:t>
            </a:r>
          </a:p>
          <a:p>
            <a:r>
              <a:rPr lang="en-US" noProof="0" dirty="0"/>
              <a:t>Resources are simple and easy to understand &amp; use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1138993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ISO AD type</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noProof="0" dirty="0"/>
              <a:t>isNotOrdered, updateMode, flavorId, nullFlavor, controlAct root &amp; extension, validTime low and high, useable period (GTS – no room on the slide), use</a:t>
            </a:r>
          </a:p>
          <a:p>
            <a:pPr lvl="1"/>
            <a:r>
              <a:rPr lang="en-US" noProof="0" dirty="0"/>
              <a:t>home, primary home, vacation home, workplace, direct, public, bad, physical, postal, temporary, alphabetic, ideographic, syllabic, search, soundex, phonetic</a:t>
            </a:r>
          </a:p>
          <a:p>
            <a:r>
              <a:rPr lang="en-US" noProof="0" dirty="0"/>
              <a:t>0..* parts, each with:</a:t>
            </a:r>
          </a:p>
          <a:p>
            <a:pPr lvl="1"/>
            <a:r>
              <a:rPr lang="en-US" noProof="0" dirty="0"/>
              <a:t>value, code, code system, code system name, code system version, language, type:</a:t>
            </a:r>
          </a:p>
          <a:p>
            <a:pPr lvl="2"/>
            <a:r>
              <a:rPr lang="en-US" noProof="0" dirty="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postal code, delivery point identifier</a:t>
            </a:r>
          </a:p>
        </p:txBody>
      </p:sp>
    </p:spTree>
    <p:extLst>
      <p:ext uri="{BB962C8B-B14F-4D97-AF65-F5344CB8AC3E}">
        <p14:creationId xmlns:p14="http://schemas.microsoft.com/office/powerpoint/2010/main" val="4175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FHIR Address</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noProof="0" dirty="0">
                <a:solidFill>
                  <a:srgbClr val="FF0000"/>
                </a:solidFill>
              </a:rPr>
              <a:t>isNotOrdered, updateMode, flavorId, nullFlavor, controlAct root &amp; extension, validTime low and high, useable </a:t>
            </a:r>
            <a:r>
              <a:rPr lang="en-US" b="1" noProof="0" dirty="0"/>
              <a:t>period</a:t>
            </a:r>
            <a:r>
              <a:rPr lang="en-US" noProof="0" dirty="0"/>
              <a:t> (low, high)</a:t>
            </a:r>
            <a:r>
              <a:rPr lang="en-US" strike="sngStrike" noProof="0" dirty="0">
                <a:solidFill>
                  <a:srgbClr val="FF0000"/>
                </a:solidFill>
              </a:rPr>
              <a:t> (GTS – no room on the slide), </a:t>
            </a:r>
            <a:r>
              <a:rPr lang="en-US" b="1" noProof="0" dirty="0"/>
              <a:t>use</a:t>
            </a:r>
          </a:p>
          <a:p>
            <a:pPr lvl="1"/>
            <a:r>
              <a:rPr lang="en-US" b="1" noProof="0" dirty="0"/>
              <a:t>home</a:t>
            </a:r>
            <a:r>
              <a:rPr lang="en-US" strike="sngStrike" noProof="0" dirty="0">
                <a:solidFill>
                  <a:srgbClr val="FF0000"/>
                </a:solidFill>
              </a:rPr>
              <a:t>, primary home, vacation home, </a:t>
            </a:r>
            <a:r>
              <a:rPr lang="en-US" b="1" noProof="0" dirty="0"/>
              <a:t>work</a:t>
            </a:r>
            <a:r>
              <a:rPr lang="en-US" strike="sngStrike" noProof="0" dirty="0">
                <a:solidFill>
                  <a:srgbClr val="FF0000"/>
                </a:solidFill>
              </a:rPr>
              <a:t>place, direct, public, bad, physical</a:t>
            </a:r>
            <a:r>
              <a:rPr lang="en-US" noProof="0" dirty="0"/>
              <a:t>visit</a:t>
            </a:r>
            <a:r>
              <a:rPr lang="en-US" b="1" noProof="0" dirty="0"/>
              <a:t>, postal,</a:t>
            </a:r>
            <a:r>
              <a:rPr lang="en-US" noProof="0" dirty="0"/>
              <a:t> </a:t>
            </a:r>
            <a:r>
              <a:rPr lang="en-US" b="1" noProof="0" dirty="0"/>
              <a:t>temp</a:t>
            </a:r>
            <a:r>
              <a:rPr lang="en-US" strike="sngStrike" noProof="0" dirty="0">
                <a:solidFill>
                  <a:srgbClr val="FF0000"/>
                </a:solidFill>
              </a:rPr>
              <a:t>orary, alphabetic, ideographic, syllabic, search, soundex, phonetic, </a:t>
            </a:r>
            <a:r>
              <a:rPr lang="en-US" noProof="0" dirty="0"/>
              <a:t>old</a:t>
            </a:r>
          </a:p>
          <a:p>
            <a:r>
              <a:rPr lang="en-US" strike="sngStrike" noProof="0" dirty="0">
                <a:solidFill>
                  <a:srgbClr val="FF0000"/>
                </a:solidFill>
              </a:rPr>
              <a:t>0..* parts, each with:</a:t>
            </a:r>
            <a:r>
              <a:rPr lang="en-US" noProof="0" dirty="0"/>
              <a:t>text</a:t>
            </a:r>
          </a:p>
          <a:p>
            <a:pPr lvl="1"/>
            <a:r>
              <a:rPr lang="en-US" strike="sngStrike" noProof="0" dirty="0">
                <a:solidFill>
                  <a:srgbClr val="FF0000"/>
                </a:solidFill>
              </a:rPr>
              <a:t>value, code, code system, code system name, code system version, language, type:</a:t>
            </a:r>
          </a:p>
          <a:p>
            <a:pPr lvl="2"/>
            <a:r>
              <a:rPr lang="en-US" strike="sngStrike" noProof="0" dirty="0">
                <a:solidFill>
                  <a:srgbClr val="FF0000"/>
                </a:solidFill>
              </a:rPr>
              <a:t>address </a:t>
            </a:r>
            <a:r>
              <a:rPr lang="en-US" b="1" noProof="0" dirty="0"/>
              <a:t>line</a:t>
            </a:r>
            <a:r>
              <a:rPr lang="en-US" strike="sngStrike" noProof="0" dirty="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noProof="0" dirty="0"/>
              <a:t>country</a:t>
            </a:r>
            <a:r>
              <a:rPr lang="en-US" strike="sngStrike" noProof="0" dirty="0">
                <a:solidFill>
                  <a:srgbClr val="FF0000"/>
                </a:solidFill>
              </a:rPr>
              <a:t>, county or parish, municipality</a:t>
            </a:r>
            <a:r>
              <a:rPr lang="en-US" b="1" noProof="0" dirty="0"/>
              <a:t>city</a:t>
            </a:r>
            <a:r>
              <a:rPr lang="en-US" strike="sngStrike" noProof="0" dirty="0">
                <a:solidFill>
                  <a:srgbClr val="FF0000"/>
                </a:solidFill>
              </a:rPr>
              <a:t>, delimiter, post box, precinct, </a:t>
            </a:r>
            <a:br>
              <a:rPr lang="en-US" strike="sngStrike" noProof="0" dirty="0">
                <a:solidFill>
                  <a:srgbClr val="FF0000"/>
                </a:solidFill>
              </a:rPr>
            </a:br>
            <a:r>
              <a:rPr lang="en-US" b="1" noProof="0" dirty="0"/>
              <a:t>state</a:t>
            </a:r>
            <a:r>
              <a:rPr lang="en-US" strike="sngStrike" noProof="0" dirty="0">
                <a:solidFill>
                  <a:srgbClr val="FF0000"/>
                </a:solidFill>
              </a:rPr>
              <a:t> or province, </a:t>
            </a:r>
            <a:r>
              <a:rPr lang="en-US" b="1" noProof="0" dirty="0"/>
              <a:t>postalCode</a:t>
            </a:r>
            <a:r>
              <a:rPr lang="en-US" strike="sngStrike" noProof="0" dirty="0">
                <a:solidFill>
                  <a:srgbClr val="FF0000"/>
                </a:solidFill>
              </a:rPr>
              <a:t>, delivery point identifier</a:t>
            </a:r>
          </a:p>
        </p:txBody>
      </p:sp>
    </p:spTree>
    <p:extLst>
      <p:ext uri="{BB962C8B-B14F-4D97-AF65-F5344CB8AC3E}">
        <p14:creationId xmlns:p14="http://schemas.microsoft.com/office/powerpoint/2010/main" val="1918084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Won’t extensions break interoperability?</a:t>
            </a:r>
          </a:p>
        </p:txBody>
      </p:sp>
      <p:sp>
        <p:nvSpPr>
          <p:cNvPr id="3" name="Content Placeholder 2"/>
          <p:cNvSpPr>
            <a:spLocks noGrp="1"/>
          </p:cNvSpPr>
          <p:nvPr>
            <p:ph idx="1"/>
          </p:nvPr>
        </p:nvSpPr>
        <p:spPr/>
        <p:txBody>
          <a:bodyPr/>
          <a:lstStyle/>
          <a:p>
            <a:r>
              <a:rPr lang="en-US" noProof="0" dirty="0"/>
              <a:t>The 80% + narrative helps provide “base” interoperability</a:t>
            </a:r>
          </a:p>
          <a:p>
            <a:endParaRPr lang="en-US" noProof="0" dirty="0"/>
          </a:p>
          <a:p>
            <a:r>
              <a:rPr lang="en-US" noProof="0" dirty="0"/>
              <a:t>For “robust” interoperability</a:t>
            </a:r>
          </a:p>
          <a:p>
            <a:pPr lvl="1"/>
            <a:r>
              <a:rPr lang="en-US" noProof="0" dirty="0"/>
              <a:t>Profile – constrains structure</a:t>
            </a:r>
          </a:p>
          <a:p>
            <a:pPr lvl="1"/>
            <a:r>
              <a:rPr lang="en-US" noProof="0" dirty="0"/>
              <a:t>Conformance – constrains behavior</a:t>
            </a:r>
          </a:p>
          <a:p>
            <a:pPr lvl="2"/>
            <a:r>
              <a:rPr lang="en-US" noProof="0" dirty="0"/>
              <a:t>Needed to claim “I’m FHIR conformant”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109239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initial editors</a:t>
            </a:r>
          </a:p>
          <a:p>
            <a:pPr lvl="1"/>
            <a:r>
              <a:rPr lang="en-US" noProof="0" dirty="0"/>
              <a:t>Co-chair FMG &amp; FHIR Infrastructure</a:t>
            </a:r>
          </a:p>
          <a:p>
            <a:pPr lvl="1"/>
            <a:r>
              <a:rPr lang="en-US" noProof="0" dirty="0"/>
              <a:t>Co-chair HL7 Modeling &amp; Methodology</a:t>
            </a:r>
          </a:p>
          <a:p>
            <a:pPr lvl="1"/>
            <a:r>
              <a:rPr lang="en-US" noProof="0" dirty="0"/>
              <a:t>Heavily involved in HL7 and healthcare exchange for last 16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Web technologies</a:t>
            </a:r>
          </a:p>
        </p:txBody>
      </p:sp>
      <p:sp>
        <p:nvSpPr>
          <p:cNvPr id="3" name="Content Placeholder 2"/>
          <p:cNvSpPr>
            <a:spLocks noGrp="1"/>
          </p:cNvSpPr>
          <p:nvPr>
            <p:ph idx="1"/>
          </p:nvPr>
        </p:nvSpPr>
        <p:spPr/>
        <p:txBody>
          <a:bodyPr/>
          <a:lstStyle/>
          <a:p>
            <a:r>
              <a:rPr lang="en-US" noProof="0" dirty="0"/>
              <a:t>Instances shared using XML &amp; JSON</a:t>
            </a:r>
          </a:p>
          <a:p>
            <a:r>
              <a:rPr lang="en-US" noProof="0" dirty="0"/>
              <a:t>Web calls work the same way they do for Google &amp; Twitter</a:t>
            </a:r>
          </a:p>
          <a:p>
            <a:r>
              <a:rPr lang="en-US" noProof="0" dirty="0"/>
              <a:t>Rely on HTTPS, OAuth, etc. for security functions</a:t>
            </a:r>
          </a:p>
          <a:p>
            <a:r>
              <a:rPr lang="en-US" noProof="0" dirty="0"/>
              <a:t>Benefits</a:t>
            </a:r>
          </a:p>
          <a:p>
            <a:pPr lvl="1"/>
            <a:r>
              <a:rPr lang="en-US" noProof="0" dirty="0"/>
              <a:t>Cross-Industry standards</a:t>
            </a:r>
          </a:p>
          <a:p>
            <a:pPr lvl="1"/>
            <a:r>
              <a:rPr lang="en-US" noProof="0" dirty="0"/>
              <a:t>Well supported by tools</a:t>
            </a:r>
          </a:p>
          <a:p>
            <a:pPr lvl="1"/>
            <a:r>
              <a:rPr lang="en-US" noProof="0" dirty="0"/>
              <a:t>Understood by developers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30</a:t>
            </a:fld>
            <a:endParaRPr lang="en-CA" dirty="0"/>
          </a:p>
        </p:txBody>
      </p:sp>
      <p:sp>
        <p:nvSpPr>
          <p:cNvPr id="5" name="Rectangle 4"/>
          <p:cNvSpPr/>
          <p:nvPr/>
        </p:nvSpPr>
        <p:spPr>
          <a:xfrm rot="1342982">
            <a:off x="195075" y="2958290"/>
            <a:ext cx="8640960" cy="2646878"/>
          </a:xfrm>
          <a:prstGeom prst="rect">
            <a:avLst/>
          </a:prstGeom>
          <a:noFill/>
        </p:spPr>
        <p:txBody>
          <a:bodyPr wrap="square" lIns="91440" tIns="45720" rIns="91440" bIns="45720">
            <a:spAutoFit/>
          </a:bodyPr>
          <a:lstStyle/>
          <a:p>
            <a:pPr algn="ctr"/>
            <a:r>
              <a:rPr lang="en-US" sz="16600" b="1" cap="none" spc="0" dirty="0">
                <a:ln w="12700">
                  <a:noFill/>
                  <a:prstDash val="solid"/>
                </a:ln>
                <a:solidFill>
                  <a:schemeClr val="accent1">
                    <a:alpha val="5000"/>
                  </a:schemeClr>
                </a:solidFill>
                <a:effectLst>
                  <a:outerShdw blurRad="41275" dist="20320" dir="1800000" algn="tl" rotWithShape="0">
                    <a:srgbClr val="000000">
                      <a:alpha val="40000"/>
                    </a:srgbClr>
                  </a:outerShdw>
                </a:effectLst>
              </a:rPr>
              <a:t>http://...</a:t>
            </a:r>
          </a:p>
        </p:txBody>
      </p:sp>
    </p:spTree>
    <p:extLst>
      <p:ext uri="{BB962C8B-B14F-4D97-AF65-F5344CB8AC3E}">
        <p14:creationId xmlns:p14="http://schemas.microsoft.com/office/powerpoint/2010/main" val="2488292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Human Readable</a:t>
            </a:r>
          </a:p>
        </p:txBody>
      </p:sp>
      <p:sp>
        <p:nvSpPr>
          <p:cNvPr id="3" name="Content Placeholder 2"/>
          <p:cNvSpPr>
            <a:spLocks noGrp="1"/>
          </p:cNvSpPr>
          <p:nvPr>
            <p:ph idx="1"/>
          </p:nvPr>
        </p:nvSpPr>
        <p:spPr/>
        <p:txBody>
          <a:bodyPr/>
          <a:lstStyle/>
          <a:p>
            <a:r>
              <a:rPr lang="en-US" noProof="0" dirty="0"/>
              <a:t>Clinical Documents has both narrative and data</a:t>
            </a:r>
          </a:p>
          <a:p>
            <a:r>
              <a:rPr lang="en-US" noProof="0" dirty="0"/>
              <a:t>The data / narrative dynamic exists throughout the process </a:t>
            </a:r>
          </a:p>
          <a:p>
            <a:pPr lvl="0"/>
            <a:r>
              <a:rPr lang="en-US" noProof="0" dirty="0"/>
              <a:t>In FHIR, </a:t>
            </a:r>
            <a:r>
              <a:rPr lang="en-US" b="1" noProof="0" dirty="0"/>
              <a:t>every</a:t>
            </a:r>
            <a:r>
              <a:rPr lang="en-US" b="0" baseline="0" noProof="0" dirty="0"/>
              <a:t> resource </a:t>
            </a:r>
            <a:r>
              <a:rPr lang="en-US" noProof="0" dirty="0"/>
              <a:t>can (should)</a:t>
            </a:r>
            <a:r>
              <a:rPr lang="en-US" b="0" baseline="0" noProof="0" dirty="0"/>
              <a:t> </a:t>
            </a:r>
            <a:br>
              <a:rPr lang="en-US" b="0" baseline="0" noProof="0" dirty="0"/>
            </a:br>
            <a:r>
              <a:rPr lang="en-US" b="0" baseline="0" noProof="0" dirty="0"/>
              <a:t>have a human-readable expression</a:t>
            </a:r>
          </a:p>
          <a:p>
            <a:pPr lvl="1"/>
            <a:r>
              <a:rPr lang="en-US" noProof="0" dirty="0"/>
              <a:t>Can be direct rendering or human entered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470" y="3501008"/>
            <a:ext cx="1187533" cy="1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803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Freely available</a:t>
            </a:r>
          </a:p>
        </p:txBody>
      </p:sp>
      <p:sp>
        <p:nvSpPr>
          <p:cNvPr id="3" name="Content Placeholder 2"/>
          <p:cNvSpPr>
            <a:spLocks noGrp="1"/>
          </p:cNvSpPr>
          <p:nvPr>
            <p:ph idx="1"/>
          </p:nvPr>
        </p:nvSpPr>
        <p:spPr/>
        <p:txBody>
          <a:bodyPr/>
          <a:lstStyle/>
          <a:p>
            <a:r>
              <a:rPr lang="en-US" noProof="0" dirty="0"/>
              <a:t>Unencumbered – free for use, no membership required</a:t>
            </a:r>
          </a:p>
          <a:p>
            <a:r>
              <a:rPr lang="en-US" noProof="0" dirty="0">
                <a:hlinkClick r:id="rId3"/>
              </a:rPr>
              <a:t>http://hl7.org/fhir</a:t>
            </a:r>
            <a:r>
              <a:rPr lang="en-US" noProof="0" dirty="0"/>
              <a:t> + other versions</a:t>
            </a:r>
          </a:p>
          <a:p>
            <a:r>
              <a:rPr lang="en-US" noProof="0" dirty="0"/>
              <a:t>Licensed under CC0: True public domain</a:t>
            </a:r>
          </a:p>
          <a:p>
            <a:r>
              <a:rPr lang="en-US" noProof="0" dirty="0"/>
              <a:t>Any use is allowed</a:t>
            </a:r>
          </a:p>
          <a:p>
            <a:r>
              <a:rPr lang="en-US" noProof="0" dirty="0"/>
              <a:t>HL7 enforces the trademark protection</a:t>
            </a:r>
          </a:p>
          <a:p>
            <a:pPr marL="0" indent="0">
              <a:buNone/>
            </a:pPr>
            <a:r>
              <a:rPr lang="en-US" dirty="0"/>
              <a:t>Business model:</a:t>
            </a:r>
          </a:p>
          <a:p>
            <a:r>
              <a:rPr lang="en-US" dirty="0"/>
              <a:t>If you want to vote, you need to pay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32</a:t>
            </a:fld>
            <a:endParaRPr lang="en-CA" dirty="0"/>
          </a:p>
        </p:txBody>
      </p:sp>
      <p:pic>
        <p:nvPicPr>
          <p:cNvPr id="3074" name="Picture 2" descr="C:\Users\office\AppData\Local\Microsoft\Windows\Temporary Internet Files\Content.IE5\2B0EXTZ8\MC90010475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40" y="1753741"/>
            <a:ext cx="1747838"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86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a:p>
            <a:pPr lvl="1"/>
            <a:r>
              <a:rPr lang="en-US" noProof="0" dirty="0"/>
              <a:t>REST – Lightweight, leverages web stack</a:t>
            </a:r>
          </a:p>
          <a:p>
            <a:pPr lvl="1"/>
            <a:r>
              <a:rPr lang="en-US" noProof="0" dirty="0"/>
              <a:t>Documents – Long-term persistence</a:t>
            </a:r>
          </a:p>
          <a:p>
            <a:pPr lvl="1"/>
            <a:r>
              <a:rPr lang="en-US" noProof="0" dirty="0"/>
              <a:t>Messages – Request/response paradigm</a:t>
            </a:r>
          </a:p>
          <a:p>
            <a:pPr lvl="1"/>
            <a:r>
              <a:rPr lang="en-US" noProof="0" dirty="0"/>
              <a:t>Services – other SOA-based interfaces</a:t>
            </a:r>
          </a:p>
          <a:p>
            <a:r>
              <a:rPr lang="en-US" noProof="0" dirty="0"/>
              <a:t>Regardless of approach, content stays the same</a:t>
            </a:r>
          </a:p>
          <a:p>
            <a:pPr lvl="1"/>
            <a:r>
              <a:rPr lang="en-US" noProof="0" dirty="0"/>
              <a:t>Can leverage same models, same profiles everywhere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33</a:t>
            </a:fld>
            <a:endParaRPr lang="en-CA" dirty="0"/>
          </a:p>
        </p:txBody>
      </p:sp>
    </p:spTree>
    <p:extLst>
      <p:ext uri="{BB962C8B-B14F-4D97-AF65-F5344CB8AC3E}">
        <p14:creationId xmlns:p14="http://schemas.microsoft.com/office/powerpoint/2010/main" val="1054092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Review</a:t>
            </a:r>
          </a:p>
        </p:txBody>
      </p:sp>
      <p:sp>
        <p:nvSpPr>
          <p:cNvPr id="3" name="Content Placeholder 2"/>
          <p:cNvSpPr>
            <a:spLocks noGrp="1"/>
          </p:cNvSpPr>
          <p:nvPr>
            <p:ph idx="1"/>
          </p:nvPr>
        </p:nvSpPr>
        <p:spPr/>
        <p:txBody>
          <a:bodyPr/>
          <a:lstStyle/>
          <a:p>
            <a:r>
              <a:rPr lang="en-US" noProof="0" dirty="0"/>
              <a:t>What are FHIR’s 7 “Key Differences”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34</a:t>
            </a:fld>
            <a:endParaRPr lang="en-CA"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pic>
        <p:nvPicPr>
          <p:cNvPr id="1026" name="Picture 2" descr="C:\Users\office\AppData\Local\Microsoft\Windows\Temporary Internet Files\Content.IE5\5O8TIZUQ\MC90043383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3356992"/>
            <a:ext cx="2591258" cy="259125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ffice\AppData\Local\Microsoft\Windows\Temporary Internet Files\Content.IE5\WA3NX6Q5\MC90043211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5" y="3356992"/>
            <a:ext cx="1453084" cy="260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92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Cost of Integration</a:t>
            </a:r>
          </a:p>
        </p:txBody>
      </p:sp>
      <p:sp>
        <p:nvSpPr>
          <p:cNvPr id="3" name="Content Placeholder 2"/>
          <p:cNvSpPr>
            <a:spLocks noGrp="1"/>
          </p:cNvSpPr>
          <p:nvPr>
            <p:ph idx="1"/>
          </p:nvPr>
        </p:nvSpPr>
        <p:spPr/>
        <p:txBody>
          <a:bodyPr>
            <a:normAutofit/>
          </a:bodyPr>
          <a:lstStyle/>
          <a:p>
            <a:r>
              <a:rPr lang="en-US" sz="2800" noProof="0" dirty="0"/>
              <a:t>These factors will drive down the cost of integration and interoperability </a:t>
            </a:r>
          </a:p>
          <a:p>
            <a:pPr lvl="1"/>
            <a:r>
              <a:rPr lang="en-US" sz="2600" noProof="0" dirty="0"/>
              <a:t>Easier to Develop</a:t>
            </a:r>
          </a:p>
          <a:p>
            <a:pPr lvl="1"/>
            <a:r>
              <a:rPr lang="en-US" sz="2600" noProof="0" dirty="0"/>
              <a:t>Easier to Troubleshoot</a:t>
            </a:r>
          </a:p>
          <a:p>
            <a:pPr lvl="1"/>
            <a:r>
              <a:rPr lang="en-US" sz="2600" noProof="0" dirty="0"/>
              <a:t>Easier to Leverage in production</a:t>
            </a:r>
          </a:p>
          <a:p>
            <a:pPr lvl="1"/>
            <a:r>
              <a:rPr lang="en-US" sz="2600" noProof="0" dirty="0"/>
              <a:t>More people to do the work (less expensive consultants)</a:t>
            </a:r>
          </a:p>
          <a:p>
            <a:r>
              <a:rPr lang="en-US" sz="2800" noProof="0" dirty="0"/>
              <a:t>Competing approaches will have to match the cost, or disappear – effect is already being felt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1149592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Future impact of FHIR</a:t>
            </a:r>
          </a:p>
        </p:txBody>
      </p:sp>
      <p:sp>
        <p:nvSpPr>
          <p:cNvPr id="3" name="Content Placeholder 2"/>
          <p:cNvSpPr>
            <a:spLocks noGrp="1"/>
          </p:cNvSpPr>
          <p:nvPr>
            <p:ph idx="1"/>
          </p:nvPr>
        </p:nvSpPr>
        <p:spPr>
          <a:xfrm>
            <a:off x="539552" y="1844824"/>
            <a:ext cx="7772400" cy="4478149"/>
          </a:xfrm>
        </p:spPr>
        <p:txBody>
          <a:bodyPr/>
          <a:lstStyle/>
          <a:p>
            <a:r>
              <a:rPr lang="en-US" sz="2800" noProof="0" dirty="0"/>
              <a:t>Impact of FHIR on the market:</a:t>
            </a:r>
          </a:p>
          <a:p>
            <a:pPr lvl="1"/>
            <a:r>
              <a:rPr lang="en-US" sz="2400" noProof="0" dirty="0"/>
              <a:t>Drive interoperability prices down</a:t>
            </a:r>
          </a:p>
          <a:p>
            <a:pPr lvl="1"/>
            <a:r>
              <a:rPr lang="en-US" sz="2400" noProof="0" dirty="0"/>
              <a:t>Higher Expectations</a:t>
            </a:r>
          </a:p>
          <a:p>
            <a:pPr lvl="1"/>
            <a:r>
              <a:rPr lang="en-US" sz="2400" noProof="0" dirty="0"/>
              <a:t>Increased spend on integration (N x 2!)</a:t>
            </a:r>
          </a:p>
          <a:p>
            <a:r>
              <a:rPr lang="en-US" sz="2800" noProof="0" dirty="0"/>
              <a:t>Overall Market focus</a:t>
            </a:r>
          </a:p>
          <a:p>
            <a:pPr lvl="1"/>
            <a:r>
              <a:rPr lang="en-US" sz="2400" noProof="0" dirty="0"/>
              <a:t>PHR on the web</a:t>
            </a:r>
          </a:p>
          <a:p>
            <a:pPr lvl="1"/>
            <a:r>
              <a:rPr lang="en-US" sz="2400" noProof="0" dirty="0"/>
              <a:t>Healthcare repositories (MHD+)</a:t>
            </a:r>
          </a:p>
          <a:p>
            <a:pPr lvl="1"/>
            <a:r>
              <a:rPr lang="en-US" sz="2400" noProof="0" dirty="0"/>
              <a:t>Device Data management</a:t>
            </a:r>
          </a:p>
          <a:p>
            <a:r>
              <a:rPr lang="en-US" sz="2800" noProof="0" dirty="0"/>
              <a:t>Freeing data can enable new business models and new companies</a:t>
            </a:r>
          </a:p>
          <a:p>
            <a:pPr lvl="1"/>
            <a:endParaRPr lang="en-US" sz="2400" noProof="0" dirty="0"/>
          </a:p>
        </p:txBody>
      </p:sp>
      <p:sp>
        <p:nvSpPr>
          <p:cNvPr id="4" name="Slide Number Placeholder 3"/>
          <p:cNvSpPr>
            <a:spLocks noGrp="1"/>
          </p:cNvSpPr>
          <p:nvPr>
            <p:ph type="sldNum" sz="quarter" idx="4"/>
          </p:nvPr>
        </p:nvSpPr>
        <p:spPr>
          <a:prstGeom prst="rect">
            <a:avLst/>
          </a:prstGeom>
        </p:spPr>
        <p:txBody>
          <a:bodyPr/>
          <a:lstStyle/>
          <a:p>
            <a:fld id="{5CC3E5C4-3E2B-40F1-9F2B-C46CEB0C88DF}" type="slidenum">
              <a:rPr lang="en-CA" smtClean="0"/>
              <a:pPr/>
              <a:t>37</a:t>
            </a:fld>
            <a:endParaRPr lang="en-CA" dirty="0"/>
          </a:p>
        </p:txBody>
      </p:sp>
    </p:spTree>
    <p:extLst>
      <p:ext uri="{BB962C8B-B14F-4D97-AF65-F5344CB8AC3E}">
        <p14:creationId xmlns:p14="http://schemas.microsoft.com/office/powerpoint/2010/main" val="4289449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Resources</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0015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95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012175" y="2136983"/>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3419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55776" y="3295821"/>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9" name="TextBox 8"/>
          <p:cNvSpPr txBox="1"/>
          <p:nvPr/>
        </p:nvSpPr>
        <p:spPr>
          <a:xfrm>
            <a:off x="5148064"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a:xfrm>
            <a:off x="395536" y="332656"/>
            <a:ext cx="6552728" cy="1152128"/>
          </a:xfrm>
        </p:spPr>
        <p:txBody>
          <a:bodyPr/>
          <a:lstStyle/>
          <a:p>
            <a:r>
              <a:rPr lang="en-US" noProof="0" dirty="0"/>
              <a:t>FHIR solutions</a:t>
            </a:r>
          </a:p>
        </p:txBody>
      </p:sp>
      <p:sp>
        <p:nvSpPr>
          <p:cNvPr id="5" name="Slide Number Placeholder 4"/>
          <p:cNvSpPr>
            <a:spLocks noGrp="1"/>
          </p:cNvSpPr>
          <p:nvPr>
            <p:ph type="sldNum" sz="quarter" idx="4"/>
          </p:nvPr>
        </p:nvSpPr>
        <p:spPr/>
        <p:txBody>
          <a:bodyPr/>
          <a:lstStyle/>
          <a:p>
            <a:fld id="{5CC3E5C4-3E2B-40F1-9F2B-C46CEB0C88DF}" type="slidenum">
              <a:rPr lang="en-CA" smtClean="0"/>
              <a:pPr/>
              <a:t>39</a:t>
            </a:fld>
            <a:endParaRPr lang="en-CA" dirty="0"/>
          </a:p>
        </p:txBody>
      </p:sp>
      <p:sp>
        <p:nvSpPr>
          <p:cNvPr id="4" name="TextBox 3"/>
          <p:cNvSpPr txBox="1"/>
          <p:nvPr/>
        </p:nvSpPr>
        <p:spPr>
          <a:xfrm>
            <a:off x="539552" y="1700808"/>
            <a:ext cx="1728220" cy="400110"/>
          </a:xfrm>
          <a:prstGeom prst="rect">
            <a:avLst/>
          </a:prstGeom>
          <a:noFill/>
        </p:spPr>
        <p:txBody>
          <a:bodyPr wrap="square" rtlCol="0">
            <a:spAutoFit/>
          </a:bodyPr>
          <a:lstStyle/>
          <a:p>
            <a:r>
              <a:rPr lang="en-US" sz="2000" b="1" dirty="0"/>
              <a:t>Resources</a:t>
            </a:r>
            <a:endParaRPr lang="en-CA" sz="2000" b="1" dirty="0"/>
          </a:p>
        </p:txBody>
      </p:sp>
      <p:sp>
        <p:nvSpPr>
          <p:cNvPr id="10" name="TextBox 9"/>
          <p:cNvSpPr txBox="1"/>
          <p:nvPr/>
        </p:nvSpPr>
        <p:spPr>
          <a:xfrm>
            <a:off x="3343173" y="1700808"/>
            <a:ext cx="1588867" cy="400110"/>
          </a:xfrm>
          <a:prstGeom prst="rect">
            <a:avLst/>
          </a:prstGeom>
          <a:noFill/>
        </p:spPr>
        <p:txBody>
          <a:bodyPr wrap="square" rtlCol="0">
            <a:spAutoFit/>
          </a:bodyPr>
          <a:lstStyle/>
          <a:p>
            <a:r>
              <a:rPr lang="en-US" sz="2000" b="1" dirty="0"/>
              <a:t>Extensions</a:t>
            </a:r>
            <a:endParaRPr lang="en-CA" sz="2000" b="1" dirty="0"/>
          </a:p>
        </p:txBody>
      </p:sp>
      <p:sp>
        <p:nvSpPr>
          <p:cNvPr id="11" name="TextBox 10"/>
          <p:cNvSpPr txBox="1"/>
          <p:nvPr/>
        </p:nvSpPr>
        <p:spPr>
          <a:xfrm>
            <a:off x="6732240" y="1700808"/>
            <a:ext cx="1296144" cy="400110"/>
          </a:xfrm>
          <a:prstGeom prst="rect">
            <a:avLst/>
          </a:prstGeom>
          <a:noFill/>
        </p:spPr>
        <p:txBody>
          <a:bodyPr wrap="square" rtlCol="0">
            <a:spAutoFit/>
          </a:bodyPr>
          <a:lstStyle/>
          <a:p>
            <a:r>
              <a:rPr lang="en-US" sz="2000" b="1" dirty="0"/>
              <a:t>Solution</a:t>
            </a:r>
            <a:endParaRPr lang="en-CA" sz="2000" b="1" dirty="0"/>
          </a:p>
        </p:txBody>
      </p:sp>
    </p:spTree>
    <p:extLst>
      <p:ext uri="{BB962C8B-B14F-4D97-AF65-F5344CB8AC3E}">
        <p14:creationId xmlns:p14="http://schemas.microsoft.com/office/powerpoint/2010/main" val="215697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a:t>
            </a:r>
          </a:p>
          <a:p>
            <a:pPr lvl="1"/>
            <a:r>
              <a:rPr lang="en-US" noProof="0" dirty="0"/>
              <a:t>Know where FHIR fits in the broader healthcare landscape, including other HL7 specifications</a:t>
            </a:r>
          </a:p>
          <a:p>
            <a:pPr lvl="1"/>
            <a:r>
              <a:rPr lang="en-US" noProof="0" dirty="0"/>
              <a:t>Be able to explain what FHIR is to others in your organization</a:t>
            </a:r>
          </a:p>
          <a:p>
            <a:pPr lvl="1"/>
            <a:r>
              <a:rPr lang="en-US" noProof="0" dirty="0"/>
              <a:t>Be able to evaluate whether and how FHIR is relevant to your organization and within what timelines</a:t>
            </a:r>
          </a:p>
          <a:p>
            <a:pPr lvl="1"/>
            <a:r>
              <a:rPr lang="en-US" noProof="0" dirty="0"/>
              <a:t>Have a basic picture of what’s happening in the FHIR implementation space right now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Resources</a:t>
            </a:r>
          </a:p>
        </p:txBody>
      </p:sp>
      <p:sp>
        <p:nvSpPr>
          <p:cNvPr id="3" name="Content Placeholder 2"/>
          <p:cNvSpPr>
            <a:spLocks noGrp="1"/>
          </p:cNvSpPr>
          <p:nvPr>
            <p:ph idx="1"/>
          </p:nvPr>
        </p:nvSpPr>
        <p:spPr/>
        <p:txBody>
          <a:bodyPr/>
          <a:lstStyle/>
          <a:p>
            <a:r>
              <a:rPr lang="en-US" noProof="0" dirty="0"/>
              <a:t>“Resources” are:</a:t>
            </a:r>
          </a:p>
          <a:p>
            <a:pPr lvl="1"/>
            <a:r>
              <a:rPr lang="en-US" noProof="0" dirty="0"/>
              <a:t>Small logically discrete units of exchange</a:t>
            </a:r>
          </a:p>
          <a:p>
            <a:pPr lvl="1"/>
            <a:r>
              <a:rPr lang="en-US" noProof="0" dirty="0"/>
              <a:t>Defined behavior and meaning</a:t>
            </a:r>
          </a:p>
          <a:p>
            <a:pPr lvl="1"/>
            <a:r>
              <a:rPr lang="en-US" noProof="0" dirty="0"/>
              <a:t>Known identity / location</a:t>
            </a:r>
          </a:p>
          <a:p>
            <a:pPr lvl="1"/>
            <a:r>
              <a:rPr lang="en-US" noProof="0" dirty="0"/>
              <a:t>Smallest unit of transaction</a:t>
            </a:r>
          </a:p>
          <a:p>
            <a:pPr lvl="1"/>
            <a:r>
              <a:rPr lang="en-US" noProof="0" dirty="0"/>
              <a:t>“of interest” to healthcare</a:t>
            </a:r>
          </a:p>
          <a:p>
            <a:pPr lvl="1"/>
            <a:endParaRPr lang="en-US" noProof="0" dirty="0"/>
          </a:p>
          <a:p>
            <a:pPr lvl="1"/>
            <a:r>
              <a:rPr lang="en-US" noProof="0" dirty="0"/>
              <a:t>V2: Sort of like Segments</a:t>
            </a:r>
          </a:p>
          <a:p>
            <a:pPr lvl="1"/>
            <a:r>
              <a:rPr lang="en-US" noProof="0" dirty="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40</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1968" y="3356992"/>
            <a:ext cx="2362324" cy="236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99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Resource URLs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17235013"/>
              </p:ext>
            </p:extLst>
          </p:nvPr>
        </p:nvGraphicFramePr>
        <p:xfrm>
          <a:off x="323527" y="1700809"/>
          <a:ext cx="8352930" cy="4643440"/>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450034">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1005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p>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10004"/>
                  </a:ext>
                </a:extLst>
              </a:tr>
              <a:tr h="1117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or POST</a:t>
                      </a:r>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163669242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noProof="0" dirty="0"/>
              <a:t>What’s a Resource?</a:t>
            </a:r>
          </a:p>
        </p:txBody>
      </p:sp>
      <p:sp>
        <p:nvSpPr>
          <p:cNvPr id="9" name="Text Placeholder 8"/>
          <p:cNvSpPr>
            <a:spLocks noGrp="1"/>
          </p:cNvSpPr>
          <p:nvPr>
            <p:ph type="body" idx="1"/>
          </p:nvPr>
        </p:nvSpPr>
        <p:spPr/>
        <p:txBody>
          <a:bodyPr/>
          <a:lstStyle/>
          <a:p>
            <a:r>
              <a:rPr lang="en-US" noProof="0" dirty="0"/>
              <a:t>Examples</a:t>
            </a:r>
          </a:p>
        </p:txBody>
      </p:sp>
      <p:sp>
        <p:nvSpPr>
          <p:cNvPr id="7" name="Content Placeholder 6"/>
          <p:cNvSpPr>
            <a:spLocks noGrp="1"/>
          </p:cNvSpPr>
          <p:nvPr>
            <p:ph sz="half" idx="2"/>
          </p:nvPr>
        </p:nvSpPr>
        <p:spPr/>
        <p:txBody>
          <a:bodyPr/>
          <a:lstStyle/>
          <a:p>
            <a:r>
              <a:rPr lang="en-US" noProof="0" dirty="0"/>
              <a:t>Administrative</a:t>
            </a:r>
          </a:p>
          <a:p>
            <a:pPr lvl="1"/>
            <a:r>
              <a:rPr lang="en-US" noProof="0" dirty="0"/>
              <a:t>Patient, Practitioner, Organization, Location, Coverage, Invoice</a:t>
            </a:r>
          </a:p>
          <a:p>
            <a:r>
              <a:rPr lang="en-US" noProof="0" dirty="0"/>
              <a:t>Clinical Concepts</a:t>
            </a:r>
          </a:p>
          <a:p>
            <a:pPr lvl="1"/>
            <a:r>
              <a:rPr lang="en-US" noProof="0" dirty="0"/>
              <a:t>Allergy, Condition, Family History, Care Plan</a:t>
            </a:r>
          </a:p>
          <a:p>
            <a:r>
              <a:rPr lang="en-US" noProof="0" dirty="0"/>
              <a:t>Infrastructure</a:t>
            </a:r>
          </a:p>
          <a:p>
            <a:pPr lvl="1"/>
            <a:r>
              <a:rPr lang="en-US" noProof="0" dirty="0"/>
              <a:t>Document, Message, Profile, Conformance</a:t>
            </a:r>
          </a:p>
        </p:txBody>
      </p:sp>
      <p:sp>
        <p:nvSpPr>
          <p:cNvPr id="10" name="Text Placeholder 9"/>
          <p:cNvSpPr>
            <a:spLocks noGrp="1"/>
          </p:cNvSpPr>
          <p:nvPr>
            <p:ph type="body" sz="quarter" idx="3"/>
          </p:nvPr>
        </p:nvSpPr>
        <p:spPr/>
        <p:txBody>
          <a:bodyPr/>
          <a:lstStyle/>
          <a:p>
            <a:r>
              <a:rPr lang="en-US" noProof="0" dirty="0"/>
              <a:t>Non-examples</a:t>
            </a:r>
          </a:p>
        </p:txBody>
      </p:sp>
      <p:sp>
        <p:nvSpPr>
          <p:cNvPr id="11" name="Content Placeholder 10"/>
          <p:cNvSpPr>
            <a:spLocks noGrp="1"/>
          </p:cNvSpPr>
          <p:nvPr>
            <p:ph sz="quarter" idx="4"/>
          </p:nvPr>
        </p:nvSpPr>
        <p:spPr/>
        <p:txBody>
          <a:bodyPr/>
          <a:lstStyle/>
          <a:p>
            <a:r>
              <a:rPr lang="en-US" noProof="0" dirty="0"/>
              <a:t>Gender</a:t>
            </a:r>
          </a:p>
          <a:p>
            <a:pPr lvl="1"/>
            <a:r>
              <a:rPr lang="en-US" noProof="0" dirty="0"/>
              <a:t>Too small</a:t>
            </a:r>
          </a:p>
          <a:p>
            <a:r>
              <a:rPr lang="en-US" noProof="0" dirty="0"/>
              <a:t>Electronic Health Record </a:t>
            </a:r>
          </a:p>
          <a:p>
            <a:pPr lvl="1"/>
            <a:r>
              <a:rPr lang="en-US" noProof="0" dirty="0"/>
              <a:t>Too big</a:t>
            </a:r>
          </a:p>
          <a:p>
            <a:r>
              <a:rPr lang="en-US" noProof="0" dirty="0"/>
              <a:t>Blood Pressure</a:t>
            </a:r>
          </a:p>
          <a:p>
            <a:pPr lvl="1"/>
            <a:r>
              <a:rPr lang="en-US" noProof="0" dirty="0"/>
              <a:t>Too specific</a:t>
            </a:r>
          </a:p>
          <a:p>
            <a:r>
              <a:rPr lang="en-US" noProof="0" dirty="0"/>
              <a:t>Intervention</a:t>
            </a:r>
          </a:p>
          <a:p>
            <a:pPr lvl="1"/>
            <a:r>
              <a:rPr lang="en-US" noProof="0" dirty="0"/>
              <a:t>Too broad</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42</a:t>
            </a:fld>
            <a:endParaRPr lang="en-CA" dirty="0"/>
          </a:p>
        </p:txBody>
      </p:sp>
      <p:sp>
        <p:nvSpPr>
          <p:cNvPr id="12" name="TextBox 11"/>
          <p:cNvSpPr txBox="1"/>
          <p:nvPr/>
        </p:nvSpPr>
        <p:spPr>
          <a:xfrm>
            <a:off x="3203848" y="5805264"/>
            <a:ext cx="4896544" cy="707886"/>
          </a:xfrm>
          <a:prstGeom prst="rect">
            <a:avLst/>
          </a:prstGeom>
          <a:noFill/>
        </p:spPr>
        <p:txBody>
          <a:bodyPr wrap="square" rtlCol="0">
            <a:spAutoFit/>
          </a:bodyPr>
          <a:lstStyle/>
          <a:p>
            <a:r>
              <a:rPr lang="en-US" sz="4000" b="1" dirty="0">
                <a:solidFill>
                  <a:schemeClr val="accent1"/>
                </a:solidFill>
              </a:rPr>
              <a:t>100-150 total - ever</a:t>
            </a:r>
            <a:endParaRPr lang="en-CA" sz="4000" b="1" dirty="0">
              <a:solidFill>
                <a:schemeClr val="accent1"/>
              </a:solidFill>
            </a:endParaRPr>
          </a:p>
        </p:txBody>
      </p:sp>
    </p:spTree>
    <p:extLst>
      <p:ext uri="{BB962C8B-B14F-4D97-AF65-F5344CB8AC3E}">
        <p14:creationId xmlns:p14="http://schemas.microsoft.com/office/powerpoint/2010/main"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uiExpand="1" build="p"/>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tx1"/>
                </a:solidFill>
              </a:rPr>
              <a:t>STU 3 Resource List</a:t>
            </a:r>
          </a:p>
        </p:txBody>
      </p:sp>
      <p:pic>
        <p:nvPicPr>
          <p:cNvPr id="4" name="Picture 3"/>
          <p:cNvPicPr>
            <a:picLocks noChangeAspect="1"/>
          </p:cNvPicPr>
          <p:nvPr/>
        </p:nvPicPr>
        <p:blipFill>
          <a:blip r:embed="rId2"/>
          <a:stretch>
            <a:fillRect/>
          </a:stretch>
        </p:blipFill>
        <p:spPr>
          <a:xfrm>
            <a:off x="322757" y="1124744"/>
            <a:ext cx="8269915" cy="5400600"/>
          </a:xfrm>
          <a:prstGeom prst="rect">
            <a:avLst/>
          </a:prstGeom>
        </p:spPr>
      </p:pic>
    </p:spTree>
    <p:extLst>
      <p:ext uri="{BB962C8B-B14F-4D97-AF65-F5344CB8AC3E}">
        <p14:creationId xmlns:p14="http://schemas.microsoft.com/office/powerpoint/2010/main" val="256103249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STU 3 Resource List</a:t>
            </a:r>
          </a:p>
        </p:txBody>
      </p:sp>
      <p:sp>
        <p:nvSpPr>
          <p:cNvPr id="7" name="Slide Number Placeholder 6"/>
          <p:cNvSpPr>
            <a:spLocks noGrp="1"/>
          </p:cNvSpPr>
          <p:nvPr>
            <p:ph type="sldNum" sz="quarter" idx="4"/>
          </p:nvPr>
        </p:nvSpPr>
        <p:spPr/>
        <p:txBody>
          <a:bodyPr/>
          <a:lstStyle/>
          <a:p>
            <a:fld id="{5CC3E5C4-3E2B-40F1-9F2B-C46CEB0C88DF}" type="slidenum">
              <a:rPr lang="en-CA" smtClean="0"/>
              <a:pPr/>
              <a:t>44</a:t>
            </a:fld>
            <a:endParaRPr lang="en-CA" dirty="0"/>
          </a:p>
        </p:txBody>
      </p:sp>
      <p:pic>
        <p:nvPicPr>
          <p:cNvPr id="3" name="Picture 2"/>
          <p:cNvPicPr>
            <a:picLocks noChangeAspect="1"/>
          </p:cNvPicPr>
          <p:nvPr/>
        </p:nvPicPr>
        <p:blipFill>
          <a:blip r:embed="rId2"/>
          <a:stretch>
            <a:fillRect/>
          </a:stretch>
        </p:blipFill>
        <p:spPr>
          <a:xfrm>
            <a:off x="251520" y="1628800"/>
            <a:ext cx="8640960" cy="2201310"/>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527857" y="282417"/>
            <a:ext cx="5083782" cy="6192687"/>
          </a:xfrm>
          <a:prstGeom prst="rect">
            <a:avLst/>
          </a:prstGeom>
          <a:noFill/>
          <a:ln w="9525">
            <a:noFill/>
            <a:miter lim="800000"/>
            <a:headEnd/>
            <a:tailEnd/>
          </a:ln>
        </p:spPr>
      </p:pic>
      <p:sp>
        <p:nvSpPr>
          <p:cNvPr id="11" name="Rectangle 10"/>
          <p:cNvSpPr/>
          <p:nvPr/>
        </p:nvSpPr>
        <p:spPr>
          <a:xfrm>
            <a:off x="428713" y="1124745"/>
            <a:ext cx="5416056" cy="108012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7" name="Text Box 3"/>
          <p:cNvSpPr txBox="1"/>
          <p:nvPr/>
        </p:nvSpPr>
        <p:spPr>
          <a:xfrm>
            <a:off x="6434444" y="1268760"/>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Summary</a:t>
            </a:r>
          </a:p>
        </p:txBody>
      </p:sp>
      <p:cxnSp>
        <p:nvCxnSpPr>
          <p:cNvPr id="8" name="Straight Arrow Connector 7"/>
          <p:cNvCxnSpPr/>
          <p:nvPr/>
        </p:nvCxnSpPr>
        <p:spPr>
          <a:xfrm flipH="1">
            <a:off x="5901283" y="1628800"/>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9171" y="3645024"/>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64072" y="4543408"/>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2924944"/>
            <a:ext cx="5439431" cy="3456384"/>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3" name="Rectangle 12"/>
          <p:cNvSpPr/>
          <p:nvPr/>
        </p:nvSpPr>
        <p:spPr>
          <a:xfrm>
            <a:off x="419541" y="2276872"/>
            <a:ext cx="5416056" cy="576064"/>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4" name="Text Box 10"/>
          <p:cNvSpPr txBox="1"/>
          <p:nvPr/>
        </p:nvSpPr>
        <p:spPr>
          <a:xfrm>
            <a:off x="6419171" y="2204864"/>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solidFill>
                  <a:schemeClr val="tx1"/>
                </a:solidFill>
                <a:effectLst/>
                <a:ea typeface="Calibri"/>
                <a:cs typeface="Times New Roman"/>
              </a:rPr>
              <a:t>Extension with reference to its definition</a:t>
            </a:r>
          </a:p>
        </p:txBody>
      </p:sp>
      <p:cxnSp>
        <p:nvCxnSpPr>
          <p:cNvPr id="15" name="Straight Arrow Connector 14"/>
          <p:cNvCxnSpPr/>
          <p:nvPr/>
        </p:nvCxnSpPr>
        <p:spPr>
          <a:xfrm flipH="1">
            <a:off x="5875756" y="2492896"/>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6" name="Rectangle 15"/>
          <p:cNvSpPr/>
          <p:nvPr/>
        </p:nvSpPr>
        <p:spPr>
          <a:xfrm>
            <a:off x="428713" y="424545"/>
            <a:ext cx="5416056" cy="628191"/>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7" name="Text Box 3"/>
          <p:cNvSpPr txBox="1"/>
          <p:nvPr/>
        </p:nvSpPr>
        <p:spPr>
          <a:xfrm>
            <a:off x="6434444" y="548680"/>
            <a:ext cx="2397336" cy="38535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Identity &amp; Metadata</a:t>
            </a:r>
          </a:p>
        </p:txBody>
      </p:sp>
      <p:cxnSp>
        <p:nvCxnSpPr>
          <p:cNvPr id="18" name="Straight Arrow Connector 17"/>
          <p:cNvCxnSpPr/>
          <p:nvPr/>
        </p:nvCxnSpPr>
        <p:spPr>
          <a:xfrm flipH="1">
            <a:off x="5901283" y="764704"/>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23745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5CC3E5C4-3E2B-40F1-9F2B-C46CEB0C88DF}" type="slidenum">
              <a:rPr lang="en-CA" smtClean="0"/>
              <a:pPr/>
              <a:t>46</a:t>
            </a:fld>
            <a:endParaRPr lang="en-CA" dirty="0"/>
          </a:p>
        </p:txBody>
      </p:sp>
      <p:sp>
        <p:nvSpPr>
          <p:cNvPr id="2" name="Title 1"/>
          <p:cNvSpPr>
            <a:spLocks noGrp="1"/>
          </p:cNvSpPr>
          <p:nvPr>
            <p:ph type="title"/>
          </p:nvPr>
        </p:nvSpPr>
        <p:spPr/>
        <p:txBody>
          <a:bodyPr/>
          <a:lstStyle/>
          <a:p>
            <a:r>
              <a:rPr lang="en-US" noProof="0" dirty="0"/>
              <a:t>Resource Definitions</a:t>
            </a:r>
          </a:p>
        </p:txBody>
      </p:sp>
      <p:pic>
        <p:nvPicPr>
          <p:cNvPr id="7" name="Picture 6"/>
          <p:cNvPicPr>
            <a:picLocks noChangeAspect="1"/>
          </p:cNvPicPr>
          <p:nvPr/>
        </p:nvPicPr>
        <p:blipFill>
          <a:blip r:embed="rId2"/>
          <a:stretch>
            <a:fillRect/>
          </a:stretch>
        </p:blipFill>
        <p:spPr>
          <a:xfrm>
            <a:off x="251520" y="260648"/>
            <a:ext cx="8610030" cy="6120680"/>
          </a:xfrm>
          <a:prstGeom prst="rect">
            <a:avLst/>
          </a:prstGeom>
        </p:spPr>
      </p:pic>
    </p:spTree>
    <p:extLst>
      <p:ext uri="{BB962C8B-B14F-4D97-AF65-F5344CB8AC3E}">
        <p14:creationId xmlns:p14="http://schemas.microsoft.com/office/powerpoint/2010/main" val="304186351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 Definitions</a:t>
            </a:r>
          </a:p>
        </p:txBody>
      </p:sp>
      <p:sp>
        <p:nvSpPr>
          <p:cNvPr id="3" name="Slide Number Placeholder 2"/>
          <p:cNvSpPr>
            <a:spLocks noGrp="1"/>
          </p:cNvSpPr>
          <p:nvPr>
            <p:ph type="sldNum" sz="quarter" idx="4"/>
          </p:nvPr>
        </p:nvSpPr>
        <p:spPr/>
        <p:txBody>
          <a:bodyPr/>
          <a:lstStyle/>
          <a:p>
            <a:fld id="{5CC3E5C4-3E2B-40F1-9F2B-C46CEB0C88DF}" type="slidenum">
              <a:rPr lang="en-CA" smtClean="0"/>
              <a:pPr/>
              <a:t>47</a:t>
            </a:fld>
            <a:endParaRPr lang="en-CA" dirty="0"/>
          </a:p>
        </p:txBody>
      </p:sp>
      <p:pic>
        <p:nvPicPr>
          <p:cNvPr id="7" name="Picture 6"/>
          <p:cNvPicPr>
            <a:picLocks noChangeAspect="1"/>
          </p:cNvPicPr>
          <p:nvPr/>
        </p:nvPicPr>
        <p:blipFill>
          <a:blip r:embed="rId2"/>
          <a:stretch>
            <a:fillRect/>
          </a:stretch>
        </p:blipFill>
        <p:spPr>
          <a:xfrm>
            <a:off x="298172" y="1860136"/>
            <a:ext cx="8594308" cy="4593200"/>
          </a:xfrm>
          <a:prstGeom prst="rect">
            <a:avLst/>
          </a:prstGeom>
        </p:spPr>
      </p:pic>
    </p:spTree>
    <p:extLst>
      <p:ext uri="{BB962C8B-B14F-4D97-AF65-F5344CB8AC3E}">
        <p14:creationId xmlns:p14="http://schemas.microsoft.com/office/powerpoint/2010/main" val="133516108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5CC3E5C4-3E2B-40F1-9F2B-C46CEB0C88DF}" type="slidenum">
              <a:rPr lang="en-CA" smtClean="0"/>
              <a:pPr/>
              <a:t>48</a:t>
            </a:fld>
            <a:endParaRPr lang="en-CA" dirty="0"/>
          </a:p>
        </p:txBody>
      </p:sp>
      <p:sp>
        <p:nvSpPr>
          <p:cNvPr id="2" name="Title 1"/>
          <p:cNvSpPr>
            <a:spLocks noGrp="1"/>
          </p:cNvSpPr>
          <p:nvPr>
            <p:ph type="title"/>
          </p:nvPr>
        </p:nvSpPr>
        <p:spPr/>
        <p:txBody>
          <a:bodyPr/>
          <a:lstStyle/>
          <a:p>
            <a:r>
              <a:rPr lang="en-US" noProof="0" dirty="0"/>
              <a:t>Resource Definitions</a:t>
            </a:r>
          </a:p>
        </p:txBody>
      </p:sp>
      <p:pic>
        <p:nvPicPr>
          <p:cNvPr id="8" name="Picture 7"/>
          <p:cNvPicPr>
            <a:picLocks noChangeAspect="1"/>
          </p:cNvPicPr>
          <p:nvPr/>
        </p:nvPicPr>
        <p:blipFill>
          <a:blip r:embed="rId2"/>
          <a:stretch>
            <a:fillRect/>
          </a:stretch>
        </p:blipFill>
        <p:spPr>
          <a:xfrm>
            <a:off x="397902" y="248425"/>
            <a:ext cx="8369224" cy="6276919"/>
          </a:xfrm>
          <a:prstGeom prst="rect">
            <a:avLst/>
          </a:prstGeom>
        </p:spPr>
      </p:pic>
    </p:spTree>
    <p:extLst>
      <p:ext uri="{BB962C8B-B14F-4D97-AF65-F5344CB8AC3E}">
        <p14:creationId xmlns:p14="http://schemas.microsoft.com/office/powerpoint/2010/main" val="174440336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ellipse">
            <a:avLst/>
          </a:prstGeom>
        </p:spPr>
        <p:txBody>
          <a:bodyPr/>
          <a:lstStyle/>
          <a:p>
            <a:pPr>
              <a:defRPr/>
            </a:pPr>
            <a:fld id="{7BA541E5-6822-8543-9807-26155EA309BB}" type="slidenum">
              <a:rPr lang="en-US" smtClean="0"/>
              <a:pPr>
                <a:defRPr/>
              </a:pPr>
              <a:t>49</a:t>
            </a:fld>
            <a:endParaRPr lang="en-US" dirty="0"/>
          </a:p>
        </p:txBody>
      </p:sp>
      <p:sp>
        <p:nvSpPr>
          <p:cNvPr id="2" name="Title 1"/>
          <p:cNvSpPr>
            <a:spLocks noGrp="1"/>
          </p:cNvSpPr>
          <p:nvPr>
            <p:ph type="title"/>
          </p:nvPr>
        </p:nvSpPr>
        <p:spPr/>
        <p:txBody>
          <a:bodyPr/>
          <a:lstStyle/>
          <a:p>
            <a:r>
              <a:rPr lang="en-US" noProof="0" dirty="0"/>
              <a:t>Resource Definitions</a:t>
            </a:r>
          </a:p>
        </p:txBody>
      </p:sp>
      <p:pic>
        <p:nvPicPr>
          <p:cNvPr id="7" name="Picture 6"/>
          <p:cNvPicPr>
            <a:picLocks noChangeAspect="1"/>
          </p:cNvPicPr>
          <p:nvPr/>
        </p:nvPicPr>
        <p:blipFill>
          <a:blip r:embed="rId2"/>
          <a:stretch>
            <a:fillRect/>
          </a:stretch>
        </p:blipFill>
        <p:spPr>
          <a:xfrm>
            <a:off x="614200" y="235912"/>
            <a:ext cx="7920880" cy="6290468"/>
          </a:xfrm>
          <a:prstGeom prst="rect">
            <a:avLst/>
          </a:prstGeom>
        </p:spPr>
      </p:pic>
    </p:spTree>
    <p:extLst>
      <p:ext uri="{BB962C8B-B14F-4D97-AF65-F5344CB8AC3E}">
        <p14:creationId xmlns:p14="http://schemas.microsoft.com/office/powerpoint/2010/main" val="21064147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Before break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After break</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646295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Why resources?</a:t>
            </a:r>
          </a:p>
        </p:txBody>
      </p:sp>
      <p:sp>
        <p:nvSpPr>
          <p:cNvPr id="5" name="Content Placeholder 4"/>
          <p:cNvSpPr>
            <a:spLocks noGrp="1"/>
          </p:cNvSpPr>
          <p:nvPr>
            <p:ph idx="1"/>
          </p:nvPr>
        </p:nvSpPr>
        <p:spPr/>
        <p:txBody>
          <a:bodyPr/>
          <a:lstStyle/>
          <a:p>
            <a:r>
              <a:rPr lang="en-US" noProof="0" dirty="0"/>
              <a:t>Increases re-use</a:t>
            </a:r>
          </a:p>
          <a:p>
            <a:pPr lvl="1"/>
            <a:r>
              <a:rPr lang="en-US" noProof="0" dirty="0"/>
              <a:t>Can use the same resource structures (and profiles on them) in many solutions</a:t>
            </a:r>
          </a:p>
          <a:p>
            <a:r>
              <a:rPr lang="en-US" noProof="0" dirty="0"/>
              <a:t>Lighter-weight communication</a:t>
            </a:r>
          </a:p>
          <a:p>
            <a:pPr lvl="1"/>
            <a:r>
              <a:rPr lang="en-US" noProof="0" dirty="0"/>
              <a:t>Can point to resources “by reference” rather than sending all data</a:t>
            </a:r>
          </a:p>
          <a:p>
            <a:r>
              <a:rPr lang="en-US" noProof="0" dirty="0"/>
              <a:t>Aligns well with how data is stored</a:t>
            </a:r>
          </a:p>
        </p:txBody>
      </p:sp>
      <p:sp>
        <p:nvSpPr>
          <p:cNvPr id="2" name="Slide Number Placeholder 1"/>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108933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What’s in a resource definition?</a:t>
            </a:r>
          </a:p>
        </p:txBody>
      </p:sp>
      <p:sp>
        <p:nvSpPr>
          <p:cNvPr id="3" name="Content Placeholder 2"/>
          <p:cNvSpPr>
            <a:spLocks noGrp="1"/>
          </p:cNvSpPr>
          <p:nvPr>
            <p:ph idx="1"/>
          </p:nvPr>
        </p:nvSpPr>
        <p:spPr/>
        <p:txBody>
          <a:bodyPr/>
          <a:lstStyle/>
          <a:p>
            <a:r>
              <a:rPr lang="en-US" sz="2800" noProof="0" dirty="0"/>
              <a:t>Each resource defines:</a:t>
            </a:r>
          </a:p>
          <a:p>
            <a:pPr lvl="1"/>
            <a:r>
              <a:rPr lang="en-US" sz="2400" noProof="0" dirty="0"/>
              <a:t>What elements are part of “core”</a:t>
            </a:r>
          </a:p>
          <a:p>
            <a:pPr lvl="1"/>
            <a:r>
              <a:rPr lang="en-US" sz="2400" noProof="0" dirty="0"/>
              <a:t>Names</a:t>
            </a:r>
          </a:p>
          <a:p>
            <a:pPr lvl="1"/>
            <a:r>
              <a:rPr lang="en-US" sz="2400" noProof="0" dirty="0"/>
              <a:t>Definitions</a:t>
            </a:r>
          </a:p>
          <a:p>
            <a:pPr lvl="1"/>
            <a:r>
              <a:rPr lang="en-US" sz="2400" noProof="0" dirty="0"/>
              <a:t>Cardinality</a:t>
            </a:r>
          </a:p>
          <a:p>
            <a:pPr lvl="1"/>
            <a:r>
              <a:rPr lang="en-US" sz="2400" noProof="0" dirty="0"/>
              <a:t>Code lists</a:t>
            </a:r>
          </a:p>
          <a:p>
            <a:pPr lvl="1"/>
            <a:r>
              <a:rPr lang="en-US" sz="2400" noProof="0" dirty="0"/>
              <a:t>Mappings (to RIM, v2 and other specs)</a:t>
            </a:r>
          </a:p>
          <a:p>
            <a:pPr lvl="1"/>
            <a:r>
              <a:rPr lang="en-US" sz="2400" noProof="0" dirty="0"/>
              <a:t>Constraints</a:t>
            </a:r>
          </a:p>
          <a:p>
            <a:r>
              <a:rPr lang="en-US" sz="2800" noProof="0" dirty="0"/>
              <a:t>All in a computable form</a:t>
            </a:r>
          </a:p>
          <a:p>
            <a:pPr lvl="1"/>
            <a:r>
              <a:rPr lang="en-US" sz="2400" noProof="0" dirty="0"/>
              <a:t>Create spec, schemas, reference implementations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15921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304642"/>
            <a:ext cx="6552728" cy="1180142"/>
          </a:xfrm>
        </p:spPr>
        <p:txBody>
          <a:bodyPr/>
          <a:lstStyle/>
          <a:p>
            <a:r>
              <a:rPr lang="en-US" noProof="0" dirty="0"/>
              <a:t>(FHIR home)</a:t>
            </a:r>
          </a:p>
        </p:txBody>
      </p:sp>
      <p:pic>
        <p:nvPicPr>
          <p:cNvPr id="5" name="Picture 4"/>
          <p:cNvPicPr>
            <a:picLocks noChangeAspect="1"/>
          </p:cNvPicPr>
          <p:nvPr/>
        </p:nvPicPr>
        <p:blipFill>
          <a:blip r:embed="rId3"/>
          <a:stretch>
            <a:fillRect/>
          </a:stretch>
        </p:blipFill>
        <p:spPr>
          <a:xfrm>
            <a:off x="282153" y="243533"/>
            <a:ext cx="8611633" cy="6281811"/>
          </a:xfrm>
          <a:prstGeom prst="rect">
            <a:avLst/>
          </a:prstGeom>
        </p:spPr>
      </p:pic>
      <p:sp>
        <p:nvSpPr>
          <p:cNvPr id="2" name="Slide Number Placeholder 1"/>
          <p:cNvSpPr>
            <a:spLocks noGrp="1"/>
          </p:cNvSpPr>
          <p:nvPr>
            <p:ph type="sldNum" sz="quarter" idx="4"/>
          </p:nvPr>
        </p:nvSpPr>
        <p:spPr/>
        <p:txBody>
          <a:bodyPr/>
          <a:lstStyle/>
          <a:p>
            <a:fld id="{5CC3E5C4-3E2B-40F1-9F2B-C46CEB0C88DF}" type="slidenum">
              <a:rPr lang="en-CA" smtClean="0"/>
              <a:pPr/>
              <a:t>52</a:t>
            </a:fld>
            <a:endParaRPr lang="en-CA" dirty="0"/>
          </a:p>
        </p:txBody>
      </p:sp>
      <p:sp>
        <p:nvSpPr>
          <p:cNvPr id="9" name="TextBox 8"/>
          <p:cNvSpPr txBox="1"/>
          <p:nvPr/>
        </p:nvSpPr>
        <p:spPr>
          <a:xfrm>
            <a:off x="2771800" y="927382"/>
            <a:ext cx="3320091" cy="769441"/>
          </a:xfrm>
          <a:prstGeom prst="rect">
            <a:avLst/>
          </a:prstGeom>
          <a:noFill/>
        </p:spPr>
        <p:txBody>
          <a:bodyPr wrap="square" rtlCol="0">
            <a:spAutoFit/>
          </a:bodyPr>
          <a:lstStyle/>
          <a:p>
            <a:pPr algn="ctr"/>
            <a:r>
              <a:rPr lang="en-US" sz="4400" b="1" dirty="0">
                <a:solidFill>
                  <a:srgbClr val="FF0000"/>
                </a:solidFill>
              </a:rPr>
              <a:t>hl7.org/</a:t>
            </a:r>
            <a:r>
              <a:rPr lang="en-US" sz="4400" b="1" dirty="0" err="1">
                <a:solidFill>
                  <a:srgbClr val="FF0000"/>
                </a:solidFill>
              </a:rPr>
              <a:t>fhir</a:t>
            </a:r>
            <a:endParaRPr lang="en-CA" sz="4400" b="1" dirty="0">
              <a:solidFill>
                <a:srgbClr val="FF0000"/>
              </a:solidFill>
            </a:endParaRPr>
          </a:p>
        </p:txBody>
      </p:sp>
    </p:spTree>
    <p:extLst>
      <p:ext uri="{BB962C8B-B14F-4D97-AF65-F5344CB8AC3E}">
        <p14:creationId xmlns:p14="http://schemas.microsoft.com/office/powerpoint/2010/main" val="1507207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Break!</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Before break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After break</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861047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Monday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Tuesday</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3395978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Questions?</a:t>
            </a:r>
          </a:p>
        </p:txBody>
      </p:sp>
      <p:sp>
        <p:nvSpPr>
          <p:cNvPr id="3" name="Content Placeholder 2"/>
          <p:cNvSpPr>
            <a:spLocks noGrp="1"/>
          </p:cNvSpPr>
          <p:nvPr>
            <p:ph idx="1"/>
          </p:nvPr>
        </p:nvSpPr>
        <p:spPr/>
        <p:txBody>
          <a:bodyPr/>
          <a:lstStyle/>
          <a:p>
            <a:pPr>
              <a:buNone/>
            </a:pPr>
            <a:r>
              <a:rPr lang="en-US" sz="2800" noProof="0" dirty="0">
                <a:hlinkClick r:id="rId2"/>
              </a:rPr>
              <a:t>http://hl7.org/fhir</a:t>
            </a:r>
            <a:r>
              <a:rPr lang="en-US" sz="2800" noProof="0" dirty="0"/>
              <a:t>	    	   </a:t>
            </a:r>
            <a:r>
              <a:rPr lang="en-US" sz="2800" noProof="0" dirty="0">
                <a:hlinkClick r:id="rId3"/>
              </a:rPr>
              <a:t>lmckenzie@gevityinc.com</a:t>
            </a:r>
            <a:r>
              <a:rPr lang="en-US" sz="2800" noProof="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5262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Executives</a:t>
            </a:r>
            <a:br>
              <a:rPr lang="en-US" noProof="0" dirty="0"/>
            </a:br>
            <a:r>
              <a:rPr lang="en-US" noProof="0" dirty="0"/>
              <a:t>2 of 2</a:t>
            </a:r>
          </a:p>
        </p:txBody>
      </p:sp>
      <p:sp>
        <p:nvSpPr>
          <p:cNvPr id="3" name="Subtitle 2"/>
          <p:cNvSpPr>
            <a:spLocks noGrp="1"/>
          </p:cNvSpPr>
          <p:nvPr>
            <p:ph type="subTitle" idx="1"/>
          </p:nvPr>
        </p:nvSpPr>
        <p:spPr>
          <a:xfrm>
            <a:off x="1473288" y="4221088"/>
            <a:ext cx="6400800" cy="1338808"/>
          </a:xfrm>
        </p:spPr>
        <p:txBody>
          <a:bodyPr/>
          <a:lstStyle/>
          <a:p>
            <a:r>
              <a:rPr lang="en-US" noProof="0" dirty="0"/>
              <a:t>Lloyd McKenzie</a:t>
            </a:r>
          </a:p>
          <a:p>
            <a:r>
              <a:rPr lang="en-US" noProof="0" dirty="0"/>
              <a:t>April 25, 2017</a:t>
            </a:r>
          </a:p>
        </p:txBody>
      </p:sp>
    </p:spTree>
    <p:extLst>
      <p:ext uri="{BB962C8B-B14F-4D97-AF65-F5344CB8AC3E}">
        <p14:creationId xmlns:p14="http://schemas.microsoft.com/office/powerpoint/2010/main" val="4091412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Monday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Tuesday</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27121081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How does FHIR compare?</a:t>
            </a:r>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4678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Monday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Tuesday</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40413512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V2 and FHIR</a:t>
            </a:r>
          </a:p>
        </p:txBody>
      </p:sp>
      <p:sp>
        <p:nvSpPr>
          <p:cNvPr id="5" name="Text Placeholder 4"/>
          <p:cNvSpPr>
            <a:spLocks noGrp="1"/>
          </p:cNvSpPr>
          <p:nvPr>
            <p:ph type="body" idx="1"/>
          </p:nvPr>
        </p:nvSpPr>
        <p:spPr/>
        <p:txBody>
          <a:bodyPr/>
          <a:lstStyle/>
          <a:p>
            <a:r>
              <a:rPr lang="en-US" noProof="0" dirty="0"/>
              <a:t>Similarities</a:t>
            </a:r>
          </a:p>
        </p:txBody>
      </p:sp>
      <p:sp>
        <p:nvSpPr>
          <p:cNvPr id="6" name="Content Placeholder 5"/>
          <p:cNvSpPr>
            <a:spLocks noGrp="1"/>
          </p:cNvSpPr>
          <p:nvPr>
            <p:ph sz="half" idx="2"/>
          </p:nvPr>
        </p:nvSpPr>
        <p:spPr/>
        <p:txBody>
          <a:bodyPr/>
          <a:lstStyle/>
          <a:p>
            <a:r>
              <a:rPr lang="en-US" noProof="0" dirty="0"/>
              <a:t>Built around re-usable “chunks” of data</a:t>
            </a:r>
          </a:p>
          <a:p>
            <a:r>
              <a:rPr lang="en-US" noProof="0" dirty="0"/>
              <a:t>Strong forward/backward compatibility rules</a:t>
            </a:r>
          </a:p>
          <a:p>
            <a:r>
              <a:rPr lang="en-US" noProof="0" dirty="0"/>
              <a:t>Extensibility mechanism</a:t>
            </a:r>
          </a:p>
        </p:txBody>
      </p:sp>
      <p:sp>
        <p:nvSpPr>
          <p:cNvPr id="7" name="Text Placeholder 6"/>
          <p:cNvSpPr>
            <a:spLocks noGrp="1"/>
          </p:cNvSpPr>
          <p:nvPr>
            <p:ph type="body" sz="quarter" idx="3"/>
          </p:nvPr>
        </p:nvSpPr>
        <p:spPr/>
        <p:txBody>
          <a:bodyPr/>
          <a:lstStyle/>
          <a:p>
            <a:r>
              <a:rPr lang="en-US" noProof="0" dirty="0"/>
              <a:t>FHIR Differences</a:t>
            </a:r>
          </a:p>
        </p:txBody>
      </p:sp>
      <p:sp>
        <p:nvSpPr>
          <p:cNvPr id="8" name="Content Placeholder 7"/>
          <p:cNvSpPr>
            <a:spLocks noGrp="1"/>
          </p:cNvSpPr>
          <p:nvPr>
            <p:ph sz="quarter" idx="4"/>
          </p:nvPr>
        </p:nvSpPr>
        <p:spPr/>
        <p:txBody>
          <a:bodyPr/>
          <a:lstStyle/>
          <a:p>
            <a:r>
              <a:rPr lang="en-US" noProof="0" dirty="0"/>
              <a:t>Each chunk (resource) is independently addressable</a:t>
            </a:r>
          </a:p>
          <a:p>
            <a:r>
              <a:rPr lang="en-US" noProof="0" dirty="0"/>
              <a:t>More than messages</a:t>
            </a:r>
          </a:p>
          <a:p>
            <a:r>
              <a:rPr lang="en-US" noProof="0" dirty="0"/>
              <a:t>Human readable required</a:t>
            </a:r>
          </a:p>
          <a:p>
            <a:r>
              <a:rPr lang="en-US" noProof="0" dirty="0"/>
              <a:t>Extensions don’t collide, are discoverable</a:t>
            </a:r>
          </a:p>
          <a:p>
            <a:r>
              <a:rPr lang="en-US" noProof="0" dirty="0"/>
              <a:t>Modern tools/skills</a:t>
            </a:r>
          </a:p>
          <a:p>
            <a:r>
              <a:rPr lang="en-US" noProof="0" dirty="0"/>
              <a:t>Instances easy to read</a:t>
            </a:r>
          </a:p>
          <a:p>
            <a:r>
              <a:rPr lang="en-US" noProof="0" dirty="0"/>
              <a:t>Lighter spec</a:t>
            </a:r>
          </a:p>
        </p:txBody>
      </p:sp>
    </p:spTree>
    <p:extLst>
      <p:ext uri="{BB962C8B-B14F-4D97-AF65-F5344CB8AC3E}">
        <p14:creationId xmlns:p14="http://schemas.microsoft.com/office/powerpoint/2010/main" val="35938367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V3 and FHIR</a:t>
            </a:r>
          </a:p>
        </p:txBody>
      </p:sp>
      <p:sp>
        <p:nvSpPr>
          <p:cNvPr id="3" name="Text Placeholder 2"/>
          <p:cNvSpPr>
            <a:spLocks noGrp="1"/>
          </p:cNvSpPr>
          <p:nvPr>
            <p:ph type="body" idx="1"/>
          </p:nvPr>
        </p:nvSpPr>
        <p:spPr/>
        <p:txBody>
          <a:bodyPr/>
          <a:lstStyle/>
          <a:p>
            <a:r>
              <a:rPr lang="en-US" noProof="0" dirty="0"/>
              <a:t>Similarities</a:t>
            </a:r>
          </a:p>
        </p:txBody>
      </p:sp>
      <p:sp>
        <p:nvSpPr>
          <p:cNvPr id="4" name="Content Placeholder 3"/>
          <p:cNvSpPr>
            <a:spLocks noGrp="1"/>
          </p:cNvSpPr>
          <p:nvPr>
            <p:ph sz="half" idx="2"/>
          </p:nvPr>
        </p:nvSpPr>
        <p:spPr/>
        <p:txBody>
          <a:bodyPr/>
          <a:lstStyle/>
          <a:p>
            <a:r>
              <a:rPr lang="en-US" noProof="0" dirty="0"/>
              <a:t>Based on RIM, vocab &amp; ISO Data types foundations</a:t>
            </a:r>
          </a:p>
          <a:p>
            <a:r>
              <a:rPr lang="en-US" noProof="0" dirty="0"/>
              <a:t>Support XML syntax</a:t>
            </a:r>
          </a:p>
        </p:txBody>
      </p:sp>
      <p:sp>
        <p:nvSpPr>
          <p:cNvPr id="5" name="Text Placeholder 4"/>
          <p:cNvSpPr>
            <a:spLocks noGrp="1"/>
          </p:cNvSpPr>
          <p:nvPr>
            <p:ph type="body" sz="quarter" idx="3"/>
          </p:nvPr>
        </p:nvSpPr>
        <p:spPr/>
        <p:txBody>
          <a:bodyPr/>
          <a:lstStyle/>
          <a:p>
            <a:r>
              <a:rPr lang="en-US" noProof="0" dirty="0"/>
              <a:t>FHIR Differences</a:t>
            </a:r>
          </a:p>
        </p:txBody>
      </p:sp>
      <p:sp>
        <p:nvSpPr>
          <p:cNvPr id="6" name="Content Placeholder 5"/>
          <p:cNvSpPr>
            <a:spLocks noGrp="1"/>
          </p:cNvSpPr>
          <p:nvPr>
            <p:ph sz="quarter" idx="4"/>
          </p:nvPr>
        </p:nvSpPr>
        <p:spPr/>
        <p:txBody>
          <a:bodyPr/>
          <a:lstStyle/>
          <a:p>
            <a:r>
              <a:rPr lang="en-US" noProof="0" dirty="0"/>
              <a:t>Simpler models &amp; syntax (reference model hidden)</a:t>
            </a:r>
          </a:p>
          <a:p>
            <a:r>
              <a:rPr lang="en-US" noProof="0" dirty="0"/>
              <a:t>Friendly names</a:t>
            </a:r>
          </a:p>
          <a:p>
            <a:r>
              <a:rPr lang="en-US" noProof="0" dirty="0"/>
              <a:t>Extensibility with discovery</a:t>
            </a:r>
          </a:p>
          <a:p>
            <a:r>
              <a:rPr lang="en-US" noProof="0" dirty="0"/>
              <a:t>Easy inter-version wire compatibility</a:t>
            </a:r>
          </a:p>
          <a:p>
            <a:r>
              <a:rPr lang="en-US" noProof="0" dirty="0"/>
              <a:t>Messages, documents, etc. use same syntax</a:t>
            </a:r>
          </a:p>
          <a:p>
            <a:r>
              <a:rPr lang="en-US" noProof="0" dirty="0"/>
              <a:t>JSON syntax too</a:t>
            </a:r>
          </a:p>
        </p:txBody>
      </p:sp>
    </p:spTree>
    <p:extLst>
      <p:ext uri="{BB962C8B-B14F-4D97-AF65-F5344CB8AC3E}">
        <p14:creationId xmlns:p14="http://schemas.microsoft.com/office/powerpoint/2010/main" val="32489027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and CDA</a:t>
            </a:r>
          </a:p>
        </p:txBody>
      </p:sp>
      <p:sp>
        <p:nvSpPr>
          <p:cNvPr id="3" name="Text Placeholder 2"/>
          <p:cNvSpPr>
            <a:spLocks noGrp="1"/>
          </p:cNvSpPr>
          <p:nvPr>
            <p:ph type="body" idx="1"/>
          </p:nvPr>
        </p:nvSpPr>
        <p:spPr/>
        <p:txBody>
          <a:bodyPr/>
          <a:lstStyle/>
          <a:p>
            <a:r>
              <a:rPr lang="en-US" noProof="0" dirty="0"/>
              <a:t>Similarities</a:t>
            </a:r>
          </a:p>
        </p:txBody>
      </p:sp>
      <p:sp>
        <p:nvSpPr>
          <p:cNvPr id="4" name="Content Placeholder 3"/>
          <p:cNvSpPr>
            <a:spLocks noGrp="1"/>
          </p:cNvSpPr>
          <p:nvPr>
            <p:ph sz="half" idx="2"/>
          </p:nvPr>
        </p:nvSpPr>
        <p:spPr/>
        <p:txBody>
          <a:bodyPr/>
          <a:lstStyle/>
          <a:p>
            <a:r>
              <a:rPr lang="en-US" noProof="0" dirty="0"/>
              <a:t>Support profiling for specific use-cases</a:t>
            </a:r>
          </a:p>
          <a:p>
            <a:r>
              <a:rPr lang="en-US" noProof="0" dirty="0"/>
              <a:t>Human readability is minimum for interoperability</a:t>
            </a:r>
          </a:p>
          <a:p>
            <a:r>
              <a:rPr lang="en-US" noProof="0" dirty="0"/>
              <a:t>APIs, validation tooling, profile tooling</a:t>
            </a:r>
          </a:p>
          <a:p>
            <a:r>
              <a:rPr lang="en-US" noProof="0" dirty="0"/>
              <a:t>(See v3 similarities on prior slide)</a:t>
            </a:r>
          </a:p>
        </p:txBody>
      </p:sp>
      <p:sp>
        <p:nvSpPr>
          <p:cNvPr id="5" name="Text Placeholder 4"/>
          <p:cNvSpPr>
            <a:spLocks noGrp="1"/>
          </p:cNvSpPr>
          <p:nvPr>
            <p:ph type="body" sz="quarter" idx="3"/>
          </p:nvPr>
        </p:nvSpPr>
        <p:spPr/>
        <p:txBody>
          <a:bodyPr/>
          <a:lstStyle/>
          <a:p>
            <a:r>
              <a:rPr lang="en-US" noProof="0" dirty="0"/>
              <a:t>FHIR Differences</a:t>
            </a:r>
          </a:p>
        </p:txBody>
      </p:sp>
      <p:sp>
        <p:nvSpPr>
          <p:cNvPr id="6" name="Content Placeholder 5"/>
          <p:cNvSpPr>
            <a:spLocks noGrp="1"/>
          </p:cNvSpPr>
          <p:nvPr>
            <p:ph sz="quarter" idx="4"/>
          </p:nvPr>
        </p:nvSpPr>
        <p:spPr/>
        <p:txBody>
          <a:bodyPr/>
          <a:lstStyle/>
          <a:p>
            <a:r>
              <a:rPr lang="en-US" noProof="0" dirty="0"/>
              <a:t>Initial discrete interoperability with the base specification (no templates)</a:t>
            </a:r>
          </a:p>
          <a:p>
            <a:r>
              <a:rPr lang="en-US" noProof="0" dirty="0"/>
              <a:t>Not restricted to just documents</a:t>
            </a:r>
          </a:p>
          <a:p>
            <a:r>
              <a:rPr lang="en-US" noProof="0" dirty="0"/>
              <a:t>Implementer tooling generated with spec</a:t>
            </a:r>
          </a:p>
          <a:p>
            <a:r>
              <a:rPr lang="en-US" noProof="0" dirty="0"/>
              <a:t>(See v3 differences on prior slide)</a:t>
            </a:r>
          </a:p>
        </p:txBody>
      </p:sp>
    </p:spTree>
    <p:extLst>
      <p:ext uri="{BB962C8B-B14F-4D97-AF65-F5344CB8AC3E}">
        <p14:creationId xmlns:p14="http://schemas.microsoft.com/office/powerpoint/2010/main" val="39970450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and Services</a:t>
            </a:r>
          </a:p>
        </p:txBody>
      </p:sp>
      <p:sp>
        <p:nvSpPr>
          <p:cNvPr id="3" name="Text Placeholder 2"/>
          <p:cNvSpPr>
            <a:spLocks noGrp="1"/>
          </p:cNvSpPr>
          <p:nvPr>
            <p:ph type="body" idx="1"/>
          </p:nvPr>
        </p:nvSpPr>
        <p:spPr/>
        <p:txBody>
          <a:bodyPr/>
          <a:lstStyle/>
          <a:p>
            <a:r>
              <a:rPr lang="en-US" noProof="0" dirty="0"/>
              <a:t>Similarities</a:t>
            </a:r>
          </a:p>
        </p:txBody>
      </p:sp>
      <p:sp>
        <p:nvSpPr>
          <p:cNvPr id="4" name="Content Placeholder 3"/>
          <p:cNvSpPr>
            <a:spLocks noGrp="1"/>
          </p:cNvSpPr>
          <p:nvPr>
            <p:ph sz="half" idx="2"/>
          </p:nvPr>
        </p:nvSpPr>
        <p:spPr/>
        <p:txBody>
          <a:bodyPr/>
          <a:lstStyle/>
          <a:p>
            <a:r>
              <a:rPr lang="en-US" noProof="0" dirty="0"/>
              <a:t>Encourage context neutral, re-usable structures with defined behavior</a:t>
            </a:r>
          </a:p>
          <a:p>
            <a:r>
              <a:rPr lang="en-US" noProof="0" dirty="0"/>
              <a:t>RESTful interface is a simple SOA interface</a:t>
            </a:r>
          </a:p>
        </p:txBody>
      </p:sp>
      <p:sp>
        <p:nvSpPr>
          <p:cNvPr id="5" name="Text Placeholder 4"/>
          <p:cNvSpPr>
            <a:spLocks noGrp="1"/>
          </p:cNvSpPr>
          <p:nvPr>
            <p:ph type="body" sz="quarter" idx="3"/>
          </p:nvPr>
        </p:nvSpPr>
        <p:spPr/>
        <p:txBody>
          <a:bodyPr/>
          <a:lstStyle/>
          <a:p>
            <a:r>
              <a:rPr lang="en-US" noProof="0" dirty="0"/>
              <a:t>FHIR differences</a:t>
            </a:r>
          </a:p>
        </p:txBody>
      </p:sp>
      <p:sp>
        <p:nvSpPr>
          <p:cNvPr id="6" name="Content Placeholder 5"/>
          <p:cNvSpPr>
            <a:spLocks noGrp="1"/>
          </p:cNvSpPr>
          <p:nvPr>
            <p:ph sz="quarter" idx="4"/>
          </p:nvPr>
        </p:nvSpPr>
        <p:spPr/>
        <p:txBody>
          <a:bodyPr/>
          <a:lstStyle/>
          <a:p>
            <a:r>
              <a:rPr lang="en-US" noProof="0" dirty="0"/>
              <a:t>Consistent data structures across services</a:t>
            </a:r>
          </a:p>
          <a:p>
            <a:r>
              <a:rPr lang="en-US" noProof="0" dirty="0"/>
              <a:t>Ease of transport across paradigms message &lt;-&gt; service &lt;-&gt; document &lt;-&gt; REST</a:t>
            </a:r>
          </a:p>
          <a:p>
            <a:r>
              <a:rPr lang="en-US" noProof="0" dirty="0"/>
              <a:t>Standard framework for defining/discovering services</a:t>
            </a:r>
          </a:p>
        </p:txBody>
      </p:sp>
    </p:spTree>
    <p:extLst>
      <p:ext uri="{BB962C8B-B14F-4D97-AF65-F5344CB8AC3E}">
        <p14:creationId xmlns:p14="http://schemas.microsoft.com/office/powerpoint/2010/main" val="32748421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 why use anything else?</a:t>
            </a:r>
          </a:p>
        </p:txBody>
      </p:sp>
      <p:sp>
        <p:nvSpPr>
          <p:cNvPr id="7" name="Content Placeholder 6"/>
          <p:cNvSpPr>
            <a:spLocks noGrp="1"/>
          </p:cNvSpPr>
          <p:nvPr>
            <p:ph idx="1"/>
          </p:nvPr>
        </p:nvSpPr>
        <p:spPr/>
        <p:txBody>
          <a:bodyPr/>
          <a:lstStyle/>
          <a:p>
            <a:r>
              <a:rPr lang="en-US" noProof="0" dirty="0"/>
              <a:t>FHIR is brand new</a:t>
            </a:r>
          </a:p>
          <a:p>
            <a:pPr lvl="1"/>
            <a:r>
              <a:rPr lang="en-US" noProof="0" dirty="0"/>
              <a:t>Minimal market share</a:t>
            </a:r>
          </a:p>
          <a:p>
            <a:pPr lvl="1"/>
            <a:r>
              <a:rPr lang="en-US" noProof="0" dirty="0"/>
              <a:t>Not yet normative</a:t>
            </a:r>
          </a:p>
          <a:p>
            <a:pPr lvl="1"/>
            <a:r>
              <a:rPr lang="en-US" noProof="0" dirty="0"/>
              <a:t>Limited track record</a:t>
            </a:r>
          </a:p>
          <a:p>
            <a:r>
              <a:rPr lang="en-US" noProof="0" dirty="0"/>
              <a:t>Business case</a:t>
            </a:r>
          </a:p>
          <a:p>
            <a:pPr lvl="1"/>
            <a:r>
              <a:rPr lang="en-US" noProof="0" dirty="0"/>
              <a:t>No-one dumps existing working systems just because something new is “better”</a:t>
            </a:r>
          </a:p>
          <a:p>
            <a:pPr lvl="1"/>
            <a:r>
              <a:rPr lang="en-US" noProof="0" dirty="0"/>
              <a:t>Most Large projects committed to one standard won’t change direction quickly (or even at all)</a:t>
            </a:r>
          </a:p>
        </p:txBody>
      </p:sp>
    </p:spTree>
    <p:extLst>
      <p:ext uri="{BB962C8B-B14F-4D97-AF65-F5344CB8AC3E}">
        <p14:creationId xmlns:p14="http://schemas.microsoft.com/office/powerpoint/2010/main" val="7420605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as a replacement</a:t>
            </a:r>
          </a:p>
        </p:txBody>
      </p:sp>
      <p:sp>
        <p:nvSpPr>
          <p:cNvPr id="3" name="Content Placeholder 2"/>
          <p:cNvSpPr>
            <a:spLocks noGrp="1"/>
          </p:cNvSpPr>
          <p:nvPr>
            <p:ph idx="1"/>
          </p:nvPr>
        </p:nvSpPr>
        <p:spPr/>
        <p:txBody>
          <a:bodyPr/>
          <a:lstStyle/>
          <a:p>
            <a:r>
              <a:rPr lang="en-US" sz="2800" noProof="0" dirty="0"/>
              <a:t>Yes, FHIR has the </a:t>
            </a:r>
            <a:r>
              <a:rPr lang="en-US" sz="2800" b="1" noProof="0" dirty="0"/>
              <a:t>potential</a:t>
            </a:r>
            <a:r>
              <a:rPr lang="en-US" sz="2800" b="0" noProof="0" dirty="0"/>
              <a:t> to supplant HL7 v3, CDA and even v2</a:t>
            </a:r>
          </a:p>
          <a:p>
            <a:r>
              <a:rPr lang="en-US" sz="2800" b="1" noProof="0" dirty="0"/>
              <a:t>However</a:t>
            </a:r>
          </a:p>
          <a:p>
            <a:pPr lvl="1"/>
            <a:r>
              <a:rPr lang="en-US" sz="2400" b="0" noProof="0" dirty="0"/>
              <a:t>It’s probably not going to do so right away</a:t>
            </a:r>
          </a:p>
          <a:p>
            <a:pPr marL="571500" indent="-514350"/>
            <a:endParaRPr lang="en-US" sz="2900" noProof="0" dirty="0"/>
          </a:p>
          <a:p>
            <a:pPr marL="571500" indent="-514350"/>
            <a:r>
              <a:rPr lang="en-US" sz="2900" noProof="0" dirty="0"/>
              <a:t>HL7 will support existing product lines so</a:t>
            </a:r>
            <a:br>
              <a:rPr lang="en-US" sz="2900" noProof="0" dirty="0"/>
            </a:br>
            <a:r>
              <a:rPr lang="en-US" sz="2900" noProof="0" dirty="0"/>
              <a:t>long as the market needs them</a:t>
            </a:r>
            <a:endParaRPr lang="en-US" sz="2900" b="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21721875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Status of FHIR</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264411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Timeline (planned)</a:t>
            </a:r>
          </a:p>
        </p:txBody>
      </p:sp>
      <p:cxnSp>
        <p:nvCxnSpPr>
          <p:cNvPr id="5" name="Straight Connector 4"/>
          <p:cNvCxnSpPr/>
          <p:nvPr/>
        </p:nvCxnSpPr>
        <p:spPr>
          <a:xfrm>
            <a:off x="323528" y="4797152"/>
            <a:ext cx="8424936" cy="0"/>
          </a:xfrm>
          <a:prstGeom prst="line">
            <a:avLst/>
          </a:prstGeom>
          <a:ln w="34925">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158779" y="4973106"/>
            <a:ext cx="755335" cy="400110"/>
          </a:xfrm>
          <a:prstGeom prst="rect">
            <a:avLst/>
          </a:prstGeom>
          <a:noFill/>
        </p:spPr>
        <p:txBody>
          <a:bodyPr wrap="none" rtlCol="0">
            <a:spAutoFit/>
          </a:bodyPr>
          <a:lstStyle/>
          <a:p>
            <a:r>
              <a:rPr lang="en-US" sz="2000" dirty="0">
                <a:solidFill>
                  <a:srgbClr val="636360"/>
                </a:solidFill>
              </a:rPr>
              <a:t>2012</a:t>
            </a:r>
            <a:endParaRPr lang="en-US" dirty="0">
              <a:solidFill>
                <a:srgbClr val="636360"/>
              </a:solidFill>
            </a:endParaRPr>
          </a:p>
        </p:txBody>
      </p:sp>
      <p:sp>
        <p:nvSpPr>
          <p:cNvPr id="7" name="TextBox 6"/>
          <p:cNvSpPr txBox="1"/>
          <p:nvPr/>
        </p:nvSpPr>
        <p:spPr>
          <a:xfrm>
            <a:off x="4575955" y="4973106"/>
            <a:ext cx="755335" cy="400110"/>
          </a:xfrm>
          <a:prstGeom prst="rect">
            <a:avLst/>
          </a:prstGeom>
          <a:noFill/>
        </p:spPr>
        <p:txBody>
          <a:bodyPr wrap="none" rtlCol="0">
            <a:spAutoFit/>
          </a:bodyPr>
          <a:lstStyle/>
          <a:p>
            <a:r>
              <a:rPr lang="en-US" sz="2000" dirty="0">
                <a:solidFill>
                  <a:srgbClr val="636360"/>
                </a:solidFill>
              </a:rPr>
              <a:t>2016</a:t>
            </a:r>
            <a:endParaRPr lang="en-US" dirty="0">
              <a:solidFill>
                <a:srgbClr val="636360"/>
              </a:solidFill>
            </a:endParaRPr>
          </a:p>
        </p:txBody>
      </p:sp>
      <p:sp>
        <p:nvSpPr>
          <p:cNvPr id="8" name="TextBox 7"/>
          <p:cNvSpPr txBox="1"/>
          <p:nvPr/>
        </p:nvSpPr>
        <p:spPr>
          <a:xfrm>
            <a:off x="2867367" y="4973106"/>
            <a:ext cx="755335" cy="400110"/>
          </a:xfrm>
          <a:prstGeom prst="rect">
            <a:avLst/>
          </a:prstGeom>
          <a:noFill/>
        </p:spPr>
        <p:txBody>
          <a:bodyPr wrap="none" rtlCol="0">
            <a:spAutoFit/>
          </a:bodyPr>
          <a:lstStyle/>
          <a:p>
            <a:r>
              <a:rPr lang="en-US" sz="2000" dirty="0">
                <a:solidFill>
                  <a:srgbClr val="636360"/>
                </a:solidFill>
              </a:rPr>
              <a:t>2014</a:t>
            </a:r>
            <a:endParaRPr lang="en-US" dirty="0">
              <a:solidFill>
                <a:srgbClr val="636360"/>
              </a:solidFill>
            </a:endParaRPr>
          </a:p>
        </p:txBody>
      </p:sp>
      <p:sp>
        <p:nvSpPr>
          <p:cNvPr id="9" name="TextBox 8"/>
          <p:cNvSpPr txBox="1"/>
          <p:nvPr/>
        </p:nvSpPr>
        <p:spPr>
          <a:xfrm>
            <a:off x="6284543" y="4973106"/>
            <a:ext cx="755335" cy="400110"/>
          </a:xfrm>
          <a:prstGeom prst="rect">
            <a:avLst/>
          </a:prstGeom>
          <a:noFill/>
        </p:spPr>
        <p:txBody>
          <a:bodyPr wrap="none" rtlCol="0">
            <a:spAutoFit/>
          </a:bodyPr>
          <a:lstStyle/>
          <a:p>
            <a:r>
              <a:rPr lang="en-US" sz="2000" dirty="0">
                <a:solidFill>
                  <a:srgbClr val="636360"/>
                </a:solidFill>
              </a:rPr>
              <a:t>2018</a:t>
            </a:r>
            <a:endParaRPr lang="en-US" dirty="0">
              <a:solidFill>
                <a:srgbClr val="636360"/>
              </a:solidFill>
            </a:endParaRPr>
          </a:p>
        </p:txBody>
      </p:sp>
      <p:sp>
        <p:nvSpPr>
          <p:cNvPr id="10" name="TextBox 9"/>
          <p:cNvSpPr txBox="1"/>
          <p:nvPr/>
        </p:nvSpPr>
        <p:spPr>
          <a:xfrm>
            <a:off x="7993129" y="4973106"/>
            <a:ext cx="755335" cy="400110"/>
          </a:xfrm>
          <a:prstGeom prst="rect">
            <a:avLst/>
          </a:prstGeom>
          <a:noFill/>
        </p:spPr>
        <p:txBody>
          <a:bodyPr wrap="none" rtlCol="0">
            <a:spAutoFit/>
          </a:bodyPr>
          <a:lstStyle/>
          <a:p>
            <a:r>
              <a:rPr lang="en-US" sz="2000" dirty="0">
                <a:solidFill>
                  <a:srgbClr val="636360"/>
                </a:solidFill>
              </a:rPr>
              <a:t>2020</a:t>
            </a:r>
            <a:endParaRPr lang="en-US" dirty="0">
              <a:solidFill>
                <a:srgbClr val="636360"/>
              </a:solidFill>
            </a:endParaRPr>
          </a:p>
        </p:txBody>
      </p:sp>
      <p:grpSp>
        <p:nvGrpSpPr>
          <p:cNvPr id="3" name="Group 10"/>
          <p:cNvGrpSpPr/>
          <p:nvPr/>
        </p:nvGrpSpPr>
        <p:grpSpPr>
          <a:xfrm>
            <a:off x="1259632" y="3356992"/>
            <a:ext cx="576064" cy="1440160"/>
            <a:chOff x="1835696" y="3356992"/>
            <a:chExt cx="576064" cy="1440160"/>
          </a:xfrm>
        </p:grpSpPr>
        <p:cxnSp>
          <p:nvCxnSpPr>
            <p:cNvPr id="12" name="Straight Connector 11"/>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178827" y="2500095"/>
            <a:ext cx="739305" cy="707886"/>
          </a:xfrm>
          <a:prstGeom prst="rect">
            <a:avLst/>
          </a:prstGeom>
          <a:noFill/>
        </p:spPr>
        <p:txBody>
          <a:bodyPr wrap="none" rtlCol="0">
            <a:spAutoFit/>
          </a:bodyPr>
          <a:lstStyle/>
          <a:p>
            <a:r>
              <a:rPr lang="en-US" sz="2000" dirty="0">
                <a:solidFill>
                  <a:srgbClr val="636360"/>
                </a:solidFill>
              </a:rPr>
              <a:t>First</a:t>
            </a:r>
            <a:br>
              <a:rPr lang="en-US" sz="2000" dirty="0">
                <a:solidFill>
                  <a:srgbClr val="636360"/>
                </a:solidFill>
              </a:rPr>
            </a:br>
            <a:r>
              <a:rPr lang="en-US" sz="2000" dirty="0">
                <a:solidFill>
                  <a:srgbClr val="636360"/>
                </a:solidFill>
              </a:rPr>
              <a:t>Draft</a:t>
            </a:r>
          </a:p>
        </p:txBody>
      </p:sp>
      <p:sp>
        <p:nvSpPr>
          <p:cNvPr id="32" name="TextBox 31"/>
          <p:cNvSpPr txBox="1"/>
          <p:nvPr/>
        </p:nvSpPr>
        <p:spPr>
          <a:xfrm>
            <a:off x="323528" y="4973106"/>
            <a:ext cx="736292" cy="400110"/>
          </a:xfrm>
          <a:prstGeom prst="rect">
            <a:avLst/>
          </a:prstGeom>
          <a:noFill/>
        </p:spPr>
        <p:txBody>
          <a:bodyPr wrap="none" rtlCol="0">
            <a:spAutoFit/>
          </a:bodyPr>
          <a:lstStyle/>
          <a:p>
            <a:r>
              <a:rPr lang="en-US" sz="2000" dirty="0">
                <a:solidFill>
                  <a:srgbClr val="636360"/>
                </a:solidFill>
              </a:rPr>
              <a:t>2011</a:t>
            </a:r>
            <a:endParaRPr lang="en-US" dirty="0">
              <a:solidFill>
                <a:srgbClr val="636360"/>
              </a:solidFill>
            </a:endParaRPr>
          </a:p>
        </p:txBody>
      </p:sp>
      <p:sp>
        <p:nvSpPr>
          <p:cNvPr id="33" name="TextBox 32"/>
          <p:cNvSpPr txBox="1"/>
          <p:nvPr/>
        </p:nvSpPr>
        <p:spPr>
          <a:xfrm>
            <a:off x="3721661" y="4973106"/>
            <a:ext cx="755335" cy="400110"/>
          </a:xfrm>
          <a:prstGeom prst="rect">
            <a:avLst/>
          </a:prstGeom>
          <a:noFill/>
        </p:spPr>
        <p:txBody>
          <a:bodyPr wrap="none" rtlCol="0">
            <a:spAutoFit/>
          </a:bodyPr>
          <a:lstStyle/>
          <a:p>
            <a:r>
              <a:rPr lang="en-US" sz="2000" dirty="0">
                <a:solidFill>
                  <a:srgbClr val="636360"/>
                </a:solidFill>
              </a:rPr>
              <a:t>2015</a:t>
            </a:r>
            <a:endParaRPr lang="en-US" dirty="0">
              <a:solidFill>
                <a:srgbClr val="636360"/>
              </a:solidFill>
            </a:endParaRPr>
          </a:p>
        </p:txBody>
      </p:sp>
      <p:sp>
        <p:nvSpPr>
          <p:cNvPr id="34" name="TextBox 33"/>
          <p:cNvSpPr txBox="1"/>
          <p:nvPr/>
        </p:nvSpPr>
        <p:spPr>
          <a:xfrm>
            <a:off x="2013073" y="4973106"/>
            <a:ext cx="755335" cy="400110"/>
          </a:xfrm>
          <a:prstGeom prst="rect">
            <a:avLst/>
          </a:prstGeom>
          <a:noFill/>
        </p:spPr>
        <p:txBody>
          <a:bodyPr wrap="none" rtlCol="0">
            <a:spAutoFit/>
          </a:bodyPr>
          <a:lstStyle/>
          <a:p>
            <a:r>
              <a:rPr lang="en-US" sz="2000" dirty="0">
                <a:solidFill>
                  <a:srgbClr val="636360"/>
                </a:solidFill>
              </a:rPr>
              <a:t>2013</a:t>
            </a:r>
            <a:endParaRPr lang="en-US" dirty="0">
              <a:solidFill>
                <a:srgbClr val="636360"/>
              </a:solidFill>
            </a:endParaRPr>
          </a:p>
        </p:txBody>
      </p:sp>
      <p:sp>
        <p:nvSpPr>
          <p:cNvPr id="35" name="TextBox 34"/>
          <p:cNvSpPr txBox="1"/>
          <p:nvPr/>
        </p:nvSpPr>
        <p:spPr>
          <a:xfrm>
            <a:off x="5430249" y="4973106"/>
            <a:ext cx="755335" cy="400110"/>
          </a:xfrm>
          <a:prstGeom prst="rect">
            <a:avLst/>
          </a:prstGeom>
          <a:noFill/>
        </p:spPr>
        <p:txBody>
          <a:bodyPr wrap="none" rtlCol="0">
            <a:spAutoFit/>
          </a:bodyPr>
          <a:lstStyle/>
          <a:p>
            <a:r>
              <a:rPr lang="en-US" sz="2000" dirty="0">
                <a:solidFill>
                  <a:srgbClr val="636360"/>
                </a:solidFill>
              </a:rPr>
              <a:t>2017</a:t>
            </a:r>
            <a:endParaRPr lang="en-US" dirty="0">
              <a:solidFill>
                <a:srgbClr val="636360"/>
              </a:solidFill>
            </a:endParaRPr>
          </a:p>
        </p:txBody>
      </p:sp>
      <p:sp>
        <p:nvSpPr>
          <p:cNvPr id="36" name="TextBox 35"/>
          <p:cNvSpPr txBox="1"/>
          <p:nvPr/>
        </p:nvSpPr>
        <p:spPr>
          <a:xfrm>
            <a:off x="7138837" y="4973106"/>
            <a:ext cx="755335" cy="400110"/>
          </a:xfrm>
          <a:prstGeom prst="rect">
            <a:avLst/>
          </a:prstGeom>
          <a:noFill/>
        </p:spPr>
        <p:txBody>
          <a:bodyPr wrap="none" rtlCol="0">
            <a:spAutoFit/>
          </a:bodyPr>
          <a:lstStyle/>
          <a:p>
            <a:r>
              <a:rPr lang="en-US" sz="2000" dirty="0">
                <a:solidFill>
                  <a:srgbClr val="636360"/>
                </a:solidFill>
              </a:rPr>
              <a:t>2019</a:t>
            </a:r>
            <a:endParaRPr lang="en-US" dirty="0">
              <a:solidFill>
                <a:srgbClr val="636360"/>
              </a:solidFill>
            </a:endParaRPr>
          </a:p>
        </p:txBody>
      </p:sp>
      <p:grpSp>
        <p:nvGrpSpPr>
          <p:cNvPr id="4" name="Group 36"/>
          <p:cNvGrpSpPr/>
          <p:nvPr/>
        </p:nvGrpSpPr>
        <p:grpSpPr>
          <a:xfrm>
            <a:off x="3275856" y="3356992"/>
            <a:ext cx="576064" cy="1440160"/>
            <a:chOff x="1835696" y="3356992"/>
            <a:chExt cx="576064" cy="1440160"/>
          </a:xfrm>
        </p:grpSpPr>
        <p:cxnSp>
          <p:nvCxnSpPr>
            <p:cNvPr id="38" name="Straight Connector 3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3194235" y="2503658"/>
            <a:ext cx="699230" cy="707886"/>
          </a:xfrm>
          <a:prstGeom prst="rect">
            <a:avLst/>
          </a:prstGeom>
          <a:noFill/>
        </p:spPr>
        <p:txBody>
          <a:bodyPr wrap="none" rtlCol="0">
            <a:spAutoFit/>
          </a:bodyPr>
          <a:lstStyle/>
          <a:p>
            <a:r>
              <a:rPr lang="en-US" sz="2000" dirty="0">
                <a:solidFill>
                  <a:srgbClr val="636360"/>
                </a:solidFill>
              </a:rPr>
              <a:t>1</a:t>
            </a:r>
            <a:r>
              <a:rPr lang="en-US" sz="2000" baseline="30000" dirty="0">
                <a:solidFill>
                  <a:srgbClr val="636360"/>
                </a:solidFill>
              </a:rPr>
              <a:t>st</a:t>
            </a:r>
            <a:endParaRPr lang="en-US" sz="2000" dirty="0">
              <a:solidFill>
                <a:srgbClr val="636360"/>
              </a:solidFill>
            </a:endParaRPr>
          </a:p>
          <a:p>
            <a:r>
              <a:rPr lang="en-US" sz="2000" dirty="0">
                <a:solidFill>
                  <a:srgbClr val="636360"/>
                </a:solidFill>
              </a:rPr>
              <a:t>STU</a:t>
            </a:r>
          </a:p>
        </p:txBody>
      </p:sp>
      <p:grpSp>
        <p:nvGrpSpPr>
          <p:cNvPr id="11" name="Group 53"/>
          <p:cNvGrpSpPr/>
          <p:nvPr/>
        </p:nvGrpSpPr>
        <p:grpSpPr>
          <a:xfrm>
            <a:off x="4572000" y="2524504"/>
            <a:ext cx="736099" cy="2272648"/>
            <a:chOff x="4133365" y="2524504"/>
            <a:chExt cx="736099" cy="2272648"/>
          </a:xfrm>
        </p:grpSpPr>
        <p:sp>
          <p:nvSpPr>
            <p:cNvPr id="41" name="TextBox 40"/>
            <p:cNvSpPr txBox="1"/>
            <p:nvPr/>
          </p:nvSpPr>
          <p:spPr>
            <a:xfrm>
              <a:off x="4133365" y="2524504"/>
              <a:ext cx="736099" cy="707886"/>
            </a:xfrm>
            <a:prstGeom prst="rect">
              <a:avLst/>
            </a:prstGeom>
            <a:noFill/>
          </p:spPr>
          <p:txBody>
            <a:bodyPr wrap="none" rtlCol="0">
              <a:spAutoFit/>
            </a:bodyPr>
            <a:lstStyle/>
            <a:p>
              <a:r>
                <a:rPr lang="en-US" sz="2000" dirty="0">
                  <a:solidFill>
                    <a:srgbClr val="636360"/>
                  </a:solidFill>
                </a:rPr>
                <a:t>~ 2</a:t>
              </a:r>
              <a:r>
                <a:rPr lang="en-US" sz="2000" baseline="30000" dirty="0">
                  <a:solidFill>
                    <a:srgbClr val="636360"/>
                  </a:solidFill>
                </a:rPr>
                <a:t>nd</a:t>
              </a:r>
            </a:p>
            <a:p>
              <a:r>
                <a:rPr lang="en-US" sz="2000" dirty="0">
                  <a:solidFill>
                    <a:srgbClr val="636360"/>
                  </a:solidFill>
                </a:rPr>
                <a:t>STU</a:t>
              </a:r>
            </a:p>
          </p:txBody>
        </p:sp>
        <p:grpSp>
          <p:nvGrpSpPr>
            <p:cNvPr id="13" name="Group 43"/>
            <p:cNvGrpSpPr/>
            <p:nvPr/>
          </p:nvGrpSpPr>
          <p:grpSpPr>
            <a:xfrm>
              <a:off x="4283968" y="3356992"/>
              <a:ext cx="576064" cy="1440160"/>
              <a:chOff x="1835696" y="3356992"/>
              <a:chExt cx="576064" cy="1440160"/>
            </a:xfrm>
          </p:grpSpPr>
          <p:cxnSp>
            <p:nvCxnSpPr>
              <p:cNvPr id="45" name="Straight Connector 44"/>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5" name="Group 54"/>
          <p:cNvGrpSpPr/>
          <p:nvPr/>
        </p:nvGrpSpPr>
        <p:grpSpPr>
          <a:xfrm>
            <a:off x="5818461" y="2500095"/>
            <a:ext cx="769763" cy="2297057"/>
            <a:chOff x="5555524" y="2500095"/>
            <a:chExt cx="769763" cy="2297057"/>
          </a:xfrm>
        </p:grpSpPr>
        <p:sp>
          <p:nvSpPr>
            <p:cNvPr id="42" name="TextBox 41"/>
            <p:cNvSpPr txBox="1"/>
            <p:nvPr/>
          </p:nvSpPr>
          <p:spPr>
            <a:xfrm>
              <a:off x="5555524" y="2500095"/>
              <a:ext cx="769763" cy="707886"/>
            </a:xfrm>
            <a:prstGeom prst="rect">
              <a:avLst/>
            </a:prstGeom>
            <a:noFill/>
          </p:spPr>
          <p:txBody>
            <a:bodyPr wrap="none" rtlCol="0">
              <a:spAutoFit/>
            </a:bodyPr>
            <a:lstStyle/>
            <a:p>
              <a:r>
                <a:rPr lang="en-US" sz="2000" dirty="0">
                  <a:solidFill>
                    <a:srgbClr val="636360"/>
                  </a:solidFill>
                </a:rPr>
                <a:t>~ 3</a:t>
              </a:r>
              <a:r>
                <a:rPr lang="en-US" sz="2000" baseline="30000" dirty="0">
                  <a:solidFill>
                    <a:srgbClr val="636360"/>
                  </a:solidFill>
                </a:rPr>
                <a:t>rd</a:t>
              </a:r>
              <a:r>
                <a:rPr lang="en-US" sz="2000" dirty="0">
                  <a:solidFill>
                    <a:srgbClr val="636360"/>
                  </a:solidFill>
                </a:rPr>
                <a:t> </a:t>
              </a:r>
              <a:endParaRPr lang="en-US" sz="2000" baseline="30000" dirty="0">
                <a:solidFill>
                  <a:srgbClr val="636360"/>
                </a:solidFill>
              </a:endParaRPr>
            </a:p>
            <a:p>
              <a:r>
                <a:rPr lang="en-US" sz="2000" dirty="0">
                  <a:solidFill>
                    <a:srgbClr val="636360"/>
                  </a:solidFill>
                </a:rPr>
                <a:t>STU</a:t>
              </a:r>
            </a:p>
          </p:txBody>
        </p:sp>
        <p:grpSp>
          <p:nvGrpSpPr>
            <p:cNvPr id="16" name="Group 46"/>
            <p:cNvGrpSpPr/>
            <p:nvPr/>
          </p:nvGrpSpPr>
          <p:grpSpPr>
            <a:xfrm>
              <a:off x="5708479" y="3356992"/>
              <a:ext cx="576064" cy="1440160"/>
              <a:chOff x="1835696" y="3356992"/>
              <a:chExt cx="576064" cy="1440160"/>
            </a:xfrm>
          </p:grpSpPr>
          <p:cxnSp>
            <p:nvCxnSpPr>
              <p:cNvPr id="48" name="Straight Connector 4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7" name="Group 55"/>
          <p:cNvGrpSpPr/>
          <p:nvPr/>
        </p:nvGrpSpPr>
        <p:grpSpPr>
          <a:xfrm>
            <a:off x="7003020" y="2500095"/>
            <a:ext cx="602255" cy="2297057"/>
            <a:chOff x="7202281" y="2500095"/>
            <a:chExt cx="602255" cy="2297057"/>
          </a:xfrm>
        </p:grpSpPr>
        <p:sp>
          <p:nvSpPr>
            <p:cNvPr id="43" name="TextBox 42"/>
            <p:cNvSpPr txBox="1"/>
            <p:nvPr/>
          </p:nvSpPr>
          <p:spPr>
            <a:xfrm>
              <a:off x="7202281" y="2500095"/>
              <a:ext cx="513282" cy="707886"/>
            </a:xfrm>
            <a:prstGeom prst="rect">
              <a:avLst/>
            </a:prstGeom>
            <a:noFill/>
          </p:spPr>
          <p:txBody>
            <a:bodyPr wrap="none" rtlCol="0">
              <a:spAutoFit/>
            </a:bodyPr>
            <a:lstStyle/>
            <a:p>
              <a:endParaRPr lang="en-US" sz="2000" dirty="0">
                <a:solidFill>
                  <a:srgbClr val="636360"/>
                </a:solidFill>
              </a:endParaRPr>
            </a:p>
            <a:p>
              <a:r>
                <a:rPr lang="en-US" sz="2000" dirty="0">
                  <a:solidFill>
                    <a:srgbClr val="636360"/>
                  </a:solidFill>
                </a:rPr>
                <a:t>R4</a:t>
              </a:r>
            </a:p>
          </p:txBody>
        </p:sp>
        <p:grpSp>
          <p:nvGrpSpPr>
            <p:cNvPr id="18" name="Group 49"/>
            <p:cNvGrpSpPr/>
            <p:nvPr/>
          </p:nvGrpSpPr>
          <p:grpSpPr>
            <a:xfrm>
              <a:off x="7228472" y="3356992"/>
              <a:ext cx="576064" cy="1440160"/>
              <a:chOff x="1835696" y="3356992"/>
              <a:chExt cx="576064" cy="1440160"/>
            </a:xfrm>
          </p:grpSpPr>
          <p:cxnSp>
            <p:nvCxnSpPr>
              <p:cNvPr id="51" name="Straight Connector 50"/>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3" name="TextBox 52"/>
          <p:cNvSpPr txBox="1"/>
          <p:nvPr/>
        </p:nvSpPr>
        <p:spPr>
          <a:xfrm>
            <a:off x="7995113" y="2678392"/>
            <a:ext cx="537327" cy="400110"/>
          </a:xfrm>
          <a:prstGeom prst="rect">
            <a:avLst/>
          </a:prstGeom>
          <a:noFill/>
        </p:spPr>
        <p:txBody>
          <a:bodyPr wrap="none" rtlCol="0">
            <a:spAutoFit/>
          </a:bodyPr>
          <a:lstStyle/>
          <a:p>
            <a:r>
              <a:rPr lang="en-US" sz="2000" dirty="0">
                <a:solidFill>
                  <a:srgbClr val="636360"/>
                </a:solidFill>
              </a:rPr>
              <a:t>. . .</a:t>
            </a:r>
          </a:p>
        </p:txBody>
      </p:sp>
      <p:cxnSp>
        <p:nvCxnSpPr>
          <p:cNvPr id="47" name="Straight Connector 46"/>
          <p:cNvCxnSpPr/>
          <p:nvPr/>
        </p:nvCxnSpPr>
        <p:spPr bwMode="auto">
          <a:xfrm>
            <a:off x="6263186" y="2164794"/>
            <a:ext cx="0" cy="2808312"/>
          </a:xfrm>
          <a:prstGeom prst="line">
            <a:avLst/>
          </a:prstGeom>
          <a:solidFill>
            <a:schemeClr val="accent1"/>
          </a:solidFill>
          <a:ln w="254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86224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STU </a:t>
            </a:r>
            <a:r>
              <a:rPr lang="en-US" dirty="0"/>
              <a:t>3</a:t>
            </a:r>
            <a:endParaRPr lang="en-US" noProof="0" dirty="0"/>
          </a:p>
        </p:txBody>
      </p:sp>
      <p:sp>
        <p:nvSpPr>
          <p:cNvPr id="5" name="Content Placeholder 4"/>
          <p:cNvSpPr>
            <a:spLocks noGrp="1"/>
          </p:cNvSpPr>
          <p:nvPr>
            <p:ph idx="1"/>
          </p:nvPr>
        </p:nvSpPr>
        <p:spPr/>
        <p:txBody>
          <a:bodyPr/>
          <a:lstStyle/>
          <a:p>
            <a:r>
              <a:rPr lang="en-US" noProof="0" dirty="0"/>
              <a:t>Published March 2017</a:t>
            </a:r>
          </a:p>
          <a:p>
            <a:pPr lvl="1"/>
            <a:r>
              <a:rPr lang="en-US" dirty="0"/>
              <a:t>New resources for research, infrastructure</a:t>
            </a:r>
          </a:p>
          <a:p>
            <a:pPr lvl="1"/>
            <a:r>
              <a:rPr lang="en-US" noProof="0" dirty="0"/>
              <a:t>Improved quality (higher maturity), response to implementers, workflow alignment</a:t>
            </a:r>
          </a:p>
          <a:p>
            <a:pPr lvl="1"/>
            <a:r>
              <a:rPr lang="en-US" dirty="0"/>
              <a:t>Migration of multiple resources from draft to STU</a:t>
            </a:r>
            <a:endParaRPr lang="en-US" noProof="0" dirty="0"/>
          </a:p>
        </p:txBody>
      </p:sp>
    </p:spTree>
    <p:extLst>
      <p:ext uri="{BB962C8B-B14F-4D97-AF65-F5344CB8AC3E}">
        <p14:creationId xmlns:p14="http://schemas.microsoft.com/office/powerpoint/2010/main" val="33269564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does STU mean?</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628800"/>
            <a:ext cx="7799387"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2267744" y="3068960"/>
            <a:ext cx="5112568" cy="1512168"/>
          </a:xfrm>
          <a:solidFill>
            <a:schemeClr val="bg1"/>
          </a:solidFill>
          <a:ln>
            <a:solidFill>
              <a:srgbClr val="FF0000"/>
            </a:solidFill>
          </a:ln>
        </p:spPr>
        <p:txBody>
          <a:bodyPr/>
          <a:lstStyle/>
          <a:p>
            <a:pPr marL="0" indent="0">
              <a:buNone/>
            </a:pPr>
            <a:r>
              <a:rPr lang="en-US" noProof="0" dirty="0"/>
              <a:t>“…all aspects of the FHIR specification are potentially subject to change</a:t>
            </a:r>
          </a:p>
        </p:txBody>
      </p:sp>
      <p:sp>
        <p:nvSpPr>
          <p:cNvPr id="5" name="Oval 4"/>
          <p:cNvSpPr/>
          <p:nvPr/>
        </p:nvSpPr>
        <p:spPr bwMode="auto">
          <a:xfrm>
            <a:off x="323528" y="5085184"/>
            <a:ext cx="2520280" cy="360040"/>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80348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noProof="0" dirty="0"/>
              <a:t>Attendees</a:t>
            </a:r>
          </a:p>
        </p:txBody>
      </p:sp>
      <p:sp>
        <p:nvSpPr>
          <p:cNvPr id="8195" name="Rectangle 3"/>
          <p:cNvSpPr>
            <a:spLocks noGrp="1" noChangeArrowheads="1"/>
          </p:cNvSpPr>
          <p:nvPr>
            <p:ph idx="1"/>
          </p:nvPr>
        </p:nvSpPr>
        <p:spPr/>
        <p:txBody>
          <a:bodyPr/>
          <a:lstStyle/>
          <a:p>
            <a:r>
              <a:rPr lang="en-US" noProof="0" dirty="0"/>
              <a:t>Who is your organization?</a:t>
            </a:r>
          </a:p>
          <a:p>
            <a:r>
              <a:rPr lang="en-US" noProof="0" dirty="0"/>
              <a:t>What is your role?</a:t>
            </a:r>
          </a:p>
          <a:p>
            <a:r>
              <a:rPr lang="en-US" noProof="0" dirty="0"/>
              <a:t>HL7 (v2/v3/CDA) background?</a:t>
            </a:r>
          </a:p>
          <a:p>
            <a:r>
              <a:rPr lang="en-US" noProof="0" dirty="0"/>
              <a:t>How did you hear about FHIR?</a:t>
            </a:r>
          </a:p>
          <a:p>
            <a:r>
              <a:rPr lang="en-US" noProof="0" dirty="0"/>
              <a:t>How familiar are you with FHIR?</a:t>
            </a:r>
          </a:p>
          <a:p>
            <a:r>
              <a:rPr lang="en-US" noProof="0" dirty="0"/>
              <a:t>What is the </a:t>
            </a:r>
            <a:r>
              <a:rPr lang="en-US" b="1" noProof="0" dirty="0"/>
              <a:t>one</a:t>
            </a:r>
            <a:r>
              <a:rPr lang="en-US" noProof="0" dirty="0"/>
              <a:t> thing that will make </a:t>
            </a:r>
            <a:r>
              <a:rPr lang="en-US" noProof="0"/>
              <a:t>this training </a:t>
            </a:r>
            <a:r>
              <a:rPr lang="en-US" noProof="0" dirty="0"/>
              <a:t>most valuable for you?</a:t>
            </a:r>
          </a:p>
        </p:txBody>
      </p:sp>
      <p:sp>
        <p:nvSpPr>
          <p:cNvPr id="5" name="Slide Number Placeholder 4"/>
          <p:cNvSpPr>
            <a:spLocks noGrp="1"/>
          </p:cNvSpPr>
          <p:nvPr>
            <p:ph type="sldNum" sz="quarter" idx="4"/>
          </p:nvPr>
        </p:nvSpPr>
        <p:spPr/>
        <p:txBody>
          <a:bodyPr/>
          <a:lstStyle/>
          <a:p>
            <a:fld id="{64C44300-96F5-4E68-AEBC-759F83B9379E}" type="slidenum">
              <a:rPr lang="en-US" smtClean="0">
                <a:solidFill>
                  <a:srgbClr val="000000">
                    <a:tint val="75000"/>
                  </a:srgbClr>
                </a:solidFill>
              </a:rPr>
              <a:pPr/>
              <a:t>7</a:t>
            </a:fld>
            <a:endParaRPr lang="en-US" dirty="0">
              <a:solidFill>
                <a:srgbClr val="000000">
                  <a:tint val="75000"/>
                </a:srgbClr>
              </a:solidFill>
            </a:endParaRPr>
          </a:p>
        </p:txBody>
      </p:sp>
    </p:spTree>
    <p:extLst>
      <p:ext uri="{BB962C8B-B14F-4D97-AF65-F5344CB8AC3E}">
        <p14:creationId xmlns:p14="http://schemas.microsoft.com/office/powerpoint/2010/main" val="38154697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Maturity levels</a:t>
            </a:r>
          </a:p>
        </p:txBody>
      </p:sp>
      <p:sp>
        <p:nvSpPr>
          <p:cNvPr id="3" name="Content Placeholder 2"/>
          <p:cNvSpPr>
            <a:spLocks noGrp="1"/>
          </p:cNvSpPr>
          <p:nvPr>
            <p:ph idx="1"/>
          </p:nvPr>
        </p:nvSpPr>
        <p:spPr/>
        <p:txBody>
          <a:bodyPr/>
          <a:lstStyle/>
          <a:p>
            <a:r>
              <a:rPr lang="en-US" noProof="0" dirty="0"/>
              <a:t>Intended to indicate level of stability</a:t>
            </a:r>
          </a:p>
          <a:p>
            <a:pPr lvl="1"/>
            <a:r>
              <a:rPr lang="en-US" noProof="0" dirty="0"/>
              <a:t>FMM1 – Resource is “done”, no build warnings</a:t>
            </a:r>
          </a:p>
          <a:p>
            <a:pPr lvl="1"/>
            <a:r>
              <a:rPr lang="en-US" noProof="0" dirty="0"/>
              <a:t>FMM2 – Tested at approved Connectathon</a:t>
            </a:r>
          </a:p>
          <a:p>
            <a:pPr lvl="1"/>
            <a:r>
              <a:rPr lang="en-US" noProof="0" dirty="0"/>
              <a:t>FMM3 – Passes QA, has passed ballot</a:t>
            </a:r>
          </a:p>
          <a:p>
            <a:pPr lvl="1"/>
            <a:r>
              <a:rPr lang="en-US" noProof="0" dirty="0"/>
              <a:t>FMM4* – Tested across scope, published, prototype implementation</a:t>
            </a:r>
          </a:p>
          <a:p>
            <a:pPr lvl="1"/>
            <a:r>
              <a:rPr lang="en-US" noProof="0" dirty="0"/>
              <a:t>FMM5* – 5 distinct production implementations, multiple countries, 2</a:t>
            </a:r>
          </a:p>
          <a:p>
            <a:r>
              <a:rPr lang="en-US" noProof="0" dirty="0"/>
              <a:t>Non-compatible changes at level 4 and 5 </a:t>
            </a:r>
            <a:br>
              <a:rPr lang="en-US" noProof="0" dirty="0"/>
            </a:br>
            <a:r>
              <a:rPr lang="en-US" noProof="0" dirty="0"/>
              <a:t>will face increased hurdles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8765750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Normative FHIR</a:t>
            </a:r>
          </a:p>
        </p:txBody>
      </p:sp>
      <p:sp>
        <p:nvSpPr>
          <p:cNvPr id="3" name="Content Placeholder 2"/>
          <p:cNvSpPr>
            <a:spLocks noGrp="1"/>
          </p:cNvSpPr>
          <p:nvPr>
            <p:ph idx="1"/>
          </p:nvPr>
        </p:nvSpPr>
        <p:spPr/>
        <p:txBody>
          <a:bodyPr/>
          <a:lstStyle/>
          <a:p>
            <a:r>
              <a:rPr lang="en-US" sz="2800" noProof="0" dirty="0"/>
              <a:t>Will include</a:t>
            </a:r>
          </a:p>
          <a:p>
            <a:pPr lvl="1"/>
            <a:r>
              <a:rPr lang="en-US" sz="2400" noProof="0" dirty="0"/>
              <a:t>Core specification</a:t>
            </a:r>
          </a:p>
          <a:p>
            <a:pPr lvl="1"/>
            <a:r>
              <a:rPr lang="en-US" sz="2400" noProof="0" dirty="0"/>
              <a:t>Structural resources</a:t>
            </a:r>
          </a:p>
          <a:p>
            <a:pPr lvl="1"/>
            <a:r>
              <a:rPr lang="en-US" sz="2400" noProof="0" dirty="0"/>
              <a:t>Subset of other resources</a:t>
            </a:r>
          </a:p>
          <a:p>
            <a:pPr lvl="2"/>
            <a:r>
              <a:rPr lang="en-US" sz="2000" noProof="0" dirty="0"/>
              <a:t>Some resources won’t go normative right away</a:t>
            </a:r>
          </a:p>
          <a:p>
            <a:r>
              <a:rPr lang="en-US" sz="2800" noProof="0" dirty="0"/>
              <a:t>Future releases</a:t>
            </a:r>
          </a:p>
          <a:p>
            <a:pPr lvl="1"/>
            <a:r>
              <a:rPr lang="en-US" sz="2400" noProof="0" dirty="0"/>
              <a:t>Add more resources</a:t>
            </a:r>
          </a:p>
          <a:p>
            <a:pPr lvl="1"/>
            <a:r>
              <a:rPr lang="en-US" sz="2400" noProof="0" dirty="0"/>
              <a:t>Add profiles on existing resources</a:t>
            </a:r>
          </a:p>
          <a:p>
            <a:pPr lvl="1"/>
            <a:r>
              <a:rPr lang="en-US" sz="2400" noProof="0" dirty="0"/>
              <a:t>May add elements to resources</a:t>
            </a:r>
          </a:p>
          <a:p>
            <a:pPr lvl="2"/>
            <a:r>
              <a:rPr lang="en-US" sz="2000" noProof="0" dirty="0"/>
              <a:t>Very rare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1447187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Using FHIR</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8228543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Where can FHIR be used?</a:t>
            </a:r>
          </a:p>
        </p:txBody>
      </p:sp>
      <p:sp>
        <p:nvSpPr>
          <p:cNvPr id="3" name="Content Placeholder 2"/>
          <p:cNvSpPr>
            <a:spLocks noGrp="1"/>
          </p:cNvSpPr>
          <p:nvPr>
            <p:ph idx="1"/>
          </p:nvPr>
        </p:nvSpPr>
        <p:spPr/>
        <p:txBody>
          <a:bodyPr/>
          <a:lstStyle/>
          <a:p>
            <a:r>
              <a:rPr lang="en-US" noProof="0" dirty="0"/>
              <a:t>Classic in-institution interoperability</a:t>
            </a:r>
          </a:p>
          <a:p>
            <a:r>
              <a:rPr lang="en-US" noProof="0" dirty="0"/>
              <a:t>Back-end e-business systems (e.g. financial)</a:t>
            </a:r>
          </a:p>
          <a:p>
            <a:r>
              <a:rPr lang="en-US" noProof="0" dirty="0"/>
              <a:t>Regional Health Information Organizations (RHIO)</a:t>
            </a:r>
          </a:p>
          <a:p>
            <a:r>
              <a:rPr lang="en-US" noProof="0" dirty="0"/>
              <a:t>National EHR systems</a:t>
            </a:r>
          </a:p>
          <a:p>
            <a:r>
              <a:rPr lang="en-US" noProof="0" dirty="0"/>
              <a:t>Social Web (Health)</a:t>
            </a:r>
          </a:p>
          <a:p>
            <a:r>
              <a:rPr lang="en-US" noProof="0" dirty="0"/>
              <a:t>Mobile Applications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grpSp>
        <p:nvGrpSpPr>
          <p:cNvPr id="5" name="Group 12"/>
          <p:cNvGrpSpPr/>
          <p:nvPr/>
        </p:nvGrpSpPr>
        <p:grpSpPr>
          <a:xfrm>
            <a:off x="4788022" y="4651002"/>
            <a:ext cx="3744418" cy="1077218"/>
            <a:chOff x="4788022" y="4651002"/>
            <a:chExt cx="3744418" cy="1077218"/>
          </a:xfrm>
        </p:grpSpPr>
        <p:sp>
          <p:nvSpPr>
            <p:cNvPr id="9" name="Right Arrow 8"/>
            <p:cNvSpPr/>
            <p:nvPr/>
          </p:nvSpPr>
          <p:spPr bwMode="auto">
            <a:xfrm rot="10800000">
              <a:off x="4788024" y="4653136"/>
              <a:ext cx="2016224"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10" name="Right Arrow 9"/>
            <p:cNvSpPr/>
            <p:nvPr/>
          </p:nvSpPr>
          <p:spPr bwMode="auto">
            <a:xfrm rot="10800000">
              <a:off x="4788022" y="5237585"/>
              <a:ext cx="2016225"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12" name="TextBox 11"/>
            <p:cNvSpPr txBox="1"/>
            <p:nvPr/>
          </p:nvSpPr>
          <p:spPr>
            <a:xfrm>
              <a:off x="7020272" y="4651002"/>
              <a:ext cx="1512168" cy="1077218"/>
            </a:xfrm>
            <a:prstGeom prst="rect">
              <a:avLst/>
            </a:prstGeom>
            <a:noFill/>
          </p:spPr>
          <p:txBody>
            <a:bodyPr wrap="square" rtlCol="0">
              <a:spAutoFit/>
            </a:bodyPr>
            <a:lstStyle/>
            <a:p>
              <a:r>
                <a:rPr lang="en-US" sz="3200" dirty="0">
                  <a:solidFill>
                    <a:schemeClr val="accent1"/>
                  </a:solidFill>
                </a:rPr>
                <a:t>Near</a:t>
              </a:r>
            </a:p>
            <a:p>
              <a:r>
                <a:rPr lang="en-US" sz="3200" dirty="0">
                  <a:solidFill>
                    <a:schemeClr val="accent1"/>
                  </a:solidFill>
                </a:rPr>
                <a:t>Term</a:t>
              </a:r>
              <a:endParaRPr lang="en-CA" sz="3200" dirty="0">
                <a:solidFill>
                  <a:schemeClr val="accent1"/>
                </a:solidFill>
              </a:endParaRPr>
            </a:p>
          </p:txBody>
        </p:sp>
      </p:grpSp>
    </p:spTree>
    <p:extLst>
      <p:ext uri="{BB962C8B-B14F-4D97-AF65-F5344CB8AC3E}">
        <p14:creationId xmlns:p14="http://schemas.microsoft.com/office/powerpoint/2010/main" val="48617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Implementation during STU</a:t>
            </a:r>
          </a:p>
        </p:txBody>
      </p:sp>
      <p:sp>
        <p:nvSpPr>
          <p:cNvPr id="5" name="Content Placeholder 4"/>
          <p:cNvSpPr>
            <a:spLocks noGrp="1"/>
          </p:cNvSpPr>
          <p:nvPr>
            <p:ph idx="1"/>
          </p:nvPr>
        </p:nvSpPr>
        <p:spPr/>
        <p:txBody>
          <a:bodyPr/>
          <a:lstStyle/>
          <a:p>
            <a:r>
              <a:rPr lang="en-US" noProof="0" dirty="0"/>
              <a:t>FHIR is new</a:t>
            </a:r>
          </a:p>
          <a:p>
            <a:pPr lvl="1"/>
            <a:r>
              <a:rPr lang="en-US" noProof="0" dirty="0"/>
              <a:t>No commitment yet to backward compatibility</a:t>
            </a:r>
          </a:p>
          <a:p>
            <a:pPr lvl="1"/>
            <a:r>
              <a:rPr lang="en-US" noProof="0" dirty="0"/>
              <a:t>No stability guarantee until 2018+</a:t>
            </a:r>
          </a:p>
          <a:p>
            <a:pPr lvl="1"/>
            <a:r>
              <a:rPr lang="en-US" noProof="0" dirty="0"/>
              <a:t>Some resources didn’t exist in initial version</a:t>
            </a:r>
          </a:p>
          <a:p>
            <a:pPr lvl="2"/>
            <a:r>
              <a:rPr lang="en-US" noProof="0" dirty="0"/>
              <a:t>Appointment, Referral, Insurance, Nutrition, etc.</a:t>
            </a:r>
          </a:p>
          <a:p>
            <a:r>
              <a:rPr lang="en-US" noProof="0" dirty="0"/>
              <a:t>However, implementers chose to build with it anyhow and have continued to do so</a:t>
            </a:r>
          </a:p>
        </p:txBody>
      </p:sp>
    </p:spTree>
    <p:extLst>
      <p:ext uri="{BB962C8B-B14F-4D97-AF65-F5344CB8AC3E}">
        <p14:creationId xmlns:p14="http://schemas.microsoft.com/office/powerpoint/2010/main" val="16416603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Who’s working with FHIR?</a:t>
            </a:r>
          </a:p>
        </p:txBody>
      </p:sp>
      <p:sp>
        <p:nvSpPr>
          <p:cNvPr id="3" name="Content Placeholder 2"/>
          <p:cNvSpPr>
            <a:spLocks noGrp="1"/>
          </p:cNvSpPr>
          <p:nvPr>
            <p:ph idx="1"/>
          </p:nvPr>
        </p:nvSpPr>
        <p:spPr/>
        <p:txBody>
          <a:bodyPr/>
          <a:lstStyle/>
          <a:p>
            <a:r>
              <a:rPr lang="en-US" noProof="0" dirty="0"/>
              <a:t>&gt; 1000 organizations</a:t>
            </a:r>
          </a:p>
          <a:p>
            <a:pPr lvl="1"/>
            <a:r>
              <a:rPr lang="en-US" noProof="0" dirty="0"/>
              <a:t>attended a Connectathon and/or</a:t>
            </a:r>
          </a:p>
          <a:p>
            <a:pPr lvl="1"/>
            <a:r>
              <a:rPr lang="en-US" noProof="0" dirty="0"/>
              <a:t>implementation work in progress</a:t>
            </a:r>
          </a:p>
          <a:p>
            <a:r>
              <a:rPr lang="en-US" noProof="0" dirty="0"/>
              <a:t>Hard to track who’s doing what</a:t>
            </a:r>
          </a:p>
          <a:p>
            <a:r>
              <a:rPr lang="en-US" noProof="0" dirty="0"/>
              <a:t>Over </a:t>
            </a:r>
            <a:r>
              <a:rPr lang="en-US" dirty="0"/>
              <a:t>25</a:t>
            </a:r>
            <a:r>
              <a:rPr lang="en-US" noProof="0" dirty="0"/>
              <a:t>00 participants on the FHIR Implementer’s chat</a:t>
            </a:r>
          </a:p>
          <a:p>
            <a:pPr lvl="1"/>
            <a:r>
              <a:rPr lang="en-US" noProof="0" dirty="0">
                <a:hlinkClick r:id="rId2"/>
              </a:rPr>
              <a:t>http://chat.fhir.org</a:t>
            </a:r>
            <a:r>
              <a:rPr lang="en-US" noProof="0" dirty="0"/>
              <a:t> </a:t>
            </a:r>
          </a:p>
          <a:p>
            <a:r>
              <a:rPr lang="en-US" noProof="0" dirty="0"/>
              <a:t>25+ countries involved so far</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4506008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Who’s using FHIR?</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338" y="2079510"/>
            <a:ext cx="8636916" cy="4392488"/>
          </a:xfrm>
        </p:spPr>
      </p:pic>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sp>
        <p:nvSpPr>
          <p:cNvPr id="6" name="TextBox 5"/>
          <p:cNvSpPr txBox="1"/>
          <p:nvPr/>
        </p:nvSpPr>
        <p:spPr>
          <a:xfrm>
            <a:off x="1259632" y="1700808"/>
            <a:ext cx="6789038" cy="369332"/>
          </a:xfrm>
          <a:prstGeom prst="rect">
            <a:avLst/>
          </a:prstGeom>
          <a:solidFill>
            <a:schemeClr val="bg1"/>
          </a:solidFill>
          <a:ln>
            <a:solidFill>
              <a:schemeClr val="tx1"/>
            </a:solidFill>
          </a:ln>
        </p:spPr>
        <p:txBody>
          <a:bodyPr wrap="none" rtlCol="0">
            <a:spAutoFit/>
          </a:bodyPr>
          <a:lstStyle/>
          <a:p>
            <a:r>
              <a:rPr lang="en-CA" dirty="0"/>
              <a:t>Systems accessing HAPI server in previous year (as of 2017-05)</a:t>
            </a:r>
          </a:p>
        </p:txBody>
      </p:sp>
    </p:spTree>
    <p:extLst>
      <p:ext uri="{BB962C8B-B14F-4D97-AF65-F5344CB8AC3E}">
        <p14:creationId xmlns:p14="http://schemas.microsoft.com/office/powerpoint/2010/main" val="9083198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other SDOs</a:t>
            </a:r>
          </a:p>
        </p:txBody>
      </p:sp>
      <p:sp>
        <p:nvSpPr>
          <p:cNvPr id="3" name="Content Placeholder 2"/>
          <p:cNvSpPr>
            <a:spLocks noGrp="1"/>
          </p:cNvSpPr>
          <p:nvPr>
            <p:ph idx="1"/>
          </p:nvPr>
        </p:nvSpPr>
        <p:spPr/>
        <p:txBody>
          <a:bodyPr/>
          <a:lstStyle/>
          <a:p>
            <a:r>
              <a:rPr lang="en-US" sz="2800" noProof="0" dirty="0"/>
              <a:t>IHE</a:t>
            </a:r>
          </a:p>
          <a:p>
            <a:pPr lvl="1"/>
            <a:r>
              <a:rPr lang="en-US" sz="2400" noProof="0" dirty="0"/>
              <a:t>Using FHIR for MHD (mobile XDS)</a:t>
            </a:r>
          </a:p>
          <a:p>
            <a:pPr lvl="1"/>
            <a:r>
              <a:rPr lang="en-US" sz="2400" noProof="0" dirty="0"/>
              <a:t>FHIR profile for PIX/PDQ, CMAP, RECON, Accountable Order, ATNA, others</a:t>
            </a:r>
          </a:p>
          <a:p>
            <a:r>
              <a:rPr lang="en-US" sz="2800" noProof="0" dirty="0"/>
              <a:t>DICOM</a:t>
            </a:r>
          </a:p>
          <a:p>
            <a:pPr lvl="1"/>
            <a:r>
              <a:rPr lang="en-US" sz="2400" noProof="0" dirty="0"/>
              <a:t>Building profile to make key images available to EHR</a:t>
            </a:r>
          </a:p>
          <a:p>
            <a:r>
              <a:rPr lang="en-US" sz="2800" noProof="0" dirty="0"/>
              <a:t>W3C </a:t>
            </a:r>
          </a:p>
          <a:p>
            <a:pPr lvl="1"/>
            <a:r>
              <a:rPr lang="en-US" sz="2400" noProof="0" dirty="0"/>
              <a:t>Semantic health group helping us with RDF, RIM-based semantic checking</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9784" y="269576"/>
            <a:ext cx="2034746" cy="1252151"/>
          </a:xfrm>
          <a:prstGeom prst="rect">
            <a:avLst/>
          </a:prstGeom>
        </p:spPr>
      </p:pic>
      <p:pic>
        <p:nvPicPr>
          <p:cNvPr id="7170" name="Picture 2" descr="C:\Users\office\AppData\Local\Microsoft\Windows\Temporary Internet Files\Content.IE5\TIOTJVXV\MC9004396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0152" y="1206353"/>
            <a:ext cx="2662267" cy="189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032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Governments</a:t>
            </a:r>
          </a:p>
        </p:txBody>
      </p:sp>
      <p:sp>
        <p:nvSpPr>
          <p:cNvPr id="3" name="Content Placeholder 2"/>
          <p:cNvSpPr>
            <a:spLocks noGrp="1"/>
          </p:cNvSpPr>
          <p:nvPr>
            <p:ph idx="1"/>
          </p:nvPr>
        </p:nvSpPr>
        <p:spPr/>
        <p:txBody>
          <a:bodyPr/>
          <a:lstStyle/>
          <a:p>
            <a:r>
              <a:rPr lang="en-US" noProof="0" dirty="0"/>
              <a:t>US – ONC</a:t>
            </a:r>
          </a:p>
          <a:p>
            <a:pPr lvl="1"/>
            <a:r>
              <a:rPr lang="en-US" noProof="0" dirty="0"/>
              <a:t>Sponsored </a:t>
            </a:r>
            <a:r>
              <a:rPr lang="en-US" dirty="0"/>
              <a:t>4</a:t>
            </a:r>
            <a:r>
              <a:rPr lang="en-US" noProof="0" dirty="0"/>
              <a:t> projects, including mapping meaningful use to FHIR</a:t>
            </a:r>
          </a:p>
          <a:p>
            <a:r>
              <a:rPr lang="en-US" noProof="0" dirty="0"/>
              <a:t>UK</a:t>
            </a:r>
          </a:p>
          <a:p>
            <a:pPr lvl="1"/>
            <a:r>
              <a:rPr lang="en-US" noProof="0" dirty="0"/>
              <a:t>One implementation live, lots more in the pipeline</a:t>
            </a:r>
          </a:p>
          <a:p>
            <a:r>
              <a:rPr lang="en-US" noProof="0" dirty="0"/>
              <a:t>Lithuania</a:t>
            </a:r>
          </a:p>
          <a:p>
            <a:pPr lvl="1"/>
            <a:r>
              <a:rPr lang="en-US" noProof="0" dirty="0"/>
              <a:t>Chose FHIR as the basis for their national EHR</a:t>
            </a:r>
          </a:p>
          <a:p>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18060098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EHR Vendors</a:t>
            </a:r>
          </a:p>
        </p:txBody>
      </p:sp>
      <p:sp>
        <p:nvSpPr>
          <p:cNvPr id="3" name="Content Placeholder 2"/>
          <p:cNvSpPr>
            <a:spLocks noGrp="1"/>
          </p:cNvSpPr>
          <p:nvPr>
            <p:ph idx="1"/>
          </p:nvPr>
        </p:nvSpPr>
        <p:spPr/>
        <p:txBody>
          <a:bodyPr/>
          <a:lstStyle/>
          <a:p>
            <a:r>
              <a:rPr lang="en-US" noProof="0" dirty="0"/>
              <a:t>Many significant EHR vendors have made commitments to FHIR implementation</a:t>
            </a:r>
          </a:p>
          <a:p>
            <a:pPr lvl="1"/>
            <a:r>
              <a:rPr lang="en-US" noProof="0" dirty="0"/>
              <a:t>AllScripts, Cerner, Epic, McKesson, Meditech</a:t>
            </a:r>
          </a:p>
          <a:p>
            <a:r>
              <a:rPr lang="en-US" noProof="0" dirty="0"/>
              <a:t>Voluntarily investing in accelerating the standard</a:t>
            </a:r>
          </a:p>
          <a:p>
            <a:pPr lvl="1"/>
            <a:r>
              <a:rPr lang="en-US" noProof="0" dirty="0"/>
              <a:t>E.g. Argonaut, participating in standards development</a:t>
            </a:r>
          </a:p>
          <a:p>
            <a:pPr lvl="1"/>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182210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WHY FHIR?</a:t>
            </a:r>
          </a:p>
        </p:txBody>
      </p:sp>
      <p:sp>
        <p:nvSpPr>
          <p:cNvPr id="6" name="Text Placeholder 5"/>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876613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 support</a:t>
            </a:r>
          </a:p>
        </p:txBody>
      </p:sp>
      <p:sp>
        <p:nvSpPr>
          <p:cNvPr id="3" name="Content Placeholder 2"/>
          <p:cNvSpPr>
            <a:spLocks noGrp="1"/>
          </p:cNvSpPr>
          <p:nvPr>
            <p:ph idx="1"/>
          </p:nvPr>
        </p:nvSpPr>
        <p:spPr/>
        <p:txBody>
          <a:bodyPr/>
          <a:lstStyle/>
          <a:p>
            <a:r>
              <a:rPr lang="en-US" noProof="0" dirty="0"/>
              <a:t>Large and small healthcare organizations</a:t>
            </a:r>
          </a:p>
          <a:p>
            <a:pPr lvl="1"/>
            <a:r>
              <a:rPr lang="en-US" noProof="0" dirty="0"/>
              <a:t>E.g. Mayo, Intermountain Healthcare, University Health Network</a:t>
            </a:r>
          </a:p>
          <a:p>
            <a:r>
              <a:rPr lang="en-US" noProof="0" dirty="0"/>
              <a:t>Small vendors, start-ups</a:t>
            </a:r>
          </a:p>
          <a:p>
            <a:pPr lvl="1"/>
            <a:r>
              <a:rPr lang="en-US" noProof="0" dirty="0"/>
              <a:t>Lots and lots – all over the world</a:t>
            </a:r>
          </a:p>
        </p:txBody>
      </p:sp>
      <p:sp>
        <p:nvSpPr>
          <p:cNvPr id="4" name="Slide Number Placeholder 3"/>
          <p:cNvSpPr>
            <a:spLocks noGrp="1"/>
          </p:cNvSpPr>
          <p:nvPr>
            <p:ph type="sldNum" sz="quarter" idx="4"/>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41275299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CDA</a:t>
            </a:r>
          </a:p>
        </p:txBody>
      </p:sp>
      <p:sp>
        <p:nvSpPr>
          <p:cNvPr id="3" name="Content Placeholder 2"/>
          <p:cNvSpPr>
            <a:spLocks noGrp="1"/>
          </p:cNvSpPr>
          <p:nvPr>
            <p:ph idx="1"/>
          </p:nvPr>
        </p:nvSpPr>
        <p:spPr/>
        <p:txBody>
          <a:bodyPr/>
          <a:lstStyle/>
          <a:p>
            <a:r>
              <a:rPr lang="en-US" noProof="0" dirty="0"/>
              <a:t>HL7 developing FHIR profiles for CCDA</a:t>
            </a:r>
          </a:p>
          <a:p>
            <a:pPr lvl="1"/>
            <a:r>
              <a:rPr lang="en-US" noProof="0" dirty="0"/>
              <a:t>Will have key ones present in next STU</a:t>
            </a:r>
          </a:p>
          <a:p>
            <a:pPr lvl="0"/>
            <a:r>
              <a:rPr lang="en-US" noProof="0" dirty="0"/>
              <a:t>HL7 project to define “Clinical Document Architecture” in FHIR</a:t>
            </a:r>
          </a:p>
          <a:p>
            <a:pPr lvl="0"/>
            <a:r>
              <a:rPr lang="en-US" noProof="0" dirty="0"/>
              <a:t>At least 3 projects looking at providing automated transformation between CCDA and FHIR</a:t>
            </a:r>
          </a:p>
        </p:txBody>
      </p:sp>
      <p:sp>
        <p:nvSpPr>
          <p:cNvPr id="4" name="Slide Number Placeholder 3"/>
          <p:cNvSpPr>
            <a:spLocks noGrp="1"/>
          </p:cNvSpPr>
          <p:nvPr>
            <p:ph type="sldNum" sz="quarter" idx="4"/>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25089818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HSPC</a:t>
            </a:r>
          </a:p>
        </p:txBody>
      </p:sp>
      <p:sp>
        <p:nvSpPr>
          <p:cNvPr id="3" name="Content Placeholder 2"/>
          <p:cNvSpPr>
            <a:spLocks noGrp="1"/>
          </p:cNvSpPr>
          <p:nvPr>
            <p:ph idx="1"/>
          </p:nvPr>
        </p:nvSpPr>
        <p:spPr/>
        <p:txBody>
          <a:bodyPr/>
          <a:lstStyle/>
          <a:p>
            <a:r>
              <a:rPr lang="en-US" noProof="0" dirty="0"/>
              <a:t>Health Services Platform Consortium</a:t>
            </a:r>
          </a:p>
          <a:p>
            <a:pPr lvl="1"/>
            <a:r>
              <a:rPr lang="en-US" noProof="0" dirty="0"/>
              <a:t>Intermountain Healthcare, Veterans Affairs, Harris, Telus, Dignity Health, IBM, Epic, Cerner, Mayo, HP, Kaiser, +++ (not all are official members)</a:t>
            </a:r>
          </a:p>
          <a:p>
            <a:pPr lvl="1"/>
            <a:r>
              <a:rPr lang="en-US" noProof="0" dirty="0"/>
              <a:t>Leverage FHIR + security and additional layers to allow plug &amp; play EHR modules</a:t>
            </a:r>
          </a:p>
          <a:p>
            <a:pPr lvl="1"/>
            <a:r>
              <a:rPr lang="en-US" noProof="0" dirty="0"/>
              <a:t>Stems from SMART on FHIR work </a:t>
            </a:r>
          </a:p>
        </p:txBody>
      </p:sp>
      <p:sp>
        <p:nvSpPr>
          <p:cNvPr id="4" name="Slide Number Placeholder 3"/>
          <p:cNvSpPr>
            <a:spLocks noGrp="1"/>
          </p:cNvSpPr>
          <p:nvPr>
            <p:ph type="sldNum" sz="quarter" idx="4"/>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41309307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a:t>
            </a:r>
            <a:r>
              <a:rPr lang="en-US" baseline="0" noProof="0" dirty="0"/>
              <a:t> 1</a:t>
            </a:r>
            <a:endParaRPr lang="en-US" noProof="0" dirty="0"/>
          </a:p>
        </p:txBody>
      </p:sp>
      <p:sp>
        <p:nvSpPr>
          <p:cNvPr id="3" name="Content Placeholder 2"/>
          <p:cNvSpPr>
            <a:spLocks noGrp="1"/>
          </p:cNvSpPr>
          <p:nvPr>
            <p:ph idx="1"/>
          </p:nvPr>
        </p:nvSpPr>
        <p:spPr/>
        <p:txBody>
          <a:bodyPr/>
          <a:lstStyle/>
          <a:p>
            <a:r>
              <a:rPr lang="en-US" noProof="0" dirty="0"/>
              <a:t>Who</a:t>
            </a:r>
          </a:p>
          <a:p>
            <a:pPr lvl="1"/>
            <a:r>
              <a:rPr lang="en-US" noProof="0" dirty="0"/>
              <a:t>Oridashi – Australian eHealth consultant/vendor</a:t>
            </a:r>
          </a:p>
          <a:p>
            <a:r>
              <a:rPr lang="en-US" noProof="0" dirty="0"/>
              <a:t>What</a:t>
            </a:r>
          </a:p>
          <a:p>
            <a:pPr lvl="1"/>
            <a:r>
              <a:rPr lang="en-US" noProof="0" dirty="0"/>
              <a:t>Use FHIR as primary care EMR integration interface to two leading primary care CISs.</a:t>
            </a:r>
          </a:p>
          <a:p>
            <a:pPr lvl="1"/>
            <a:r>
              <a:rPr lang="en-US" noProof="0" dirty="0"/>
              <a:t>Enables decision support, referral and personal health record portals.</a:t>
            </a:r>
          </a:p>
          <a:p>
            <a:r>
              <a:rPr lang="en-US" noProof="0" dirty="0"/>
              <a:t>When</a:t>
            </a:r>
          </a:p>
          <a:p>
            <a:pPr lvl="1"/>
            <a:r>
              <a:rPr lang="en-US" noProof="0" dirty="0"/>
              <a:t>Full production Fall, 2014</a:t>
            </a:r>
          </a:p>
        </p:txBody>
      </p:sp>
      <p:sp>
        <p:nvSpPr>
          <p:cNvPr id="4" name="Slide Number Placeholder 3"/>
          <p:cNvSpPr>
            <a:spLocks noGrp="1"/>
          </p:cNvSpPr>
          <p:nvPr>
            <p:ph type="sldNum" sz="quarter" idx="4"/>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5055330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a:t>
            </a:r>
            <a:r>
              <a:rPr lang="en-US" baseline="0" noProof="0" dirty="0"/>
              <a:t> 2</a:t>
            </a:r>
            <a:endParaRPr lang="en-US" noProof="0" dirty="0"/>
          </a:p>
        </p:txBody>
      </p:sp>
      <p:sp>
        <p:nvSpPr>
          <p:cNvPr id="3" name="Content Placeholder 2"/>
          <p:cNvSpPr>
            <a:spLocks noGrp="1"/>
          </p:cNvSpPr>
          <p:nvPr>
            <p:ph idx="1"/>
          </p:nvPr>
        </p:nvSpPr>
        <p:spPr/>
        <p:txBody>
          <a:bodyPr/>
          <a:lstStyle/>
          <a:p>
            <a:r>
              <a:rPr lang="en-US" sz="2800" noProof="0" dirty="0"/>
              <a:t>Who</a:t>
            </a:r>
          </a:p>
          <a:p>
            <a:pPr lvl="1"/>
            <a:r>
              <a:rPr lang="en-US" sz="2400" noProof="0" dirty="0"/>
              <a:t>Healthcentrix.co – U.S. cloud-based PHR start-up</a:t>
            </a:r>
          </a:p>
          <a:p>
            <a:r>
              <a:rPr lang="en-US" sz="2800" noProof="0" dirty="0"/>
              <a:t>What</a:t>
            </a:r>
          </a:p>
          <a:p>
            <a:pPr lvl="1"/>
            <a:r>
              <a:rPr lang="en-US" sz="2400" noProof="0" dirty="0"/>
              <a:t> Community portal, PHR, mobile health assistant, device aggregator</a:t>
            </a:r>
          </a:p>
          <a:p>
            <a:pPr lvl="2"/>
            <a:r>
              <a:rPr lang="en-US" sz="2000" noProof="0" dirty="0"/>
              <a:t>XDS persistence integrated with a CCDA bridge (HISP Direct and HIE)</a:t>
            </a:r>
          </a:p>
          <a:p>
            <a:pPr lvl="1"/>
            <a:r>
              <a:rPr lang="en-US" sz="2400" noProof="0" dirty="0"/>
              <a:t>Patients, doctors and families share PHI, care plans &amp; patient-generated data</a:t>
            </a:r>
          </a:p>
          <a:p>
            <a:r>
              <a:rPr lang="en-US" sz="2800" noProof="0" dirty="0"/>
              <a:t>When:</a:t>
            </a:r>
          </a:p>
          <a:p>
            <a:pPr lvl="1"/>
            <a:r>
              <a:rPr lang="en-US" sz="2400" noProof="0" dirty="0"/>
              <a:t>Alpha Feb (200 patients);Beta May, Prod: July 2014</a:t>
            </a:r>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34257197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3</a:t>
            </a:r>
          </a:p>
        </p:txBody>
      </p:sp>
      <p:sp>
        <p:nvSpPr>
          <p:cNvPr id="3" name="Content Placeholder 2"/>
          <p:cNvSpPr>
            <a:spLocks noGrp="1"/>
          </p:cNvSpPr>
          <p:nvPr>
            <p:ph idx="1"/>
          </p:nvPr>
        </p:nvSpPr>
        <p:spPr/>
        <p:txBody>
          <a:bodyPr/>
          <a:lstStyle/>
          <a:p>
            <a:r>
              <a:rPr lang="en-US" sz="3100" b="0" i="0" noProof="0" dirty="0">
                <a:solidFill>
                  <a:schemeClr val="tx1"/>
                </a:solidFill>
                <a:effectLst/>
                <a:latin typeface="+mn-lt"/>
                <a:ea typeface="+mn-ea"/>
                <a:cs typeface="+mn-cs"/>
              </a:rPr>
              <a:t>Who</a:t>
            </a:r>
          </a:p>
          <a:p>
            <a:pPr lvl="1"/>
            <a:r>
              <a:rPr lang="en-US" sz="2600" b="0" i="0" noProof="0" dirty="0">
                <a:solidFill>
                  <a:schemeClr val="tx1"/>
                </a:solidFill>
                <a:effectLst/>
                <a:latin typeface="+mn-lt"/>
                <a:ea typeface="+mn-ea"/>
                <a:cs typeface="+mn-cs"/>
              </a:rPr>
              <a:t>Choice-Hospital-Systems &amp; Health Samurai (USA)</a:t>
            </a:r>
          </a:p>
          <a:p>
            <a:r>
              <a:rPr lang="en-US" sz="3100" b="0" i="0" noProof="0" dirty="0">
                <a:solidFill>
                  <a:schemeClr val="tx1"/>
                </a:solidFill>
                <a:effectLst/>
                <a:latin typeface="+mn-lt"/>
                <a:ea typeface="+mn-ea"/>
                <a:cs typeface="+mn-cs"/>
              </a:rPr>
              <a:t>What: </a:t>
            </a:r>
          </a:p>
          <a:p>
            <a:pPr lvl="1"/>
            <a:r>
              <a:rPr lang="en-US" sz="2600" b="0" i="0" noProof="0" dirty="0">
                <a:solidFill>
                  <a:schemeClr val="tx1"/>
                </a:solidFill>
                <a:effectLst/>
                <a:latin typeface="+mn-lt"/>
                <a:ea typeface="+mn-ea"/>
                <a:cs typeface="+mn-cs"/>
              </a:rPr>
              <a:t>CCHIT certified  cloud-based EHR  system </a:t>
            </a:r>
          </a:p>
          <a:p>
            <a:pPr lvl="1"/>
            <a:r>
              <a:rPr lang="en-US" b="0" i="0" noProof="0" dirty="0">
                <a:solidFill>
                  <a:schemeClr val="tx1"/>
                </a:solidFill>
                <a:effectLst/>
                <a:latin typeface="+mn-lt"/>
                <a:ea typeface="+mn-ea"/>
                <a:cs typeface="+mn-cs"/>
              </a:rPr>
              <a:t>Open source FHIR server implementation</a:t>
            </a:r>
          </a:p>
          <a:p>
            <a:r>
              <a:rPr lang="en-US" sz="3600" noProof="0" dirty="0"/>
              <a:t>When</a:t>
            </a:r>
          </a:p>
          <a:p>
            <a:pPr lvl="1"/>
            <a:r>
              <a:rPr lang="en-US" noProof="0" dirty="0"/>
              <a:t>Available Fall 2014.  Enhancing to support LOINC, SNOMED and advanced search and plug-ins for CDA, v2</a:t>
            </a:r>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spTree>
    <p:extLst>
      <p:ext uri="{BB962C8B-B14F-4D97-AF65-F5344CB8AC3E}">
        <p14:creationId xmlns:p14="http://schemas.microsoft.com/office/powerpoint/2010/main" val="28545409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4</a:t>
            </a:r>
          </a:p>
        </p:txBody>
      </p:sp>
      <p:sp>
        <p:nvSpPr>
          <p:cNvPr id="3" name="Content Placeholder 2"/>
          <p:cNvSpPr>
            <a:spLocks noGrp="1"/>
          </p:cNvSpPr>
          <p:nvPr>
            <p:ph idx="1"/>
          </p:nvPr>
        </p:nvSpPr>
        <p:spPr/>
        <p:txBody>
          <a:bodyPr/>
          <a:lstStyle/>
          <a:p>
            <a:r>
              <a:rPr lang="en-US" sz="3100" i="0" u="none" noProof="0" dirty="0">
                <a:solidFill>
                  <a:schemeClr val="tx1"/>
                </a:solidFill>
                <a:effectLst/>
                <a:latin typeface="+mn-lt"/>
                <a:ea typeface="+mn-ea"/>
                <a:cs typeface="+mn-cs"/>
              </a:rPr>
              <a:t>Who</a:t>
            </a:r>
          </a:p>
          <a:p>
            <a:pPr lvl="1"/>
            <a:r>
              <a:rPr lang="en-US" sz="2600" b="0" i="0" u="none" noProof="0" dirty="0">
                <a:solidFill>
                  <a:schemeClr val="tx1"/>
                </a:solidFill>
                <a:effectLst/>
                <a:latin typeface="+mn-lt"/>
                <a:ea typeface="+mn-ea"/>
                <a:cs typeface="+mn-cs"/>
              </a:rPr>
              <a:t>Health &amp; Social Care Information Centre (England)</a:t>
            </a:r>
          </a:p>
          <a:p>
            <a:r>
              <a:rPr lang="en-US" sz="3100" b="0" i="0" noProof="0" dirty="0">
                <a:solidFill>
                  <a:schemeClr val="tx1"/>
                </a:solidFill>
                <a:effectLst/>
                <a:latin typeface="+mn-lt"/>
                <a:ea typeface="+mn-ea"/>
                <a:cs typeface="+mn-cs"/>
              </a:rPr>
              <a:t>What</a:t>
            </a:r>
          </a:p>
          <a:p>
            <a:pPr lvl="1"/>
            <a:r>
              <a:rPr lang="en-US" sz="2600" b="0" i="0" noProof="0" dirty="0">
                <a:solidFill>
                  <a:schemeClr val="tx1"/>
                </a:solidFill>
                <a:effectLst/>
                <a:latin typeface="+mn-lt"/>
                <a:ea typeface="+mn-ea"/>
                <a:cs typeface="+mn-cs"/>
              </a:rPr>
              <a:t>National risk registry (profiling using Forge). </a:t>
            </a:r>
          </a:p>
          <a:p>
            <a:pPr lvl="1"/>
            <a:r>
              <a:rPr lang="en-US" sz="2600" b="0" i="0" noProof="0" dirty="0">
                <a:solidFill>
                  <a:schemeClr val="tx1"/>
                </a:solidFill>
                <a:effectLst/>
                <a:latin typeface="+mn-lt"/>
                <a:ea typeface="+mn-ea"/>
                <a:cs typeface="+mn-cs"/>
              </a:rPr>
              <a:t>RESTful API for primary care.  Initial focus on demographics + appointments, then health summaries, vaccinations, meds</a:t>
            </a:r>
          </a:p>
          <a:p>
            <a:r>
              <a:rPr lang="en-US" noProof="0" dirty="0"/>
              <a:t>When</a:t>
            </a:r>
          </a:p>
          <a:p>
            <a:pPr lvl="1"/>
            <a:r>
              <a:rPr lang="en-US" b="0" i="0" noProof="0" dirty="0">
                <a:solidFill>
                  <a:schemeClr val="tx1"/>
                </a:solidFill>
                <a:effectLst/>
                <a:latin typeface="+mn-lt"/>
                <a:ea typeface="+mn-ea"/>
                <a:cs typeface="+mn-cs"/>
              </a:rPr>
              <a:t>Risk registry by summer 2015, API “in progress”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2588128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5</a:t>
            </a:r>
          </a:p>
        </p:txBody>
      </p:sp>
      <p:sp>
        <p:nvSpPr>
          <p:cNvPr id="3" name="Content Placeholder 2"/>
          <p:cNvSpPr>
            <a:spLocks noGrp="1"/>
          </p:cNvSpPr>
          <p:nvPr>
            <p:ph idx="1"/>
          </p:nvPr>
        </p:nvSpPr>
        <p:spPr/>
        <p:txBody>
          <a:bodyPr/>
          <a:lstStyle/>
          <a:p>
            <a:r>
              <a:rPr lang="en-US" noProof="0" dirty="0"/>
              <a:t>Who</a:t>
            </a:r>
          </a:p>
          <a:p>
            <a:pPr lvl="1"/>
            <a:r>
              <a:rPr lang="en-US" noProof="0" dirty="0"/>
              <a:t>Intermountain Health</a:t>
            </a:r>
            <a:r>
              <a:rPr lang="en-US" baseline="0" noProof="0" dirty="0"/>
              <a:t>care</a:t>
            </a:r>
            <a:r>
              <a:rPr lang="en-US" noProof="0" dirty="0"/>
              <a:t> – provider org</a:t>
            </a:r>
            <a:r>
              <a:rPr lang="en-US" baseline="0" noProof="0" dirty="0"/>
              <a:t> (USA)</a:t>
            </a:r>
          </a:p>
          <a:p>
            <a:pPr lvl="0"/>
            <a:r>
              <a:rPr lang="en-US" baseline="0" noProof="0" dirty="0"/>
              <a:t>What</a:t>
            </a:r>
          </a:p>
          <a:p>
            <a:pPr lvl="1" rtl="0" eaLnBrk="1" fontAlgn="base" hangingPunct="1"/>
            <a:r>
              <a:rPr lang="en-US" sz="2600" noProof="0" dirty="0">
                <a:solidFill>
                  <a:schemeClr val="tx1"/>
                </a:solidFill>
                <a:effectLst/>
                <a:latin typeface="+mn-lt"/>
                <a:ea typeface="+mn-ea"/>
                <a:cs typeface="+mn-cs"/>
              </a:rPr>
              <a:t>Converting 3000+ detailed clinical models and their accompanying value sets to FHIR</a:t>
            </a:r>
            <a:endParaRPr lang="en-US" sz="2600" noProof="0" dirty="0">
              <a:effectLst/>
            </a:endParaRPr>
          </a:p>
          <a:p>
            <a:pPr lvl="1"/>
            <a:r>
              <a:rPr lang="en-US" sz="2700" noProof="0" dirty="0">
                <a:solidFill>
                  <a:schemeClr val="tx1"/>
                </a:solidFill>
                <a:effectLst/>
                <a:latin typeface="+mn-lt"/>
                <a:ea typeface="+mn-ea"/>
                <a:cs typeface="+mn-cs"/>
              </a:rPr>
              <a:t>Plan to use them with HSPCS</a:t>
            </a:r>
            <a:endParaRPr lang="en-US" baseline="0" noProof="0" dirty="0"/>
          </a:p>
          <a:p>
            <a:pPr lvl="0"/>
            <a:r>
              <a:rPr lang="en-US" baseline="0" noProof="0" dirty="0"/>
              <a:t>When</a:t>
            </a:r>
          </a:p>
          <a:p>
            <a:pPr lvl="1"/>
            <a:r>
              <a:rPr lang="en-US" baseline="0" noProof="0" dirty="0"/>
              <a:t>Completed public review in 2015</a:t>
            </a:r>
          </a:p>
        </p:txBody>
      </p:sp>
      <p:sp>
        <p:nvSpPr>
          <p:cNvPr id="4" name="Slide Number Placeholder 3"/>
          <p:cNvSpPr>
            <a:spLocks noGrp="1"/>
          </p:cNvSpPr>
          <p:nvPr>
            <p:ph type="sldNum" sz="quarter" idx="4"/>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29098464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6</a:t>
            </a:r>
          </a:p>
        </p:txBody>
      </p:sp>
      <p:sp>
        <p:nvSpPr>
          <p:cNvPr id="3" name="Content Placeholder 2"/>
          <p:cNvSpPr>
            <a:spLocks noGrp="1"/>
          </p:cNvSpPr>
          <p:nvPr>
            <p:ph idx="1"/>
          </p:nvPr>
        </p:nvSpPr>
        <p:spPr/>
        <p:txBody>
          <a:bodyPr/>
          <a:lstStyle/>
          <a:p>
            <a:r>
              <a:rPr lang="en-US" noProof="0" dirty="0"/>
              <a:t>Who</a:t>
            </a:r>
          </a:p>
          <a:p>
            <a:pPr lvl="1"/>
            <a:r>
              <a:rPr lang="en-US" noProof="0" dirty="0"/>
              <a:t>Orion Health - vendor (New Zealand)</a:t>
            </a:r>
          </a:p>
          <a:p>
            <a:r>
              <a:rPr lang="en-US" noProof="0" dirty="0"/>
              <a:t>What</a:t>
            </a:r>
          </a:p>
          <a:p>
            <a:pPr lvl="1"/>
            <a:r>
              <a:rPr lang="en-US" noProof="0" dirty="0"/>
              <a:t>Updates to Integration engine to map v2 to FHIR</a:t>
            </a:r>
          </a:p>
          <a:p>
            <a:pPr lvl="1"/>
            <a:r>
              <a:rPr lang="en-US" noProof="0" dirty="0"/>
              <a:t>Read APIs for all CDR models</a:t>
            </a:r>
          </a:p>
          <a:p>
            <a:pPr lvl="1"/>
            <a:r>
              <a:rPr lang="en-US" noProof="0" dirty="0"/>
              <a:t>iOS Application to expose HealthKit data over FHIR to cloud based repository for viewing by patient and authorized providers</a:t>
            </a:r>
          </a:p>
          <a:p>
            <a:r>
              <a:rPr lang="en-US" noProof="0" dirty="0"/>
              <a:t>When</a:t>
            </a:r>
          </a:p>
          <a:p>
            <a:pPr lvl="1"/>
            <a:r>
              <a:rPr lang="en-US" noProof="0" dirty="0"/>
              <a:t>Engine – Q2 2015, APIs Q3, iOS Q4</a:t>
            </a:r>
          </a:p>
        </p:txBody>
      </p:sp>
      <p:sp>
        <p:nvSpPr>
          <p:cNvPr id="4" name="Slide Number Placeholder 3"/>
          <p:cNvSpPr>
            <a:spLocks noGrp="1"/>
          </p:cNvSpPr>
          <p:nvPr>
            <p:ph type="sldNum" sz="quarter" idx="4"/>
          </p:nvPr>
        </p:nvSpPr>
        <p:spPr/>
        <p:txBody>
          <a:bodyPr/>
          <a:lstStyle/>
          <a:p>
            <a:fld id="{5CC3E5C4-3E2B-40F1-9F2B-C46CEB0C88DF}" type="slidenum">
              <a:rPr lang="en-CA" smtClean="0"/>
              <a:pPr/>
              <a:t>88</a:t>
            </a:fld>
            <a:endParaRPr lang="en-CA" dirty="0"/>
          </a:p>
        </p:txBody>
      </p:sp>
    </p:spTree>
    <p:extLst>
      <p:ext uri="{BB962C8B-B14F-4D97-AF65-F5344CB8AC3E}">
        <p14:creationId xmlns:p14="http://schemas.microsoft.com/office/powerpoint/2010/main" val="1420953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7</a:t>
            </a:r>
          </a:p>
        </p:txBody>
      </p:sp>
      <p:sp>
        <p:nvSpPr>
          <p:cNvPr id="3" name="Content Placeholder 2"/>
          <p:cNvSpPr>
            <a:spLocks noGrp="1"/>
          </p:cNvSpPr>
          <p:nvPr>
            <p:ph idx="1"/>
          </p:nvPr>
        </p:nvSpPr>
        <p:spPr/>
        <p:txBody>
          <a:bodyPr/>
          <a:lstStyle/>
          <a:p>
            <a:r>
              <a:rPr lang="en-US" noProof="0" dirty="0"/>
              <a:t>Who</a:t>
            </a:r>
          </a:p>
          <a:p>
            <a:pPr lvl="1"/>
            <a:r>
              <a:rPr lang="en-US" noProof="0" dirty="0"/>
              <a:t>University Health Network (Canada)</a:t>
            </a:r>
          </a:p>
          <a:p>
            <a:pPr lvl="0"/>
            <a:r>
              <a:rPr lang="en-US" noProof="0" dirty="0"/>
              <a:t>What</a:t>
            </a:r>
          </a:p>
          <a:p>
            <a:pPr lvl="1"/>
            <a:r>
              <a:rPr lang="en-US" noProof="0" dirty="0"/>
              <a:t>Replace existing custom SOAP interface to back-end systems (CDR, EMPI, HIS, etc.)</a:t>
            </a:r>
          </a:p>
          <a:p>
            <a:pPr lvl="0"/>
            <a:r>
              <a:rPr lang="en-US" noProof="0" dirty="0"/>
              <a:t>When</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noProof="0" dirty="0">
                <a:solidFill>
                  <a:schemeClr val="tx1"/>
                </a:solidFill>
                <a:effectLst/>
                <a:latin typeface="+mn-lt"/>
              </a:rPr>
              <a:t>Production:</a:t>
            </a:r>
          </a:p>
          <a:p>
            <a:pPr lvl="2" indent="-285750">
              <a:buClr>
                <a:schemeClr val="accent1"/>
              </a:buClr>
              <a:buSzPct val="65000"/>
              <a:buFont typeface="Wingdings" pitchFamily="2" charset="2"/>
              <a:buChar char="Ø"/>
              <a:defRPr/>
            </a:pPr>
            <a:r>
              <a:rPr lang="en-US" noProof="0" dirty="0"/>
              <a:t>Registration/ADT, Clinical Document and Med order clinical portal portion production (2014)</a:t>
            </a:r>
          </a:p>
          <a:p>
            <a:pPr lvl="2" indent="-285750">
              <a:buClr>
                <a:schemeClr val="accent1"/>
              </a:buClr>
              <a:buSzPct val="65000"/>
              <a:buFont typeface="Wingdings" pitchFamily="2" charset="2"/>
              <a:buChar char="Ø"/>
              <a:defRPr/>
            </a:pPr>
            <a:r>
              <a:rPr lang="en-US" noProof="0" dirty="0"/>
              <a:t>Electronic discharge &amp; medication summary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3373357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9</a:t>
            </a:fld>
            <a:endParaRPr lang="en-CA" dirty="0"/>
          </a:p>
        </p:txBody>
      </p:sp>
      <p:sp>
        <p:nvSpPr>
          <p:cNvPr id="4" name="Title 3"/>
          <p:cNvSpPr>
            <a:spLocks noGrp="1"/>
          </p:cNvSpPr>
          <p:nvPr>
            <p:ph type="title"/>
          </p:nvPr>
        </p:nvSpPr>
        <p:spPr>
          <a:xfrm>
            <a:off x="388014" y="5949280"/>
            <a:ext cx="6552728" cy="532070"/>
          </a:xfrm>
        </p:spPr>
        <p:txBody>
          <a:bodyPr anchor="b"/>
          <a:lstStyle/>
          <a:p>
            <a:r>
              <a:rPr lang="en-US" sz="2400" noProof="0" dirty="0">
                <a:solidFill>
                  <a:schemeClr val="tx1"/>
                </a:solidFill>
              </a:rPr>
              <a:t>http://xkcd.com/927</a:t>
            </a:r>
          </a:p>
        </p:txBody>
      </p:sp>
      <p:pic>
        <p:nvPicPr>
          <p:cNvPr id="1026" name="Picture 2" descr="Standard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04664"/>
            <a:ext cx="8403814" cy="475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523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8</a:t>
            </a:r>
          </a:p>
        </p:txBody>
      </p:sp>
      <p:sp>
        <p:nvSpPr>
          <p:cNvPr id="3" name="Content Placeholder 2"/>
          <p:cNvSpPr>
            <a:spLocks noGrp="1"/>
          </p:cNvSpPr>
          <p:nvPr>
            <p:ph idx="1"/>
          </p:nvPr>
        </p:nvSpPr>
        <p:spPr/>
        <p:txBody>
          <a:bodyPr/>
          <a:lstStyle/>
          <a:p>
            <a:r>
              <a:rPr lang="en-US" noProof="0" dirty="0"/>
              <a:t>Who</a:t>
            </a:r>
          </a:p>
          <a:p>
            <a:pPr lvl="1"/>
            <a:r>
              <a:rPr lang="en-US" noProof="0" dirty="0"/>
              <a:t>UNICEF, USAID, IntraHealth, OpenMRS, +++</a:t>
            </a:r>
          </a:p>
          <a:p>
            <a:r>
              <a:rPr lang="en-US" noProof="0" dirty="0"/>
              <a:t>What</a:t>
            </a:r>
          </a:p>
          <a:p>
            <a:pPr lvl="1"/>
            <a:r>
              <a:rPr lang="en-US" noProof="0" dirty="0"/>
              <a:t>Sharing Practitioner, Location &amp; Organization registry information over IHE’s CSD to SMS applications for front-line Ebola healthcare workers</a:t>
            </a:r>
          </a:p>
          <a:p>
            <a:r>
              <a:rPr lang="en-US" noProof="0" dirty="0"/>
              <a:t>When (2015)</a:t>
            </a:r>
          </a:p>
          <a:p>
            <a:pPr lvl="1"/>
            <a:r>
              <a:rPr lang="en-US" noProof="0" dirty="0"/>
              <a:t>Prod: Liberia in Aug.; Sierra Leonne, Guinea fall</a:t>
            </a:r>
          </a:p>
          <a:p>
            <a:pPr lvl="1"/>
            <a:r>
              <a:rPr lang="en-US" noProof="0" dirty="0"/>
              <a:t>Rollout &amp; expansion in several more countries</a:t>
            </a:r>
            <a:br>
              <a:rPr lang="en-US" noProof="0" dirty="0"/>
            </a:br>
            <a:r>
              <a:rPr lang="en-US" noProof="0" dirty="0"/>
              <a:t>over subsequent months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24659092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takeaways</a:t>
            </a:r>
          </a:p>
        </p:txBody>
      </p:sp>
      <p:sp>
        <p:nvSpPr>
          <p:cNvPr id="3" name="Content Placeholder 2"/>
          <p:cNvSpPr>
            <a:spLocks noGrp="1"/>
          </p:cNvSpPr>
          <p:nvPr>
            <p:ph idx="1"/>
          </p:nvPr>
        </p:nvSpPr>
        <p:spPr/>
        <p:txBody>
          <a:bodyPr/>
          <a:lstStyle/>
          <a:p>
            <a:r>
              <a:rPr lang="en-US" noProof="0" dirty="0"/>
              <a:t>Broad international interest</a:t>
            </a:r>
          </a:p>
          <a:p>
            <a:r>
              <a:rPr lang="en-US" noProof="0" dirty="0"/>
              <a:t>Wide range of engagement</a:t>
            </a:r>
          </a:p>
          <a:p>
            <a:pPr lvl="1"/>
            <a:r>
              <a:rPr lang="en-US" noProof="0" dirty="0"/>
              <a:t>National initiatives</a:t>
            </a:r>
          </a:p>
          <a:p>
            <a:pPr lvl="1"/>
            <a:r>
              <a:rPr lang="en-US" noProof="0" dirty="0"/>
              <a:t>Care</a:t>
            </a:r>
            <a:r>
              <a:rPr lang="en-US" baseline="0" noProof="0" dirty="0"/>
              <a:t> provider organizations</a:t>
            </a:r>
          </a:p>
          <a:p>
            <a:pPr lvl="1"/>
            <a:r>
              <a:rPr lang="en-US" baseline="0" noProof="0" dirty="0"/>
              <a:t>Small vendors/entrepreneurs</a:t>
            </a:r>
          </a:p>
          <a:p>
            <a:pPr lvl="0"/>
            <a:r>
              <a:rPr lang="en-US" noProof="0" dirty="0"/>
              <a:t>Mixture of green-field and upgrading existing systems</a:t>
            </a:r>
          </a:p>
          <a:p>
            <a:pPr lvl="0"/>
            <a:r>
              <a:rPr lang="en-US" noProof="0" dirty="0"/>
              <a:t>All with short times to production</a:t>
            </a:r>
          </a:p>
          <a:p>
            <a:pPr lvl="0"/>
            <a:r>
              <a:rPr lang="en-US" noProof="0" dirty="0"/>
              <a:t>Baby steps to full commitment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075466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Additional insights</a:t>
            </a:r>
          </a:p>
        </p:txBody>
      </p:sp>
      <p:sp>
        <p:nvSpPr>
          <p:cNvPr id="3" name="Content Placeholder 2"/>
          <p:cNvSpPr>
            <a:spLocks noGrp="1"/>
          </p:cNvSpPr>
          <p:nvPr>
            <p:ph idx="1"/>
          </p:nvPr>
        </p:nvSpPr>
        <p:spPr/>
        <p:txBody>
          <a:bodyPr/>
          <a:lstStyle/>
          <a:p>
            <a:r>
              <a:rPr lang="en-CA" dirty="0"/>
              <a:t>Furore Executive </a:t>
            </a:r>
            <a:r>
              <a:rPr lang="en-CA"/>
              <a:t>Videos series</a:t>
            </a:r>
            <a:endParaRPr lang="en-CA" dirty="0">
              <a:hlinkClick r:id="rId2"/>
            </a:endParaRPr>
          </a:p>
          <a:p>
            <a:pPr lvl="1"/>
            <a:r>
              <a:rPr lang="en-CA" dirty="0">
                <a:hlinkClick r:id="rId2"/>
              </a:rPr>
              <a:t>http://fhir.furore.com/Education#videos</a:t>
            </a:r>
            <a:endParaRPr lang="en-CA" dirty="0"/>
          </a:p>
          <a:p>
            <a:endParaRPr lang="en-CA" dirty="0"/>
          </a:p>
          <a:p>
            <a:r>
              <a:rPr lang="en-CA" dirty="0"/>
              <a:t>FHIR Applications Roundtable (Jul 2016)</a:t>
            </a:r>
          </a:p>
          <a:p>
            <a:pPr lvl="1"/>
            <a:r>
              <a:rPr lang="en-CA" dirty="0">
                <a:hlinkClick r:id="rId3"/>
              </a:rPr>
              <a:t>https://www.pathlms.com/hl7/courses/3152</a:t>
            </a:r>
            <a:endParaRPr lang="en-CA" dirty="0"/>
          </a:p>
          <a:p>
            <a:pPr lvl="1"/>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15642710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Risks</a:t>
            </a:r>
          </a:p>
        </p:txBody>
      </p:sp>
      <p:sp>
        <p:nvSpPr>
          <p:cNvPr id="5" name="Text Placeholder 4"/>
          <p:cNvSpPr>
            <a:spLocks noGrp="1"/>
          </p:cNvSpPr>
          <p:nvPr>
            <p:ph type="body" idx="1"/>
          </p:nvPr>
        </p:nvSpPr>
        <p:spPr/>
        <p:txBody>
          <a:bodyPr/>
          <a:lstStyle/>
          <a:p>
            <a:r>
              <a:rPr lang="en-US" noProof="0" dirty="0"/>
              <a:t>And mitigations</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93</a:t>
            </a:fld>
            <a:endParaRPr lang="en-CA" dirty="0"/>
          </a:p>
        </p:txBody>
      </p:sp>
    </p:spTree>
    <p:extLst>
      <p:ext uri="{BB962C8B-B14F-4D97-AF65-F5344CB8AC3E}">
        <p14:creationId xmlns:p14="http://schemas.microsoft.com/office/powerpoint/2010/main" val="9905796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Risks with FHIR</a:t>
            </a:r>
          </a:p>
        </p:txBody>
      </p:sp>
      <p:sp>
        <p:nvSpPr>
          <p:cNvPr id="5" name="Content Placeholder 4"/>
          <p:cNvSpPr>
            <a:spLocks noGrp="1"/>
          </p:cNvSpPr>
          <p:nvPr>
            <p:ph idx="1"/>
          </p:nvPr>
        </p:nvSpPr>
        <p:spPr/>
        <p:txBody>
          <a:bodyPr/>
          <a:lstStyle/>
          <a:p>
            <a:r>
              <a:rPr lang="en-US" noProof="0" dirty="0"/>
              <a:t>FHIR is new</a:t>
            </a:r>
          </a:p>
          <a:p>
            <a:pPr lvl="1"/>
            <a:r>
              <a:rPr lang="en-US" noProof="0" dirty="0"/>
              <a:t>Be ready to migrate</a:t>
            </a:r>
          </a:p>
          <a:p>
            <a:pPr lvl="1"/>
            <a:r>
              <a:rPr lang="en-US" noProof="0" dirty="0"/>
              <a:t>Caution for mission critical applications</a:t>
            </a:r>
          </a:p>
          <a:p>
            <a:r>
              <a:rPr lang="en-US" noProof="0" dirty="0"/>
              <a:t>FHIR is cool</a:t>
            </a:r>
          </a:p>
          <a:p>
            <a:pPr lvl="1"/>
            <a:r>
              <a:rPr lang="en-US" noProof="0" dirty="0"/>
              <a:t>Be realistic about what’s achievable</a:t>
            </a:r>
          </a:p>
          <a:p>
            <a:pPr lvl="1"/>
            <a:r>
              <a:rPr lang="en-US" noProof="0" dirty="0"/>
              <a:t>Work with others (HL7, IHE, etc.) to build profiles</a:t>
            </a:r>
          </a:p>
          <a:p>
            <a:r>
              <a:rPr lang="en-US" noProof="0" dirty="0"/>
              <a:t>FHIR is coming</a:t>
            </a:r>
          </a:p>
          <a:p>
            <a:pPr lvl="1"/>
            <a:r>
              <a:rPr lang="en-US" noProof="0" dirty="0"/>
              <a:t>At minimum, monitor</a:t>
            </a:r>
          </a:p>
          <a:p>
            <a:pPr lvl="1"/>
            <a:r>
              <a:rPr lang="en-US" noProof="0" dirty="0"/>
              <a:t>Consider whether to pilot to build experience</a:t>
            </a:r>
          </a:p>
        </p:txBody>
      </p:sp>
    </p:spTree>
    <p:extLst>
      <p:ext uri="{BB962C8B-B14F-4D97-AF65-F5344CB8AC3E}">
        <p14:creationId xmlns:p14="http://schemas.microsoft.com/office/powerpoint/2010/main" val="4310996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a:t>
            </a:r>
          </a:p>
        </p:txBody>
      </p:sp>
      <p:sp>
        <p:nvSpPr>
          <p:cNvPr id="5" name="Text Placeholder 4"/>
          <p:cNvSpPr>
            <a:spLocks noGrp="1"/>
          </p:cNvSpPr>
          <p:nvPr>
            <p:ph type="body" idx="1"/>
          </p:nvPr>
        </p:nvSpPr>
        <p:spPr/>
        <p:txBody>
          <a:bodyPr/>
          <a:lstStyle/>
          <a:p>
            <a:r>
              <a:rPr lang="en-US" noProof="0" dirty="0"/>
              <a:t>For you and your organization</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95</a:t>
            </a:fld>
            <a:endParaRPr lang="en-CA" dirty="0"/>
          </a:p>
        </p:txBody>
      </p:sp>
    </p:spTree>
    <p:extLst>
      <p:ext uri="{BB962C8B-B14F-4D97-AF65-F5344CB8AC3E}">
        <p14:creationId xmlns:p14="http://schemas.microsoft.com/office/powerpoint/2010/main" val="25803312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a:t>
            </a:r>
          </a:p>
        </p:txBody>
      </p:sp>
      <p:sp>
        <p:nvSpPr>
          <p:cNvPr id="3" name="Content Placeholder 2"/>
          <p:cNvSpPr>
            <a:spLocks noGrp="1"/>
          </p:cNvSpPr>
          <p:nvPr>
            <p:ph idx="1"/>
          </p:nvPr>
        </p:nvSpPr>
        <p:spPr/>
        <p:txBody>
          <a:bodyPr/>
          <a:lstStyle/>
          <a:p>
            <a:r>
              <a:rPr lang="en-US" sz="2400" noProof="0" dirty="0"/>
              <a:t>Is this something your organization wants/needs to track?</a:t>
            </a:r>
          </a:p>
          <a:p>
            <a:r>
              <a:rPr lang="en-US" sz="2400" noProof="0" dirty="0"/>
              <a:t>Monitor</a:t>
            </a:r>
          </a:p>
          <a:p>
            <a:pPr lvl="1"/>
            <a:r>
              <a:rPr lang="en-US" sz="1900" noProof="0" dirty="0"/>
              <a:t>Have someone sign up to the FHIR list</a:t>
            </a:r>
            <a:br>
              <a:rPr lang="en-US" sz="1900" noProof="0" dirty="0"/>
            </a:br>
            <a:r>
              <a:rPr lang="en-US" sz="1900" noProof="0" dirty="0"/>
              <a:t>or Zulip chats</a:t>
            </a:r>
          </a:p>
          <a:p>
            <a:pPr marL="457200" lvl="1" indent="0">
              <a:buNone/>
            </a:pPr>
            <a:r>
              <a:rPr lang="en-US" sz="1900" noProof="0" dirty="0"/>
              <a:t>	(instructions on the wiki)</a:t>
            </a:r>
          </a:p>
          <a:p>
            <a:pPr lvl="2"/>
            <a:r>
              <a:rPr lang="en-US" sz="1800" noProof="0" dirty="0">
                <a:hlinkClick r:id="rId2"/>
              </a:rPr>
              <a:t>http://wiki.hl7.org?title=FHIR</a:t>
            </a:r>
            <a:endParaRPr lang="en-US" sz="1700" noProof="0" dirty="0"/>
          </a:p>
          <a:p>
            <a:r>
              <a:rPr lang="en-US" sz="2400" noProof="0" dirty="0"/>
              <a:t>Engage</a:t>
            </a:r>
          </a:p>
          <a:p>
            <a:pPr lvl="1"/>
            <a:r>
              <a:rPr lang="en-US" sz="1900" noProof="0" dirty="0"/>
              <a:t>Have someone read through the specs</a:t>
            </a:r>
          </a:p>
          <a:p>
            <a:pPr lvl="1"/>
            <a:r>
              <a:rPr lang="en-US" sz="1900" noProof="0" dirty="0"/>
              <a:t>Send someone to development tutorials</a:t>
            </a:r>
          </a:p>
          <a:p>
            <a:pPr lvl="1"/>
            <a:r>
              <a:rPr lang="en-US" sz="1900" noProof="0" dirty="0"/>
              <a:t>Have your organization participate in or observe a connectathon</a:t>
            </a:r>
          </a:p>
          <a:p>
            <a:pPr lvl="1"/>
            <a:r>
              <a:rPr lang="en-US" sz="1900" noProof="0" dirty="0"/>
              <a:t>Participate in the upcoming STU ballot</a:t>
            </a:r>
          </a:p>
        </p:txBody>
      </p:sp>
      <p:sp>
        <p:nvSpPr>
          <p:cNvPr id="4" name="Slide Number Placeholder 3"/>
          <p:cNvSpPr>
            <a:spLocks noGrp="1"/>
          </p:cNvSpPr>
          <p:nvPr>
            <p:ph type="sldNum" sz="quarter" idx="4"/>
          </p:nvPr>
        </p:nvSpPr>
        <p:spPr/>
        <p:txBody>
          <a:bodyPr/>
          <a:lstStyle/>
          <a:p>
            <a:fld id="{5CC3E5C4-3E2B-40F1-9F2B-C46CEB0C88DF}" type="slidenum">
              <a:rPr lang="en-CA" smtClean="0"/>
              <a:pPr/>
              <a:t>96</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4110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noProof="0" dirty="0"/>
              <a:t>Attend a Working Group Meeting</a:t>
            </a:r>
          </a:p>
          <a:p>
            <a:pPr lvl="1"/>
            <a:r>
              <a:rPr lang="en-US" sz="1900" noProof="0" dirty="0"/>
              <a:t>Tutorials, </a:t>
            </a:r>
            <a:r>
              <a:rPr lang="en-US" sz="1900" b="1" noProof="0" dirty="0" err="1"/>
              <a:t>Connectathons</a:t>
            </a:r>
            <a:endParaRPr lang="en-US" sz="1900" noProof="0" dirty="0"/>
          </a:p>
          <a:p>
            <a:pPr lvl="1"/>
            <a:r>
              <a:rPr lang="en-US" sz="1900" dirty="0"/>
              <a:t>Sep 8-15 San Diego</a:t>
            </a:r>
          </a:p>
          <a:p>
            <a:pPr lvl="1"/>
            <a:r>
              <a:rPr lang="en-US" sz="1900" noProof="0" dirty="0"/>
              <a:t>Jan 25-Feb 2 New Orleans</a:t>
            </a:r>
          </a:p>
          <a:p>
            <a:r>
              <a:rPr lang="en-US" sz="2400" noProof="0" dirty="0"/>
              <a:t>Attend an Implementation Workshop</a:t>
            </a:r>
          </a:p>
          <a:p>
            <a:pPr lvl="1"/>
            <a:r>
              <a:rPr lang="en-US" sz="1900" noProof="0" dirty="0"/>
              <a:t>Intensive tutorials, hands-on</a:t>
            </a:r>
          </a:p>
          <a:p>
            <a:pPr lvl="1"/>
            <a:r>
              <a:rPr lang="en-US" sz="1900" dirty="0"/>
              <a:t>Evaluating if/how these will happen in 2017</a:t>
            </a:r>
            <a:endParaRPr lang="en-US" sz="1900" noProof="0" dirty="0"/>
          </a:p>
          <a:p>
            <a:r>
              <a:rPr lang="en-US" sz="2400" noProof="0" dirty="0"/>
              <a:t>FHIR Institute Webinars</a:t>
            </a:r>
          </a:p>
          <a:p>
            <a:pPr lvl="1"/>
            <a:r>
              <a:rPr lang="en-US" sz="1900" dirty="0"/>
              <a:t>Aug 7-11</a:t>
            </a:r>
            <a:endParaRPr lang="en-US" sz="1900" noProof="0" dirty="0"/>
          </a:p>
          <a:p>
            <a:r>
              <a:rPr lang="en-US" sz="2400" noProof="0" dirty="0"/>
              <a:t>Custom education available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97</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4761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a:solidFill>
                  <a:schemeClr val="tx1"/>
                </a:solidFill>
              </a:rPr>
              <a:t>International HL7 FHIR Developer Days</a:t>
            </a:r>
            <a:br>
              <a:rPr lang="en-US" sz="2800" b="1" dirty="0">
                <a:solidFill>
                  <a:schemeClr val="tx1"/>
                </a:solidFill>
              </a:rPr>
            </a:br>
            <a:r>
              <a:rPr lang="en-US" sz="2400" b="1" dirty="0">
                <a:solidFill>
                  <a:schemeClr val="accent1"/>
                </a:solidFill>
              </a:rPr>
              <a:t>November 16-18, 2017 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a:t>Education</a:t>
            </a:r>
          </a:p>
          <a:p>
            <a:pPr lvl="1"/>
            <a:r>
              <a:rPr lang="en-US" sz="2000" dirty="0"/>
              <a:t>26 speakers</a:t>
            </a:r>
          </a:p>
          <a:p>
            <a:pPr lvl="1"/>
            <a:r>
              <a:rPr lang="en-US" sz="2000" dirty="0"/>
              <a:t>61 tutorials/presentations</a:t>
            </a:r>
          </a:p>
          <a:p>
            <a:pPr lvl="1"/>
            <a:r>
              <a:rPr lang="en-US" sz="2000" dirty="0"/>
              <a:t>18 tracks</a:t>
            </a:r>
            <a:endParaRPr lang="en-US" sz="1800" dirty="0"/>
          </a:p>
          <a:p>
            <a:pPr lvl="2"/>
            <a:endParaRPr lang="en-US" sz="800" dirty="0"/>
          </a:p>
          <a:p>
            <a:pPr>
              <a:spcBef>
                <a:spcPts val="0"/>
              </a:spcBef>
            </a:pPr>
            <a:r>
              <a:rPr lang="en-US" sz="2400" dirty="0"/>
              <a:t>Connectathon</a:t>
            </a:r>
          </a:p>
          <a:p>
            <a:pPr lvl="1"/>
            <a:r>
              <a:rPr lang="en-US" sz="2000" dirty="0"/>
              <a:t>Meet fellow developers</a:t>
            </a:r>
          </a:p>
          <a:p>
            <a:pPr lvl="1"/>
            <a:r>
              <a:rPr lang="en-US" sz="2000" dirty="0"/>
              <a:t>Put FHIR to the test</a:t>
            </a:r>
          </a:p>
          <a:p>
            <a:pPr lvl="1"/>
            <a:endParaRPr lang="en-US" sz="800" dirty="0"/>
          </a:p>
          <a:p>
            <a:pPr>
              <a:spcBef>
                <a:spcPts val="0"/>
              </a:spcBef>
            </a:pPr>
            <a:r>
              <a:rPr lang="en-US" sz="2400" dirty="0"/>
              <a:t>Networking</a:t>
            </a:r>
          </a:p>
          <a:p>
            <a:pPr lvl="1"/>
            <a:r>
              <a:rPr lang="en-US" sz="2000" dirty="0"/>
              <a:t>FHIR experts and authors on hand</a:t>
            </a:r>
            <a:br>
              <a:rPr lang="en-US" sz="2000" dirty="0"/>
            </a:br>
            <a:endParaRPr lang="en-US" sz="600" dirty="0"/>
          </a:p>
          <a:p>
            <a:pPr marL="0" indent="0" algn="ctr">
              <a:spcBef>
                <a:spcPts val="0"/>
              </a:spcBef>
              <a:buNone/>
            </a:pPr>
            <a:r>
              <a:rPr lang="en-US" sz="3200" b="1" dirty="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911" y="571419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345" t="2756" r="14781" b="2756"/>
          <a:stretch/>
        </p:blipFill>
        <p:spPr bwMode="auto">
          <a:xfrm>
            <a:off x="1148987" y="5713290"/>
            <a:ext cx="703971" cy="68760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40" name="Picture 16" descr="File:KeizersgrachtReguliersgrachtAmsterdam.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9952" y="1412776"/>
            <a:ext cx="4392623" cy="29265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8872" y="5713290"/>
            <a:ext cx="2924175" cy="8191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2828757" y="5713290"/>
            <a:ext cx="2084290" cy="701499"/>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32" name="Picture 8" descr="http://www.persberichtonline.nl/wp-content/uploads/logo-rood3.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07174" y="5790226"/>
            <a:ext cx="1800200" cy="533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91475"/>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Final message</a:t>
            </a:r>
          </a:p>
        </p:txBody>
      </p:sp>
      <p:sp>
        <p:nvSpPr>
          <p:cNvPr id="5" name="Content Placeholder 4"/>
          <p:cNvSpPr>
            <a:spLocks noGrp="1"/>
          </p:cNvSpPr>
          <p:nvPr>
            <p:ph idx="1"/>
          </p:nvPr>
        </p:nvSpPr>
        <p:spPr/>
        <p:txBody>
          <a:bodyPr/>
          <a:lstStyle/>
          <a:p>
            <a:r>
              <a:rPr lang="en-US" noProof="0" dirty="0"/>
              <a:t>FHIR</a:t>
            </a:r>
          </a:p>
          <a:p>
            <a:pPr lvl="1"/>
            <a:r>
              <a:rPr lang="en-US" noProof="0" dirty="0"/>
              <a:t>is easier and cheaper</a:t>
            </a:r>
          </a:p>
          <a:p>
            <a:pPr lvl="1"/>
            <a:r>
              <a:rPr lang="en-US" noProof="0" dirty="0"/>
              <a:t>is being implemented now</a:t>
            </a:r>
          </a:p>
          <a:p>
            <a:pPr lvl="1"/>
            <a:r>
              <a:rPr lang="en-US" noProof="0" dirty="0"/>
              <a:t>is likely to significantly impact Health IT</a:t>
            </a:r>
          </a:p>
          <a:p>
            <a:pPr marL="0" indent="0">
              <a:buNone/>
            </a:pPr>
            <a:endParaRPr lang="en-US" noProof="0" dirty="0"/>
          </a:p>
          <a:p>
            <a:r>
              <a:rPr lang="en-US" noProof="0" dirty="0"/>
              <a:t>Decide how you want it to impact </a:t>
            </a:r>
            <a:r>
              <a:rPr lang="en-US" b="1" noProof="0" dirty="0"/>
              <a:t>your </a:t>
            </a:r>
            <a:r>
              <a:rPr lang="en-US" noProof="0" dirty="0"/>
              <a:t>organization</a:t>
            </a:r>
          </a:p>
        </p:txBody>
      </p:sp>
      <p:sp>
        <p:nvSpPr>
          <p:cNvPr id="2" name="Slide Number Placeholder 1"/>
          <p:cNvSpPr>
            <a:spLocks noGrp="1"/>
          </p:cNvSpPr>
          <p:nvPr>
            <p:ph type="sldNum" sz="quarter" idx="4"/>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3394280932"/>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13203</TotalTime>
  <Words>4641</Words>
  <Application>Microsoft Office PowerPoint</Application>
  <PresentationFormat>On-screen Show (4:3)</PresentationFormat>
  <Paragraphs>929</Paragraphs>
  <Slides>100</Slides>
  <Notes>44</Notes>
  <HiddenSlides>13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100</vt:i4>
      </vt:variant>
    </vt:vector>
  </HeadingPairs>
  <TitlesOfParts>
    <vt:vector size="112" baseType="lpstr">
      <vt:lpstr>ＭＳ Ｐゴシック</vt:lpstr>
      <vt:lpstr>ＭＳ Ｐゴシック</vt:lpstr>
      <vt:lpstr>Arial</vt:lpstr>
      <vt:lpstr>Calibri</vt:lpstr>
      <vt:lpstr>Cambria</vt:lpstr>
      <vt:lpstr>Consolas</vt:lpstr>
      <vt:lpstr>Franklin Gothic Book</vt:lpstr>
      <vt:lpstr>Symbol</vt:lpstr>
      <vt:lpstr>Times New Roman</vt:lpstr>
      <vt:lpstr>Verdana</vt:lpstr>
      <vt:lpstr>Wingdings</vt:lpstr>
      <vt:lpstr>Refined</vt:lpstr>
      <vt:lpstr>FHIR for Executives </vt:lpstr>
      <vt:lpstr>This presentation</vt:lpstr>
      <vt:lpstr>Who am I?</vt:lpstr>
      <vt:lpstr>Tutorial Objectives</vt:lpstr>
      <vt:lpstr>Outline</vt:lpstr>
      <vt:lpstr>Outline</vt:lpstr>
      <vt:lpstr>Attendees</vt:lpstr>
      <vt:lpstr>WHY FHIR?</vt:lpstr>
      <vt:lpstr>http://xkcd.com/927</vt:lpstr>
      <vt:lpstr>Existing healthcare standards and bodies</vt:lpstr>
      <vt:lpstr>The Need</vt:lpstr>
      <vt:lpstr>What we have – v2</vt:lpstr>
      <vt:lpstr>What we have – v3</vt:lpstr>
      <vt:lpstr>What we have - CDA</vt:lpstr>
      <vt:lpstr>Where we’ve gotten</vt:lpstr>
      <vt:lpstr>So I should drop everything and use FHIR?</vt:lpstr>
      <vt:lpstr>Problems we face</vt:lpstr>
      <vt:lpstr>Complexity Model</vt:lpstr>
      <vt:lpstr>Three Laws of Interoperability</vt:lpstr>
      <vt:lpstr>Platform for Interoperability</vt:lpstr>
      <vt:lpstr>What is FHIR?</vt:lpstr>
      <vt:lpstr>The acronym</vt:lpstr>
      <vt:lpstr>Genesis of FHIR</vt:lpstr>
      <vt:lpstr>FHIR – Key differences</vt:lpstr>
      <vt:lpstr>Implementer Focus</vt:lpstr>
      <vt:lpstr>Support “Common” Scenarios</vt:lpstr>
      <vt:lpstr>Example – ISO AD type</vt:lpstr>
      <vt:lpstr>Example – FHIR Address</vt:lpstr>
      <vt:lpstr>Won’t extensions break interoperability?</vt:lpstr>
      <vt:lpstr>Web technologies</vt:lpstr>
      <vt:lpstr>Human Readable</vt:lpstr>
      <vt:lpstr>Freely available</vt:lpstr>
      <vt:lpstr>Paradigms</vt:lpstr>
      <vt:lpstr>Review</vt:lpstr>
      <vt:lpstr>Architectures</vt:lpstr>
      <vt:lpstr>FHIR &amp; Cost of Integration</vt:lpstr>
      <vt:lpstr>Future impact of FHIR</vt:lpstr>
      <vt:lpstr>FHIR Resources</vt:lpstr>
      <vt:lpstr>FHIR solutions</vt:lpstr>
      <vt:lpstr>Resources</vt:lpstr>
      <vt:lpstr>FHIR Resource URLs</vt:lpstr>
      <vt:lpstr>What’s a Resource?</vt:lpstr>
      <vt:lpstr>STU 3 Resource List</vt:lpstr>
      <vt:lpstr>STU 3 Resource List</vt:lpstr>
      <vt:lpstr>PowerPoint Presentation</vt:lpstr>
      <vt:lpstr>Resource Definitions</vt:lpstr>
      <vt:lpstr>Resource Definitions</vt:lpstr>
      <vt:lpstr>Resource Definitions</vt:lpstr>
      <vt:lpstr>Resource Definitions</vt:lpstr>
      <vt:lpstr>Why resources?</vt:lpstr>
      <vt:lpstr>What’s in a resource definition?</vt:lpstr>
      <vt:lpstr>(FHIR home)</vt:lpstr>
      <vt:lpstr>Break!</vt:lpstr>
      <vt:lpstr>Outline</vt:lpstr>
      <vt:lpstr>Outline</vt:lpstr>
      <vt:lpstr>Questions?</vt:lpstr>
      <vt:lpstr>FHIR for Executives 2 of 2</vt:lpstr>
      <vt:lpstr>Outline</vt:lpstr>
      <vt:lpstr>How does FHIR compare?</vt:lpstr>
      <vt:lpstr>V2 and FHIR</vt:lpstr>
      <vt:lpstr>V3 and FHIR</vt:lpstr>
      <vt:lpstr>FHIR and CDA</vt:lpstr>
      <vt:lpstr>FHIR and Services</vt:lpstr>
      <vt:lpstr>So why use anything else?</vt:lpstr>
      <vt:lpstr>FHIR as a replacement</vt:lpstr>
      <vt:lpstr>Status of FHIR</vt:lpstr>
      <vt:lpstr>FHIR Timeline (planned)</vt:lpstr>
      <vt:lpstr>STU 3</vt:lpstr>
      <vt:lpstr>What does STU mean?</vt:lpstr>
      <vt:lpstr>Maturity levels</vt:lpstr>
      <vt:lpstr>Normative FHIR</vt:lpstr>
      <vt:lpstr>Using FHIR</vt:lpstr>
      <vt:lpstr>Where can FHIR be used?</vt:lpstr>
      <vt:lpstr>Implementation during STU</vt:lpstr>
      <vt:lpstr>Who’s working with FHIR?</vt:lpstr>
      <vt:lpstr>Who’s using FHIR?</vt:lpstr>
      <vt:lpstr>FHIR &amp; other SDOs</vt:lpstr>
      <vt:lpstr>Governments</vt:lpstr>
      <vt:lpstr>EHR Vendors</vt:lpstr>
      <vt:lpstr>Other support</vt:lpstr>
      <vt:lpstr>FHIR &amp; CDA</vt:lpstr>
      <vt:lpstr>HSPC</vt:lpstr>
      <vt:lpstr>Case study 1</vt:lpstr>
      <vt:lpstr>Case Study 2</vt:lpstr>
      <vt:lpstr>Case Study 3</vt:lpstr>
      <vt:lpstr>Case Study 4</vt:lpstr>
      <vt:lpstr>Case Study 5</vt:lpstr>
      <vt:lpstr>Case study 6</vt:lpstr>
      <vt:lpstr>Case Study 7</vt:lpstr>
      <vt:lpstr>Case Study 8</vt:lpstr>
      <vt:lpstr>Case study takeaways</vt:lpstr>
      <vt:lpstr>Additional insights</vt:lpstr>
      <vt:lpstr>FHIR Risks</vt:lpstr>
      <vt:lpstr>Risks with FHIR</vt:lpstr>
      <vt:lpstr>Next Steps</vt:lpstr>
      <vt:lpstr>Next Steps</vt:lpstr>
      <vt:lpstr>Education opportunities</vt:lpstr>
      <vt:lpstr>International HL7 FHIR Developer Days November 16-18, 2017 in Amsterdam</vt:lpstr>
      <vt:lpstr>Final message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 McKenzie</cp:lastModifiedBy>
  <cp:revision>364</cp:revision>
  <dcterms:created xsi:type="dcterms:W3CDTF">2012-12-03T20:41:34Z</dcterms:created>
  <dcterms:modified xsi:type="dcterms:W3CDTF">2017-06-27T19:41:39Z</dcterms:modified>
</cp:coreProperties>
</file>