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84" r:id="rId4"/>
    <p:sldId id="286" r:id="rId5"/>
    <p:sldId id="287" r:id="rId6"/>
    <p:sldId id="289" r:id="rId7"/>
    <p:sldId id="288" r:id="rId8"/>
    <p:sldId id="290" r:id="rId9"/>
    <p:sldId id="321" r:id="rId10"/>
    <p:sldId id="292" r:id="rId11"/>
    <p:sldId id="291" r:id="rId12"/>
    <p:sldId id="293" r:id="rId13"/>
    <p:sldId id="294" r:id="rId14"/>
    <p:sldId id="296" r:id="rId15"/>
    <p:sldId id="297" r:id="rId16"/>
    <p:sldId id="295" r:id="rId17"/>
    <p:sldId id="304" r:id="rId18"/>
    <p:sldId id="258" r:id="rId19"/>
    <p:sldId id="298" r:id="rId20"/>
    <p:sldId id="299" r:id="rId21"/>
    <p:sldId id="300" r:id="rId22"/>
    <p:sldId id="301" r:id="rId23"/>
    <p:sldId id="302" r:id="rId24"/>
    <p:sldId id="306" r:id="rId25"/>
    <p:sldId id="305" r:id="rId26"/>
    <p:sldId id="312" r:id="rId27"/>
    <p:sldId id="303" r:id="rId28"/>
    <p:sldId id="307" r:id="rId29"/>
    <p:sldId id="308" r:id="rId30"/>
    <p:sldId id="313" r:id="rId31"/>
    <p:sldId id="314" r:id="rId32"/>
    <p:sldId id="311" r:id="rId33"/>
    <p:sldId id="309" r:id="rId34"/>
    <p:sldId id="315" r:id="rId35"/>
    <p:sldId id="316" r:id="rId36"/>
    <p:sldId id="317" r:id="rId37"/>
    <p:sldId id="310" r:id="rId38"/>
    <p:sldId id="318" r:id="rId39"/>
    <p:sldId id="320" r:id="rId40"/>
    <p:sldId id="319" r:id="rId41"/>
    <p:sldId id="273" r:id="rId42"/>
    <p:sldId id="274" r:id="rId43"/>
    <p:sldId id="275" r:id="rId44"/>
    <p:sldId id="276" r:id="rId45"/>
    <p:sldId id="282" r:id="rId46"/>
    <p:sldId id="263"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7" d="100"/>
          <a:sy n="27" d="100"/>
        </p:scale>
        <p:origin x="-73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858EAA1F-D2A3-43E2-9792-DA5F4B4E8751}" type="datetimeFigureOut">
              <a:rPr lang="en-AU" smtClean="0"/>
              <a:t>26/03/2015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A87D40F-1364-4263-9F67-1C11A167E422}" type="slidenum">
              <a:rPr lang="en-AU" smtClean="0"/>
              <a:t>‹#›</a:t>
            </a:fld>
            <a:endParaRPr lang="en-AU"/>
          </a:p>
        </p:txBody>
      </p:sp>
    </p:spTree>
    <p:extLst>
      <p:ext uri="{BB962C8B-B14F-4D97-AF65-F5344CB8AC3E}">
        <p14:creationId xmlns:p14="http://schemas.microsoft.com/office/powerpoint/2010/main" val="59262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858EAA1F-D2A3-43E2-9792-DA5F4B4E8751}" type="datetimeFigureOut">
              <a:rPr lang="en-AU" smtClean="0"/>
              <a:t>26/03/2015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A87D40F-1364-4263-9F67-1C11A167E422}" type="slidenum">
              <a:rPr lang="en-AU" smtClean="0"/>
              <a:t>‹#›</a:t>
            </a:fld>
            <a:endParaRPr lang="en-AU"/>
          </a:p>
        </p:txBody>
      </p:sp>
    </p:spTree>
    <p:extLst>
      <p:ext uri="{BB962C8B-B14F-4D97-AF65-F5344CB8AC3E}">
        <p14:creationId xmlns:p14="http://schemas.microsoft.com/office/powerpoint/2010/main" val="1419526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858EAA1F-D2A3-43E2-9792-DA5F4B4E8751}" type="datetimeFigureOut">
              <a:rPr lang="en-AU" smtClean="0"/>
              <a:t>26/03/2015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A87D40F-1364-4263-9F67-1C11A167E422}" type="slidenum">
              <a:rPr lang="en-AU" smtClean="0"/>
              <a:t>‹#›</a:t>
            </a:fld>
            <a:endParaRPr lang="en-AU"/>
          </a:p>
        </p:txBody>
      </p:sp>
    </p:spTree>
    <p:extLst>
      <p:ext uri="{BB962C8B-B14F-4D97-AF65-F5344CB8AC3E}">
        <p14:creationId xmlns:p14="http://schemas.microsoft.com/office/powerpoint/2010/main" val="2324868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858EAA1F-D2A3-43E2-9792-DA5F4B4E8751}" type="datetimeFigureOut">
              <a:rPr lang="en-AU" smtClean="0"/>
              <a:t>26/03/2015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A87D40F-1364-4263-9F67-1C11A167E422}" type="slidenum">
              <a:rPr lang="en-AU" smtClean="0"/>
              <a:t>‹#›</a:t>
            </a:fld>
            <a:endParaRPr lang="en-AU"/>
          </a:p>
        </p:txBody>
      </p:sp>
    </p:spTree>
    <p:extLst>
      <p:ext uri="{BB962C8B-B14F-4D97-AF65-F5344CB8AC3E}">
        <p14:creationId xmlns:p14="http://schemas.microsoft.com/office/powerpoint/2010/main" val="2854971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8EAA1F-D2A3-43E2-9792-DA5F4B4E8751}" type="datetimeFigureOut">
              <a:rPr lang="en-AU" smtClean="0"/>
              <a:t>26/03/2015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A87D40F-1364-4263-9F67-1C11A167E422}" type="slidenum">
              <a:rPr lang="en-AU" smtClean="0"/>
              <a:t>‹#›</a:t>
            </a:fld>
            <a:endParaRPr lang="en-AU"/>
          </a:p>
        </p:txBody>
      </p:sp>
    </p:spTree>
    <p:extLst>
      <p:ext uri="{BB962C8B-B14F-4D97-AF65-F5344CB8AC3E}">
        <p14:creationId xmlns:p14="http://schemas.microsoft.com/office/powerpoint/2010/main" val="3039552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858EAA1F-D2A3-43E2-9792-DA5F4B4E8751}" type="datetimeFigureOut">
              <a:rPr lang="en-AU" smtClean="0"/>
              <a:t>26/03/2015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A87D40F-1364-4263-9F67-1C11A167E422}" type="slidenum">
              <a:rPr lang="en-AU" smtClean="0"/>
              <a:t>‹#›</a:t>
            </a:fld>
            <a:endParaRPr lang="en-AU"/>
          </a:p>
        </p:txBody>
      </p:sp>
    </p:spTree>
    <p:extLst>
      <p:ext uri="{BB962C8B-B14F-4D97-AF65-F5344CB8AC3E}">
        <p14:creationId xmlns:p14="http://schemas.microsoft.com/office/powerpoint/2010/main" val="990732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858EAA1F-D2A3-43E2-9792-DA5F4B4E8751}" type="datetimeFigureOut">
              <a:rPr lang="en-AU" smtClean="0"/>
              <a:t>26/03/2015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A87D40F-1364-4263-9F67-1C11A167E422}" type="slidenum">
              <a:rPr lang="en-AU" smtClean="0"/>
              <a:t>‹#›</a:t>
            </a:fld>
            <a:endParaRPr lang="en-AU"/>
          </a:p>
        </p:txBody>
      </p:sp>
    </p:spTree>
    <p:extLst>
      <p:ext uri="{BB962C8B-B14F-4D97-AF65-F5344CB8AC3E}">
        <p14:creationId xmlns:p14="http://schemas.microsoft.com/office/powerpoint/2010/main" val="1865294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858EAA1F-D2A3-43E2-9792-DA5F4B4E8751}" type="datetimeFigureOut">
              <a:rPr lang="en-AU" smtClean="0"/>
              <a:t>26/03/2015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A87D40F-1364-4263-9F67-1C11A167E422}" type="slidenum">
              <a:rPr lang="en-AU" smtClean="0"/>
              <a:t>‹#›</a:t>
            </a:fld>
            <a:endParaRPr lang="en-AU"/>
          </a:p>
        </p:txBody>
      </p:sp>
    </p:spTree>
    <p:extLst>
      <p:ext uri="{BB962C8B-B14F-4D97-AF65-F5344CB8AC3E}">
        <p14:creationId xmlns:p14="http://schemas.microsoft.com/office/powerpoint/2010/main" val="70574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8EAA1F-D2A3-43E2-9792-DA5F4B4E8751}" type="datetimeFigureOut">
              <a:rPr lang="en-AU" smtClean="0"/>
              <a:t>26/03/2015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A87D40F-1364-4263-9F67-1C11A167E422}" type="slidenum">
              <a:rPr lang="en-AU" smtClean="0"/>
              <a:t>‹#›</a:t>
            </a:fld>
            <a:endParaRPr lang="en-AU"/>
          </a:p>
        </p:txBody>
      </p:sp>
    </p:spTree>
    <p:extLst>
      <p:ext uri="{BB962C8B-B14F-4D97-AF65-F5344CB8AC3E}">
        <p14:creationId xmlns:p14="http://schemas.microsoft.com/office/powerpoint/2010/main" val="1445092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8EAA1F-D2A3-43E2-9792-DA5F4B4E8751}" type="datetimeFigureOut">
              <a:rPr lang="en-AU" smtClean="0"/>
              <a:t>26/03/2015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A87D40F-1364-4263-9F67-1C11A167E422}" type="slidenum">
              <a:rPr lang="en-AU" smtClean="0"/>
              <a:t>‹#›</a:t>
            </a:fld>
            <a:endParaRPr lang="en-AU"/>
          </a:p>
        </p:txBody>
      </p:sp>
    </p:spTree>
    <p:extLst>
      <p:ext uri="{BB962C8B-B14F-4D97-AF65-F5344CB8AC3E}">
        <p14:creationId xmlns:p14="http://schemas.microsoft.com/office/powerpoint/2010/main" val="49828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8EAA1F-D2A3-43E2-9792-DA5F4B4E8751}" type="datetimeFigureOut">
              <a:rPr lang="en-AU" smtClean="0"/>
              <a:t>26/03/2015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A87D40F-1364-4263-9F67-1C11A167E422}" type="slidenum">
              <a:rPr lang="en-AU" smtClean="0"/>
              <a:t>‹#›</a:t>
            </a:fld>
            <a:endParaRPr lang="en-AU"/>
          </a:p>
        </p:txBody>
      </p:sp>
    </p:spTree>
    <p:extLst>
      <p:ext uri="{BB962C8B-B14F-4D97-AF65-F5344CB8AC3E}">
        <p14:creationId xmlns:p14="http://schemas.microsoft.com/office/powerpoint/2010/main" val="3616645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8EAA1F-D2A3-43E2-9792-DA5F4B4E8751}" type="datetimeFigureOut">
              <a:rPr lang="en-AU" smtClean="0"/>
              <a:t>26/03/2015</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87D40F-1364-4263-9F67-1C11A167E422}" type="slidenum">
              <a:rPr lang="en-AU" smtClean="0"/>
              <a:t>‹#›</a:t>
            </a:fld>
            <a:endParaRPr lang="en-AU"/>
          </a:p>
        </p:txBody>
      </p:sp>
    </p:spTree>
    <p:extLst>
      <p:ext uri="{BB962C8B-B14F-4D97-AF65-F5344CB8AC3E}">
        <p14:creationId xmlns:p14="http://schemas.microsoft.com/office/powerpoint/2010/main" val="275449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hl7.org/fhir/conceptmap-example-specimen-type.htm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hl7-fhir.github.io/terminologies-system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FHIR Terminology Tutorial</a:t>
            </a:r>
            <a:endParaRPr lang="en-AU" dirty="0"/>
          </a:p>
        </p:txBody>
      </p:sp>
      <p:sp>
        <p:nvSpPr>
          <p:cNvPr id="3" name="Subtitle 2"/>
          <p:cNvSpPr>
            <a:spLocks noGrp="1"/>
          </p:cNvSpPr>
          <p:nvPr>
            <p:ph type="subTitle" idx="1"/>
          </p:nvPr>
        </p:nvSpPr>
        <p:spPr/>
        <p:txBody>
          <a:bodyPr/>
          <a:lstStyle/>
          <a:p>
            <a:r>
              <a:rPr lang="en-AU" dirty="0" smtClean="0"/>
              <a:t>Grahame Grieve</a:t>
            </a:r>
          </a:p>
          <a:p>
            <a:r>
              <a:rPr lang="en-AU" dirty="0" smtClean="0"/>
              <a:t>26 March 2015</a:t>
            </a:r>
            <a:endParaRPr lang="en-AU" dirty="0" smtClean="0"/>
          </a:p>
          <a:p>
            <a:r>
              <a:rPr lang="en-AU" dirty="0" smtClean="0"/>
              <a:t>CSIRO</a:t>
            </a:r>
            <a:endParaRPr lang="en-AU" dirty="0"/>
          </a:p>
        </p:txBody>
      </p:sp>
    </p:spTree>
    <p:extLst>
      <p:ext uri="{BB962C8B-B14F-4D97-AF65-F5344CB8AC3E}">
        <p14:creationId xmlns:p14="http://schemas.microsoft.com/office/powerpoint/2010/main" val="742966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Referring to a code system</a:t>
            </a:r>
            <a:endParaRPr lang="en-AU" dirty="0"/>
          </a:p>
        </p:txBody>
      </p:sp>
      <p:sp>
        <p:nvSpPr>
          <p:cNvPr id="3" name="Content Placeholder 2"/>
          <p:cNvSpPr>
            <a:spLocks noGrp="1"/>
          </p:cNvSpPr>
          <p:nvPr>
            <p:ph idx="1"/>
          </p:nvPr>
        </p:nvSpPr>
        <p:spPr/>
        <p:txBody>
          <a:bodyPr>
            <a:normAutofit lnSpcReduction="10000"/>
          </a:bodyPr>
          <a:lstStyle/>
          <a:p>
            <a:pPr marL="0" indent="0">
              <a:buNone/>
            </a:pPr>
            <a:r>
              <a:rPr lang="en-AU" dirty="0"/>
              <a:t>E</a:t>
            </a:r>
            <a:r>
              <a:rPr lang="en-AU" dirty="0" smtClean="0"/>
              <a:t>ach “use of a code” (a reference into a code system) has 4 properties:</a:t>
            </a:r>
          </a:p>
          <a:p>
            <a:r>
              <a:rPr lang="en-AU" b="1" dirty="0" smtClean="0"/>
              <a:t>system</a:t>
            </a:r>
            <a:r>
              <a:rPr lang="en-AU" dirty="0" smtClean="0"/>
              <a:t>: URL of the code system</a:t>
            </a:r>
          </a:p>
          <a:p>
            <a:r>
              <a:rPr lang="en-AU" b="1" dirty="0" smtClean="0"/>
              <a:t>version</a:t>
            </a:r>
            <a:r>
              <a:rPr lang="en-AU" dirty="0" smtClean="0"/>
              <a:t>: stated version of the code system (optional)</a:t>
            </a:r>
          </a:p>
          <a:p>
            <a:r>
              <a:rPr lang="en-AU" b="1" dirty="0" smtClean="0"/>
              <a:t>code</a:t>
            </a:r>
            <a:r>
              <a:rPr lang="en-AU" dirty="0" smtClean="0"/>
              <a:t>: the symbol defined for the concept (code/expression)</a:t>
            </a:r>
          </a:p>
          <a:p>
            <a:r>
              <a:rPr lang="en-AU" b="1" dirty="0" smtClean="0"/>
              <a:t>display</a:t>
            </a:r>
            <a:r>
              <a:rPr lang="en-AU" dirty="0" smtClean="0"/>
              <a:t>: a human readable representation of the concept (optional – debugging/display)</a:t>
            </a:r>
            <a:endParaRPr lang="en-AU" dirty="0"/>
          </a:p>
        </p:txBody>
      </p:sp>
    </p:spTree>
    <p:extLst>
      <p:ext uri="{BB962C8B-B14F-4D97-AF65-F5344CB8AC3E}">
        <p14:creationId xmlns:p14="http://schemas.microsoft.com/office/powerpoint/2010/main" val="617455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 Types</a:t>
            </a:r>
            <a:endParaRPr lang="en-AU" dirty="0"/>
          </a:p>
        </p:txBody>
      </p:sp>
      <p:sp>
        <p:nvSpPr>
          <p:cNvPr id="3" name="Content Placeholder 2"/>
          <p:cNvSpPr>
            <a:spLocks noGrp="1"/>
          </p:cNvSpPr>
          <p:nvPr>
            <p:ph idx="1"/>
          </p:nvPr>
        </p:nvSpPr>
        <p:spPr>
          <a:xfrm>
            <a:off x="457200" y="1600200"/>
            <a:ext cx="8435280" cy="4525963"/>
          </a:xfrm>
        </p:spPr>
        <p:txBody>
          <a:bodyPr>
            <a:normAutofit/>
          </a:bodyPr>
          <a:lstStyle/>
          <a:p>
            <a:r>
              <a:rPr lang="en-AU" dirty="0" smtClean="0"/>
              <a:t>code – a simple string e.g. ‘active’. List of codes is defined in schema. Code system/display/version is known for each code (usually all the same)</a:t>
            </a:r>
          </a:p>
          <a:p>
            <a:r>
              <a:rPr lang="en-AU" dirty="0" smtClean="0"/>
              <a:t>Coding – the 4 properties</a:t>
            </a:r>
          </a:p>
          <a:p>
            <a:r>
              <a:rPr lang="en-AU" dirty="0" err="1" smtClean="0"/>
              <a:t>CodeableConcept</a:t>
            </a:r>
            <a:r>
              <a:rPr lang="en-AU" dirty="0" smtClean="0"/>
              <a:t/>
            </a:r>
            <a:br>
              <a:rPr lang="en-AU" dirty="0" smtClean="0"/>
            </a:br>
            <a:r>
              <a:rPr lang="en-AU" dirty="0" smtClean="0"/>
              <a:t>0..* Coding </a:t>
            </a:r>
            <a:r>
              <a:rPr lang="en-AU" dirty="0" smtClean="0">
                <a:sym typeface="Wingdings" panose="05000000000000000000" pitchFamily="2" charset="2"/>
              </a:rPr>
              <a:t> multiple codes, different systems</a:t>
            </a:r>
            <a:r>
              <a:rPr lang="en-AU" dirty="0" smtClean="0"/>
              <a:t/>
            </a:r>
            <a:br>
              <a:rPr lang="en-AU" dirty="0" smtClean="0"/>
            </a:br>
            <a:r>
              <a:rPr lang="en-AU" dirty="0" smtClean="0"/>
              <a:t>0..1 Text </a:t>
            </a:r>
            <a:r>
              <a:rPr lang="en-AU" dirty="0" smtClean="0">
                <a:sym typeface="Wingdings" panose="05000000000000000000" pitchFamily="2" charset="2"/>
              </a:rPr>
              <a:t> supply text instead of a code</a:t>
            </a:r>
            <a:endParaRPr lang="en-AU" dirty="0"/>
          </a:p>
        </p:txBody>
      </p:sp>
    </p:spTree>
    <p:extLst>
      <p:ext uri="{BB962C8B-B14F-4D97-AF65-F5344CB8AC3E}">
        <p14:creationId xmlns:p14="http://schemas.microsoft.com/office/powerpoint/2010/main" val="35520977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Examples</a:t>
            </a:r>
            <a:endParaRPr lang="en-AU" dirty="0"/>
          </a:p>
        </p:txBody>
      </p:sp>
      <p:sp>
        <p:nvSpPr>
          <p:cNvPr id="3" name="Content Placeholder 2"/>
          <p:cNvSpPr>
            <a:spLocks noGrp="1"/>
          </p:cNvSpPr>
          <p:nvPr>
            <p:ph idx="1"/>
          </p:nvPr>
        </p:nvSpPr>
        <p:spPr>
          <a:xfrm>
            <a:off x="323528" y="1600200"/>
            <a:ext cx="8712968" cy="4525963"/>
          </a:xfrm>
        </p:spPr>
        <p:txBody>
          <a:bodyPr>
            <a:normAutofit/>
          </a:bodyPr>
          <a:lstStyle/>
          <a:p>
            <a:r>
              <a:rPr lang="en-AU" sz="2400" dirty="0"/>
              <a:t>Code: </a:t>
            </a:r>
            <a:r>
              <a:rPr lang="en-AU" sz="1800" dirty="0">
                <a:latin typeface="Courier New" panose="02070309020205020404" pitchFamily="49" charset="0"/>
                <a:cs typeface="Courier New" panose="02070309020205020404" pitchFamily="49" charset="0"/>
              </a:rPr>
              <a:t>"</a:t>
            </a:r>
            <a:r>
              <a:rPr lang="en-AU" sz="1800" dirty="0" smtClean="0">
                <a:latin typeface="Courier New" panose="02070309020205020404" pitchFamily="49" charset="0"/>
                <a:cs typeface="Courier New" panose="02070309020205020404" pitchFamily="49" charset="0"/>
              </a:rPr>
              <a:t>status" : </a:t>
            </a:r>
            <a:r>
              <a:rPr lang="en-AU" sz="1800" dirty="0">
                <a:latin typeface="Courier New" panose="02070309020205020404" pitchFamily="49" charset="0"/>
                <a:cs typeface="Courier New" panose="02070309020205020404" pitchFamily="49" charset="0"/>
              </a:rPr>
              <a:t>"</a:t>
            </a:r>
            <a:r>
              <a:rPr lang="en-AU" sz="1800" dirty="0" smtClean="0">
                <a:latin typeface="Courier New" panose="02070309020205020404" pitchFamily="49" charset="0"/>
                <a:cs typeface="Courier New" panose="02070309020205020404" pitchFamily="49" charset="0"/>
              </a:rPr>
              <a:t>confirmed"</a:t>
            </a:r>
          </a:p>
          <a:p>
            <a:r>
              <a:rPr lang="en-AU" sz="2400" dirty="0" smtClean="0"/>
              <a:t>Coding</a:t>
            </a:r>
            <a:r>
              <a:rPr lang="en-AU" sz="2400" dirty="0"/>
              <a:t>: </a:t>
            </a:r>
            <a:r>
              <a:rPr lang="en-AU" sz="1800" dirty="0" smtClean="0">
                <a:latin typeface="Courier New" panose="02070309020205020404" pitchFamily="49" charset="0"/>
                <a:cs typeface="Courier New" panose="02070309020205020404" pitchFamily="49" charset="0"/>
              </a:rPr>
              <a:t>{</a:t>
            </a:r>
            <a:br>
              <a:rPr lang="en-AU" sz="1800" dirty="0" smtClean="0">
                <a:latin typeface="Courier New" panose="02070309020205020404" pitchFamily="49" charset="0"/>
                <a:cs typeface="Courier New" panose="02070309020205020404" pitchFamily="49" charset="0"/>
              </a:rPr>
            </a:br>
            <a:r>
              <a:rPr lang="en-AU" sz="1800" dirty="0" smtClean="0">
                <a:latin typeface="Courier New" panose="02070309020205020404" pitchFamily="49" charset="0"/>
                <a:cs typeface="Courier New" panose="02070309020205020404" pitchFamily="49" charset="0"/>
              </a:rPr>
              <a:t>  "</a:t>
            </a:r>
            <a:r>
              <a:rPr lang="en-AU" sz="1800" dirty="0">
                <a:latin typeface="Courier New" panose="02070309020205020404" pitchFamily="49" charset="0"/>
                <a:cs typeface="Courier New" panose="02070309020205020404" pitchFamily="49" charset="0"/>
              </a:rPr>
              <a:t>system": "http://www.nlm.nih.gov/research/umls/rxnorm</a:t>
            </a:r>
            <a:r>
              <a:rPr lang="en-AU" sz="1800" dirty="0" smtClean="0">
                <a:latin typeface="Courier New" panose="02070309020205020404" pitchFamily="49" charset="0"/>
                <a:cs typeface="Courier New" panose="02070309020205020404" pitchFamily="49" charset="0"/>
              </a:rPr>
              <a:t>",</a:t>
            </a:r>
            <a:br>
              <a:rPr lang="en-AU" sz="1800" dirty="0" smtClean="0">
                <a:latin typeface="Courier New" panose="02070309020205020404" pitchFamily="49" charset="0"/>
                <a:cs typeface="Courier New" panose="02070309020205020404" pitchFamily="49" charset="0"/>
              </a:rPr>
            </a:br>
            <a:r>
              <a:rPr lang="en-AU" sz="1800" dirty="0" smtClean="0">
                <a:latin typeface="Courier New" panose="02070309020205020404" pitchFamily="49" charset="0"/>
                <a:cs typeface="Courier New" panose="02070309020205020404" pitchFamily="49" charset="0"/>
              </a:rPr>
              <a:t>  </a:t>
            </a:r>
            <a:r>
              <a:rPr lang="en-AU" sz="1800" dirty="0">
                <a:latin typeface="Courier New" panose="02070309020205020404" pitchFamily="49" charset="0"/>
                <a:cs typeface="Courier New" panose="02070309020205020404" pitchFamily="49" charset="0"/>
              </a:rPr>
              <a:t>"code": "C3214954</a:t>
            </a:r>
            <a:r>
              <a:rPr lang="en-AU" sz="1800" dirty="0" smtClean="0">
                <a:latin typeface="Courier New" panose="02070309020205020404" pitchFamily="49" charset="0"/>
                <a:cs typeface="Courier New" panose="02070309020205020404" pitchFamily="49" charset="0"/>
              </a:rPr>
              <a:t>",</a:t>
            </a:r>
            <a:br>
              <a:rPr lang="en-AU" sz="1800" dirty="0" smtClean="0">
                <a:latin typeface="Courier New" panose="02070309020205020404" pitchFamily="49" charset="0"/>
                <a:cs typeface="Courier New" panose="02070309020205020404" pitchFamily="49" charset="0"/>
              </a:rPr>
            </a:br>
            <a:r>
              <a:rPr lang="en-AU" sz="1800" dirty="0" smtClean="0">
                <a:latin typeface="Courier New" panose="02070309020205020404" pitchFamily="49" charset="0"/>
                <a:cs typeface="Courier New" panose="02070309020205020404" pitchFamily="49" charset="0"/>
              </a:rPr>
              <a:t>  "</a:t>
            </a:r>
            <a:r>
              <a:rPr lang="en-AU" sz="1800" dirty="0">
                <a:latin typeface="Courier New" panose="02070309020205020404" pitchFamily="49" charset="0"/>
                <a:cs typeface="Courier New" panose="02070309020205020404" pitchFamily="49" charset="0"/>
              </a:rPr>
              <a:t>display": "cashew nut allergenic extract </a:t>
            </a:r>
            <a:r>
              <a:rPr lang="en-AU" sz="1800" dirty="0" smtClean="0">
                <a:latin typeface="Courier New" panose="02070309020205020404" pitchFamily="49" charset="0"/>
                <a:cs typeface="Courier New" panose="02070309020205020404" pitchFamily="49" charset="0"/>
              </a:rPr>
              <a:t>Injectable"</a:t>
            </a:r>
            <a:br>
              <a:rPr lang="en-AU" sz="1800" dirty="0" smtClean="0">
                <a:latin typeface="Courier New" panose="02070309020205020404" pitchFamily="49" charset="0"/>
                <a:cs typeface="Courier New" panose="02070309020205020404" pitchFamily="49" charset="0"/>
              </a:rPr>
            </a:br>
            <a:r>
              <a:rPr lang="en-AU" sz="1800" dirty="0" smtClean="0">
                <a:latin typeface="Courier New" panose="02070309020205020404" pitchFamily="49" charset="0"/>
                <a:cs typeface="Courier New" panose="02070309020205020404" pitchFamily="49" charset="0"/>
              </a:rPr>
              <a:t>}</a:t>
            </a:r>
            <a:endParaRPr lang="en-AU" sz="2800" dirty="0" smtClean="0">
              <a:latin typeface="Courier New" panose="02070309020205020404" pitchFamily="49" charset="0"/>
              <a:cs typeface="Courier New" panose="02070309020205020404" pitchFamily="49" charset="0"/>
            </a:endParaRPr>
          </a:p>
          <a:p>
            <a:r>
              <a:rPr lang="en-AU" sz="2400" dirty="0" err="1" smtClean="0"/>
              <a:t>CodeableConcept</a:t>
            </a:r>
            <a:r>
              <a:rPr lang="en-AU" sz="2400" dirty="0"/>
              <a:t>: </a:t>
            </a:r>
            <a:r>
              <a:rPr lang="en-AU" sz="1800" dirty="0" smtClean="0">
                <a:latin typeface="Courier New" panose="02070309020205020404" pitchFamily="49" charset="0"/>
                <a:cs typeface="Courier New" panose="02070309020205020404" pitchFamily="49" charset="0"/>
              </a:rPr>
              <a:t>{</a:t>
            </a:r>
            <a:br>
              <a:rPr lang="en-AU" sz="1800" dirty="0" smtClean="0">
                <a:latin typeface="Courier New" panose="02070309020205020404" pitchFamily="49" charset="0"/>
                <a:cs typeface="Courier New" panose="02070309020205020404" pitchFamily="49" charset="0"/>
              </a:rPr>
            </a:br>
            <a:r>
              <a:rPr lang="en-AU" sz="1800" dirty="0" smtClean="0">
                <a:latin typeface="Courier New" panose="02070309020205020404" pitchFamily="49" charset="0"/>
                <a:cs typeface="Courier New" panose="02070309020205020404" pitchFamily="49" charset="0"/>
              </a:rPr>
              <a:t>  "</a:t>
            </a:r>
            <a:r>
              <a:rPr lang="en-AU" sz="1800" dirty="0">
                <a:latin typeface="Courier New" panose="02070309020205020404" pitchFamily="49" charset="0"/>
                <a:cs typeface="Courier New" panose="02070309020205020404" pitchFamily="49" charset="0"/>
              </a:rPr>
              <a:t>coding": </a:t>
            </a:r>
            <a:r>
              <a:rPr lang="en-AU" sz="1800" dirty="0" smtClean="0">
                <a:latin typeface="Courier New" panose="02070309020205020404" pitchFamily="49" charset="0"/>
                <a:cs typeface="Courier New" panose="02070309020205020404" pitchFamily="49" charset="0"/>
              </a:rPr>
              <a:t>[{ </a:t>
            </a:r>
            <a:br>
              <a:rPr lang="en-AU" sz="1800" dirty="0" smtClean="0">
                <a:latin typeface="Courier New" panose="02070309020205020404" pitchFamily="49" charset="0"/>
                <a:cs typeface="Courier New" panose="02070309020205020404" pitchFamily="49" charset="0"/>
              </a:rPr>
            </a:br>
            <a:r>
              <a:rPr lang="en-AU" sz="1800" dirty="0" smtClean="0">
                <a:latin typeface="Courier New" panose="02070309020205020404" pitchFamily="49" charset="0"/>
                <a:cs typeface="Courier New" panose="02070309020205020404" pitchFamily="49" charset="0"/>
              </a:rPr>
              <a:t>    "</a:t>
            </a:r>
            <a:r>
              <a:rPr lang="en-AU" sz="1800" dirty="0">
                <a:latin typeface="Courier New" panose="02070309020205020404" pitchFamily="49" charset="0"/>
                <a:cs typeface="Courier New" panose="02070309020205020404" pitchFamily="49" charset="0"/>
              </a:rPr>
              <a:t>system": "http://snomed.info/</a:t>
            </a:r>
            <a:r>
              <a:rPr lang="en-AU" sz="1800" dirty="0" err="1">
                <a:latin typeface="Courier New" panose="02070309020205020404" pitchFamily="49" charset="0"/>
                <a:cs typeface="Courier New" panose="02070309020205020404" pitchFamily="49" charset="0"/>
              </a:rPr>
              <a:t>sct</a:t>
            </a:r>
            <a:r>
              <a:rPr lang="en-AU" sz="1800" dirty="0" smtClean="0">
                <a:latin typeface="Courier New" panose="02070309020205020404" pitchFamily="49" charset="0"/>
                <a:cs typeface="Courier New" panose="02070309020205020404" pitchFamily="49" charset="0"/>
              </a:rPr>
              <a:t>",</a:t>
            </a:r>
            <a:br>
              <a:rPr lang="en-AU" sz="1800" dirty="0" smtClean="0">
                <a:latin typeface="Courier New" panose="02070309020205020404" pitchFamily="49" charset="0"/>
                <a:cs typeface="Courier New" panose="02070309020205020404" pitchFamily="49" charset="0"/>
              </a:rPr>
            </a:br>
            <a:r>
              <a:rPr lang="en-AU" sz="1800" dirty="0" smtClean="0">
                <a:latin typeface="Courier New" panose="02070309020205020404" pitchFamily="49" charset="0"/>
                <a:cs typeface="Courier New" panose="02070309020205020404" pitchFamily="49" charset="0"/>
              </a:rPr>
              <a:t>    "</a:t>
            </a:r>
            <a:r>
              <a:rPr lang="en-AU" sz="1800" dirty="0">
                <a:latin typeface="Courier New" panose="02070309020205020404" pitchFamily="49" charset="0"/>
                <a:cs typeface="Courier New" panose="02070309020205020404" pitchFamily="49" charset="0"/>
              </a:rPr>
              <a:t>code": "39579001</a:t>
            </a:r>
            <a:r>
              <a:rPr lang="en-AU" sz="1800" dirty="0" smtClean="0">
                <a:latin typeface="Courier New" panose="02070309020205020404" pitchFamily="49" charset="0"/>
                <a:cs typeface="Courier New" panose="02070309020205020404" pitchFamily="49" charset="0"/>
              </a:rPr>
              <a:t>",</a:t>
            </a:r>
            <a:br>
              <a:rPr lang="en-AU" sz="1800" dirty="0" smtClean="0">
                <a:latin typeface="Courier New" panose="02070309020205020404" pitchFamily="49" charset="0"/>
                <a:cs typeface="Courier New" panose="02070309020205020404" pitchFamily="49" charset="0"/>
              </a:rPr>
            </a:br>
            <a:r>
              <a:rPr lang="en-AU" sz="1800" dirty="0" smtClean="0">
                <a:latin typeface="Courier New" panose="02070309020205020404" pitchFamily="49" charset="0"/>
                <a:cs typeface="Courier New" panose="02070309020205020404" pitchFamily="49" charset="0"/>
              </a:rPr>
              <a:t>    "</a:t>
            </a:r>
            <a:r>
              <a:rPr lang="en-AU" sz="1800" dirty="0">
                <a:latin typeface="Courier New" panose="02070309020205020404" pitchFamily="49" charset="0"/>
                <a:cs typeface="Courier New" panose="02070309020205020404" pitchFamily="49" charset="0"/>
              </a:rPr>
              <a:t>display": "Anaphylactic </a:t>
            </a:r>
            <a:r>
              <a:rPr lang="en-AU" sz="1800" dirty="0" smtClean="0">
                <a:latin typeface="Courier New" panose="02070309020205020404" pitchFamily="49" charset="0"/>
                <a:cs typeface="Courier New" panose="02070309020205020404" pitchFamily="49" charset="0"/>
              </a:rPr>
              <a:t>reaction“</a:t>
            </a:r>
            <a:br>
              <a:rPr lang="en-AU" sz="1800" dirty="0" smtClean="0">
                <a:latin typeface="Courier New" panose="02070309020205020404" pitchFamily="49" charset="0"/>
                <a:cs typeface="Courier New" panose="02070309020205020404" pitchFamily="49" charset="0"/>
              </a:rPr>
            </a:br>
            <a:r>
              <a:rPr lang="en-AU" sz="1800" dirty="0" smtClean="0">
                <a:latin typeface="Courier New" panose="02070309020205020404" pitchFamily="49" charset="0"/>
                <a:cs typeface="Courier New" panose="02070309020205020404" pitchFamily="49" charset="0"/>
              </a:rPr>
              <a:t>  }],</a:t>
            </a:r>
            <a:br>
              <a:rPr lang="en-AU" sz="1800" dirty="0" smtClean="0">
                <a:latin typeface="Courier New" panose="02070309020205020404" pitchFamily="49" charset="0"/>
                <a:cs typeface="Courier New" panose="02070309020205020404" pitchFamily="49" charset="0"/>
              </a:rPr>
            </a:br>
            <a:r>
              <a:rPr lang="en-AU" sz="1800" dirty="0" smtClean="0">
                <a:latin typeface="Courier New" panose="02070309020205020404" pitchFamily="49" charset="0"/>
                <a:cs typeface="Courier New" panose="02070309020205020404" pitchFamily="49" charset="0"/>
              </a:rPr>
              <a:t>  "text" : "Anaphylaxis"</a:t>
            </a:r>
            <a:br>
              <a:rPr lang="en-AU" sz="1800" dirty="0" smtClean="0">
                <a:latin typeface="Courier New" panose="02070309020205020404" pitchFamily="49" charset="0"/>
                <a:cs typeface="Courier New" panose="02070309020205020404" pitchFamily="49" charset="0"/>
              </a:rPr>
            </a:br>
            <a:r>
              <a:rPr lang="en-AU" sz="1800" dirty="0" smtClean="0">
                <a:latin typeface="Courier New" panose="02070309020205020404" pitchFamily="49" charset="0"/>
                <a:cs typeface="Courier New" panose="02070309020205020404" pitchFamily="49" charset="0"/>
              </a:rPr>
              <a:t>}</a:t>
            </a:r>
            <a:endParaRPr lang="en-AU"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712012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Binding</a:t>
            </a:r>
            <a:endParaRPr lang="en-AU" dirty="0"/>
          </a:p>
        </p:txBody>
      </p:sp>
      <p:sp>
        <p:nvSpPr>
          <p:cNvPr id="3" name="Content Placeholder 2"/>
          <p:cNvSpPr>
            <a:spLocks noGrp="1"/>
          </p:cNvSpPr>
          <p:nvPr>
            <p:ph idx="1"/>
          </p:nvPr>
        </p:nvSpPr>
        <p:spPr/>
        <p:txBody>
          <a:bodyPr/>
          <a:lstStyle/>
          <a:p>
            <a:r>
              <a:rPr lang="en-AU" dirty="0" smtClean="0"/>
              <a:t>Elements have associated </a:t>
            </a:r>
            <a:r>
              <a:rPr lang="en-AU" dirty="0" err="1" smtClean="0"/>
              <a:t>ElementDefinition</a:t>
            </a:r>
            <a:endParaRPr lang="en-AU" dirty="0" smtClean="0"/>
          </a:p>
          <a:p>
            <a:r>
              <a:rPr lang="en-AU" dirty="0" smtClean="0"/>
              <a:t>All elements assigned one in the specification</a:t>
            </a:r>
          </a:p>
          <a:p>
            <a:r>
              <a:rPr lang="en-AU" dirty="0" smtClean="0"/>
              <a:t>Context of use can supply a more specific one</a:t>
            </a:r>
          </a:p>
          <a:p>
            <a:r>
              <a:rPr lang="en-AU" dirty="0" err="1" smtClean="0"/>
              <a:t>ElementDefinition</a:t>
            </a:r>
            <a:r>
              <a:rPr lang="en-AU" dirty="0" smtClean="0"/>
              <a:t> can have a “binding”:</a:t>
            </a:r>
            <a:br>
              <a:rPr lang="en-AU" dirty="0" smtClean="0"/>
            </a:br>
            <a:r>
              <a:rPr lang="en-AU" dirty="0" smtClean="0"/>
              <a:t>“This element can use the following codes”</a:t>
            </a:r>
          </a:p>
          <a:p>
            <a:r>
              <a:rPr lang="en-AU" dirty="0" smtClean="0"/>
              <a:t>Must have a binding for code / Coding / </a:t>
            </a:r>
            <a:r>
              <a:rPr lang="en-AU" dirty="0" err="1" smtClean="0"/>
              <a:t>CodeableConcept</a:t>
            </a:r>
            <a:endParaRPr lang="en-AU" dirty="0"/>
          </a:p>
          <a:p>
            <a:r>
              <a:rPr lang="en-AU" dirty="0" smtClean="0"/>
              <a:t>May have a binding for Quantity / string / </a:t>
            </a:r>
            <a:r>
              <a:rPr lang="en-AU" dirty="0" err="1" smtClean="0"/>
              <a:t>uri</a:t>
            </a:r>
            <a:endParaRPr lang="en-AU" dirty="0" smtClean="0"/>
          </a:p>
        </p:txBody>
      </p:sp>
    </p:spTree>
    <p:extLst>
      <p:ext uri="{BB962C8B-B14F-4D97-AF65-F5344CB8AC3E}">
        <p14:creationId xmlns:p14="http://schemas.microsoft.com/office/powerpoint/2010/main" val="16279798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Binding Properties</a:t>
            </a:r>
            <a:endParaRPr lang="en-AU" dirty="0"/>
          </a:p>
        </p:txBody>
      </p:sp>
      <p:sp>
        <p:nvSpPr>
          <p:cNvPr id="3" name="Content Placeholder 2"/>
          <p:cNvSpPr>
            <a:spLocks noGrp="1"/>
          </p:cNvSpPr>
          <p:nvPr>
            <p:ph idx="1"/>
          </p:nvPr>
        </p:nvSpPr>
        <p:spPr/>
        <p:txBody>
          <a:bodyPr/>
          <a:lstStyle/>
          <a:p>
            <a:r>
              <a:rPr lang="en-AU" b="1" dirty="0" smtClean="0"/>
              <a:t>name</a:t>
            </a:r>
            <a:r>
              <a:rPr lang="en-AU" dirty="0" smtClean="0"/>
              <a:t>: useful human tag (used in rendering)</a:t>
            </a:r>
          </a:p>
          <a:p>
            <a:r>
              <a:rPr lang="en-AU" b="1" dirty="0"/>
              <a:t>s</a:t>
            </a:r>
            <a:r>
              <a:rPr lang="en-AU" b="1" dirty="0" smtClean="0"/>
              <a:t>trength</a:t>
            </a:r>
            <a:r>
              <a:rPr lang="en-AU" dirty="0" smtClean="0"/>
              <a:t>: how tight the binding is (next slide)</a:t>
            </a:r>
          </a:p>
          <a:p>
            <a:r>
              <a:rPr lang="en-AU" b="1" dirty="0"/>
              <a:t>d</a:t>
            </a:r>
            <a:r>
              <a:rPr lang="en-AU" b="1" dirty="0" smtClean="0"/>
              <a:t>escription</a:t>
            </a:r>
            <a:r>
              <a:rPr lang="en-AU" dirty="0" smtClean="0"/>
              <a:t>: General text (optional)</a:t>
            </a:r>
          </a:p>
          <a:p>
            <a:r>
              <a:rPr lang="en-AU" b="1" dirty="0" err="1" smtClean="0"/>
              <a:t>valueSetReference</a:t>
            </a:r>
            <a:r>
              <a:rPr lang="en-AU" dirty="0" smtClean="0"/>
              <a:t>: literal reference to a value set that defines the codes</a:t>
            </a:r>
          </a:p>
          <a:p>
            <a:r>
              <a:rPr lang="en-AU" b="1" dirty="0" err="1" smtClean="0"/>
              <a:t>valueSetUri</a:t>
            </a:r>
            <a:r>
              <a:rPr lang="en-AU" dirty="0" smtClean="0"/>
              <a:t>: literal reference to implied value set, or literal or logical reference to a </a:t>
            </a:r>
            <a:r>
              <a:rPr lang="en-AU" dirty="0" err="1" smtClean="0"/>
              <a:t>valueSet.uri</a:t>
            </a:r>
            <a:r>
              <a:rPr lang="en-AU" dirty="0" smtClean="0"/>
              <a:t> (later)</a:t>
            </a:r>
          </a:p>
          <a:p>
            <a:endParaRPr lang="en-AU" dirty="0"/>
          </a:p>
        </p:txBody>
      </p:sp>
    </p:spTree>
    <p:extLst>
      <p:ext uri="{BB962C8B-B14F-4D97-AF65-F5344CB8AC3E}">
        <p14:creationId xmlns:p14="http://schemas.microsoft.com/office/powerpoint/2010/main" val="6867129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Binding Strength</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96801267"/>
              </p:ext>
            </p:extLst>
          </p:nvPr>
        </p:nvGraphicFramePr>
        <p:xfrm>
          <a:off x="467544" y="1340768"/>
          <a:ext cx="7920879" cy="5008966"/>
        </p:xfrm>
        <a:graphic>
          <a:graphicData uri="http://schemas.openxmlformats.org/drawingml/2006/table">
            <a:tbl>
              <a:tblPr/>
              <a:tblGrid>
                <a:gridCol w="1152128"/>
                <a:gridCol w="1440160"/>
                <a:gridCol w="5328591"/>
              </a:tblGrid>
              <a:tr h="143852">
                <a:tc>
                  <a:txBody>
                    <a:bodyPr/>
                    <a:lstStyle/>
                    <a:p>
                      <a:pPr fontAlgn="t"/>
                      <a:r>
                        <a:rPr lang="en-AU" sz="1600" b="1">
                          <a:effectLst/>
                          <a:latin typeface="verdana"/>
                        </a:rPr>
                        <a:t>Code</a:t>
                      </a:r>
                      <a:endParaRPr lang="en-AU" sz="1600" b="0">
                        <a:effectLst/>
                        <a:latin typeface="verdana"/>
                      </a:endParaRPr>
                    </a:p>
                  </a:txBody>
                  <a:tcPr marL="11487" marR="11487" marT="11487" marB="11487">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AU" sz="1600" b="1">
                          <a:effectLst/>
                          <a:latin typeface="verdana"/>
                        </a:rPr>
                        <a:t>Display</a:t>
                      </a:r>
                      <a:endParaRPr lang="en-AU" sz="1600" b="0">
                        <a:effectLst/>
                        <a:latin typeface="verdana"/>
                      </a:endParaRPr>
                    </a:p>
                  </a:txBody>
                  <a:tcPr marL="11487" marR="11487" marT="11487" marB="11487">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AU" sz="1600" b="1">
                          <a:effectLst/>
                          <a:latin typeface="verdana"/>
                        </a:rPr>
                        <a:t>Definition</a:t>
                      </a:r>
                      <a:endParaRPr lang="en-AU" sz="1600" b="0">
                        <a:effectLst/>
                        <a:latin typeface="verdana"/>
                      </a:endParaRPr>
                    </a:p>
                  </a:txBody>
                  <a:tcPr marL="11487" marR="11487" marT="11487" marB="11487">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620051">
                <a:tc>
                  <a:txBody>
                    <a:bodyPr/>
                    <a:lstStyle/>
                    <a:p>
                      <a:pPr fontAlgn="t"/>
                      <a:r>
                        <a:rPr lang="en-AU" sz="1600" b="0">
                          <a:effectLst/>
                          <a:latin typeface="verdana"/>
                        </a:rPr>
                        <a:t>required</a:t>
                      </a:r>
                    </a:p>
                  </a:txBody>
                  <a:tcPr marL="11487" marR="11487" marT="11487" marB="11487">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AU" sz="1600" b="0">
                          <a:effectLst/>
                          <a:latin typeface="verdana"/>
                        </a:rPr>
                        <a:t>Required</a:t>
                      </a:r>
                    </a:p>
                  </a:txBody>
                  <a:tcPr marL="11487" marR="11487" marT="11487" marB="11487">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AU" sz="1600" b="0">
                          <a:effectLst/>
                          <a:latin typeface="verdana"/>
                        </a:rPr>
                        <a:t>To be conformant, instances of this element SHALL include a code from the specified value set.</a:t>
                      </a:r>
                    </a:p>
                  </a:txBody>
                  <a:tcPr marL="11487" marR="11487" marT="11487" marB="11487">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1929599">
                <a:tc>
                  <a:txBody>
                    <a:bodyPr/>
                    <a:lstStyle/>
                    <a:p>
                      <a:pPr fontAlgn="t"/>
                      <a:r>
                        <a:rPr lang="en-AU" sz="1600" b="0" dirty="0">
                          <a:effectLst/>
                          <a:latin typeface="verdana"/>
                        </a:rPr>
                        <a:t>extensible</a:t>
                      </a:r>
                    </a:p>
                  </a:txBody>
                  <a:tcPr marL="11487" marR="11487" marT="11487" marB="11487">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AU" sz="1600" b="0">
                          <a:effectLst/>
                          <a:latin typeface="verdana"/>
                        </a:rPr>
                        <a:t>Extensible</a:t>
                      </a:r>
                    </a:p>
                  </a:txBody>
                  <a:tcPr marL="11487" marR="11487" marT="11487" marB="11487">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AU" sz="1600" b="0">
                          <a:effectLst/>
                          <a:latin typeface="verdana"/>
                        </a:rPr>
                        <a:t>To be conformant, instances of this element SHALL include a code from the specified value set if any of the codes within the value set can apply to the concept being communicated. If the valueset does not cover the concept (based on human review), alternate codings (or, data type allowing, text) may be included instead.</a:t>
                      </a:r>
                    </a:p>
                  </a:txBody>
                  <a:tcPr marL="11487" marR="11487" marT="11487" marB="11487">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1096251">
                <a:tc>
                  <a:txBody>
                    <a:bodyPr/>
                    <a:lstStyle/>
                    <a:p>
                      <a:pPr fontAlgn="t"/>
                      <a:r>
                        <a:rPr lang="en-AU" sz="1600" b="0">
                          <a:effectLst/>
                          <a:latin typeface="verdana"/>
                        </a:rPr>
                        <a:t>preferred</a:t>
                      </a:r>
                    </a:p>
                  </a:txBody>
                  <a:tcPr marL="11487" marR="11487" marT="11487" marB="11487">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AU" sz="1600" b="0">
                          <a:effectLst/>
                          <a:latin typeface="verdana"/>
                        </a:rPr>
                        <a:t>Preferred</a:t>
                      </a:r>
                    </a:p>
                  </a:txBody>
                  <a:tcPr marL="11487" marR="11487" marT="11487" marB="11487">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AU" sz="1600" b="0">
                          <a:effectLst/>
                          <a:latin typeface="verdana"/>
                        </a:rPr>
                        <a:t>Instances are encouraged to draw from the specified codes for interoperability purposes but are not required to do so to be considered conformant.</a:t>
                      </a:r>
                    </a:p>
                  </a:txBody>
                  <a:tcPr marL="11487" marR="11487" marT="11487" marB="11487">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1096251">
                <a:tc>
                  <a:txBody>
                    <a:bodyPr/>
                    <a:lstStyle/>
                    <a:p>
                      <a:pPr fontAlgn="t"/>
                      <a:r>
                        <a:rPr lang="en-AU" sz="1600" b="0">
                          <a:effectLst/>
                          <a:latin typeface="verdana"/>
                        </a:rPr>
                        <a:t>example</a:t>
                      </a:r>
                    </a:p>
                  </a:txBody>
                  <a:tcPr marL="11487" marR="11487" marT="11487" marB="11487">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AU" sz="1600" b="0">
                          <a:effectLst/>
                          <a:latin typeface="verdana"/>
                        </a:rPr>
                        <a:t>Example</a:t>
                      </a:r>
                    </a:p>
                  </a:txBody>
                  <a:tcPr marL="11487" marR="11487" marT="11487" marB="11487">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fontAlgn="t"/>
                      <a:r>
                        <a:rPr lang="en-AU" sz="1600" b="0" dirty="0">
                          <a:effectLst/>
                          <a:latin typeface="verdana"/>
                        </a:rPr>
                        <a:t>Instances are not expected or even encouraged to draw from the specified value set. The value set merely provides examples of the types of concepts intended to be included.</a:t>
                      </a:r>
                    </a:p>
                  </a:txBody>
                  <a:tcPr marL="11487" marR="11487" marT="11487" marB="11487">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689469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Binding Strength</a:t>
            </a:r>
            <a:endParaRPr lang="en-AU" dirty="0"/>
          </a:p>
        </p:txBody>
      </p:sp>
      <p:sp>
        <p:nvSpPr>
          <p:cNvPr id="3" name="Content Placeholder 2"/>
          <p:cNvSpPr>
            <a:spLocks noGrp="1"/>
          </p:cNvSpPr>
          <p:nvPr>
            <p:ph idx="1"/>
          </p:nvPr>
        </p:nvSpPr>
        <p:spPr/>
        <p:txBody>
          <a:bodyPr/>
          <a:lstStyle/>
          <a:p>
            <a:r>
              <a:rPr lang="en-AU" dirty="0" smtClean="0"/>
              <a:t>Required – type = code, all the possible values in the schema (workflow, not clinical codes)</a:t>
            </a:r>
          </a:p>
          <a:p>
            <a:r>
              <a:rPr lang="en-AU" dirty="0" smtClean="0"/>
              <a:t>Extensible – use case is not closed, but use is closed</a:t>
            </a:r>
          </a:p>
          <a:p>
            <a:r>
              <a:rPr lang="en-AU" dirty="0" smtClean="0"/>
              <a:t>Preferred – note to implementation guide writers</a:t>
            </a:r>
          </a:p>
          <a:p>
            <a:r>
              <a:rPr lang="en-AU" dirty="0" smtClean="0"/>
              <a:t>Example – do whatever you want</a:t>
            </a:r>
            <a:endParaRPr lang="en-AU" dirty="0"/>
          </a:p>
        </p:txBody>
      </p:sp>
    </p:spTree>
    <p:extLst>
      <p:ext uri="{BB962C8B-B14F-4D97-AF65-F5344CB8AC3E}">
        <p14:creationId xmlns:p14="http://schemas.microsoft.com/office/powerpoint/2010/main" val="41099899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ValueSet</a:t>
            </a:r>
            <a:endParaRPr lang="en-AU"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1340768"/>
            <a:ext cx="6981568" cy="5357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07389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Value </a:t>
            </a:r>
            <a:r>
              <a:rPr lang="en-AU" dirty="0"/>
              <a:t>S</a:t>
            </a:r>
            <a:r>
              <a:rPr lang="en-AU" dirty="0" smtClean="0"/>
              <a:t>et Resource</a:t>
            </a:r>
            <a:endParaRPr lang="en-AU" dirty="0"/>
          </a:p>
        </p:txBody>
      </p:sp>
      <p:sp>
        <p:nvSpPr>
          <p:cNvPr id="3" name="Content Placeholder 2"/>
          <p:cNvSpPr>
            <a:spLocks noGrp="1"/>
          </p:cNvSpPr>
          <p:nvPr>
            <p:ph idx="1"/>
          </p:nvPr>
        </p:nvSpPr>
        <p:spPr/>
        <p:txBody>
          <a:bodyPr/>
          <a:lstStyle/>
          <a:p>
            <a:pPr marL="57150" indent="0">
              <a:buNone/>
            </a:pPr>
            <a:r>
              <a:rPr lang="en-AU" dirty="0" smtClean="0"/>
              <a:t>3 parts to a value set:</a:t>
            </a:r>
          </a:p>
          <a:p>
            <a:pPr marL="514350" indent="-457200"/>
            <a:r>
              <a:rPr lang="en-AU" dirty="0" smtClean="0"/>
              <a:t>Metadata – identity, version, publisher, description</a:t>
            </a:r>
          </a:p>
          <a:p>
            <a:pPr marL="514350" indent="-457200"/>
            <a:r>
              <a:rPr lang="en-AU" dirty="0" smtClean="0"/>
              <a:t>Content – rules for what codes are in the value set</a:t>
            </a:r>
          </a:p>
          <a:p>
            <a:pPr marL="514350" indent="-457200"/>
            <a:r>
              <a:rPr lang="en-AU" dirty="0" smtClean="0"/>
              <a:t>Expansion – the result of applying the rules to the value set</a:t>
            </a:r>
          </a:p>
          <a:p>
            <a:endParaRPr lang="en-AU" dirty="0"/>
          </a:p>
        </p:txBody>
      </p:sp>
    </p:spTree>
    <p:extLst>
      <p:ext uri="{BB962C8B-B14F-4D97-AF65-F5344CB8AC3E}">
        <p14:creationId xmlns:p14="http://schemas.microsoft.com/office/powerpoint/2010/main" val="25255118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Value Set Metadata (1)</a:t>
            </a:r>
            <a:endParaRPr lang="en-AU" dirty="0"/>
          </a:p>
        </p:txBody>
      </p:sp>
      <p:sp>
        <p:nvSpPr>
          <p:cNvPr id="3" name="Content Placeholder 2"/>
          <p:cNvSpPr>
            <a:spLocks noGrp="1"/>
          </p:cNvSpPr>
          <p:nvPr>
            <p:ph idx="1"/>
          </p:nvPr>
        </p:nvSpPr>
        <p:spPr/>
        <p:txBody>
          <a:bodyPr>
            <a:normAutofit fontScale="85000" lnSpcReduction="20000"/>
          </a:bodyPr>
          <a:lstStyle/>
          <a:p>
            <a:r>
              <a:rPr lang="en-AU" b="1" dirty="0" err="1" smtClean="0"/>
              <a:t>url</a:t>
            </a:r>
            <a:r>
              <a:rPr lang="en-AU" b="1" dirty="0" smtClean="0"/>
              <a:t> </a:t>
            </a:r>
            <a:r>
              <a:rPr lang="en-AU" dirty="0"/>
              <a:t>–</a:t>
            </a:r>
            <a:r>
              <a:rPr lang="en-AU" dirty="0" smtClean="0"/>
              <a:t> authoritative </a:t>
            </a:r>
            <a:r>
              <a:rPr lang="en-AU" dirty="0" err="1" smtClean="0"/>
              <a:t>url</a:t>
            </a:r>
            <a:r>
              <a:rPr lang="en-AU" dirty="0" smtClean="0"/>
              <a:t> (</a:t>
            </a:r>
            <a:r>
              <a:rPr lang="en-AU" dirty="0" err="1" smtClean="0"/>
              <a:t>dereferenceable</a:t>
            </a:r>
            <a:r>
              <a:rPr lang="en-AU" dirty="0" smtClean="0"/>
              <a:t> preferred)</a:t>
            </a:r>
          </a:p>
          <a:p>
            <a:r>
              <a:rPr lang="en-AU" b="1" dirty="0" smtClean="0"/>
              <a:t>Identifier</a:t>
            </a:r>
            <a:r>
              <a:rPr lang="en-AU" dirty="0" smtClean="0"/>
              <a:t> </a:t>
            </a:r>
            <a:r>
              <a:rPr lang="en-AU" dirty="0"/>
              <a:t>–</a:t>
            </a:r>
            <a:r>
              <a:rPr lang="en-AU" dirty="0" smtClean="0"/>
              <a:t> external identifier (for elsewhere)</a:t>
            </a:r>
          </a:p>
          <a:p>
            <a:r>
              <a:rPr lang="en-AU" b="1" dirty="0" smtClean="0"/>
              <a:t>Version </a:t>
            </a:r>
            <a:r>
              <a:rPr lang="en-AU" dirty="0"/>
              <a:t>–</a:t>
            </a:r>
            <a:r>
              <a:rPr lang="en-AU" dirty="0" smtClean="0"/>
              <a:t> stated version by author</a:t>
            </a:r>
          </a:p>
          <a:p>
            <a:r>
              <a:rPr lang="en-AU" b="1" dirty="0" err="1" smtClean="0"/>
              <a:t>useContext</a:t>
            </a:r>
            <a:r>
              <a:rPr lang="en-AU" dirty="0" smtClean="0"/>
              <a:t> </a:t>
            </a:r>
            <a:r>
              <a:rPr lang="en-AU" dirty="0"/>
              <a:t>–</a:t>
            </a:r>
            <a:r>
              <a:rPr lang="en-AU" dirty="0" smtClean="0"/>
              <a:t> where this is intended to be used</a:t>
            </a:r>
          </a:p>
          <a:p>
            <a:r>
              <a:rPr lang="en-AU" b="1" dirty="0" smtClean="0"/>
              <a:t>Immutable</a:t>
            </a:r>
            <a:r>
              <a:rPr lang="en-AU" dirty="0" smtClean="0"/>
              <a:t> </a:t>
            </a:r>
            <a:r>
              <a:rPr lang="en-AU" dirty="0"/>
              <a:t>–</a:t>
            </a:r>
            <a:r>
              <a:rPr lang="en-AU" dirty="0" smtClean="0"/>
              <a:t> whether changes are expected</a:t>
            </a:r>
          </a:p>
          <a:p>
            <a:r>
              <a:rPr lang="en-AU" b="1" dirty="0" smtClean="0"/>
              <a:t>Status</a:t>
            </a:r>
            <a:r>
              <a:rPr lang="en-AU" dirty="0" smtClean="0"/>
              <a:t> – draft | active | retired</a:t>
            </a:r>
          </a:p>
          <a:p>
            <a:r>
              <a:rPr lang="en-AU" b="1" dirty="0" smtClean="0"/>
              <a:t>Experimental</a:t>
            </a:r>
            <a:r>
              <a:rPr lang="en-AU" dirty="0" smtClean="0"/>
              <a:t> – if not intended for production</a:t>
            </a:r>
          </a:p>
          <a:p>
            <a:r>
              <a:rPr lang="en-AU" b="1" dirty="0" smtClean="0"/>
              <a:t>Extensible </a:t>
            </a:r>
            <a:r>
              <a:rPr lang="en-AU" dirty="0" smtClean="0"/>
              <a:t>– whether intended to be extensible</a:t>
            </a:r>
          </a:p>
          <a:p>
            <a:r>
              <a:rPr lang="en-AU" b="1" dirty="0" smtClean="0"/>
              <a:t>Date</a:t>
            </a:r>
            <a:r>
              <a:rPr lang="en-AU" dirty="0" smtClean="0"/>
              <a:t> – date published</a:t>
            </a:r>
          </a:p>
          <a:p>
            <a:r>
              <a:rPr lang="en-AU" b="1" dirty="0" err="1" smtClean="0"/>
              <a:t>LockedDate</a:t>
            </a:r>
            <a:r>
              <a:rPr lang="en-AU" dirty="0" smtClean="0"/>
              <a:t> – when to evaluate this one (subsystem versions)</a:t>
            </a:r>
            <a:endParaRPr lang="en-AU" dirty="0"/>
          </a:p>
        </p:txBody>
      </p:sp>
    </p:spTree>
    <p:extLst>
      <p:ext uri="{BB962C8B-B14F-4D97-AF65-F5344CB8AC3E}">
        <p14:creationId xmlns:p14="http://schemas.microsoft.com/office/powerpoint/2010/main" val="472198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Terminology Sub-system</a:t>
            </a:r>
            <a:endParaRPr lang="en-AU" dirty="0"/>
          </a:p>
        </p:txBody>
      </p:sp>
      <p:sp>
        <p:nvSpPr>
          <p:cNvPr id="7" name="Content Placeholder 6"/>
          <p:cNvSpPr>
            <a:spLocks noGrp="1"/>
          </p:cNvSpPr>
          <p:nvPr>
            <p:ph sz="half" idx="2"/>
          </p:nvPr>
        </p:nvSpPr>
        <p:spPr>
          <a:xfrm>
            <a:off x="3491880" y="1600200"/>
            <a:ext cx="5194920" cy="4525963"/>
          </a:xfrm>
        </p:spPr>
        <p:txBody>
          <a:bodyPr/>
          <a:lstStyle/>
          <a:p>
            <a:r>
              <a:rPr lang="en-AU" dirty="0" smtClean="0"/>
              <a:t>SNOMED CT / LOINC / </a:t>
            </a:r>
            <a:r>
              <a:rPr lang="en-AU" dirty="0" err="1" smtClean="0"/>
              <a:t>RxNORM</a:t>
            </a:r>
            <a:endParaRPr lang="en-AU" dirty="0" smtClean="0"/>
          </a:p>
          <a:p>
            <a:r>
              <a:rPr lang="en-AU" dirty="0" smtClean="0"/>
              <a:t>HGVS, ICPC, MIMS + 100s more</a:t>
            </a:r>
          </a:p>
          <a:p>
            <a:r>
              <a:rPr lang="en-AU" dirty="0" smtClean="0"/>
              <a:t>ICD-X+</a:t>
            </a:r>
          </a:p>
          <a:p>
            <a:r>
              <a:rPr lang="en-AU" dirty="0" smtClean="0"/>
              <a:t>ANZSCO, METEOR</a:t>
            </a:r>
          </a:p>
          <a:p>
            <a:r>
              <a:rPr lang="en-AU" dirty="0" smtClean="0"/>
              <a:t>A drug formulary</a:t>
            </a:r>
          </a:p>
          <a:p>
            <a:r>
              <a:rPr lang="en-AU" dirty="0" smtClean="0"/>
              <a:t>A </a:t>
            </a:r>
            <a:r>
              <a:rPr lang="en-AU" dirty="0" err="1" smtClean="0"/>
              <a:t>config</a:t>
            </a:r>
            <a:r>
              <a:rPr lang="en-AU" dirty="0" smtClean="0"/>
              <a:t> table in an application </a:t>
            </a:r>
          </a:p>
          <a:p>
            <a:r>
              <a:rPr lang="en-AU" dirty="0" smtClean="0"/>
              <a:t>A list of </a:t>
            </a:r>
            <a:r>
              <a:rPr lang="en-AU" dirty="0" err="1" smtClean="0"/>
              <a:t>enums</a:t>
            </a:r>
            <a:r>
              <a:rPr lang="en-AU" dirty="0" smtClean="0"/>
              <a:t> in a java class</a:t>
            </a:r>
          </a:p>
          <a:p>
            <a:r>
              <a:rPr lang="en-AU" dirty="0" smtClean="0"/>
              <a:t>Australian state codes</a:t>
            </a:r>
          </a:p>
          <a:p>
            <a:endParaRPr lang="en-AU" dirty="0" smtClean="0"/>
          </a:p>
          <a:p>
            <a:endParaRPr lang="en-AU" dirty="0"/>
          </a:p>
        </p:txBody>
      </p:sp>
      <p:sp>
        <p:nvSpPr>
          <p:cNvPr id="5" name="Rounded Rectangle 4"/>
          <p:cNvSpPr/>
          <p:nvPr/>
        </p:nvSpPr>
        <p:spPr>
          <a:xfrm>
            <a:off x="539552" y="1700808"/>
            <a:ext cx="2304256" cy="40324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Code System:</a:t>
            </a:r>
          </a:p>
          <a:p>
            <a:pPr algn="ctr"/>
            <a:r>
              <a:rPr lang="en-AU" dirty="0" smtClean="0"/>
              <a:t>Defines a set of concepts with a coherent meaning</a:t>
            </a:r>
            <a:br>
              <a:rPr lang="en-AU" dirty="0" smtClean="0"/>
            </a:br>
            <a:r>
              <a:rPr lang="en-AU" dirty="0" smtClean="0"/>
              <a:t/>
            </a:r>
            <a:br>
              <a:rPr lang="en-AU" dirty="0" smtClean="0"/>
            </a:br>
            <a:r>
              <a:rPr lang="en-AU" dirty="0" smtClean="0"/>
              <a:t>Code</a:t>
            </a:r>
            <a:br>
              <a:rPr lang="en-AU" dirty="0" smtClean="0"/>
            </a:br>
            <a:r>
              <a:rPr lang="en-AU" dirty="0" smtClean="0"/>
              <a:t>Display</a:t>
            </a:r>
          </a:p>
          <a:p>
            <a:pPr algn="ctr"/>
            <a:r>
              <a:rPr lang="en-AU" dirty="0" smtClean="0"/>
              <a:t>Definition</a:t>
            </a:r>
          </a:p>
        </p:txBody>
      </p:sp>
    </p:spTree>
    <p:extLst>
      <p:ext uri="{BB962C8B-B14F-4D97-AF65-F5344CB8AC3E}">
        <p14:creationId xmlns:p14="http://schemas.microsoft.com/office/powerpoint/2010/main" val="34829714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ValueSet</a:t>
            </a:r>
            <a:r>
              <a:rPr lang="en-AU" dirty="0" smtClean="0"/>
              <a:t> Metadata (2)</a:t>
            </a:r>
            <a:endParaRPr lang="en-AU" dirty="0"/>
          </a:p>
        </p:txBody>
      </p:sp>
      <p:sp>
        <p:nvSpPr>
          <p:cNvPr id="3" name="Content Placeholder 2"/>
          <p:cNvSpPr>
            <a:spLocks noGrp="1"/>
          </p:cNvSpPr>
          <p:nvPr>
            <p:ph idx="1"/>
          </p:nvPr>
        </p:nvSpPr>
        <p:spPr/>
        <p:txBody>
          <a:bodyPr/>
          <a:lstStyle/>
          <a:p>
            <a:r>
              <a:rPr lang="en-AU" dirty="0" smtClean="0"/>
              <a:t>Name – descriptive name</a:t>
            </a:r>
          </a:p>
          <a:p>
            <a:r>
              <a:rPr lang="en-AU" dirty="0" smtClean="0"/>
              <a:t>Publisher – who takes responsibility</a:t>
            </a:r>
          </a:p>
          <a:p>
            <a:r>
              <a:rPr lang="en-AU" dirty="0" smtClean="0"/>
              <a:t>Contacts – who to talk to with issues</a:t>
            </a:r>
          </a:p>
          <a:p>
            <a:r>
              <a:rPr lang="en-AU" dirty="0" smtClean="0"/>
              <a:t>Description – text, what’s in the </a:t>
            </a:r>
            <a:r>
              <a:rPr lang="en-AU" dirty="0" err="1" smtClean="0"/>
              <a:t>valueset</a:t>
            </a:r>
            <a:endParaRPr lang="en-AU" dirty="0"/>
          </a:p>
          <a:p>
            <a:r>
              <a:rPr lang="en-AU" dirty="0" smtClean="0"/>
              <a:t>Requirements – why this was defined</a:t>
            </a:r>
          </a:p>
          <a:p>
            <a:r>
              <a:rPr lang="en-AU" dirty="0" smtClean="0"/>
              <a:t>Copyright – IP notes about content (set or contents)</a:t>
            </a:r>
          </a:p>
          <a:p>
            <a:endParaRPr lang="en-AU" dirty="0" smtClean="0"/>
          </a:p>
        </p:txBody>
      </p:sp>
    </p:spTree>
    <p:extLst>
      <p:ext uri="{BB962C8B-B14F-4D97-AF65-F5344CB8AC3E}">
        <p14:creationId xmlns:p14="http://schemas.microsoft.com/office/powerpoint/2010/main" val="5421263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Content Logical Definition</a:t>
            </a:r>
            <a:endParaRPr lang="en-AU" dirty="0"/>
          </a:p>
        </p:txBody>
      </p:sp>
      <p:sp>
        <p:nvSpPr>
          <p:cNvPr id="3" name="Content Placeholder 2"/>
          <p:cNvSpPr>
            <a:spLocks noGrp="1"/>
          </p:cNvSpPr>
          <p:nvPr>
            <p:ph idx="1"/>
          </p:nvPr>
        </p:nvSpPr>
        <p:spPr/>
        <p:txBody>
          <a:bodyPr/>
          <a:lstStyle/>
          <a:p>
            <a:pPr marL="0" indent="0">
              <a:buNone/>
            </a:pPr>
            <a:r>
              <a:rPr lang="en-AU" dirty="0" smtClean="0"/>
              <a:t>3 ways to include codes:</a:t>
            </a:r>
          </a:p>
          <a:p>
            <a:r>
              <a:rPr lang="en-AU" dirty="0" smtClean="0"/>
              <a:t>In-line code system</a:t>
            </a:r>
          </a:p>
          <a:p>
            <a:r>
              <a:rPr lang="en-AU" dirty="0" smtClean="0"/>
              <a:t>Include other value sets</a:t>
            </a:r>
          </a:p>
          <a:p>
            <a:r>
              <a:rPr lang="en-AU" dirty="0" smtClean="0"/>
              <a:t>Include/exclude codes from a code system</a:t>
            </a:r>
            <a:endParaRPr lang="en-AU" dirty="0"/>
          </a:p>
        </p:txBody>
      </p:sp>
    </p:spTree>
    <p:extLst>
      <p:ext uri="{BB962C8B-B14F-4D97-AF65-F5344CB8AC3E}">
        <p14:creationId xmlns:p14="http://schemas.microsoft.com/office/powerpoint/2010/main" val="4480727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#1 In-line code system</a:t>
            </a:r>
            <a:endParaRPr lang="en-AU" dirty="0"/>
          </a:p>
        </p:txBody>
      </p:sp>
      <p:sp>
        <p:nvSpPr>
          <p:cNvPr id="3" name="Content Placeholder 2"/>
          <p:cNvSpPr>
            <a:spLocks noGrp="1"/>
          </p:cNvSpPr>
          <p:nvPr>
            <p:ph idx="1"/>
          </p:nvPr>
        </p:nvSpPr>
        <p:spPr/>
        <p:txBody>
          <a:bodyPr>
            <a:normAutofit fontScale="92500" lnSpcReduction="20000"/>
          </a:bodyPr>
          <a:lstStyle/>
          <a:p>
            <a:r>
              <a:rPr lang="en-AU" dirty="0" smtClean="0"/>
              <a:t>Meant for simple small code systems </a:t>
            </a:r>
          </a:p>
          <a:p>
            <a:pPr lvl="1"/>
            <a:r>
              <a:rPr lang="en-AU" dirty="0" smtClean="0"/>
              <a:t>Crop up all over the place</a:t>
            </a:r>
          </a:p>
          <a:p>
            <a:pPr lvl="1"/>
            <a:r>
              <a:rPr lang="en-AU" dirty="0" smtClean="0"/>
              <a:t>Need a really easy way to handle them</a:t>
            </a:r>
          </a:p>
          <a:p>
            <a:r>
              <a:rPr lang="en-AU" dirty="0" smtClean="0"/>
              <a:t>Not intended for big /broad systems (LOINC, SNOMED CT </a:t>
            </a:r>
            <a:r>
              <a:rPr lang="en-AU" dirty="0" err="1" smtClean="0"/>
              <a:t>etc</a:t>
            </a:r>
            <a:r>
              <a:rPr lang="en-AU" dirty="0" smtClean="0"/>
              <a:t>)</a:t>
            </a:r>
          </a:p>
          <a:p>
            <a:pPr lvl="1"/>
            <a:r>
              <a:rPr lang="en-AU" dirty="0" smtClean="0"/>
              <a:t>They all have their own distributions, tailored to their requirements</a:t>
            </a:r>
          </a:p>
          <a:p>
            <a:r>
              <a:rPr lang="en-AU" dirty="0" smtClean="0"/>
              <a:t>Functionality is pretty simple</a:t>
            </a:r>
          </a:p>
          <a:p>
            <a:r>
              <a:rPr lang="en-AU" dirty="0" err="1" smtClean="0"/>
              <a:t>ValueSet</a:t>
            </a:r>
            <a:r>
              <a:rPr lang="en-AU" dirty="0" smtClean="0"/>
              <a:t> automatically includes all the code system</a:t>
            </a:r>
          </a:p>
          <a:p>
            <a:r>
              <a:rPr lang="en-AU" dirty="0" smtClean="0"/>
              <a:t>Every code-system has it’s own value set</a:t>
            </a:r>
          </a:p>
        </p:txBody>
      </p:sp>
    </p:spTree>
    <p:extLst>
      <p:ext uri="{BB962C8B-B14F-4D97-AF65-F5344CB8AC3E}">
        <p14:creationId xmlns:p14="http://schemas.microsoft.com/office/powerpoint/2010/main" val="36576523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In-line Code System</a:t>
            </a:r>
            <a:endParaRPr lang="en-AU" dirty="0"/>
          </a:p>
        </p:txBody>
      </p:sp>
      <p:sp>
        <p:nvSpPr>
          <p:cNvPr id="3" name="Content Placeholder 2"/>
          <p:cNvSpPr>
            <a:spLocks noGrp="1"/>
          </p:cNvSpPr>
          <p:nvPr>
            <p:ph idx="1"/>
          </p:nvPr>
        </p:nvSpPr>
        <p:spPr>
          <a:xfrm>
            <a:off x="3131840" y="1600200"/>
            <a:ext cx="5554960" cy="4525963"/>
          </a:xfrm>
        </p:spPr>
        <p:txBody>
          <a:bodyPr/>
          <a:lstStyle/>
          <a:p>
            <a:r>
              <a:rPr lang="en-AU" dirty="0" smtClean="0"/>
              <a:t>system: the URI the system is known by (in </a:t>
            </a:r>
            <a:r>
              <a:rPr lang="en-AU" dirty="0" err="1" smtClean="0"/>
              <a:t>Coding.system</a:t>
            </a:r>
            <a:r>
              <a:rPr lang="en-AU" dirty="0" smtClean="0"/>
              <a:t>)</a:t>
            </a:r>
          </a:p>
          <a:p>
            <a:r>
              <a:rPr lang="en-AU" dirty="0" smtClean="0"/>
              <a:t>Version: for releases of the code system (</a:t>
            </a:r>
            <a:r>
              <a:rPr lang="en-AU" dirty="0" err="1" smtClean="0"/>
              <a:t>Coding.version</a:t>
            </a:r>
            <a:r>
              <a:rPr lang="en-AU" dirty="0" smtClean="0"/>
              <a:t>)</a:t>
            </a:r>
          </a:p>
          <a:p>
            <a:r>
              <a:rPr lang="en-AU" dirty="0" err="1" smtClean="0"/>
              <a:t>caseSensitive</a:t>
            </a:r>
            <a:r>
              <a:rPr lang="en-AU" dirty="0" smtClean="0"/>
              <a:t> – whether code comparison is case sensitive</a:t>
            </a:r>
            <a:endParaRPr lang="en-AU"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72358" b="29529"/>
          <a:stretch/>
        </p:blipFill>
        <p:spPr bwMode="auto">
          <a:xfrm>
            <a:off x="467544" y="1366944"/>
            <a:ext cx="2448272" cy="4789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45703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In-line Code System</a:t>
            </a:r>
            <a:endParaRPr lang="en-AU" dirty="0"/>
          </a:p>
        </p:txBody>
      </p:sp>
      <p:sp>
        <p:nvSpPr>
          <p:cNvPr id="3" name="Content Placeholder 2"/>
          <p:cNvSpPr>
            <a:spLocks noGrp="1"/>
          </p:cNvSpPr>
          <p:nvPr>
            <p:ph idx="1"/>
          </p:nvPr>
        </p:nvSpPr>
        <p:spPr>
          <a:xfrm>
            <a:off x="3131840" y="1600200"/>
            <a:ext cx="5760640" cy="4525963"/>
          </a:xfrm>
        </p:spPr>
        <p:txBody>
          <a:bodyPr/>
          <a:lstStyle/>
          <a:p>
            <a:r>
              <a:rPr lang="en-AU" dirty="0" smtClean="0"/>
              <a:t>Code systems are hierarchical (is-a/subsumption)</a:t>
            </a:r>
          </a:p>
          <a:p>
            <a:r>
              <a:rPr lang="en-AU" dirty="0" smtClean="0"/>
              <a:t>code: goes in </a:t>
            </a:r>
            <a:r>
              <a:rPr lang="en-AU" dirty="0" err="1" smtClean="0"/>
              <a:t>Coding.code</a:t>
            </a:r>
            <a:endParaRPr lang="en-AU" dirty="0" smtClean="0"/>
          </a:p>
          <a:p>
            <a:r>
              <a:rPr lang="en-AU" dirty="0"/>
              <a:t>d</a:t>
            </a:r>
            <a:r>
              <a:rPr lang="en-AU" dirty="0" smtClean="0"/>
              <a:t>isplay : goes in </a:t>
            </a:r>
            <a:r>
              <a:rPr lang="en-AU" dirty="0" err="1" smtClean="0"/>
              <a:t>Coding.display</a:t>
            </a:r>
            <a:endParaRPr lang="en-AU" dirty="0" smtClean="0"/>
          </a:p>
          <a:p>
            <a:r>
              <a:rPr lang="en-AU" dirty="0"/>
              <a:t>d</a:t>
            </a:r>
            <a:r>
              <a:rPr lang="en-AU" dirty="0" smtClean="0"/>
              <a:t>efinition: for code system users</a:t>
            </a:r>
          </a:p>
          <a:p>
            <a:r>
              <a:rPr lang="en-AU" dirty="0" smtClean="0"/>
              <a:t>abstract: whether the code can be used in a data instance</a:t>
            </a:r>
          </a:p>
          <a:p>
            <a:endParaRPr lang="en-AU" dirty="0" smtClean="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72358" b="29529"/>
          <a:stretch/>
        </p:blipFill>
        <p:spPr bwMode="auto">
          <a:xfrm>
            <a:off x="467544" y="1366944"/>
            <a:ext cx="2448272" cy="4789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1091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In-line Code System</a:t>
            </a:r>
            <a:endParaRPr lang="en-AU" dirty="0"/>
          </a:p>
        </p:txBody>
      </p:sp>
      <p:sp>
        <p:nvSpPr>
          <p:cNvPr id="3" name="Content Placeholder 2"/>
          <p:cNvSpPr>
            <a:spLocks noGrp="1"/>
          </p:cNvSpPr>
          <p:nvPr>
            <p:ph idx="1"/>
          </p:nvPr>
        </p:nvSpPr>
        <p:spPr>
          <a:xfrm>
            <a:off x="3131840" y="1600200"/>
            <a:ext cx="5760640" cy="4525963"/>
          </a:xfrm>
        </p:spPr>
        <p:txBody>
          <a:bodyPr/>
          <a:lstStyle/>
          <a:p>
            <a:r>
              <a:rPr lang="en-AU" dirty="0" smtClean="0"/>
              <a:t>Can have additional designations</a:t>
            </a:r>
          </a:p>
          <a:p>
            <a:r>
              <a:rPr lang="en-AU" dirty="0" smtClean="0"/>
              <a:t>Primary purpose is language translations, but can specify other uses too</a:t>
            </a:r>
          </a:p>
          <a:p>
            <a:r>
              <a:rPr lang="en-AU" dirty="0" smtClean="0"/>
              <a:t>Not meant for mapping (get to mappings later)</a:t>
            </a:r>
          </a:p>
          <a:p>
            <a:endParaRPr lang="en-AU" dirty="0" smtClean="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72358" b="29529"/>
          <a:stretch/>
        </p:blipFill>
        <p:spPr bwMode="auto">
          <a:xfrm>
            <a:off x="467544" y="1366944"/>
            <a:ext cx="2448272" cy="4789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12512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a:t>
            </a:r>
            <a:endParaRPr lang="en-AU" dirty="0"/>
          </a:p>
        </p:txBody>
      </p:sp>
      <p:sp>
        <p:nvSpPr>
          <p:cNvPr id="3" name="Content Placeholder 2"/>
          <p:cNvSpPr>
            <a:spLocks noGrp="1"/>
          </p:cNvSpPr>
          <p:nvPr>
            <p:ph idx="1"/>
          </p:nvPr>
        </p:nvSpPr>
        <p:spPr/>
        <p:txBody>
          <a:bodyPr>
            <a:normAutofit/>
          </a:bodyPr>
          <a:lstStyle/>
          <a:p>
            <a:pPr marL="0" indent="0">
              <a:buNone/>
            </a:pPr>
            <a:r>
              <a:rPr lang="en-AU" sz="1800" dirty="0">
                <a:latin typeface="Courier New" panose="02070309020205020404" pitchFamily="49" charset="0"/>
                <a:cs typeface="Courier New" panose="02070309020205020404" pitchFamily="49" charset="0"/>
              </a:rPr>
              <a:t> "define": {</a:t>
            </a:r>
          </a:p>
          <a:p>
            <a:pPr marL="0" indent="0">
              <a:buNone/>
            </a:pPr>
            <a:r>
              <a:rPr lang="en-AU" sz="1800" dirty="0" smtClean="0">
                <a:latin typeface="Courier New" panose="02070309020205020404" pitchFamily="49" charset="0"/>
                <a:cs typeface="Courier New" panose="02070309020205020404" pitchFamily="49" charset="0"/>
              </a:rPr>
              <a:t>    "</a:t>
            </a:r>
            <a:r>
              <a:rPr lang="en-AU" sz="1800" dirty="0">
                <a:latin typeface="Courier New" panose="02070309020205020404" pitchFamily="49" charset="0"/>
                <a:cs typeface="Courier New" panose="02070309020205020404" pitchFamily="49" charset="0"/>
              </a:rPr>
              <a:t>system": "http://hl7.org/</a:t>
            </a:r>
            <a:r>
              <a:rPr lang="en-AU" sz="1800" dirty="0" err="1">
                <a:latin typeface="Courier New" panose="02070309020205020404" pitchFamily="49" charset="0"/>
                <a:cs typeface="Courier New" panose="02070309020205020404" pitchFamily="49" charset="0"/>
              </a:rPr>
              <a:t>fhir</a:t>
            </a:r>
            <a:r>
              <a:rPr lang="en-AU" sz="1800" dirty="0">
                <a:latin typeface="Courier New" panose="02070309020205020404" pitchFamily="49" charset="0"/>
                <a:cs typeface="Courier New" panose="02070309020205020404" pitchFamily="49" charset="0"/>
              </a:rPr>
              <a:t>/alert-status",</a:t>
            </a:r>
          </a:p>
          <a:p>
            <a:pPr marL="0" indent="0">
              <a:buNone/>
            </a:pPr>
            <a:r>
              <a:rPr lang="en-AU" sz="1800" dirty="0">
                <a:latin typeface="Courier New" panose="02070309020205020404" pitchFamily="49" charset="0"/>
                <a:cs typeface="Courier New" panose="02070309020205020404" pitchFamily="49" charset="0"/>
              </a:rPr>
              <a:t>    "</a:t>
            </a:r>
            <a:r>
              <a:rPr lang="en-AU" sz="1800" dirty="0" err="1">
                <a:latin typeface="Courier New" panose="02070309020205020404" pitchFamily="49" charset="0"/>
                <a:cs typeface="Courier New" panose="02070309020205020404" pitchFamily="49" charset="0"/>
              </a:rPr>
              <a:t>caseSensitive</a:t>
            </a:r>
            <a:r>
              <a:rPr lang="en-AU" sz="1800" dirty="0">
                <a:latin typeface="Courier New" panose="02070309020205020404" pitchFamily="49" charset="0"/>
                <a:cs typeface="Courier New" panose="02070309020205020404" pitchFamily="49" charset="0"/>
              </a:rPr>
              <a:t>": true,</a:t>
            </a:r>
          </a:p>
          <a:p>
            <a:pPr marL="0" indent="0">
              <a:buNone/>
            </a:pPr>
            <a:r>
              <a:rPr lang="en-AU" sz="1800" dirty="0">
                <a:latin typeface="Courier New" panose="02070309020205020404" pitchFamily="49" charset="0"/>
                <a:cs typeface="Courier New" panose="02070309020205020404" pitchFamily="49" charset="0"/>
              </a:rPr>
              <a:t>    "concept": [</a:t>
            </a:r>
          </a:p>
          <a:p>
            <a:pPr marL="0" indent="0">
              <a:buNone/>
            </a:pPr>
            <a:r>
              <a:rPr lang="en-AU" sz="1800" dirty="0">
                <a:latin typeface="Courier New" panose="02070309020205020404" pitchFamily="49" charset="0"/>
                <a:cs typeface="Courier New" panose="02070309020205020404" pitchFamily="49" charset="0"/>
              </a:rPr>
              <a:t>      {</a:t>
            </a:r>
          </a:p>
          <a:p>
            <a:pPr marL="0" indent="0">
              <a:buNone/>
            </a:pPr>
            <a:r>
              <a:rPr lang="en-AU" sz="1800" dirty="0">
                <a:latin typeface="Courier New" panose="02070309020205020404" pitchFamily="49" charset="0"/>
                <a:cs typeface="Courier New" panose="02070309020205020404" pitchFamily="49" charset="0"/>
              </a:rPr>
              <a:t>        "code": "active",</a:t>
            </a:r>
          </a:p>
          <a:p>
            <a:pPr marL="0" indent="0">
              <a:buNone/>
            </a:pPr>
            <a:r>
              <a:rPr lang="en-AU" sz="1800" dirty="0">
                <a:latin typeface="Courier New" panose="02070309020205020404" pitchFamily="49" charset="0"/>
                <a:cs typeface="Courier New" panose="02070309020205020404" pitchFamily="49" charset="0"/>
              </a:rPr>
              <a:t>        "display": "Active",</a:t>
            </a:r>
          </a:p>
          <a:p>
            <a:pPr marL="0" indent="0">
              <a:buNone/>
            </a:pPr>
            <a:r>
              <a:rPr lang="en-AU" sz="1800" dirty="0">
                <a:latin typeface="Courier New" panose="02070309020205020404" pitchFamily="49" charset="0"/>
                <a:cs typeface="Courier New" panose="02070309020205020404" pitchFamily="49" charset="0"/>
              </a:rPr>
              <a:t>        "definition": "A current alert that should be displayed to a user. A system may use the category to determine which roles should view the alert."</a:t>
            </a:r>
          </a:p>
          <a:p>
            <a:pPr marL="0" indent="0">
              <a:buNone/>
            </a:pPr>
            <a:r>
              <a:rPr lang="en-AU" sz="1800" dirty="0">
                <a:latin typeface="Courier New" panose="02070309020205020404" pitchFamily="49" charset="0"/>
                <a:cs typeface="Courier New" panose="02070309020205020404" pitchFamily="49" charset="0"/>
              </a:rPr>
              <a:t>      </a:t>
            </a:r>
            <a:r>
              <a:rPr lang="en-AU" sz="1800" dirty="0" smtClean="0">
                <a:latin typeface="Courier New" panose="02070309020205020404" pitchFamily="49" charset="0"/>
                <a:cs typeface="Courier New" panose="02070309020205020404" pitchFamily="49" charset="0"/>
              </a:rPr>
              <a:t>},</a:t>
            </a:r>
            <a:br>
              <a:rPr lang="en-AU" sz="1800" dirty="0" smtClean="0">
                <a:latin typeface="Courier New" panose="02070309020205020404" pitchFamily="49" charset="0"/>
                <a:cs typeface="Courier New" panose="02070309020205020404" pitchFamily="49" charset="0"/>
              </a:rPr>
            </a:br>
            <a:r>
              <a:rPr lang="en-AU" sz="1800" dirty="0" smtClean="0">
                <a:latin typeface="Courier New" panose="02070309020205020404" pitchFamily="49" charset="0"/>
                <a:cs typeface="Courier New" panose="02070309020205020404" pitchFamily="49" charset="0"/>
              </a:rPr>
              <a:t>      ...</a:t>
            </a:r>
            <a:endParaRPr lang="en-AU" sz="1800" dirty="0">
              <a:latin typeface="Courier New" panose="02070309020205020404" pitchFamily="49" charset="0"/>
              <a:cs typeface="Courier New" panose="02070309020205020404" pitchFamily="49" charset="0"/>
            </a:endParaRPr>
          </a:p>
          <a:p>
            <a:pPr marL="0" indent="0">
              <a:buNone/>
            </a:pPr>
            <a:r>
              <a:rPr lang="en-AU" sz="1800" dirty="0" smtClean="0">
                <a:latin typeface="Courier New" panose="02070309020205020404" pitchFamily="49" charset="0"/>
                <a:cs typeface="Courier New" panose="02070309020205020404" pitchFamily="49" charset="0"/>
              </a:rPr>
              <a:t>    ]</a:t>
            </a:r>
            <a:endParaRPr lang="en-AU" sz="1800" dirty="0">
              <a:latin typeface="Courier New" panose="02070309020205020404" pitchFamily="49" charset="0"/>
              <a:cs typeface="Courier New" panose="02070309020205020404" pitchFamily="49" charset="0"/>
            </a:endParaRPr>
          </a:p>
          <a:p>
            <a:pPr marL="0" indent="0">
              <a:buNone/>
            </a:pPr>
            <a:r>
              <a:rPr lang="en-AU" sz="18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7781244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Shareable </a:t>
            </a:r>
            <a:r>
              <a:rPr lang="en-AU" dirty="0" err="1" smtClean="0"/>
              <a:t>Valueset</a:t>
            </a:r>
            <a:endParaRPr lang="en-AU" dirty="0"/>
          </a:p>
        </p:txBody>
      </p:sp>
      <p:sp>
        <p:nvSpPr>
          <p:cNvPr id="3" name="Content Placeholder 2"/>
          <p:cNvSpPr>
            <a:spLocks noGrp="1"/>
          </p:cNvSpPr>
          <p:nvPr>
            <p:ph idx="1"/>
          </p:nvPr>
        </p:nvSpPr>
        <p:spPr/>
        <p:txBody>
          <a:bodyPr/>
          <a:lstStyle/>
          <a:p>
            <a:r>
              <a:rPr lang="en-AU" dirty="0" smtClean="0"/>
              <a:t>A lot of the metadata is optional</a:t>
            </a:r>
          </a:p>
          <a:p>
            <a:r>
              <a:rPr lang="en-AU" dirty="0" smtClean="0"/>
              <a:t>Code definitions are optional </a:t>
            </a:r>
          </a:p>
          <a:p>
            <a:r>
              <a:rPr lang="en-AU" dirty="0" smtClean="0"/>
              <a:t>Reflect minimum operational requirements, not best practice</a:t>
            </a:r>
          </a:p>
          <a:p>
            <a:r>
              <a:rPr lang="en-AU" dirty="0" smtClean="0"/>
              <a:t>HL7 defines a profile called ‘Shareable </a:t>
            </a:r>
            <a:r>
              <a:rPr lang="en-AU" dirty="0" err="1" smtClean="0"/>
              <a:t>Valueset</a:t>
            </a:r>
            <a:r>
              <a:rPr lang="en-AU" dirty="0" smtClean="0"/>
              <a:t>’ – enforces best practice </a:t>
            </a:r>
          </a:p>
          <a:p>
            <a:r>
              <a:rPr lang="en-AU" dirty="0" smtClean="0"/>
              <a:t>HL7 specification and registry will require conformance to this profile</a:t>
            </a:r>
            <a:endParaRPr lang="en-AU" dirty="0"/>
          </a:p>
        </p:txBody>
      </p:sp>
    </p:spTree>
    <p:extLst>
      <p:ext uri="{BB962C8B-B14F-4D97-AF65-F5344CB8AC3E}">
        <p14:creationId xmlns:p14="http://schemas.microsoft.com/office/powerpoint/2010/main" val="41632557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#2 Including codes from elsewhere</a:t>
            </a:r>
            <a:endParaRPr lang="en-AU" dirty="0"/>
          </a:p>
        </p:txBody>
      </p:sp>
      <p:sp>
        <p:nvSpPr>
          <p:cNvPr id="3" name="Content Placeholder 2"/>
          <p:cNvSpPr>
            <a:spLocks noGrp="1"/>
          </p:cNvSpPr>
          <p:nvPr>
            <p:ph idx="1"/>
          </p:nvPr>
        </p:nvSpPr>
        <p:spPr/>
        <p:txBody>
          <a:bodyPr/>
          <a:lstStyle/>
          <a:p>
            <a:pPr marL="0" indent="0">
              <a:buNone/>
            </a:pPr>
            <a:r>
              <a:rPr lang="en-AU" dirty="0" smtClean="0"/>
              <a:t>You can:</a:t>
            </a:r>
          </a:p>
          <a:p>
            <a:r>
              <a:rPr lang="en-AU" dirty="0" smtClean="0"/>
              <a:t>Import the contents of other value sets (union of the content)</a:t>
            </a:r>
          </a:p>
          <a:p>
            <a:r>
              <a:rPr lang="en-AU" dirty="0" smtClean="0"/>
              <a:t>Include a set of codes from a code system</a:t>
            </a:r>
          </a:p>
          <a:p>
            <a:pPr lvl="1"/>
            <a:r>
              <a:rPr lang="en-AU" dirty="0" smtClean="0"/>
              <a:t>List them exhaustively </a:t>
            </a:r>
          </a:p>
          <a:p>
            <a:pPr lvl="1"/>
            <a:r>
              <a:rPr lang="en-AU" dirty="0" smtClean="0"/>
              <a:t>Include them by code system based criteria</a:t>
            </a:r>
          </a:p>
          <a:p>
            <a:r>
              <a:rPr lang="en-AU" dirty="0" smtClean="0"/>
              <a:t>Exclude a set of codes from a code system</a:t>
            </a:r>
          </a:p>
        </p:txBody>
      </p:sp>
    </p:spTree>
    <p:extLst>
      <p:ext uri="{BB962C8B-B14F-4D97-AF65-F5344CB8AC3E}">
        <p14:creationId xmlns:p14="http://schemas.microsoft.com/office/powerpoint/2010/main" val="9197108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Includes (1)</a:t>
            </a:r>
            <a:endParaRPr lang="en-AU" dirty="0"/>
          </a:p>
        </p:txBody>
      </p:sp>
      <p:sp>
        <p:nvSpPr>
          <p:cNvPr id="3" name="Content Placeholder 2"/>
          <p:cNvSpPr>
            <a:spLocks noGrp="1"/>
          </p:cNvSpPr>
          <p:nvPr>
            <p:ph idx="1"/>
          </p:nvPr>
        </p:nvSpPr>
        <p:spPr>
          <a:xfrm>
            <a:off x="395536" y="3933056"/>
            <a:ext cx="8291264" cy="2193107"/>
          </a:xfrm>
        </p:spPr>
        <p:txBody>
          <a:bodyPr>
            <a:normAutofit lnSpcReduction="10000"/>
          </a:bodyPr>
          <a:lstStyle/>
          <a:p>
            <a:r>
              <a:rPr lang="en-AU" dirty="0"/>
              <a:t>s</a:t>
            </a:r>
            <a:r>
              <a:rPr lang="en-AU" dirty="0" smtClean="0"/>
              <a:t>ystem/version – identify the code system</a:t>
            </a:r>
          </a:p>
          <a:p>
            <a:r>
              <a:rPr lang="en-AU" dirty="0" smtClean="0"/>
              <a:t>concept – a list of codes with optional displays (e.g. inline interface terminology)</a:t>
            </a:r>
          </a:p>
          <a:p>
            <a:r>
              <a:rPr lang="en-AU" dirty="0" smtClean="0"/>
              <a:t>can also add translations </a:t>
            </a:r>
            <a:endParaRPr lang="en-AU"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3121" r="15747"/>
          <a:stretch/>
        </p:blipFill>
        <p:spPr bwMode="auto">
          <a:xfrm>
            <a:off x="1558897" y="1196752"/>
            <a:ext cx="5882189" cy="2511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879377" y="1052736"/>
            <a:ext cx="1872208" cy="15121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075681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Terminology Sub-system</a:t>
            </a:r>
            <a:endParaRPr lang="en-AU" dirty="0"/>
          </a:p>
        </p:txBody>
      </p:sp>
      <p:sp>
        <p:nvSpPr>
          <p:cNvPr id="5" name="Rounded Rectangle 4"/>
          <p:cNvSpPr/>
          <p:nvPr/>
        </p:nvSpPr>
        <p:spPr>
          <a:xfrm>
            <a:off x="3851920" y="1700808"/>
            <a:ext cx="2016224" cy="1944216"/>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Value Set:</a:t>
            </a:r>
          </a:p>
          <a:p>
            <a:pPr algn="ctr"/>
            <a:r>
              <a:rPr lang="en-AU" dirty="0" smtClean="0"/>
              <a:t>A selection of a set of codes for use in a particular context</a:t>
            </a:r>
            <a:endParaRPr lang="en-AU" dirty="0"/>
          </a:p>
        </p:txBody>
      </p:sp>
      <p:sp>
        <p:nvSpPr>
          <p:cNvPr id="6" name="Rounded Rectangle 5"/>
          <p:cNvSpPr/>
          <p:nvPr/>
        </p:nvSpPr>
        <p:spPr>
          <a:xfrm>
            <a:off x="539552" y="1700808"/>
            <a:ext cx="2304256" cy="40324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Code System:</a:t>
            </a:r>
          </a:p>
          <a:p>
            <a:pPr algn="ctr"/>
            <a:r>
              <a:rPr lang="en-AU" dirty="0" smtClean="0"/>
              <a:t>Defines a set of concepts with a coherent meaning</a:t>
            </a:r>
            <a:br>
              <a:rPr lang="en-AU" dirty="0" smtClean="0"/>
            </a:br>
            <a:r>
              <a:rPr lang="en-AU" dirty="0" smtClean="0"/>
              <a:t/>
            </a:r>
            <a:br>
              <a:rPr lang="en-AU" dirty="0" smtClean="0"/>
            </a:br>
            <a:r>
              <a:rPr lang="en-AU" dirty="0" smtClean="0"/>
              <a:t>Code</a:t>
            </a:r>
            <a:br>
              <a:rPr lang="en-AU" dirty="0" smtClean="0"/>
            </a:br>
            <a:r>
              <a:rPr lang="en-AU" dirty="0" smtClean="0"/>
              <a:t>Display</a:t>
            </a:r>
          </a:p>
          <a:p>
            <a:pPr algn="ctr"/>
            <a:r>
              <a:rPr lang="en-AU" dirty="0" smtClean="0"/>
              <a:t>Definition</a:t>
            </a:r>
          </a:p>
        </p:txBody>
      </p:sp>
      <p:cxnSp>
        <p:nvCxnSpPr>
          <p:cNvPr id="8" name="Straight Arrow Connector 7"/>
          <p:cNvCxnSpPr>
            <a:stCxn id="5" idx="1"/>
          </p:cNvCxnSpPr>
          <p:nvPr/>
        </p:nvCxnSpPr>
        <p:spPr>
          <a:xfrm flipH="1">
            <a:off x="2843808" y="2672916"/>
            <a:ext cx="1008112" cy="32403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20673188">
            <a:off x="2928517" y="2488250"/>
            <a:ext cx="838691" cy="369332"/>
          </a:xfrm>
          <a:prstGeom prst="rect">
            <a:avLst/>
          </a:prstGeom>
          <a:noFill/>
        </p:spPr>
        <p:txBody>
          <a:bodyPr wrap="none" rtlCol="0">
            <a:spAutoFit/>
          </a:bodyPr>
          <a:lstStyle/>
          <a:p>
            <a:r>
              <a:rPr lang="en-AU" dirty="0" smtClean="0"/>
              <a:t>Selects</a:t>
            </a:r>
            <a:endParaRPr lang="en-AU" dirty="0"/>
          </a:p>
        </p:txBody>
      </p:sp>
    </p:spTree>
    <p:extLst>
      <p:ext uri="{BB962C8B-B14F-4D97-AF65-F5344CB8AC3E}">
        <p14:creationId xmlns:p14="http://schemas.microsoft.com/office/powerpoint/2010/main" val="28764567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Includes (1)</a:t>
            </a:r>
            <a:endParaRPr lang="en-AU" dirty="0"/>
          </a:p>
        </p:txBody>
      </p:sp>
      <p:sp>
        <p:nvSpPr>
          <p:cNvPr id="3" name="Content Placeholder 2"/>
          <p:cNvSpPr>
            <a:spLocks noGrp="1"/>
          </p:cNvSpPr>
          <p:nvPr>
            <p:ph idx="1"/>
          </p:nvPr>
        </p:nvSpPr>
        <p:spPr>
          <a:xfrm>
            <a:off x="395536" y="3933056"/>
            <a:ext cx="8291264" cy="2193107"/>
          </a:xfrm>
        </p:spPr>
        <p:txBody>
          <a:bodyPr>
            <a:normAutofit lnSpcReduction="10000"/>
          </a:bodyPr>
          <a:lstStyle/>
          <a:p>
            <a:pPr marL="0" indent="0">
              <a:buNone/>
            </a:pPr>
            <a:r>
              <a:rPr lang="en-AU" dirty="0" smtClean="0"/>
              <a:t>Filter – 1 or more expressions (‘and’)</a:t>
            </a:r>
          </a:p>
          <a:p>
            <a:r>
              <a:rPr lang="en-AU" dirty="0" smtClean="0"/>
              <a:t>property : name defined by code system</a:t>
            </a:r>
          </a:p>
          <a:p>
            <a:r>
              <a:rPr lang="en-AU" dirty="0" smtClean="0"/>
              <a:t>op: common operations</a:t>
            </a:r>
          </a:p>
          <a:p>
            <a:r>
              <a:rPr lang="en-AU" dirty="0" smtClean="0"/>
              <a:t>value: depends on code system property</a:t>
            </a:r>
            <a:endParaRPr lang="en-AU"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3121" r="15747"/>
          <a:stretch/>
        </p:blipFill>
        <p:spPr bwMode="auto">
          <a:xfrm>
            <a:off x="1558897" y="1196752"/>
            <a:ext cx="5882189" cy="2511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879377" y="1052736"/>
            <a:ext cx="1872208" cy="15121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5755922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 Filters</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08612801"/>
              </p:ext>
            </p:extLst>
          </p:nvPr>
        </p:nvGraphicFramePr>
        <p:xfrm>
          <a:off x="457200" y="1600200"/>
          <a:ext cx="8229600" cy="2595880"/>
        </p:xfrm>
        <a:graphic>
          <a:graphicData uri="http://schemas.openxmlformats.org/drawingml/2006/table">
            <a:tbl>
              <a:tblPr firstRow="1" bandRow="1">
                <a:tableStyleId>{5C22544A-7EE6-4342-B048-85BDC9FD1C3A}</a:tableStyleId>
              </a:tblPr>
              <a:tblGrid>
                <a:gridCol w="2057400"/>
                <a:gridCol w="2057400"/>
                <a:gridCol w="1152128"/>
                <a:gridCol w="2962672"/>
              </a:tblGrid>
              <a:tr h="370840">
                <a:tc>
                  <a:txBody>
                    <a:bodyPr/>
                    <a:lstStyle/>
                    <a:p>
                      <a:r>
                        <a:rPr lang="en-AU" dirty="0" smtClean="0"/>
                        <a:t>System</a:t>
                      </a:r>
                      <a:endParaRPr lang="en-AU" dirty="0"/>
                    </a:p>
                  </a:txBody>
                  <a:tcPr/>
                </a:tc>
                <a:tc>
                  <a:txBody>
                    <a:bodyPr/>
                    <a:lstStyle/>
                    <a:p>
                      <a:r>
                        <a:rPr lang="en-AU" dirty="0" smtClean="0"/>
                        <a:t>Property</a:t>
                      </a:r>
                      <a:endParaRPr lang="en-AU" dirty="0"/>
                    </a:p>
                  </a:txBody>
                  <a:tcPr/>
                </a:tc>
                <a:tc>
                  <a:txBody>
                    <a:bodyPr/>
                    <a:lstStyle/>
                    <a:p>
                      <a:r>
                        <a:rPr lang="en-AU" dirty="0" smtClean="0"/>
                        <a:t>Op</a:t>
                      </a:r>
                      <a:endParaRPr lang="en-AU" dirty="0"/>
                    </a:p>
                  </a:txBody>
                  <a:tcPr/>
                </a:tc>
                <a:tc>
                  <a:txBody>
                    <a:bodyPr/>
                    <a:lstStyle/>
                    <a:p>
                      <a:r>
                        <a:rPr lang="en-AU" dirty="0" smtClean="0"/>
                        <a:t>Value</a:t>
                      </a:r>
                      <a:endParaRPr lang="en-AU" dirty="0"/>
                    </a:p>
                  </a:txBody>
                  <a:tcPr/>
                </a:tc>
              </a:tr>
              <a:tr h="370840">
                <a:tc>
                  <a:txBody>
                    <a:bodyPr/>
                    <a:lstStyle/>
                    <a:p>
                      <a:r>
                        <a:rPr lang="en-AU" dirty="0" smtClean="0"/>
                        <a:t>SNOMED CT</a:t>
                      </a:r>
                      <a:endParaRPr lang="en-AU" dirty="0"/>
                    </a:p>
                  </a:txBody>
                  <a:tcPr/>
                </a:tc>
                <a:tc>
                  <a:txBody>
                    <a:bodyPr/>
                    <a:lstStyle/>
                    <a:p>
                      <a:r>
                        <a:rPr lang="en-AU" dirty="0" smtClean="0"/>
                        <a:t>concept</a:t>
                      </a:r>
                      <a:endParaRPr lang="en-AU" dirty="0"/>
                    </a:p>
                  </a:txBody>
                  <a:tcPr/>
                </a:tc>
                <a:tc>
                  <a:txBody>
                    <a:bodyPr/>
                    <a:lstStyle/>
                    <a:p>
                      <a:r>
                        <a:rPr lang="en-AU" dirty="0" smtClean="0"/>
                        <a:t>is-a</a:t>
                      </a:r>
                      <a:endParaRPr lang="en-AU" dirty="0"/>
                    </a:p>
                  </a:txBody>
                  <a:tcPr/>
                </a:tc>
                <a:tc>
                  <a:txBody>
                    <a:bodyPr/>
                    <a:lstStyle/>
                    <a:p>
                      <a:r>
                        <a:rPr lang="en-AU" dirty="0" smtClean="0"/>
                        <a:t>[code]</a:t>
                      </a:r>
                      <a:endParaRPr lang="en-AU" dirty="0"/>
                    </a:p>
                  </a:txBody>
                  <a:tcPr/>
                </a:tc>
              </a:tr>
              <a:tr h="370840">
                <a:tc>
                  <a:txBody>
                    <a:bodyPr/>
                    <a:lstStyle/>
                    <a:p>
                      <a:r>
                        <a:rPr lang="en-AU" dirty="0" err="1" smtClean="0"/>
                        <a:t>RxNorm</a:t>
                      </a:r>
                      <a:endParaRPr lang="en-AU" dirty="0"/>
                    </a:p>
                  </a:txBody>
                  <a:tcPr/>
                </a:tc>
                <a:tc>
                  <a:txBody>
                    <a:bodyPr/>
                    <a:lstStyle/>
                    <a:p>
                      <a:r>
                        <a:rPr lang="en-AU" dirty="0" smtClean="0"/>
                        <a:t>TTY</a:t>
                      </a:r>
                      <a:r>
                        <a:rPr lang="en-AU" baseline="0" dirty="0" smtClean="0"/>
                        <a:t> (term type)</a:t>
                      </a:r>
                      <a:endParaRPr lang="en-AU" dirty="0"/>
                    </a:p>
                  </a:txBody>
                  <a:tcPr/>
                </a:tc>
                <a:tc>
                  <a:txBody>
                    <a:bodyPr/>
                    <a:lstStyle/>
                    <a:p>
                      <a:r>
                        <a:rPr lang="en-AU" dirty="0" smtClean="0"/>
                        <a:t>= / in</a:t>
                      </a:r>
                      <a:endParaRPr lang="en-AU" dirty="0"/>
                    </a:p>
                  </a:txBody>
                  <a:tcPr/>
                </a:tc>
                <a:tc>
                  <a:txBody>
                    <a:bodyPr/>
                    <a:lstStyle/>
                    <a:p>
                      <a:r>
                        <a:rPr lang="en-AU" dirty="0" smtClean="0"/>
                        <a:t>e.g. Ingredient</a:t>
                      </a:r>
                      <a:endParaRPr lang="en-AU" dirty="0"/>
                    </a:p>
                  </a:txBody>
                  <a:tcPr/>
                </a:tc>
              </a:tr>
              <a:tr h="370840">
                <a:tc>
                  <a:txBody>
                    <a:bodyPr/>
                    <a:lstStyle/>
                    <a:p>
                      <a:r>
                        <a:rPr lang="en-AU" dirty="0" smtClean="0"/>
                        <a:t>LOINC</a:t>
                      </a:r>
                      <a:endParaRPr lang="en-AU" dirty="0"/>
                    </a:p>
                  </a:txBody>
                  <a:tcPr/>
                </a:tc>
                <a:tc>
                  <a:txBody>
                    <a:bodyPr/>
                    <a:lstStyle/>
                    <a:p>
                      <a:r>
                        <a:rPr lang="en-AU" dirty="0" smtClean="0"/>
                        <a:t>SCALE_TYP</a:t>
                      </a:r>
                      <a:endParaRPr lang="en-AU" dirty="0"/>
                    </a:p>
                  </a:txBody>
                  <a:tcPr/>
                </a:tc>
                <a:tc>
                  <a:txBody>
                    <a:bodyPr/>
                    <a:lstStyle/>
                    <a:p>
                      <a:r>
                        <a:rPr lang="en-AU" dirty="0" smtClean="0"/>
                        <a:t>=</a:t>
                      </a:r>
                      <a:endParaRPr lang="en-AU" dirty="0"/>
                    </a:p>
                  </a:txBody>
                  <a:tcPr/>
                </a:tc>
                <a:tc>
                  <a:txBody>
                    <a:bodyPr/>
                    <a:lstStyle/>
                    <a:p>
                      <a:r>
                        <a:rPr lang="en-AU" dirty="0" smtClean="0"/>
                        <a:t>DOC</a:t>
                      </a:r>
                      <a:endParaRPr lang="en-AU" dirty="0"/>
                    </a:p>
                  </a:txBody>
                  <a:tcPr/>
                </a:tc>
              </a:tr>
              <a:tr h="370840">
                <a:tc>
                  <a:txBody>
                    <a:bodyPr/>
                    <a:lstStyle/>
                    <a:p>
                      <a:r>
                        <a:rPr lang="en-AU" dirty="0" smtClean="0"/>
                        <a:t>V3 Act Code</a:t>
                      </a:r>
                      <a:endParaRPr lang="en-AU" dirty="0"/>
                    </a:p>
                  </a:txBody>
                  <a:tcPr/>
                </a:tc>
                <a:tc>
                  <a:txBody>
                    <a:bodyPr/>
                    <a:lstStyle/>
                    <a:p>
                      <a:r>
                        <a:rPr lang="en-AU" dirty="0" smtClean="0"/>
                        <a:t>concept</a:t>
                      </a:r>
                      <a:endParaRPr lang="en-AU" dirty="0"/>
                    </a:p>
                  </a:txBody>
                  <a:tcPr/>
                </a:tc>
                <a:tc>
                  <a:txBody>
                    <a:bodyPr/>
                    <a:lstStyle/>
                    <a:p>
                      <a:r>
                        <a:rPr lang="en-AU" dirty="0" smtClean="0"/>
                        <a:t>Is-a</a:t>
                      </a:r>
                      <a:endParaRPr lang="en-AU" dirty="0"/>
                    </a:p>
                  </a:txBody>
                  <a:tcPr/>
                </a:tc>
                <a:tc>
                  <a:txBody>
                    <a:bodyPr/>
                    <a:lstStyle/>
                    <a:p>
                      <a:r>
                        <a:rPr lang="en-AU" dirty="0" smtClean="0"/>
                        <a:t>Abstract code</a:t>
                      </a:r>
                      <a:endParaRPr lang="en-AU" dirty="0"/>
                    </a:p>
                  </a:txBody>
                  <a:tcPr/>
                </a:tc>
              </a:tr>
              <a:tr h="370840">
                <a:tc>
                  <a:txBody>
                    <a:bodyPr/>
                    <a:lstStyle/>
                    <a:p>
                      <a:r>
                        <a:rPr lang="en-AU" dirty="0" smtClean="0"/>
                        <a:t>Internal</a:t>
                      </a:r>
                      <a:endParaRPr lang="en-AU" dirty="0"/>
                    </a:p>
                  </a:txBody>
                  <a:tcPr/>
                </a:tc>
                <a:tc>
                  <a:txBody>
                    <a:bodyPr/>
                    <a:lstStyle/>
                    <a:p>
                      <a:r>
                        <a:rPr lang="en-AU" dirty="0" smtClean="0"/>
                        <a:t>concept</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Is-a</a:t>
                      </a:r>
                    </a:p>
                  </a:txBody>
                  <a:tcPr/>
                </a:tc>
                <a:tc>
                  <a:txBody>
                    <a:bodyPr/>
                    <a:lstStyle/>
                    <a:p>
                      <a:r>
                        <a:rPr lang="en-AU" dirty="0" err="1" smtClean="0"/>
                        <a:t>ValueSet.define.concept.code</a:t>
                      </a:r>
                      <a:endParaRPr lang="en-AU" dirty="0"/>
                    </a:p>
                  </a:txBody>
                  <a:tcPr/>
                </a:tc>
              </a:tr>
              <a:tr h="370840">
                <a:tc>
                  <a:txBody>
                    <a:bodyPr/>
                    <a:lstStyle/>
                    <a:p>
                      <a:r>
                        <a:rPr lang="en-AU" dirty="0" smtClean="0"/>
                        <a:t>ISO 3166</a:t>
                      </a:r>
                      <a:endParaRPr lang="en-AU" dirty="0"/>
                    </a:p>
                  </a:txBody>
                  <a:tcPr/>
                </a:tc>
                <a:tc>
                  <a:txBody>
                    <a:bodyPr/>
                    <a:lstStyle/>
                    <a:p>
                      <a:r>
                        <a:rPr lang="en-AU" dirty="0" smtClean="0"/>
                        <a:t>code</a:t>
                      </a:r>
                      <a:endParaRPr lang="en-AU" dirty="0"/>
                    </a:p>
                  </a:txBody>
                  <a:tcPr/>
                </a:tc>
                <a:tc>
                  <a:txBody>
                    <a:bodyPr/>
                    <a:lstStyle/>
                    <a:p>
                      <a:r>
                        <a:rPr lang="en-AU" dirty="0" smtClean="0"/>
                        <a:t>regex</a:t>
                      </a:r>
                      <a:endParaRPr lang="en-AU" dirty="0"/>
                    </a:p>
                  </a:txBody>
                  <a:tcPr/>
                </a:tc>
                <a:tc>
                  <a:txBody>
                    <a:bodyPr/>
                    <a:lstStyle/>
                    <a:p>
                      <a:r>
                        <a:rPr lang="en-AU" dirty="0" smtClean="0"/>
                        <a:t>[a-z]{2}</a:t>
                      </a:r>
                      <a:endParaRPr lang="en-AU" dirty="0"/>
                    </a:p>
                  </a:txBody>
                  <a:tcPr/>
                </a:tc>
              </a:tr>
            </a:tbl>
          </a:graphicData>
        </a:graphic>
      </p:graphicFrame>
    </p:spTree>
    <p:extLst>
      <p:ext uri="{BB962C8B-B14F-4D97-AF65-F5344CB8AC3E}">
        <p14:creationId xmlns:p14="http://schemas.microsoft.com/office/powerpoint/2010/main" val="9059042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Versions</a:t>
            </a:r>
            <a:endParaRPr lang="en-AU" dirty="0"/>
          </a:p>
        </p:txBody>
      </p:sp>
      <p:sp>
        <p:nvSpPr>
          <p:cNvPr id="3" name="Rectangle 2"/>
          <p:cNvSpPr/>
          <p:nvPr/>
        </p:nvSpPr>
        <p:spPr>
          <a:xfrm>
            <a:off x="5724128" y="5733256"/>
            <a:ext cx="1872208" cy="15121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Content Placeholder 4"/>
          <p:cNvSpPr>
            <a:spLocks noGrp="1"/>
          </p:cNvSpPr>
          <p:nvPr>
            <p:ph idx="1"/>
          </p:nvPr>
        </p:nvSpPr>
        <p:spPr/>
        <p:txBody>
          <a:bodyPr/>
          <a:lstStyle/>
          <a:p>
            <a:r>
              <a:rPr lang="en-AU" dirty="0" smtClean="0"/>
              <a:t>A </a:t>
            </a:r>
            <a:r>
              <a:rPr lang="en-AU" dirty="0" err="1" smtClean="0"/>
              <a:t>valueset</a:t>
            </a:r>
            <a:r>
              <a:rPr lang="en-AU" dirty="0" smtClean="0"/>
              <a:t> that doesn’t use </a:t>
            </a:r>
            <a:r>
              <a:rPr lang="en-AU" dirty="0" err="1" smtClean="0"/>
              <a:t>ValueSet.compose.include.version</a:t>
            </a:r>
            <a:r>
              <a:rPr lang="en-AU" dirty="0" smtClean="0"/>
              <a:t> has unknown content</a:t>
            </a:r>
          </a:p>
          <a:p>
            <a:pPr lvl="1"/>
            <a:r>
              <a:rPr lang="en-AU" dirty="0" smtClean="0"/>
              <a:t>Even if it lists codes explicitly</a:t>
            </a:r>
          </a:p>
          <a:p>
            <a:r>
              <a:rPr lang="en-AU" dirty="0" smtClean="0"/>
              <a:t>Until you decide on a version</a:t>
            </a:r>
          </a:p>
          <a:p>
            <a:pPr lvl="1"/>
            <a:r>
              <a:rPr lang="en-AU" dirty="0" smtClean="0"/>
              <a:t>Decision is delegated to run time</a:t>
            </a:r>
          </a:p>
          <a:p>
            <a:r>
              <a:rPr lang="en-AU" dirty="0" smtClean="0"/>
              <a:t>Very common thing to do</a:t>
            </a:r>
            <a:endParaRPr lang="en-AU" dirty="0"/>
          </a:p>
        </p:txBody>
      </p:sp>
    </p:spTree>
    <p:extLst>
      <p:ext uri="{BB962C8B-B14F-4D97-AF65-F5344CB8AC3E}">
        <p14:creationId xmlns:p14="http://schemas.microsoft.com/office/powerpoint/2010/main" val="37487011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Expansions</a:t>
            </a:r>
            <a:endParaRPr lang="en-AU" dirty="0"/>
          </a:p>
        </p:txBody>
      </p:sp>
      <p:sp>
        <p:nvSpPr>
          <p:cNvPr id="3" name="Content Placeholder 2"/>
          <p:cNvSpPr>
            <a:spLocks noGrp="1"/>
          </p:cNvSpPr>
          <p:nvPr>
            <p:ph idx="1"/>
          </p:nvPr>
        </p:nvSpPr>
        <p:spPr/>
        <p:txBody>
          <a:bodyPr/>
          <a:lstStyle/>
          <a:p>
            <a:r>
              <a:rPr lang="en-AU" dirty="0" smtClean="0"/>
              <a:t>There’s lots of power &amp; complexity in the content rules</a:t>
            </a:r>
          </a:p>
          <a:p>
            <a:r>
              <a:rPr lang="en-AU" dirty="0" smtClean="0"/>
              <a:t>It’s intended for specialist software</a:t>
            </a:r>
          </a:p>
          <a:p>
            <a:r>
              <a:rPr lang="en-AU" dirty="0" smtClean="0"/>
              <a:t>Most software ‘just wants to get the list of actual codes’</a:t>
            </a:r>
          </a:p>
          <a:p>
            <a:r>
              <a:rPr lang="en-AU" dirty="0" smtClean="0"/>
              <a:t>That’s the ‘expansion’ of the value set – the outcome of applying the rules against actual code system versions</a:t>
            </a:r>
            <a:endParaRPr lang="en-AU" dirty="0"/>
          </a:p>
        </p:txBody>
      </p:sp>
    </p:spTree>
    <p:extLst>
      <p:ext uri="{BB962C8B-B14F-4D97-AF65-F5344CB8AC3E}">
        <p14:creationId xmlns:p14="http://schemas.microsoft.com/office/powerpoint/2010/main" val="5145450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Expansions</a:t>
            </a:r>
            <a:endParaRPr lang="en-AU" dirty="0"/>
          </a:p>
        </p:txBody>
      </p:sp>
      <p:sp>
        <p:nvSpPr>
          <p:cNvPr id="3" name="Content Placeholder 2"/>
          <p:cNvSpPr>
            <a:spLocks noGrp="1"/>
          </p:cNvSpPr>
          <p:nvPr>
            <p:ph idx="1"/>
          </p:nvPr>
        </p:nvSpPr>
        <p:spPr>
          <a:xfrm>
            <a:off x="3707904" y="1600200"/>
            <a:ext cx="4978896" cy="4925144"/>
          </a:xfrm>
        </p:spPr>
        <p:txBody>
          <a:bodyPr>
            <a:normAutofit lnSpcReduction="10000"/>
          </a:bodyPr>
          <a:lstStyle/>
          <a:p>
            <a:r>
              <a:rPr lang="en-AU" dirty="0" smtClean="0"/>
              <a:t>identifier + timestamp (auditing/caching)</a:t>
            </a:r>
          </a:p>
          <a:p>
            <a:pPr lvl="1"/>
            <a:r>
              <a:rPr lang="en-AU" dirty="0" smtClean="0"/>
              <a:t>parameters </a:t>
            </a:r>
            <a:r>
              <a:rPr lang="en-AU" dirty="0"/>
              <a:t>– rules for this expansion</a:t>
            </a:r>
          </a:p>
          <a:p>
            <a:r>
              <a:rPr lang="en-AU" dirty="0" smtClean="0"/>
              <a:t>a list of system/version/</a:t>
            </a:r>
            <a:br>
              <a:rPr lang="en-AU" dirty="0" smtClean="0"/>
            </a:br>
            <a:r>
              <a:rPr lang="en-AU" dirty="0" smtClean="0"/>
              <a:t>code/display</a:t>
            </a:r>
          </a:p>
          <a:p>
            <a:r>
              <a:rPr lang="en-AU" dirty="0" smtClean="0"/>
              <a:t>Can have non-selectable entries</a:t>
            </a:r>
          </a:p>
          <a:p>
            <a:r>
              <a:rPr lang="en-AU" dirty="0" smtClean="0"/>
              <a:t>Can have a structure (e.g. UI)</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3904" t="14330" r="1458" b="21205"/>
          <a:stretch/>
        </p:blipFill>
        <p:spPr bwMode="auto">
          <a:xfrm>
            <a:off x="395536" y="1556792"/>
            <a:ext cx="2874018"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16823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Getting an Expansion</a:t>
            </a:r>
            <a:endParaRPr lang="en-AU" dirty="0"/>
          </a:p>
        </p:txBody>
      </p:sp>
      <p:sp>
        <p:nvSpPr>
          <p:cNvPr id="3" name="Content Placeholder 2"/>
          <p:cNvSpPr>
            <a:spLocks noGrp="1"/>
          </p:cNvSpPr>
          <p:nvPr>
            <p:ph idx="1"/>
          </p:nvPr>
        </p:nvSpPr>
        <p:spPr/>
        <p:txBody>
          <a:bodyPr/>
          <a:lstStyle/>
          <a:p>
            <a:r>
              <a:rPr lang="en-AU" dirty="0" smtClean="0"/>
              <a:t>Value set lives at [base]/</a:t>
            </a:r>
            <a:r>
              <a:rPr lang="en-AU" dirty="0" err="1" smtClean="0"/>
              <a:t>ValueSet</a:t>
            </a:r>
            <a:r>
              <a:rPr lang="en-AU" dirty="0" smtClean="0"/>
              <a:t>/[id]</a:t>
            </a:r>
            <a:br>
              <a:rPr lang="en-AU" dirty="0" smtClean="0"/>
            </a:br>
            <a:r>
              <a:rPr lang="en-AU" dirty="0" smtClean="0"/>
              <a:t>GET </a:t>
            </a:r>
            <a:r>
              <a:rPr lang="en-AU" dirty="0"/>
              <a:t>[base]/</a:t>
            </a:r>
            <a:r>
              <a:rPr lang="en-AU" dirty="0" err="1"/>
              <a:t>ValueSet</a:t>
            </a:r>
            <a:r>
              <a:rPr lang="en-AU" dirty="0"/>
              <a:t>/[id</a:t>
            </a:r>
            <a:r>
              <a:rPr lang="en-AU" dirty="0" smtClean="0"/>
              <a:t>] – get the definition</a:t>
            </a:r>
            <a:br>
              <a:rPr lang="en-AU" dirty="0" smtClean="0"/>
            </a:br>
            <a:endParaRPr lang="en-AU" dirty="0" smtClean="0"/>
          </a:p>
          <a:p>
            <a:r>
              <a:rPr lang="en-AU" dirty="0" smtClean="0"/>
              <a:t>A terminology server can respond to this:</a:t>
            </a:r>
            <a:br>
              <a:rPr lang="en-AU" dirty="0" smtClean="0"/>
            </a:br>
            <a:r>
              <a:rPr lang="en-AU" dirty="0"/>
              <a:t>GET [base]/</a:t>
            </a:r>
            <a:r>
              <a:rPr lang="en-AU" dirty="0" err="1"/>
              <a:t>ValueSet</a:t>
            </a:r>
            <a:r>
              <a:rPr lang="en-AU" dirty="0"/>
              <a:t>/[id</a:t>
            </a:r>
            <a:r>
              <a:rPr lang="en-AU" dirty="0" smtClean="0"/>
              <a:t>]/$expand</a:t>
            </a:r>
            <a:br>
              <a:rPr lang="en-AU" dirty="0" smtClean="0"/>
            </a:br>
            <a:r>
              <a:rPr lang="en-AU" dirty="0" smtClean="0"/>
              <a:t/>
            </a:r>
            <a:br>
              <a:rPr lang="en-AU" dirty="0" smtClean="0"/>
            </a:br>
            <a:r>
              <a:rPr lang="en-AU" dirty="0" smtClean="0"/>
              <a:t>and return the value set with expansion</a:t>
            </a:r>
            <a:endParaRPr lang="en-AU" dirty="0"/>
          </a:p>
        </p:txBody>
      </p:sp>
    </p:spTree>
    <p:extLst>
      <p:ext uri="{BB962C8B-B14F-4D97-AF65-F5344CB8AC3E}">
        <p14:creationId xmlns:p14="http://schemas.microsoft.com/office/powerpoint/2010/main" val="35348057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$expand</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Parameters:</a:t>
            </a:r>
          </a:p>
          <a:p>
            <a:pPr lvl="1"/>
            <a:r>
              <a:rPr lang="en-AU" dirty="0"/>
              <a:t>d</a:t>
            </a:r>
            <a:r>
              <a:rPr lang="en-AU" dirty="0" smtClean="0"/>
              <a:t>ate : expand as of this date</a:t>
            </a:r>
          </a:p>
          <a:p>
            <a:pPr lvl="1"/>
            <a:r>
              <a:rPr lang="en-AU" dirty="0" smtClean="0"/>
              <a:t>filter : only include matching concepts (text filter for UI use)</a:t>
            </a:r>
          </a:p>
          <a:p>
            <a:pPr lvl="1"/>
            <a:r>
              <a:rPr lang="en-AU" dirty="0" smtClean="0"/>
              <a:t>profile: a set of rules that further constrain the expansion (not specified yet)</a:t>
            </a:r>
          </a:p>
          <a:p>
            <a:r>
              <a:rPr lang="en-AU" dirty="0" smtClean="0"/>
              <a:t>Outcome:</a:t>
            </a:r>
          </a:p>
          <a:p>
            <a:pPr lvl="1"/>
            <a:r>
              <a:rPr lang="en-AU" dirty="0" smtClean="0"/>
              <a:t>Either a value set with the expansion</a:t>
            </a:r>
          </a:p>
          <a:p>
            <a:pPr lvl="1"/>
            <a:r>
              <a:rPr lang="en-AU" dirty="0" smtClean="0"/>
              <a:t>Or an http error with details: “too costly to expand” a common error</a:t>
            </a:r>
          </a:p>
        </p:txBody>
      </p:sp>
    </p:spTree>
    <p:extLst>
      <p:ext uri="{BB962C8B-B14F-4D97-AF65-F5344CB8AC3E}">
        <p14:creationId xmlns:p14="http://schemas.microsoft.com/office/powerpoint/2010/main" val="31502747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Persisting expansions</a:t>
            </a:r>
            <a:endParaRPr lang="en-AU" dirty="0"/>
          </a:p>
        </p:txBody>
      </p:sp>
      <p:sp>
        <p:nvSpPr>
          <p:cNvPr id="3" name="Content Placeholder 2"/>
          <p:cNvSpPr>
            <a:spLocks noGrp="1"/>
          </p:cNvSpPr>
          <p:nvPr>
            <p:ph idx="1"/>
          </p:nvPr>
        </p:nvSpPr>
        <p:spPr/>
        <p:txBody>
          <a:bodyPr>
            <a:normAutofit lnSpcReduction="10000"/>
          </a:bodyPr>
          <a:lstStyle/>
          <a:p>
            <a:r>
              <a:rPr lang="en-AU" dirty="0" smtClean="0"/>
              <a:t>You can store an expanded </a:t>
            </a:r>
            <a:r>
              <a:rPr lang="en-AU" dirty="0" err="1" smtClean="0"/>
              <a:t>valueset</a:t>
            </a:r>
            <a:endParaRPr lang="en-AU" dirty="0" smtClean="0"/>
          </a:p>
          <a:p>
            <a:r>
              <a:rPr lang="en-AU" dirty="0" smtClean="0"/>
              <a:t>Need to do this for auditing purposes (sometimes)</a:t>
            </a:r>
          </a:p>
          <a:p>
            <a:r>
              <a:rPr lang="en-AU" dirty="0" smtClean="0"/>
              <a:t>Might do this for reuse (caching/independence)</a:t>
            </a:r>
          </a:p>
          <a:p>
            <a:r>
              <a:rPr lang="en-AU" dirty="0" smtClean="0"/>
              <a:t>But system caching expansion has to know when it becomes stale</a:t>
            </a:r>
          </a:p>
          <a:p>
            <a:r>
              <a:rPr lang="en-AU" dirty="0" smtClean="0"/>
              <a:t>Easier just to get the expansion every time</a:t>
            </a:r>
          </a:p>
          <a:p>
            <a:pPr lvl="1"/>
            <a:r>
              <a:rPr lang="en-AU" dirty="0" smtClean="0"/>
              <a:t>Get terminology server to do the work</a:t>
            </a:r>
            <a:endParaRPr lang="en-AU" dirty="0"/>
          </a:p>
        </p:txBody>
      </p:sp>
    </p:spTree>
    <p:extLst>
      <p:ext uri="{BB962C8B-B14F-4D97-AF65-F5344CB8AC3E}">
        <p14:creationId xmlns:p14="http://schemas.microsoft.com/office/powerpoint/2010/main" val="37319619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Expansion too big</a:t>
            </a:r>
            <a:endParaRPr lang="en-AU" dirty="0"/>
          </a:p>
        </p:txBody>
      </p:sp>
      <p:sp>
        <p:nvSpPr>
          <p:cNvPr id="3" name="Content Placeholder 2"/>
          <p:cNvSpPr>
            <a:spLocks noGrp="1"/>
          </p:cNvSpPr>
          <p:nvPr>
            <p:ph idx="1"/>
          </p:nvPr>
        </p:nvSpPr>
        <p:spPr/>
        <p:txBody>
          <a:bodyPr/>
          <a:lstStyle/>
          <a:p>
            <a:r>
              <a:rPr lang="en-AU" dirty="0" smtClean="0"/>
              <a:t>At least some value sets are just too big to expand</a:t>
            </a:r>
          </a:p>
          <a:p>
            <a:pPr lvl="1"/>
            <a:r>
              <a:rPr lang="en-AU" dirty="0" smtClean="0"/>
              <a:t>&gt;10,000 codes</a:t>
            </a:r>
          </a:p>
          <a:p>
            <a:pPr lvl="1"/>
            <a:r>
              <a:rPr lang="en-AU" dirty="0" smtClean="0"/>
              <a:t>Infinite in size – cannot be expanded (grammar)</a:t>
            </a:r>
          </a:p>
          <a:p>
            <a:r>
              <a:rPr lang="en-AU" dirty="0" smtClean="0"/>
              <a:t>Can still use these value sets:</a:t>
            </a:r>
          </a:p>
          <a:p>
            <a:pPr lvl="1"/>
            <a:r>
              <a:rPr lang="en-AU" dirty="0" smtClean="0"/>
              <a:t>Provide a text filter (e.g. UI lookup)</a:t>
            </a:r>
          </a:p>
          <a:p>
            <a:pPr lvl="1"/>
            <a:r>
              <a:rPr lang="en-AU" dirty="0" smtClean="0"/>
              <a:t>Ask the server to validate a code</a:t>
            </a:r>
            <a:endParaRPr lang="en-AU" dirty="0"/>
          </a:p>
        </p:txBody>
      </p:sp>
    </p:spTree>
    <p:extLst>
      <p:ext uri="{BB962C8B-B14F-4D97-AF65-F5344CB8AC3E}">
        <p14:creationId xmlns:p14="http://schemas.microsoft.com/office/powerpoint/2010/main" val="1806506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$validate Operation</a:t>
            </a:r>
            <a:endParaRPr lang="en-AU" dirty="0"/>
          </a:p>
        </p:txBody>
      </p:sp>
      <p:sp>
        <p:nvSpPr>
          <p:cNvPr id="3" name="Content Placeholder 2"/>
          <p:cNvSpPr>
            <a:spLocks noGrp="1"/>
          </p:cNvSpPr>
          <p:nvPr>
            <p:ph idx="1"/>
          </p:nvPr>
        </p:nvSpPr>
        <p:spPr/>
        <p:txBody>
          <a:bodyPr>
            <a:normAutofit fontScale="92500"/>
          </a:bodyPr>
          <a:lstStyle/>
          <a:p>
            <a:r>
              <a:rPr lang="en-AU" dirty="0" smtClean="0"/>
              <a:t>Parameters</a:t>
            </a:r>
          </a:p>
          <a:p>
            <a:pPr lvl="1"/>
            <a:r>
              <a:rPr lang="en-AU" dirty="0"/>
              <a:t>c</a:t>
            </a:r>
            <a:r>
              <a:rPr lang="en-AU" dirty="0" smtClean="0"/>
              <a:t>ode/system/version/display</a:t>
            </a:r>
          </a:p>
          <a:p>
            <a:pPr lvl="1"/>
            <a:r>
              <a:rPr lang="en-AU" dirty="0"/>
              <a:t>v</a:t>
            </a:r>
            <a:r>
              <a:rPr lang="en-AU" dirty="0" smtClean="0"/>
              <a:t>alue set identity (logical or literal)</a:t>
            </a:r>
          </a:p>
          <a:p>
            <a:pPr lvl="1"/>
            <a:r>
              <a:rPr lang="en-AU" dirty="0" smtClean="0"/>
              <a:t>date : the date of the validation</a:t>
            </a:r>
          </a:p>
          <a:p>
            <a:pPr lvl="1"/>
            <a:r>
              <a:rPr lang="en-AU" dirty="0"/>
              <a:t>a</a:t>
            </a:r>
            <a:r>
              <a:rPr lang="en-AU" dirty="0" smtClean="0"/>
              <a:t>bstract : whether abstract codes allowed or not</a:t>
            </a:r>
          </a:p>
          <a:p>
            <a:r>
              <a:rPr lang="en-AU" dirty="0" smtClean="0"/>
              <a:t>Response</a:t>
            </a:r>
          </a:p>
          <a:p>
            <a:pPr lvl="1"/>
            <a:r>
              <a:rPr lang="en-AU" dirty="0"/>
              <a:t>r</a:t>
            </a:r>
            <a:r>
              <a:rPr lang="en-AU" dirty="0" smtClean="0"/>
              <a:t>esult : true | false valid or not</a:t>
            </a:r>
          </a:p>
          <a:p>
            <a:pPr lvl="1"/>
            <a:r>
              <a:rPr lang="en-AU" dirty="0"/>
              <a:t>m</a:t>
            </a:r>
            <a:r>
              <a:rPr lang="en-AU" dirty="0" smtClean="0"/>
              <a:t>essage : detailed error message (or hint)</a:t>
            </a:r>
          </a:p>
          <a:p>
            <a:pPr lvl="1"/>
            <a:r>
              <a:rPr lang="en-AU" dirty="0"/>
              <a:t>d</a:t>
            </a:r>
            <a:r>
              <a:rPr lang="en-AU" dirty="0" smtClean="0"/>
              <a:t>isplay : the right display for the code (convenience)</a:t>
            </a:r>
            <a:endParaRPr lang="en-AU" dirty="0"/>
          </a:p>
        </p:txBody>
      </p:sp>
    </p:spTree>
    <p:extLst>
      <p:ext uri="{BB962C8B-B14F-4D97-AF65-F5344CB8AC3E}">
        <p14:creationId xmlns:p14="http://schemas.microsoft.com/office/powerpoint/2010/main" val="33436522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Terminology Sub-system</a:t>
            </a:r>
            <a:endParaRPr lang="en-AU" dirty="0"/>
          </a:p>
        </p:txBody>
      </p:sp>
      <p:sp>
        <p:nvSpPr>
          <p:cNvPr id="6" name="Rounded Rectangle 5"/>
          <p:cNvSpPr/>
          <p:nvPr/>
        </p:nvSpPr>
        <p:spPr>
          <a:xfrm>
            <a:off x="539552" y="1700808"/>
            <a:ext cx="2304256" cy="40324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Code System:</a:t>
            </a:r>
          </a:p>
          <a:p>
            <a:pPr algn="ctr"/>
            <a:r>
              <a:rPr lang="en-AU" dirty="0" smtClean="0"/>
              <a:t>Defines a set of concepts with a coherent meaning</a:t>
            </a:r>
            <a:br>
              <a:rPr lang="en-AU" dirty="0" smtClean="0"/>
            </a:br>
            <a:r>
              <a:rPr lang="en-AU" dirty="0" smtClean="0"/>
              <a:t/>
            </a:r>
            <a:br>
              <a:rPr lang="en-AU" dirty="0" smtClean="0"/>
            </a:br>
            <a:r>
              <a:rPr lang="en-AU" dirty="0" smtClean="0"/>
              <a:t>Code</a:t>
            </a:r>
            <a:br>
              <a:rPr lang="en-AU" dirty="0" smtClean="0"/>
            </a:br>
            <a:r>
              <a:rPr lang="en-AU" dirty="0" smtClean="0"/>
              <a:t>Display</a:t>
            </a:r>
          </a:p>
          <a:p>
            <a:pPr algn="ctr"/>
            <a:r>
              <a:rPr lang="en-AU" dirty="0" smtClean="0"/>
              <a:t>Definition</a:t>
            </a:r>
          </a:p>
        </p:txBody>
      </p:sp>
      <p:sp>
        <p:nvSpPr>
          <p:cNvPr id="3" name="Rounded Rectangle 2"/>
          <p:cNvSpPr/>
          <p:nvPr/>
        </p:nvSpPr>
        <p:spPr>
          <a:xfrm>
            <a:off x="6948264" y="1916832"/>
            <a:ext cx="1368152" cy="1512168"/>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Element Definition: </a:t>
            </a:r>
            <a:br>
              <a:rPr lang="en-AU" dirty="0" smtClean="0"/>
            </a:br>
            <a:r>
              <a:rPr lang="en-AU" dirty="0" smtClean="0"/>
              <a:t>Type and Value set reference</a:t>
            </a:r>
            <a:endParaRPr lang="en-AU" dirty="0"/>
          </a:p>
        </p:txBody>
      </p:sp>
      <p:sp>
        <p:nvSpPr>
          <p:cNvPr id="7" name="Rounded Rectangle 6"/>
          <p:cNvSpPr/>
          <p:nvPr/>
        </p:nvSpPr>
        <p:spPr>
          <a:xfrm>
            <a:off x="3851920" y="1700808"/>
            <a:ext cx="2016224" cy="1944216"/>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Value Set:</a:t>
            </a:r>
          </a:p>
          <a:p>
            <a:pPr algn="ctr"/>
            <a:r>
              <a:rPr lang="en-AU" dirty="0" smtClean="0"/>
              <a:t>A selection of a set of codes for use in a particular context</a:t>
            </a:r>
            <a:endParaRPr lang="en-AU" dirty="0"/>
          </a:p>
        </p:txBody>
      </p:sp>
      <p:cxnSp>
        <p:nvCxnSpPr>
          <p:cNvPr id="8" name="Straight Arrow Connector 7"/>
          <p:cNvCxnSpPr>
            <a:stCxn id="7" idx="1"/>
          </p:cNvCxnSpPr>
          <p:nvPr/>
        </p:nvCxnSpPr>
        <p:spPr>
          <a:xfrm flipH="1">
            <a:off x="2843808" y="2672916"/>
            <a:ext cx="1008112" cy="32403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20673188">
            <a:off x="2928517" y="2488250"/>
            <a:ext cx="838691" cy="369332"/>
          </a:xfrm>
          <a:prstGeom prst="rect">
            <a:avLst/>
          </a:prstGeom>
          <a:noFill/>
        </p:spPr>
        <p:txBody>
          <a:bodyPr wrap="none" rtlCol="0">
            <a:spAutoFit/>
          </a:bodyPr>
          <a:lstStyle/>
          <a:p>
            <a:r>
              <a:rPr lang="en-AU" dirty="0" smtClean="0"/>
              <a:t>Selects</a:t>
            </a:r>
            <a:endParaRPr lang="en-AU" dirty="0"/>
          </a:p>
        </p:txBody>
      </p:sp>
      <p:cxnSp>
        <p:nvCxnSpPr>
          <p:cNvPr id="10" name="Straight Arrow Connector 9"/>
          <p:cNvCxnSpPr>
            <a:stCxn id="3" idx="1"/>
            <a:endCxn id="7" idx="3"/>
          </p:cNvCxnSpPr>
          <p:nvPr/>
        </p:nvCxnSpPr>
        <p:spPr>
          <a:xfrm flipH="1">
            <a:off x="5868144" y="2672916"/>
            <a:ext cx="108012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060192" y="2237876"/>
            <a:ext cx="696024" cy="369332"/>
          </a:xfrm>
          <a:prstGeom prst="rect">
            <a:avLst/>
          </a:prstGeom>
          <a:noFill/>
        </p:spPr>
        <p:txBody>
          <a:bodyPr wrap="none" rtlCol="0">
            <a:spAutoFit/>
          </a:bodyPr>
          <a:lstStyle/>
          <a:p>
            <a:r>
              <a:rPr lang="en-AU" dirty="0" smtClean="0"/>
              <a:t>Binds</a:t>
            </a:r>
            <a:endParaRPr lang="en-AU" dirty="0"/>
          </a:p>
        </p:txBody>
      </p:sp>
    </p:spTree>
    <p:extLst>
      <p:ext uri="{BB962C8B-B14F-4D97-AF65-F5344CB8AC3E}">
        <p14:creationId xmlns:p14="http://schemas.microsoft.com/office/powerpoint/2010/main" val="4976502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Subsumption / membership</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Subsumption and membership tests are value set validation operations:</a:t>
            </a:r>
            <a:br>
              <a:rPr lang="en-AU" dirty="0" smtClean="0"/>
            </a:br>
            <a:r>
              <a:rPr lang="en-AU" dirty="0" smtClean="0"/>
              <a:t>“is code X in the value set of codes subsumed by Y?”</a:t>
            </a:r>
          </a:p>
          <a:p>
            <a:r>
              <a:rPr lang="en-AU" dirty="0" smtClean="0"/>
              <a:t>Define common implicit value sets to make this easy e.g.</a:t>
            </a:r>
            <a:r>
              <a:rPr lang="en-AU" dirty="0"/>
              <a:t/>
            </a:r>
            <a:br>
              <a:rPr lang="en-AU" dirty="0"/>
            </a:br>
            <a:r>
              <a:rPr lang="en-AU" sz="2800" dirty="0" smtClean="0">
                <a:latin typeface="Courier New" panose="02070309020205020404" pitchFamily="49" charset="0"/>
                <a:cs typeface="Courier New" panose="02070309020205020404" pitchFamily="49" charset="0"/>
              </a:rPr>
              <a:t>GET [base]/</a:t>
            </a:r>
            <a:r>
              <a:rPr lang="en-AU" sz="2800" dirty="0" err="1" smtClean="0">
                <a:latin typeface="Courier New" panose="02070309020205020404" pitchFamily="49" charset="0"/>
                <a:cs typeface="Courier New" panose="02070309020205020404" pitchFamily="49" charset="0"/>
              </a:rPr>
              <a:t>ValueSet</a:t>
            </a:r>
            <a:r>
              <a:rPr lang="en-AU" sz="2800" dirty="0" smtClean="0">
                <a:latin typeface="Courier New" panose="02070309020205020404" pitchFamily="49" charset="0"/>
                <a:cs typeface="Courier New" panose="02070309020205020404" pitchFamily="49" charset="0"/>
              </a:rPr>
              <a:t>/$</a:t>
            </a:r>
            <a:r>
              <a:rPr lang="en-AU" sz="2800" dirty="0" err="1" smtClean="0">
                <a:solidFill>
                  <a:schemeClr val="tx2">
                    <a:lumMod val="60000"/>
                    <a:lumOff val="40000"/>
                  </a:schemeClr>
                </a:solidFill>
                <a:latin typeface="Courier New" panose="02070309020205020404" pitchFamily="49" charset="0"/>
                <a:cs typeface="Courier New" panose="02070309020205020404" pitchFamily="49" charset="0"/>
              </a:rPr>
              <a:t>validate?code</a:t>
            </a:r>
            <a:r>
              <a:rPr lang="en-AU" sz="2800" dirty="0" smtClean="0">
                <a:solidFill>
                  <a:schemeClr val="tx2">
                    <a:lumMod val="60000"/>
                    <a:lumOff val="40000"/>
                  </a:schemeClr>
                </a:solidFill>
                <a:latin typeface="Courier New" panose="02070309020205020404" pitchFamily="49" charset="0"/>
                <a:cs typeface="Courier New" panose="02070309020205020404" pitchFamily="49" charset="0"/>
              </a:rPr>
              <a:t>=</a:t>
            </a:r>
            <a:r>
              <a:rPr lang="en-AU" sz="2800" dirty="0">
                <a:solidFill>
                  <a:schemeClr val="tx2">
                    <a:lumMod val="60000"/>
                    <a:lumOff val="40000"/>
                  </a:schemeClr>
                </a:solidFill>
                <a:latin typeface="Courier New" panose="02070309020205020404" pitchFamily="49" charset="0"/>
                <a:cs typeface="Courier New" panose="02070309020205020404" pitchFamily="49" charset="0"/>
              </a:rPr>
              <a:t> </a:t>
            </a:r>
            <a:r>
              <a:rPr lang="en-AU" sz="2800" dirty="0" smtClean="0">
                <a:solidFill>
                  <a:schemeClr val="tx2">
                    <a:lumMod val="60000"/>
                    <a:lumOff val="40000"/>
                  </a:schemeClr>
                </a:solidFill>
                <a:latin typeface="Courier New" panose="02070309020205020404" pitchFamily="49" charset="0"/>
                <a:cs typeface="Courier New" panose="02070309020205020404" pitchFamily="49" charset="0"/>
              </a:rPr>
              <a:t>40370006</a:t>
            </a:r>
            <a:r>
              <a:rPr lang="en-AU" sz="2800" dirty="0" smtClean="0">
                <a:latin typeface="Courier New" panose="02070309020205020404" pitchFamily="49" charset="0"/>
                <a:cs typeface="Courier New" panose="02070309020205020404" pitchFamily="49" charset="0"/>
              </a:rPr>
              <a:t>&amp;</a:t>
            </a:r>
            <a:r>
              <a:rPr lang="en-AU" sz="2800" dirty="0" smtClean="0">
                <a:solidFill>
                  <a:srgbClr val="C00000"/>
                </a:solidFill>
                <a:latin typeface="Courier New" panose="02070309020205020404" pitchFamily="49" charset="0"/>
                <a:cs typeface="Courier New" panose="02070309020205020404" pitchFamily="49" charset="0"/>
              </a:rPr>
              <a:t>system=http</a:t>
            </a:r>
            <a:r>
              <a:rPr lang="en-AU" sz="2800" dirty="0">
                <a:solidFill>
                  <a:srgbClr val="C00000"/>
                </a:solidFill>
                <a:latin typeface="Courier New" panose="02070309020205020404" pitchFamily="49" charset="0"/>
                <a:cs typeface="Courier New" panose="02070309020205020404" pitchFamily="49" charset="0"/>
              </a:rPr>
              <a:t>://</a:t>
            </a:r>
            <a:r>
              <a:rPr lang="en-AU" sz="2800" dirty="0" smtClean="0">
                <a:solidFill>
                  <a:srgbClr val="C00000"/>
                </a:solidFill>
                <a:latin typeface="Courier New" panose="02070309020205020404" pitchFamily="49" charset="0"/>
                <a:cs typeface="Courier New" panose="02070309020205020404" pitchFamily="49" charset="0"/>
              </a:rPr>
              <a:t>snomed.info/sct</a:t>
            </a:r>
            <a:r>
              <a:rPr lang="en-AU" sz="2800" dirty="0" smtClean="0">
                <a:latin typeface="Courier New" panose="02070309020205020404" pitchFamily="49" charset="0"/>
                <a:cs typeface="Courier New" panose="02070309020205020404" pitchFamily="49" charset="0"/>
              </a:rPr>
              <a:t>&amp;</a:t>
            </a:r>
            <a:r>
              <a:rPr lang="en-AU" sz="2800" dirty="0" smtClean="0">
                <a:solidFill>
                  <a:schemeClr val="accent3">
                    <a:lumMod val="75000"/>
                  </a:schemeClr>
                </a:solidFill>
                <a:latin typeface="Courier New" panose="02070309020205020404" pitchFamily="49" charset="0"/>
                <a:cs typeface="Courier New" panose="02070309020205020404" pitchFamily="49" charset="0"/>
              </a:rPr>
              <a:t>identifier=http</a:t>
            </a:r>
            <a:r>
              <a:rPr lang="en-AU" sz="2800" dirty="0">
                <a:solidFill>
                  <a:schemeClr val="accent3">
                    <a:lumMod val="75000"/>
                  </a:schemeClr>
                </a:solidFill>
                <a:latin typeface="Courier New" panose="02070309020205020404" pitchFamily="49" charset="0"/>
                <a:cs typeface="Courier New" panose="02070309020205020404" pitchFamily="49" charset="0"/>
              </a:rPr>
              <a:t>://</a:t>
            </a:r>
            <a:r>
              <a:rPr lang="en-AU" sz="2800" dirty="0" smtClean="0">
                <a:solidFill>
                  <a:schemeClr val="accent3">
                    <a:lumMod val="75000"/>
                  </a:schemeClr>
                </a:solidFill>
                <a:latin typeface="Courier New" panose="02070309020205020404" pitchFamily="49" charset="0"/>
                <a:cs typeface="Courier New" panose="02070309020205020404" pitchFamily="49" charset="0"/>
              </a:rPr>
              <a:t>snomed.info/sct?fhir_vs=isa/365860008</a:t>
            </a:r>
            <a:r>
              <a:rPr lang="en-AU" dirty="0"/>
              <a:t> </a:t>
            </a:r>
          </a:p>
        </p:txBody>
      </p:sp>
    </p:spTree>
    <p:extLst>
      <p:ext uri="{BB962C8B-B14F-4D97-AF65-F5344CB8AC3E}">
        <p14:creationId xmlns:p14="http://schemas.microsoft.com/office/powerpoint/2010/main" val="28772302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Concept Map Summary</a:t>
            </a:r>
            <a:endParaRPr lang="en-AU" dirty="0"/>
          </a:p>
        </p:txBody>
      </p:sp>
      <p:sp>
        <p:nvSpPr>
          <p:cNvPr id="3" name="Content Placeholder 2"/>
          <p:cNvSpPr>
            <a:spLocks noGrp="1"/>
          </p:cNvSpPr>
          <p:nvPr>
            <p:ph idx="1"/>
          </p:nvPr>
        </p:nvSpPr>
        <p:spPr/>
        <p:txBody>
          <a:bodyPr/>
          <a:lstStyle/>
          <a:p>
            <a:r>
              <a:rPr lang="en-AU" dirty="0" smtClean="0"/>
              <a:t>Map from one set of concepts to another </a:t>
            </a:r>
          </a:p>
          <a:p>
            <a:pPr lvl="1"/>
            <a:r>
              <a:rPr lang="en-AU" dirty="0" smtClean="0"/>
              <a:t>Concepts = elements in a model</a:t>
            </a:r>
          </a:p>
          <a:p>
            <a:pPr lvl="1"/>
            <a:r>
              <a:rPr lang="en-AU" dirty="0" smtClean="0"/>
              <a:t>Concepts = codes in a value set</a:t>
            </a:r>
          </a:p>
          <a:p>
            <a:r>
              <a:rPr lang="en-AU" dirty="0" smtClean="0"/>
              <a:t>Maps from source to target</a:t>
            </a:r>
          </a:p>
          <a:p>
            <a:pPr lvl="1"/>
            <a:r>
              <a:rPr lang="en-AU" dirty="0" smtClean="0"/>
              <a:t>Mapping is </a:t>
            </a:r>
            <a:r>
              <a:rPr lang="en-AU" dirty="0" err="1" smtClean="0"/>
              <a:t>uni</a:t>
            </a:r>
            <a:r>
              <a:rPr lang="en-AU" dirty="0" smtClean="0"/>
              <a:t>-directional </a:t>
            </a:r>
          </a:p>
          <a:p>
            <a:pPr lvl="1"/>
            <a:r>
              <a:rPr lang="en-AU" dirty="0"/>
              <a:t>equal | equivalent | wider | subsumes | narrower | specialises | inexact | unmatched | </a:t>
            </a:r>
            <a:r>
              <a:rPr lang="en-AU" dirty="0" smtClean="0"/>
              <a:t>disjoint</a:t>
            </a:r>
          </a:p>
          <a:p>
            <a:pPr lvl="1"/>
            <a:r>
              <a:rPr lang="en-AU" dirty="0" smtClean="0"/>
              <a:t>Can be multi-part</a:t>
            </a:r>
            <a:endParaRPr lang="en-AU" dirty="0"/>
          </a:p>
        </p:txBody>
      </p:sp>
    </p:spTree>
    <p:extLst>
      <p:ext uri="{BB962C8B-B14F-4D97-AF65-F5344CB8AC3E}">
        <p14:creationId xmlns:p14="http://schemas.microsoft.com/office/powerpoint/2010/main" val="23447207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Concept Map Example</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41469406"/>
              </p:ext>
            </p:extLst>
          </p:nvPr>
        </p:nvGraphicFramePr>
        <p:xfrm>
          <a:off x="457200" y="1600200"/>
          <a:ext cx="8229600" cy="3754120"/>
        </p:xfrm>
        <a:graphic>
          <a:graphicData uri="http://schemas.openxmlformats.org/drawingml/2006/table">
            <a:tbl>
              <a:tblPr firstRow="1" bandRow="1">
                <a:tableStyleId>{5C22544A-7EE6-4342-B048-85BDC9FD1C3A}</a:tableStyleId>
              </a:tblPr>
              <a:tblGrid>
                <a:gridCol w="1666528"/>
                <a:gridCol w="1440160"/>
                <a:gridCol w="1512168"/>
                <a:gridCol w="3610744"/>
              </a:tblGrid>
              <a:tr h="370840">
                <a:tc>
                  <a:txBody>
                    <a:bodyPr/>
                    <a:lstStyle/>
                    <a:p>
                      <a:r>
                        <a:rPr lang="en-AU" dirty="0" smtClean="0"/>
                        <a:t>Source (</a:t>
                      </a:r>
                      <a:r>
                        <a:rPr lang="en-AU" dirty="0" err="1" smtClean="0"/>
                        <a:t>Fhir</a:t>
                      </a:r>
                      <a:r>
                        <a:rPr lang="en-AU" dirty="0" smtClean="0"/>
                        <a:t> Address Use)</a:t>
                      </a:r>
                      <a:endParaRPr lang="en-AU" dirty="0"/>
                    </a:p>
                  </a:txBody>
                  <a:tcPr/>
                </a:tc>
                <a:tc>
                  <a:txBody>
                    <a:bodyPr/>
                    <a:lstStyle/>
                    <a:p>
                      <a:r>
                        <a:rPr lang="en-AU" dirty="0" smtClean="0"/>
                        <a:t>Equivalence</a:t>
                      </a:r>
                      <a:endParaRPr lang="en-AU" dirty="0"/>
                    </a:p>
                  </a:txBody>
                  <a:tcPr/>
                </a:tc>
                <a:tc>
                  <a:txBody>
                    <a:bodyPr/>
                    <a:lstStyle/>
                    <a:p>
                      <a:r>
                        <a:rPr lang="en-AU" dirty="0" smtClean="0"/>
                        <a:t>Target (v3 address use)</a:t>
                      </a:r>
                      <a:endParaRPr lang="en-AU" dirty="0"/>
                    </a:p>
                  </a:txBody>
                  <a:tcPr/>
                </a:tc>
                <a:tc>
                  <a:txBody>
                    <a:bodyPr/>
                    <a:lstStyle/>
                    <a:p>
                      <a:r>
                        <a:rPr lang="en-AU" dirty="0" smtClean="0"/>
                        <a:t>Comments</a:t>
                      </a:r>
                      <a:endParaRPr lang="en-AU" dirty="0"/>
                    </a:p>
                  </a:txBody>
                  <a:tcPr/>
                </a:tc>
              </a:tr>
              <a:tr h="370840">
                <a:tc>
                  <a:txBody>
                    <a:bodyPr/>
                    <a:lstStyle/>
                    <a:p>
                      <a:r>
                        <a:rPr lang="en-AU" dirty="0" smtClean="0"/>
                        <a:t>home</a:t>
                      </a:r>
                      <a:endParaRPr lang="en-AU" dirty="0"/>
                    </a:p>
                  </a:txBody>
                  <a:tcPr/>
                </a:tc>
                <a:tc>
                  <a:txBody>
                    <a:bodyPr/>
                    <a:lstStyle/>
                    <a:p>
                      <a:r>
                        <a:rPr lang="en-AU" dirty="0" smtClean="0"/>
                        <a:t>equivalent</a:t>
                      </a:r>
                      <a:endParaRPr lang="en-AU" dirty="0"/>
                    </a:p>
                  </a:txBody>
                  <a:tcPr/>
                </a:tc>
                <a:tc>
                  <a:txBody>
                    <a:bodyPr/>
                    <a:lstStyle/>
                    <a:p>
                      <a:r>
                        <a:rPr lang="en-AU" dirty="0" smtClean="0"/>
                        <a:t>H</a:t>
                      </a:r>
                      <a:endParaRPr lang="en-AU" dirty="0"/>
                    </a:p>
                  </a:txBody>
                  <a:tcPr/>
                </a:tc>
                <a:tc>
                  <a:txBody>
                    <a:bodyPr/>
                    <a:lstStyle/>
                    <a:p>
                      <a:endParaRPr lang="en-AU" dirty="0"/>
                    </a:p>
                  </a:txBody>
                  <a:tcPr/>
                </a:tc>
              </a:tr>
              <a:tr h="370840">
                <a:tc>
                  <a:txBody>
                    <a:bodyPr/>
                    <a:lstStyle/>
                    <a:p>
                      <a:r>
                        <a:rPr lang="en-AU" dirty="0" smtClean="0"/>
                        <a:t>work</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equivalent</a:t>
                      </a:r>
                    </a:p>
                    <a:p>
                      <a:endParaRPr lang="en-AU" dirty="0"/>
                    </a:p>
                  </a:txBody>
                  <a:tcPr/>
                </a:tc>
                <a:tc>
                  <a:txBody>
                    <a:bodyPr/>
                    <a:lstStyle/>
                    <a:p>
                      <a:r>
                        <a:rPr lang="en-AU" dirty="0" smtClean="0"/>
                        <a:t>WP</a:t>
                      </a:r>
                      <a:endParaRPr lang="en-AU" dirty="0"/>
                    </a:p>
                  </a:txBody>
                  <a:tcPr/>
                </a:tc>
                <a:tc>
                  <a:txBody>
                    <a:bodyPr/>
                    <a:lstStyle/>
                    <a:p>
                      <a:endParaRPr lang="en-AU" dirty="0"/>
                    </a:p>
                  </a:txBody>
                  <a:tcPr/>
                </a:tc>
              </a:tr>
              <a:tr h="370840">
                <a:tc>
                  <a:txBody>
                    <a:bodyPr/>
                    <a:lstStyle/>
                    <a:p>
                      <a:r>
                        <a:rPr lang="en-AU" dirty="0" smtClean="0"/>
                        <a:t>temp</a:t>
                      </a:r>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equivalent</a:t>
                      </a:r>
                    </a:p>
                    <a:p>
                      <a:endParaRPr lang="en-AU" dirty="0"/>
                    </a:p>
                  </a:txBody>
                  <a:tcPr/>
                </a:tc>
                <a:tc>
                  <a:txBody>
                    <a:bodyPr/>
                    <a:lstStyle/>
                    <a:p>
                      <a:r>
                        <a:rPr lang="en-AU" dirty="0" smtClean="0"/>
                        <a:t>TMP</a:t>
                      </a:r>
                      <a:endParaRPr lang="en-AU" dirty="0"/>
                    </a:p>
                  </a:txBody>
                  <a:tcPr/>
                </a:tc>
                <a:tc>
                  <a:txBody>
                    <a:bodyPr/>
                    <a:lstStyle/>
                    <a:p>
                      <a:endParaRPr lang="en-AU" dirty="0"/>
                    </a:p>
                  </a:txBody>
                  <a:tcPr/>
                </a:tc>
              </a:tr>
              <a:tr h="370840">
                <a:tc>
                  <a:txBody>
                    <a:bodyPr/>
                    <a:lstStyle/>
                    <a:p>
                      <a:r>
                        <a:rPr lang="en-AU" dirty="0" smtClean="0"/>
                        <a:t>old</a:t>
                      </a:r>
                      <a:endParaRPr lang="en-AU" dirty="0"/>
                    </a:p>
                  </a:txBody>
                  <a:tcPr/>
                </a:tc>
                <a:tc>
                  <a:txBody>
                    <a:bodyPr/>
                    <a:lstStyle/>
                    <a:p>
                      <a:r>
                        <a:rPr lang="en-AU" dirty="0" smtClean="0"/>
                        <a:t>disjoint</a:t>
                      </a:r>
                      <a:endParaRPr lang="en-AU" dirty="0"/>
                    </a:p>
                  </a:txBody>
                  <a:tcPr/>
                </a:tc>
                <a:tc>
                  <a:txBody>
                    <a:bodyPr/>
                    <a:lstStyle/>
                    <a:p>
                      <a:r>
                        <a:rPr lang="en-AU" dirty="0" smtClean="0"/>
                        <a:t>BAD</a:t>
                      </a:r>
                      <a:endParaRPr lang="en-AU" dirty="0"/>
                    </a:p>
                  </a:txBody>
                  <a:tcPr/>
                </a:tc>
                <a:tc>
                  <a:txBody>
                    <a:bodyPr/>
                    <a:lstStyle/>
                    <a:p>
                      <a:r>
                        <a:rPr lang="en-AU" sz="1800" kern="1200" dirty="0" smtClean="0">
                          <a:solidFill>
                            <a:schemeClr val="dk1"/>
                          </a:solidFill>
                          <a:effectLst/>
                          <a:latin typeface="+mn-lt"/>
                          <a:ea typeface="+mn-ea"/>
                          <a:cs typeface="+mn-cs"/>
                        </a:rPr>
                        <a:t>In the V3 AD, old is handled by the </a:t>
                      </a:r>
                      <a:r>
                        <a:rPr lang="en-AU" sz="1800" kern="1200" dirty="0" err="1" smtClean="0">
                          <a:solidFill>
                            <a:schemeClr val="dk1"/>
                          </a:solidFill>
                          <a:effectLst/>
                          <a:latin typeface="+mn-lt"/>
                          <a:ea typeface="+mn-ea"/>
                          <a:cs typeface="+mn-cs"/>
                        </a:rPr>
                        <a:t>useablePeriod</a:t>
                      </a:r>
                      <a:r>
                        <a:rPr lang="en-AU" sz="1800" kern="1200" dirty="0" smtClean="0">
                          <a:solidFill>
                            <a:schemeClr val="dk1"/>
                          </a:solidFill>
                          <a:effectLst/>
                          <a:latin typeface="+mn-lt"/>
                          <a:ea typeface="+mn-ea"/>
                          <a:cs typeface="+mn-cs"/>
                        </a:rPr>
                        <a:t> element, but you have to provide a time, there's no simple equivalent of flagging an address as old</a:t>
                      </a:r>
                      <a:endParaRPr lang="en-AU" dirty="0"/>
                    </a:p>
                  </a:txBody>
                  <a:tcPr/>
                </a:tc>
              </a:tr>
            </a:tbl>
          </a:graphicData>
        </a:graphic>
      </p:graphicFrame>
    </p:spTree>
    <p:extLst>
      <p:ext uri="{BB962C8B-B14F-4D97-AF65-F5344CB8AC3E}">
        <p14:creationId xmlns:p14="http://schemas.microsoft.com/office/powerpoint/2010/main" val="23107909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Concept Map Example</a:t>
            </a:r>
            <a:endParaRPr lang="en-AU"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991" y="1556792"/>
            <a:ext cx="9077513" cy="369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07504" y="6381328"/>
            <a:ext cx="8712968" cy="461665"/>
          </a:xfrm>
          <a:prstGeom prst="rect">
            <a:avLst/>
          </a:prstGeom>
        </p:spPr>
        <p:txBody>
          <a:bodyPr wrap="square">
            <a:spAutoFit/>
          </a:bodyPr>
          <a:lstStyle/>
          <a:p>
            <a:r>
              <a:rPr lang="en-AU" sz="2400" dirty="0" smtClean="0">
                <a:hlinkClick r:id="rId3"/>
              </a:rPr>
              <a:t>http://hl7.org/fhir/conceptmap-example-specimen-type.html</a:t>
            </a:r>
            <a:endParaRPr lang="en-AU" sz="2400" dirty="0"/>
          </a:p>
        </p:txBody>
      </p:sp>
    </p:spTree>
    <p:extLst>
      <p:ext uri="{BB962C8B-B14F-4D97-AF65-F5344CB8AC3E}">
        <p14:creationId xmlns:p14="http://schemas.microsoft.com/office/powerpoint/2010/main" val="37187044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Concept Map Operations</a:t>
            </a:r>
            <a:endParaRPr lang="en-AU" dirty="0"/>
          </a:p>
        </p:txBody>
      </p:sp>
      <p:sp>
        <p:nvSpPr>
          <p:cNvPr id="3" name="Content Placeholder 2"/>
          <p:cNvSpPr>
            <a:spLocks noGrp="1"/>
          </p:cNvSpPr>
          <p:nvPr>
            <p:ph idx="1"/>
          </p:nvPr>
        </p:nvSpPr>
        <p:spPr/>
        <p:txBody>
          <a:bodyPr/>
          <a:lstStyle/>
          <a:p>
            <a:r>
              <a:rPr lang="en-AU" dirty="0" smtClean="0"/>
              <a:t>Translate code</a:t>
            </a:r>
          </a:p>
          <a:p>
            <a:pPr lvl="1"/>
            <a:r>
              <a:rPr lang="en-AU" dirty="0" smtClean="0"/>
              <a:t>In: code / system [/version] + value set (optional)</a:t>
            </a:r>
          </a:p>
          <a:p>
            <a:pPr lvl="1"/>
            <a:r>
              <a:rPr lang="en-AU" dirty="0" smtClean="0"/>
              <a:t>Out: code / system + errors, hints, warnings</a:t>
            </a:r>
          </a:p>
          <a:p>
            <a:pPr lvl="1"/>
            <a:endParaRPr lang="en-AU" dirty="0" smtClean="0"/>
          </a:p>
          <a:p>
            <a:r>
              <a:rPr lang="en-AU" dirty="0" smtClean="0"/>
              <a:t>Are codes related?</a:t>
            </a:r>
          </a:p>
          <a:p>
            <a:pPr lvl="1"/>
            <a:r>
              <a:rPr lang="en-AU" dirty="0" smtClean="0"/>
              <a:t>In: (code / system [/version])  2 + value set (opt)</a:t>
            </a:r>
          </a:p>
          <a:p>
            <a:pPr lvl="1"/>
            <a:r>
              <a:rPr lang="en-AU" dirty="0" smtClean="0"/>
              <a:t>Out: errors, hints, warnings</a:t>
            </a:r>
          </a:p>
          <a:p>
            <a:endParaRPr lang="en-AU" dirty="0" smtClean="0"/>
          </a:p>
          <a:p>
            <a:endParaRPr lang="en-AU" dirty="0"/>
          </a:p>
        </p:txBody>
      </p:sp>
    </p:spTree>
    <p:extLst>
      <p:ext uri="{BB962C8B-B14F-4D97-AF65-F5344CB8AC3E}">
        <p14:creationId xmlns:p14="http://schemas.microsoft.com/office/powerpoint/2010/main" val="38689940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FHIR Terminology Server</a:t>
            </a:r>
            <a:endParaRPr lang="en-AU" dirty="0"/>
          </a:p>
        </p:txBody>
      </p:sp>
      <p:sp>
        <p:nvSpPr>
          <p:cNvPr id="3" name="Content Placeholder 2"/>
          <p:cNvSpPr>
            <a:spLocks noGrp="1"/>
          </p:cNvSpPr>
          <p:nvPr>
            <p:ph idx="1"/>
          </p:nvPr>
        </p:nvSpPr>
        <p:spPr/>
        <p:txBody>
          <a:bodyPr/>
          <a:lstStyle/>
          <a:p>
            <a:r>
              <a:rPr lang="en-AU" dirty="0" smtClean="0"/>
              <a:t>Authoring:</a:t>
            </a:r>
          </a:p>
          <a:p>
            <a:pPr lvl="1"/>
            <a:r>
              <a:rPr lang="en-AU" dirty="0" err="1" smtClean="0"/>
              <a:t>ValueSet</a:t>
            </a:r>
            <a:r>
              <a:rPr lang="en-AU" dirty="0" smtClean="0"/>
              <a:t>  / </a:t>
            </a:r>
            <a:r>
              <a:rPr lang="en-AU" dirty="0" err="1" smtClean="0"/>
              <a:t>ConceptMap</a:t>
            </a:r>
            <a:endParaRPr lang="en-AU" dirty="0" smtClean="0"/>
          </a:p>
          <a:p>
            <a:pPr lvl="1"/>
            <a:r>
              <a:rPr lang="en-AU" dirty="0" smtClean="0"/>
              <a:t>Standard FHIR repository</a:t>
            </a:r>
          </a:p>
          <a:p>
            <a:r>
              <a:rPr lang="en-AU" dirty="0" smtClean="0"/>
              <a:t>Services:</a:t>
            </a:r>
          </a:p>
          <a:p>
            <a:pPr lvl="1"/>
            <a:r>
              <a:rPr lang="en-AU" dirty="0" smtClean="0"/>
              <a:t>Expand a value set - for UI look up / code gen</a:t>
            </a:r>
          </a:p>
          <a:p>
            <a:pPr lvl="1"/>
            <a:r>
              <a:rPr lang="en-AU" dirty="0" smtClean="0"/>
              <a:t>Is a coding valid? – for validation</a:t>
            </a:r>
          </a:p>
          <a:p>
            <a:pPr lvl="1"/>
            <a:r>
              <a:rPr lang="en-AU" dirty="0" smtClean="0"/>
              <a:t>Subsumption / meaning testing </a:t>
            </a:r>
          </a:p>
          <a:p>
            <a:pPr lvl="1"/>
            <a:r>
              <a:rPr lang="en-AU" dirty="0" smtClean="0"/>
              <a:t>Translation</a:t>
            </a:r>
            <a:endParaRPr lang="en-AU" dirty="0"/>
          </a:p>
        </p:txBody>
      </p:sp>
    </p:spTree>
    <p:extLst>
      <p:ext uri="{BB962C8B-B14F-4D97-AF65-F5344CB8AC3E}">
        <p14:creationId xmlns:p14="http://schemas.microsoft.com/office/powerpoint/2010/main" val="6315247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Leveraging Value Sets</a:t>
            </a:r>
            <a:endParaRPr lang="en-AU" dirty="0"/>
          </a:p>
        </p:txBody>
      </p:sp>
      <p:sp>
        <p:nvSpPr>
          <p:cNvPr id="3" name="Content Placeholder 2"/>
          <p:cNvSpPr>
            <a:spLocks noGrp="1"/>
          </p:cNvSpPr>
          <p:nvPr>
            <p:ph idx="1"/>
          </p:nvPr>
        </p:nvSpPr>
        <p:spPr/>
        <p:txBody>
          <a:bodyPr>
            <a:normAutofit fontScale="92500" lnSpcReduction="10000"/>
          </a:bodyPr>
          <a:lstStyle/>
          <a:p>
            <a:pPr marL="0" indent="0">
              <a:buNone/>
            </a:pPr>
            <a:r>
              <a:rPr lang="en-AU" dirty="0" smtClean="0"/>
              <a:t>FHIR Project provides:</a:t>
            </a:r>
          </a:p>
          <a:p>
            <a:r>
              <a:rPr lang="en-AU" dirty="0" smtClean="0"/>
              <a:t>Renderer – shows a value set/</a:t>
            </a:r>
            <a:r>
              <a:rPr lang="en-AU" dirty="0" err="1" smtClean="0"/>
              <a:t>conceptmap</a:t>
            </a:r>
            <a:r>
              <a:rPr lang="en-AU" dirty="0" smtClean="0"/>
              <a:t> to a human</a:t>
            </a:r>
          </a:p>
          <a:p>
            <a:r>
              <a:rPr lang="en-AU" dirty="0" smtClean="0"/>
              <a:t>Value Set Expansion (code &amp; server)</a:t>
            </a:r>
          </a:p>
          <a:p>
            <a:pPr lvl="1"/>
            <a:r>
              <a:rPr lang="en-AU" dirty="0" smtClean="0"/>
              <a:t>Including with text filtering for UI support</a:t>
            </a:r>
          </a:p>
          <a:p>
            <a:r>
              <a:rPr lang="en-AU" dirty="0" smtClean="0"/>
              <a:t>Conformance Testing (code &amp; server)</a:t>
            </a:r>
          </a:p>
          <a:p>
            <a:r>
              <a:rPr lang="en-AU" dirty="0" smtClean="0"/>
              <a:t>Full blown terminology server (open source)</a:t>
            </a:r>
          </a:p>
          <a:p>
            <a:r>
              <a:rPr lang="en-AU" dirty="0" smtClean="0"/>
              <a:t>Full featured repository (Private or public) </a:t>
            </a:r>
          </a:p>
          <a:p>
            <a:r>
              <a:rPr lang="en-AU" dirty="0" smtClean="0"/>
              <a:t>All with full mapping support</a:t>
            </a:r>
          </a:p>
        </p:txBody>
      </p:sp>
    </p:spTree>
    <p:extLst>
      <p:ext uri="{BB962C8B-B14F-4D97-AF65-F5344CB8AC3E}">
        <p14:creationId xmlns:p14="http://schemas.microsoft.com/office/powerpoint/2010/main" val="246619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Terminology Sub-system</a:t>
            </a:r>
            <a:endParaRPr lang="en-AU" dirty="0"/>
          </a:p>
        </p:txBody>
      </p:sp>
      <p:sp>
        <p:nvSpPr>
          <p:cNvPr id="6" name="Rounded Rectangle 5"/>
          <p:cNvSpPr/>
          <p:nvPr/>
        </p:nvSpPr>
        <p:spPr>
          <a:xfrm>
            <a:off x="539552" y="1700808"/>
            <a:ext cx="2304256" cy="40324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Code System:</a:t>
            </a:r>
          </a:p>
          <a:p>
            <a:pPr algn="ctr"/>
            <a:r>
              <a:rPr lang="en-AU" dirty="0" smtClean="0"/>
              <a:t>Defines a set of concepts with a coherent meaning</a:t>
            </a:r>
            <a:br>
              <a:rPr lang="en-AU" dirty="0" smtClean="0"/>
            </a:br>
            <a:r>
              <a:rPr lang="en-AU" dirty="0" smtClean="0"/>
              <a:t/>
            </a:r>
            <a:br>
              <a:rPr lang="en-AU" dirty="0" smtClean="0"/>
            </a:br>
            <a:r>
              <a:rPr lang="en-AU" dirty="0" smtClean="0"/>
              <a:t>Code</a:t>
            </a:r>
            <a:br>
              <a:rPr lang="en-AU" dirty="0" smtClean="0"/>
            </a:br>
            <a:r>
              <a:rPr lang="en-AU" dirty="0" smtClean="0"/>
              <a:t>Display</a:t>
            </a:r>
          </a:p>
          <a:p>
            <a:pPr algn="ctr"/>
            <a:r>
              <a:rPr lang="en-AU" dirty="0" smtClean="0"/>
              <a:t>Definition</a:t>
            </a:r>
          </a:p>
        </p:txBody>
      </p:sp>
      <p:sp>
        <p:nvSpPr>
          <p:cNvPr id="3" name="Rounded Rectangle 2"/>
          <p:cNvSpPr/>
          <p:nvPr/>
        </p:nvSpPr>
        <p:spPr>
          <a:xfrm>
            <a:off x="6948264" y="1916832"/>
            <a:ext cx="1368152" cy="1512168"/>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Element Definition: </a:t>
            </a:r>
            <a:br>
              <a:rPr lang="en-AU" dirty="0" smtClean="0"/>
            </a:br>
            <a:r>
              <a:rPr lang="en-AU" dirty="0" smtClean="0"/>
              <a:t>Type and Value set reference</a:t>
            </a:r>
            <a:endParaRPr lang="en-AU" dirty="0"/>
          </a:p>
        </p:txBody>
      </p:sp>
      <p:sp>
        <p:nvSpPr>
          <p:cNvPr id="7" name="Rounded Rectangle 6"/>
          <p:cNvSpPr/>
          <p:nvPr/>
        </p:nvSpPr>
        <p:spPr>
          <a:xfrm>
            <a:off x="3851920" y="1700808"/>
            <a:ext cx="2016224" cy="1944216"/>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Value Set:</a:t>
            </a:r>
          </a:p>
          <a:p>
            <a:pPr algn="ctr"/>
            <a:r>
              <a:rPr lang="en-AU" dirty="0" smtClean="0"/>
              <a:t>A selection of a set of codes for use in a particular context</a:t>
            </a:r>
            <a:endParaRPr lang="en-AU" dirty="0"/>
          </a:p>
        </p:txBody>
      </p:sp>
      <p:cxnSp>
        <p:nvCxnSpPr>
          <p:cNvPr id="8" name="Straight Arrow Connector 7"/>
          <p:cNvCxnSpPr>
            <a:stCxn id="7" idx="1"/>
          </p:cNvCxnSpPr>
          <p:nvPr/>
        </p:nvCxnSpPr>
        <p:spPr>
          <a:xfrm flipH="1">
            <a:off x="2843808" y="2672916"/>
            <a:ext cx="1008112" cy="32403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20673188">
            <a:off x="2928517" y="2488250"/>
            <a:ext cx="838691" cy="369332"/>
          </a:xfrm>
          <a:prstGeom prst="rect">
            <a:avLst/>
          </a:prstGeom>
          <a:noFill/>
        </p:spPr>
        <p:txBody>
          <a:bodyPr wrap="none" rtlCol="0">
            <a:spAutoFit/>
          </a:bodyPr>
          <a:lstStyle/>
          <a:p>
            <a:r>
              <a:rPr lang="en-AU" dirty="0" smtClean="0"/>
              <a:t>Selects</a:t>
            </a:r>
            <a:endParaRPr lang="en-AU" dirty="0"/>
          </a:p>
        </p:txBody>
      </p:sp>
      <p:cxnSp>
        <p:nvCxnSpPr>
          <p:cNvPr id="10" name="Straight Arrow Connector 9"/>
          <p:cNvCxnSpPr>
            <a:stCxn id="3" idx="1"/>
            <a:endCxn id="7" idx="3"/>
          </p:cNvCxnSpPr>
          <p:nvPr/>
        </p:nvCxnSpPr>
        <p:spPr>
          <a:xfrm flipH="1">
            <a:off x="5868144" y="2672916"/>
            <a:ext cx="108012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060192" y="2237876"/>
            <a:ext cx="696024" cy="369332"/>
          </a:xfrm>
          <a:prstGeom prst="rect">
            <a:avLst/>
          </a:prstGeom>
          <a:noFill/>
        </p:spPr>
        <p:txBody>
          <a:bodyPr wrap="none" rtlCol="0">
            <a:spAutoFit/>
          </a:bodyPr>
          <a:lstStyle/>
          <a:p>
            <a:r>
              <a:rPr lang="en-AU" dirty="0" smtClean="0"/>
              <a:t>Binds</a:t>
            </a:r>
            <a:endParaRPr lang="en-AU" dirty="0"/>
          </a:p>
        </p:txBody>
      </p:sp>
      <p:sp>
        <p:nvSpPr>
          <p:cNvPr id="12" name="Rounded Rectangle 11"/>
          <p:cNvSpPr/>
          <p:nvPr/>
        </p:nvSpPr>
        <p:spPr>
          <a:xfrm>
            <a:off x="5292080" y="4210242"/>
            <a:ext cx="2016224" cy="151216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Element: </a:t>
            </a:r>
            <a:br>
              <a:rPr lang="en-AU" dirty="0" smtClean="0"/>
            </a:br>
            <a:r>
              <a:rPr lang="en-AU" dirty="0" smtClean="0"/>
              <a:t>code/</a:t>
            </a:r>
            <a:br>
              <a:rPr lang="en-AU" dirty="0" smtClean="0"/>
            </a:br>
            <a:r>
              <a:rPr lang="en-AU" dirty="0" smtClean="0"/>
              <a:t>Coding/</a:t>
            </a:r>
            <a:br>
              <a:rPr lang="en-AU" dirty="0" smtClean="0"/>
            </a:br>
            <a:r>
              <a:rPr lang="en-AU" dirty="0" err="1" smtClean="0"/>
              <a:t>CodeableConcept</a:t>
            </a:r>
            <a:endParaRPr lang="en-AU" dirty="0"/>
          </a:p>
        </p:txBody>
      </p:sp>
      <p:cxnSp>
        <p:nvCxnSpPr>
          <p:cNvPr id="13" name="Straight Arrow Connector 12"/>
          <p:cNvCxnSpPr>
            <a:stCxn id="12" idx="1"/>
          </p:cNvCxnSpPr>
          <p:nvPr/>
        </p:nvCxnSpPr>
        <p:spPr>
          <a:xfrm flipH="1" flipV="1">
            <a:off x="2843808" y="4797152"/>
            <a:ext cx="2448272" cy="16917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265546">
            <a:off x="3344636" y="4401516"/>
            <a:ext cx="1014573" cy="369332"/>
          </a:xfrm>
          <a:prstGeom prst="rect">
            <a:avLst/>
          </a:prstGeom>
          <a:noFill/>
        </p:spPr>
        <p:txBody>
          <a:bodyPr wrap="none" rtlCol="0">
            <a:spAutoFit/>
          </a:bodyPr>
          <a:lstStyle/>
          <a:p>
            <a:r>
              <a:rPr lang="en-AU" dirty="0" smtClean="0"/>
              <a:t>Refers to</a:t>
            </a:r>
            <a:endParaRPr lang="en-AU" dirty="0"/>
          </a:p>
        </p:txBody>
      </p:sp>
      <p:cxnSp>
        <p:nvCxnSpPr>
          <p:cNvPr id="15" name="Straight Arrow Connector 14"/>
          <p:cNvCxnSpPr/>
          <p:nvPr/>
        </p:nvCxnSpPr>
        <p:spPr>
          <a:xfrm flipV="1">
            <a:off x="6948264" y="3429000"/>
            <a:ext cx="504056" cy="78124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96093" y="3754690"/>
            <a:ext cx="1092158" cy="369332"/>
          </a:xfrm>
          <a:prstGeom prst="rect">
            <a:avLst/>
          </a:prstGeom>
          <a:noFill/>
        </p:spPr>
        <p:txBody>
          <a:bodyPr wrap="none" rtlCol="0">
            <a:spAutoFit/>
          </a:bodyPr>
          <a:lstStyle/>
          <a:p>
            <a:r>
              <a:rPr lang="en-AU" dirty="0" smtClean="0"/>
              <a:t>Conforms</a:t>
            </a:r>
            <a:endParaRPr lang="en-AU" dirty="0"/>
          </a:p>
        </p:txBody>
      </p:sp>
    </p:spTree>
    <p:extLst>
      <p:ext uri="{BB962C8B-B14F-4D97-AF65-F5344CB8AC3E}">
        <p14:creationId xmlns:p14="http://schemas.microsoft.com/office/powerpoint/2010/main" val="12142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Code System vs Value Set</a:t>
            </a:r>
            <a:endParaRPr lang="en-AU" dirty="0"/>
          </a:p>
        </p:txBody>
      </p:sp>
      <p:sp>
        <p:nvSpPr>
          <p:cNvPr id="5" name="Content Placeholder 4"/>
          <p:cNvSpPr>
            <a:spLocks noGrp="1"/>
          </p:cNvSpPr>
          <p:nvPr>
            <p:ph idx="1"/>
          </p:nvPr>
        </p:nvSpPr>
        <p:spPr/>
        <p:txBody>
          <a:bodyPr/>
          <a:lstStyle/>
          <a:p>
            <a:r>
              <a:rPr lang="en-AU" dirty="0" smtClean="0"/>
              <a:t>Often mixed in common usage</a:t>
            </a:r>
          </a:p>
          <a:p>
            <a:r>
              <a:rPr lang="en-AU" dirty="0" smtClean="0"/>
              <a:t>E.g. am application table that mixes LOINC codes and custom (self defined) codes</a:t>
            </a:r>
          </a:p>
          <a:p>
            <a:r>
              <a:rPr lang="en-AU" dirty="0" smtClean="0"/>
              <a:t>The only way to know it’s a LOINC code is it has the distinctive NNN-N syntax</a:t>
            </a:r>
          </a:p>
          <a:p>
            <a:r>
              <a:rPr lang="en-AU" dirty="0" smtClean="0"/>
              <a:t>HL7 says: keep your definitions clean, or you’ll get in trouble when you exchange data</a:t>
            </a:r>
          </a:p>
          <a:p>
            <a:r>
              <a:rPr lang="en-AU" dirty="0" smtClean="0"/>
              <a:t>Separate the definition and use of a ‘concept’</a:t>
            </a:r>
            <a:endParaRPr lang="en-AU" dirty="0"/>
          </a:p>
        </p:txBody>
      </p:sp>
    </p:spTree>
    <p:extLst>
      <p:ext uri="{BB962C8B-B14F-4D97-AF65-F5344CB8AC3E}">
        <p14:creationId xmlns:p14="http://schemas.microsoft.com/office/powerpoint/2010/main" val="30220357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Code Systems</a:t>
            </a:r>
            <a:endParaRPr lang="en-AU" dirty="0"/>
          </a:p>
        </p:txBody>
      </p:sp>
      <p:sp>
        <p:nvSpPr>
          <p:cNvPr id="6" name="Content Placeholder 5"/>
          <p:cNvSpPr>
            <a:spLocks noGrp="1"/>
          </p:cNvSpPr>
          <p:nvPr>
            <p:ph idx="1"/>
          </p:nvPr>
        </p:nvSpPr>
        <p:spPr/>
        <p:txBody>
          <a:bodyPr>
            <a:normAutofit fontScale="92500"/>
          </a:bodyPr>
          <a:lstStyle/>
          <a:p>
            <a:r>
              <a:rPr lang="en-AU" dirty="0" smtClean="0"/>
              <a:t>Defines a set of concepts (or a framework)</a:t>
            </a:r>
          </a:p>
          <a:p>
            <a:r>
              <a:rPr lang="en-AU" dirty="0" smtClean="0"/>
              <a:t>Each concept has a meaning – a </a:t>
            </a:r>
            <a:r>
              <a:rPr lang="en-AU" b="1" dirty="0" smtClean="0"/>
              <a:t>definition</a:t>
            </a:r>
          </a:p>
          <a:p>
            <a:r>
              <a:rPr lang="en-AU" dirty="0" smtClean="0"/>
              <a:t>Each concept has a ‘</a:t>
            </a:r>
            <a:r>
              <a:rPr lang="en-AU" b="1" dirty="0" smtClean="0"/>
              <a:t>code</a:t>
            </a:r>
            <a:r>
              <a:rPr lang="en-AU" dirty="0" smtClean="0"/>
              <a:t>’ to identify it (&gt;1?)</a:t>
            </a:r>
          </a:p>
          <a:p>
            <a:r>
              <a:rPr lang="en-AU" dirty="0" smtClean="0"/>
              <a:t>Each concept has one or more ‘</a:t>
            </a:r>
            <a:r>
              <a:rPr lang="en-AU" b="1" dirty="0" smtClean="0"/>
              <a:t>display</a:t>
            </a:r>
            <a:r>
              <a:rPr lang="en-AU" dirty="0" smtClean="0"/>
              <a:t>’s – words that describe it, for some use (language, context)</a:t>
            </a:r>
          </a:p>
          <a:p>
            <a:r>
              <a:rPr lang="en-AU" dirty="0" smtClean="0"/>
              <a:t>Concepts may also have 0..* </a:t>
            </a:r>
            <a:r>
              <a:rPr lang="en-AU" b="1" dirty="0" smtClean="0"/>
              <a:t>property</a:t>
            </a:r>
            <a:r>
              <a:rPr lang="en-AU" dirty="0" smtClean="0"/>
              <a:t> (name/value) and 0..* </a:t>
            </a:r>
            <a:r>
              <a:rPr lang="en-AU" b="1" dirty="0" smtClean="0"/>
              <a:t>relationship</a:t>
            </a:r>
            <a:r>
              <a:rPr lang="en-AU" dirty="0"/>
              <a:t> </a:t>
            </a:r>
            <a:r>
              <a:rPr lang="en-AU" dirty="0" smtClean="0"/>
              <a:t>(triple)</a:t>
            </a:r>
          </a:p>
          <a:p>
            <a:r>
              <a:rPr lang="en-AU" dirty="0" smtClean="0"/>
              <a:t>May be able to build concepts using a grammar</a:t>
            </a:r>
            <a:endParaRPr lang="en-AU" dirty="0"/>
          </a:p>
        </p:txBody>
      </p:sp>
    </p:spTree>
    <p:extLst>
      <p:ext uri="{BB962C8B-B14F-4D97-AF65-F5344CB8AC3E}">
        <p14:creationId xmlns:p14="http://schemas.microsoft.com/office/powerpoint/2010/main" val="19033786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Code Systems</a:t>
            </a:r>
            <a:endParaRPr lang="en-AU" dirty="0"/>
          </a:p>
        </p:txBody>
      </p:sp>
      <p:sp>
        <p:nvSpPr>
          <p:cNvPr id="3" name="Content Placeholder 2"/>
          <p:cNvSpPr>
            <a:spLocks noGrp="1"/>
          </p:cNvSpPr>
          <p:nvPr>
            <p:ph idx="1"/>
          </p:nvPr>
        </p:nvSpPr>
        <p:spPr/>
        <p:txBody>
          <a:bodyPr/>
          <a:lstStyle/>
          <a:p>
            <a:r>
              <a:rPr lang="en-AU" dirty="0" smtClean="0"/>
              <a:t>Have a “URL” – uniquely identifies the code system everywhere</a:t>
            </a:r>
          </a:p>
          <a:p>
            <a:pPr lvl="1"/>
            <a:r>
              <a:rPr lang="en-AU" dirty="0" smtClean="0"/>
              <a:t>Good if this is </a:t>
            </a:r>
            <a:r>
              <a:rPr lang="en-AU" dirty="0" err="1" smtClean="0"/>
              <a:t>dereferencible</a:t>
            </a:r>
            <a:endParaRPr lang="en-AU" dirty="0" smtClean="0"/>
          </a:p>
          <a:p>
            <a:r>
              <a:rPr lang="en-AU" dirty="0" smtClean="0"/>
              <a:t>Have a bunch of publishing metadata (name, version, date, publisher, IP requirements)</a:t>
            </a:r>
          </a:p>
          <a:p>
            <a:r>
              <a:rPr lang="en-AU" dirty="0" smtClean="0"/>
              <a:t>Have some use metadata (e.g. case sensitive)</a:t>
            </a:r>
          </a:p>
          <a:p>
            <a:r>
              <a:rPr lang="en-AU" dirty="0" smtClean="0"/>
              <a:t>FHIR: </a:t>
            </a:r>
            <a:r>
              <a:rPr lang="en-AU" sz="2400" dirty="0">
                <a:hlinkClick r:id="rId2"/>
              </a:rPr>
              <a:t>http://</a:t>
            </a:r>
            <a:r>
              <a:rPr lang="en-AU" sz="2400" dirty="0" smtClean="0">
                <a:hlinkClick r:id="rId2"/>
              </a:rPr>
              <a:t>hl7-fhir.github.io/terminologies-systems.html</a:t>
            </a:r>
            <a:r>
              <a:rPr lang="en-AU" sz="2400" dirty="0" smtClean="0"/>
              <a:t> </a:t>
            </a:r>
            <a:endParaRPr lang="en-AU" dirty="0" smtClean="0"/>
          </a:p>
          <a:p>
            <a:endParaRPr lang="en-AU" dirty="0"/>
          </a:p>
        </p:txBody>
      </p:sp>
    </p:spTree>
    <p:extLst>
      <p:ext uri="{BB962C8B-B14F-4D97-AF65-F5344CB8AC3E}">
        <p14:creationId xmlns:p14="http://schemas.microsoft.com/office/powerpoint/2010/main" val="628229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Inducting a Code system</a:t>
            </a:r>
            <a:endParaRPr lang="en-AU" dirty="0"/>
          </a:p>
        </p:txBody>
      </p:sp>
      <p:sp>
        <p:nvSpPr>
          <p:cNvPr id="3" name="Content Placeholder 2"/>
          <p:cNvSpPr>
            <a:spLocks noGrp="1"/>
          </p:cNvSpPr>
          <p:nvPr>
            <p:ph idx="1"/>
          </p:nvPr>
        </p:nvSpPr>
        <p:spPr/>
        <p:txBody>
          <a:bodyPr/>
          <a:lstStyle/>
          <a:p>
            <a:r>
              <a:rPr lang="en-AU" dirty="0" smtClean="0"/>
              <a:t>What URI will be used to identify it?</a:t>
            </a:r>
          </a:p>
          <a:p>
            <a:r>
              <a:rPr lang="en-AU" dirty="0" smtClean="0"/>
              <a:t>What are valid codes? (syntax, expression?)</a:t>
            </a:r>
          </a:p>
          <a:p>
            <a:r>
              <a:rPr lang="en-AU" dirty="0" smtClean="0"/>
              <a:t>What are valid display names? </a:t>
            </a:r>
          </a:p>
          <a:p>
            <a:r>
              <a:rPr lang="en-AU" dirty="0" smtClean="0"/>
              <a:t>What properties can be used to define </a:t>
            </a:r>
            <a:r>
              <a:rPr lang="en-AU" dirty="0" err="1" smtClean="0"/>
              <a:t>intensional</a:t>
            </a:r>
            <a:r>
              <a:rPr lang="en-AU" dirty="0" smtClean="0"/>
              <a:t> value sets?</a:t>
            </a:r>
            <a:endParaRPr lang="en-AU" dirty="0"/>
          </a:p>
        </p:txBody>
      </p:sp>
    </p:spTree>
    <p:extLst>
      <p:ext uri="{BB962C8B-B14F-4D97-AF65-F5344CB8AC3E}">
        <p14:creationId xmlns:p14="http://schemas.microsoft.com/office/powerpoint/2010/main" val="14630165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926</TotalTime>
  <Words>2081</Words>
  <Application>Microsoft Office PowerPoint</Application>
  <PresentationFormat>On-screen Show (4:3)</PresentationFormat>
  <Paragraphs>340</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FHIR Terminology Tutorial</vt:lpstr>
      <vt:lpstr>Terminology Sub-system</vt:lpstr>
      <vt:lpstr>Terminology Sub-system</vt:lpstr>
      <vt:lpstr>Terminology Sub-system</vt:lpstr>
      <vt:lpstr>Terminology Sub-system</vt:lpstr>
      <vt:lpstr>Code System vs Value Set</vt:lpstr>
      <vt:lpstr>Code Systems</vt:lpstr>
      <vt:lpstr>Code Systems</vt:lpstr>
      <vt:lpstr>Inducting a Code system</vt:lpstr>
      <vt:lpstr>Referring to a code system</vt:lpstr>
      <vt:lpstr>Data Types</vt:lpstr>
      <vt:lpstr>Examples</vt:lpstr>
      <vt:lpstr>Binding</vt:lpstr>
      <vt:lpstr>Binding Properties</vt:lpstr>
      <vt:lpstr>Binding Strength</vt:lpstr>
      <vt:lpstr>Binding Strength</vt:lpstr>
      <vt:lpstr>ValueSet</vt:lpstr>
      <vt:lpstr>Value Set Resource</vt:lpstr>
      <vt:lpstr>Value Set Metadata (1)</vt:lpstr>
      <vt:lpstr>ValueSet Metadata (2)</vt:lpstr>
      <vt:lpstr>Content Logical Definition</vt:lpstr>
      <vt:lpstr>#1 In-line code system</vt:lpstr>
      <vt:lpstr>In-line Code System</vt:lpstr>
      <vt:lpstr>In-line Code System</vt:lpstr>
      <vt:lpstr>In-line Code System</vt:lpstr>
      <vt:lpstr>Example</vt:lpstr>
      <vt:lpstr>Shareable Valueset</vt:lpstr>
      <vt:lpstr>#2 Including codes from elsewhere</vt:lpstr>
      <vt:lpstr>Includes (1)</vt:lpstr>
      <vt:lpstr>Includes (1)</vt:lpstr>
      <vt:lpstr>Example Filters</vt:lpstr>
      <vt:lpstr>Versions</vt:lpstr>
      <vt:lpstr>Expansions</vt:lpstr>
      <vt:lpstr>Expansions</vt:lpstr>
      <vt:lpstr>Getting an Expansion</vt:lpstr>
      <vt:lpstr>$expand</vt:lpstr>
      <vt:lpstr>Persisting expansions</vt:lpstr>
      <vt:lpstr>Expansion too big</vt:lpstr>
      <vt:lpstr>$validate Operation</vt:lpstr>
      <vt:lpstr>Subsumption / membership</vt:lpstr>
      <vt:lpstr>Concept Map Summary</vt:lpstr>
      <vt:lpstr>Concept Map Example</vt:lpstr>
      <vt:lpstr>Concept Map Example</vt:lpstr>
      <vt:lpstr>Concept Map Operations</vt:lpstr>
      <vt:lpstr>FHIR Terminology Server</vt:lpstr>
      <vt:lpstr>Leveraging Value Sets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FHIR ValueSet Tutorial</dc:title>
  <dc:creator>Grahame</dc:creator>
  <cp:lastModifiedBy>Grahame</cp:lastModifiedBy>
  <cp:revision>26</cp:revision>
  <dcterms:created xsi:type="dcterms:W3CDTF">2014-07-11T09:56:26Z</dcterms:created>
  <dcterms:modified xsi:type="dcterms:W3CDTF">2015-03-26T03:49:05Z</dcterms:modified>
</cp:coreProperties>
</file>