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70" r:id="rId12"/>
    <p:sldId id="274" r:id="rId13"/>
    <p:sldId id="271" r:id="rId14"/>
    <p:sldId id="275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54" autoAdjust="0"/>
  </p:normalViewPr>
  <p:slideViewPr>
    <p:cSldViewPr>
      <p:cViewPr varScale="1">
        <p:scale>
          <a:sx n="94" d="100"/>
          <a:sy n="94" d="100"/>
        </p:scale>
        <p:origin x="-21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8497-09D6-4C66-B50D-BF0003F049DD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54909-74B4-4623-B0DD-7FE1CCE7DA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1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r>
              <a:rPr lang="en-AU" baseline="0" dirty="0" smtClean="0"/>
              <a:t> to FHIR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4909-74B4-4623-B0DD-7FE1CCE7DA9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34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38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1412" y="0"/>
            <a:ext cx="1022031" cy="1052736"/>
          </a:xfrm>
          <a:prstGeom prst="rect">
            <a:avLst/>
          </a:prstGeom>
          <a:noFill/>
        </p:spPr>
      </p:pic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76200" y="6629400"/>
            <a:ext cx="571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</a:t>
            </a:r>
            <a:r>
              <a:rPr lang="en-US" sz="600" b="1" dirty="0" smtClean="0"/>
              <a:t>2015 </a:t>
            </a:r>
            <a:r>
              <a:rPr lang="en-US" sz="600" b="1" dirty="0"/>
              <a:t>Health Level Seven ® International. All Rights Reserved. </a:t>
            </a:r>
            <a:r>
              <a:rPr lang="en-US" sz="600" b="1" dirty="0" smtClean="0"/>
              <a:t> Licensed under Creative</a:t>
            </a:r>
            <a:r>
              <a:rPr lang="en-US" sz="600" b="1" baseline="0" dirty="0" smtClean="0"/>
              <a:t> Commons 0</a:t>
            </a:r>
            <a:endParaRPr lang="en-US" sz="600" b="1" dirty="0"/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</p:spTree>
    <p:extLst>
      <p:ext uri="{BB962C8B-B14F-4D97-AF65-F5344CB8AC3E}">
        <p14:creationId xmlns:p14="http://schemas.microsoft.com/office/powerpoint/2010/main" val="223580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6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7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00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99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40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3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1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0668-E255-4E24-A4A2-0DCD477DB9D2}" type="datetimeFigureOut">
              <a:rPr lang="en-AU" smtClean="0"/>
              <a:t>13/04/2015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4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99"/>
          <a:stretch/>
        </p:blipFill>
        <p:spPr bwMode="auto">
          <a:xfrm>
            <a:off x="-1" y="0"/>
            <a:ext cx="478254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11960" y="692697"/>
            <a:ext cx="4246240" cy="2907754"/>
          </a:xfrm>
        </p:spPr>
        <p:txBody>
          <a:bodyPr>
            <a:normAutofit/>
          </a:bodyPr>
          <a:lstStyle/>
          <a:p>
            <a:r>
              <a:rPr lang="en-AU" sz="16600" dirty="0" smtClean="0"/>
              <a:t>FHIR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27984" y="3886200"/>
            <a:ext cx="4320480" cy="1752600"/>
          </a:xfrm>
        </p:spPr>
        <p:txBody>
          <a:bodyPr>
            <a:noAutofit/>
          </a:bodyPr>
          <a:lstStyle/>
          <a:p>
            <a:r>
              <a:rPr lang="en-AU" sz="6600" dirty="0" smtClean="0"/>
              <a:t>HIMSS </a:t>
            </a:r>
          </a:p>
          <a:p>
            <a:r>
              <a:rPr lang="en-AU" sz="6600" dirty="0" smtClean="0"/>
              <a:t>2015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36175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 Ethos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>
            <a:normAutofit/>
          </a:bodyPr>
          <a:lstStyle/>
          <a:p>
            <a:r>
              <a:rPr lang="en-AU" dirty="0"/>
              <a:t>Simplicity / Web alignment</a:t>
            </a:r>
          </a:p>
          <a:p>
            <a:r>
              <a:rPr lang="en-AU" dirty="0"/>
              <a:t>Implementation focused</a:t>
            </a:r>
          </a:p>
          <a:p>
            <a:pPr lvl="1"/>
            <a:r>
              <a:rPr lang="en-AU" dirty="0"/>
              <a:t>Reference Implementations </a:t>
            </a:r>
            <a:r>
              <a:rPr lang="en-AU" dirty="0" smtClean="0"/>
              <a:t>(C#, Java,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/>
              <a:t>Publically available test servers (now)</a:t>
            </a:r>
          </a:p>
          <a:p>
            <a:pPr lvl="1"/>
            <a:r>
              <a:rPr lang="en-AU" dirty="0" err="1" smtClean="0"/>
              <a:t>Connectathons</a:t>
            </a:r>
            <a:endParaRPr lang="en-AU" dirty="0"/>
          </a:p>
          <a:p>
            <a:r>
              <a:rPr lang="en-AU" dirty="0"/>
              <a:t>Freely available</a:t>
            </a:r>
          </a:p>
          <a:p>
            <a:pPr lvl="1"/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pPr lvl="1"/>
            <a:r>
              <a:rPr lang="en-AU" dirty="0" smtClean="0"/>
              <a:t>Creative Commons Public Domain</a:t>
            </a:r>
            <a:endParaRPr lang="en-AU" dirty="0"/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Status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1</a:t>
            </a:r>
            <a:r>
              <a:rPr lang="en-US" baseline="30000" dirty="0" smtClean="0">
                <a:latin typeface="Calibri" pitchFamily="34" charset="0"/>
              </a:rPr>
              <a:t>st</a:t>
            </a:r>
            <a:r>
              <a:rPr lang="en-US" dirty="0" smtClean="0">
                <a:latin typeface="Calibri" pitchFamily="34" charset="0"/>
              </a:rPr>
              <a:t> DSTU published Feb 3</a:t>
            </a:r>
            <a:r>
              <a:rPr lang="en-US" baseline="30000" dirty="0" smtClean="0">
                <a:latin typeface="Calibri" pitchFamily="34" charset="0"/>
              </a:rPr>
              <a:t>rd</a:t>
            </a:r>
            <a:r>
              <a:rPr lang="en-US" dirty="0" smtClean="0">
                <a:latin typeface="Calibri" pitchFamily="34" charset="0"/>
              </a:rPr>
              <a:t> 2014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(Draft Standard for Trial Use)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Widespread Community Growth and Adoption</a:t>
            </a:r>
          </a:p>
          <a:p>
            <a:pPr lvl="1"/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baseline="30000" dirty="0" smtClean="0">
                <a:latin typeface="Calibri" pitchFamily="34" charset="0"/>
              </a:rPr>
              <a:t>nd</a:t>
            </a:r>
            <a:r>
              <a:rPr lang="en-US" dirty="0" smtClean="0">
                <a:latin typeface="Calibri" pitchFamily="34" charset="0"/>
              </a:rPr>
              <a:t> DSTU open for final ballot now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Changed based on implementer feedback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Expect to publish July/August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DSTU Key Changes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API</a:t>
            </a:r>
          </a:p>
          <a:p>
            <a:pPr lvl="1"/>
            <a:r>
              <a:rPr lang="en-AU" dirty="0" smtClean="0"/>
              <a:t>Simplify collections / transactions</a:t>
            </a:r>
          </a:p>
          <a:p>
            <a:pPr lvl="1"/>
            <a:r>
              <a:rPr lang="en-AU" dirty="0" smtClean="0"/>
              <a:t>Significant enhancements to search</a:t>
            </a:r>
          </a:p>
          <a:p>
            <a:r>
              <a:rPr lang="en-AU" dirty="0" smtClean="0"/>
              <a:t>Introspection</a:t>
            </a:r>
          </a:p>
          <a:p>
            <a:pPr lvl="1"/>
            <a:r>
              <a:rPr lang="en-AU" dirty="0" smtClean="0"/>
              <a:t>Massive upgrade to capabilities</a:t>
            </a:r>
          </a:p>
          <a:p>
            <a:r>
              <a:rPr lang="en-AU" dirty="0" smtClean="0"/>
              <a:t>Domain Resources</a:t>
            </a:r>
          </a:p>
          <a:p>
            <a:pPr lvl="1"/>
            <a:r>
              <a:rPr lang="en-AU" dirty="0" smtClean="0"/>
              <a:t>Simplification, enhancements</a:t>
            </a:r>
          </a:p>
          <a:p>
            <a:pPr lvl="1"/>
            <a:r>
              <a:rPr lang="en-AU" dirty="0" smtClean="0"/>
              <a:t>X new resources (all modules)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 &amp; CCDA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CCDA is mandated by Meaningful Use</a:t>
            </a:r>
          </a:p>
          <a:p>
            <a:r>
              <a:rPr lang="en-US" dirty="0" smtClean="0">
                <a:latin typeface="Calibri" pitchFamily="34" charset="0"/>
              </a:rPr>
              <a:t>FHIR is a new specification</a:t>
            </a:r>
          </a:p>
          <a:p>
            <a:r>
              <a:rPr lang="en-US" dirty="0" smtClean="0">
                <a:latin typeface="Calibri" pitchFamily="34" charset="0"/>
              </a:rPr>
              <a:t>FHIR is not a replacement for CCDA (yet)</a:t>
            </a:r>
          </a:p>
          <a:p>
            <a:r>
              <a:rPr lang="en-US" dirty="0" smtClean="0">
                <a:latin typeface="Calibri" pitchFamily="34" charset="0"/>
              </a:rPr>
              <a:t>Project to migrate CCDA content to FHIR</a:t>
            </a:r>
          </a:p>
          <a:p>
            <a:r>
              <a:rPr lang="en-US" dirty="0" smtClean="0">
                <a:latin typeface="Calibri" pitchFamily="34" charset="0"/>
              </a:rPr>
              <a:t>Future: CCDA </a:t>
            </a:r>
            <a:r>
              <a:rPr lang="en-US" dirty="0" smtClean="0">
                <a:latin typeface="Calibri" pitchFamily="34" charset="0"/>
                <a:sym typeface="Wingdings" panose="05000000000000000000" pitchFamily="2" charset="2"/>
              </a:rPr>
              <a:t> FHIR interchange projects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Document and data exchange will continue to co-exist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FHIR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SMART</a:t>
            </a:r>
          </a:p>
          <a:p>
            <a:pPr lvl="1"/>
            <a:r>
              <a:rPr lang="en-AU" dirty="0" smtClean="0"/>
              <a:t>Key integration framework for many uses of FHIR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Argonaut</a:t>
            </a:r>
          </a:p>
          <a:p>
            <a:pPr lvl="1"/>
            <a:r>
              <a:rPr lang="en-AU" dirty="0" smtClean="0"/>
              <a:t>JASON Taskforce – API based access to data</a:t>
            </a:r>
          </a:p>
          <a:p>
            <a:pPr lvl="1"/>
            <a:r>
              <a:rPr lang="en-AU" dirty="0" smtClean="0"/>
              <a:t>Patient / Provider portals, data exchange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HSPC</a:t>
            </a:r>
          </a:p>
          <a:p>
            <a:pPr lvl="1"/>
            <a:r>
              <a:rPr lang="en-AU" dirty="0" smtClean="0"/>
              <a:t>API based access to data</a:t>
            </a:r>
          </a:p>
          <a:p>
            <a:pPr lvl="1"/>
            <a:r>
              <a:rPr lang="en-AU" dirty="0" smtClean="0"/>
              <a:t>EHR plug-in framework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Follow Up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Read the spec: </a:t>
            </a:r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r>
              <a:rPr lang="en-AU" dirty="0"/>
              <a:t>Follow #FHIR on Twitter</a:t>
            </a:r>
          </a:p>
          <a:p>
            <a:r>
              <a:rPr lang="en-AU" dirty="0" smtClean="0"/>
              <a:t>Become part of the community:</a:t>
            </a:r>
            <a:endParaRPr lang="en-AU" dirty="0"/>
          </a:p>
          <a:p>
            <a:pPr lvl="1"/>
            <a:r>
              <a:rPr lang="en-AU" dirty="0"/>
              <a:t>Come to </a:t>
            </a:r>
            <a:r>
              <a:rPr lang="en-AU" dirty="0" smtClean="0"/>
              <a:t>a </a:t>
            </a:r>
            <a:r>
              <a:rPr lang="en-AU" dirty="0" err="1" smtClean="0"/>
              <a:t>Connectathon</a:t>
            </a:r>
            <a:r>
              <a:rPr lang="en-AU" dirty="0"/>
              <a:t>!</a:t>
            </a:r>
          </a:p>
          <a:p>
            <a:pPr lvl="1"/>
            <a:r>
              <a:rPr lang="en-AU" dirty="0" smtClean="0"/>
              <a:t>Make </a:t>
            </a:r>
            <a:r>
              <a:rPr lang="en-AU" dirty="0"/>
              <a:t>comments online</a:t>
            </a:r>
          </a:p>
          <a:p>
            <a:pPr lvl="1"/>
            <a:r>
              <a:rPr lang="en-AU" dirty="0"/>
              <a:t>Join the FHIR email list </a:t>
            </a:r>
            <a:br>
              <a:rPr lang="en-AU" dirty="0"/>
            </a:br>
            <a:r>
              <a:rPr lang="en-AU" sz="1200" dirty="0">
                <a:hlinkClick r:id="rId3"/>
              </a:rPr>
              <a:t>http://wiki.hl7.org/index.php?title=FHIR_email_list_subscription_instructions</a:t>
            </a:r>
            <a:endParaRPr lang="en-AU" dirty="0"/>
          </a:p>
          <a:p>
            <a:pPr lvl="1"/>
            <a:r>
              <a:rPr lang="en-AU" dirty="0" smtClean="0"/>
              <a:t>Implement </a:t>
            </a:r>
            <a:r>
              <a:rPr lang="en-AU" dirty="0"/>
              <a:t>it</a:t>
            </a:r>
          </a:p>
          <a:p>
            <a:pPr lvl="1"/>
            <a:r>
              <a:rPr lang="en-AU" dirty="0" smtClean="0"/>
              <a:t>Come </a:t>
            </a:r>
            <a:r>
              <a:rPr lang="en-AU" dirty="0"/>
              <a:t>to the next meeting </a:t>
            </a:r>
            <a:r>
              <a:rPr lang="en-AU" dirty="0" smtClean="0"/>
              <a:t>(Paris in </a:t>
            </a:r>
            <a:r>
              <a:rPr lang="en-AU" dirty="0"/>
              <a:t>May)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Simple…. FAST…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Easy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Standard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Cost-effective information sharing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FHIR : Fast Healthcare Interoperability Resources (Pronounced “Fire”)</a:t>
            </a:r>
          </a:p>
          <a:p>
            <a:endParaRPr lang="en-AU" dirty="0" smtClean="0"/>
          </a:p>
          <a:p>
            <a:r>
              <a:rPr lang="en-AU" dirty="0" smtClean="0"/>
              <a:t>The hottest thing interoperability this year</a:t>
            </a:r>
          </a:p>
          <a:p>
            <a:pPr lvl="1"/>
            <a:r>
              <a:rPr lang="en-AU" dirty="0" smtClean="0"/>
              <a:t>Insert other jokes here…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Based on industry best practices, with a focus on simplicity and </a:t>
            </a:r>
            <a:r>
              <a:rPr lang="en-AU" dirty="0" err="1" smtClean="0"/>
              <a:t>implementability</a:t>
            </a:r>
            <a:endParaRPr lang="en-AU" dirty="0" smtClean="0"/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 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562062" y="25400"/>
            <a:ext cx="81247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10686"/>
            <a:ext cx="8526463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00831"/>
            <a:ext cx="9321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REST &amp;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 smtClean="0"/>
              <a:t>REST: a pattern for using web technologies to manage information </a:t>
            </a:r>
          </a:p>
          <a:p>
            <a:r>
              <a:rPr lang="en-AU" dirty="0" smtClean="0"/>
              <a:t>Resources: the building blocks that get exchanged</a:t>
            </a:r>
          </a:p>
          <a:p>
            <a:r>
              <a:rPr lang="en-AU" dirty="0" smtClean="0"/>
              <a:t>Like web pages, but for computer usage</a:t>
            </a:r>
          </a:p>
          <a:p>
            <a:r>
              <a:rPr lang="en-AU" dirty="0" smtClean="0"/>
              <a:t>Scalable – performance, and community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6226"/>
            <a:ext cx="6459560" cy="687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Kinds of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986666"/>
          </a:xfrm>
        </p:spPr>
        <p:txBody>
          <a:bodyPr>
            <a:normAutofit/>
          </a:bodyPr>
          <a:lstStyle/>
          <a:p>
            <a:r>
              <a:rPr lang="en-AU" dirty="0" smtClean="0"/>
              <a:t>Clinical Concepts</a:t>
            </a:r>
          </a:p>
          <a:p>
            <a:pPr lvl="1"/>
            <a:r>
              <a:rPr lang="en-AU" dirty="0" smtClean="0"/>
              <a:t>Allergy, Problem, Family History, Care Plan</a:t>
            </a:r>
          </a:p>
          <a:p>
            <a:pPr lvl="1"/>
            <a:r>
              <a:rPr lang="en-AU" dirty="0" smtClean="0"/>
              <a:t>Medication Management </a:t>
            </a:r>
          </a:p>
          <a:p>
            <a:r>
              <a:rPr lang="en-AU" dirty="0" smtClean="0"/>
              <a:t>Administrative </a:t>
            </a:r>
            <a:r>
              <a:rPr lang="en-AU" dirty="0"/>
              <a:t>Concepts</a:t>
            </a:r>
          </a:p>
          <a:p>
            <a:pPr lvl="1"/>
            <a:r>
              <a:rPr lang="en-AU" dirty="0"/>
              <a:t>Person, Patient, </a:t>
            </a:r>
            <a:r>
              <a:rPr lang="en-US" dirty="0"/>
              <a:t>Organization</a:t>
            </a:r>
            <a:r>
              <a:rPr lang="en-AU" dirty="0"/>
              <a:t>, Device, </a:t>
            </a:r>
            <a:r>
              <a:rPr lang="en-AU" dirty="0" smtClean="0"/>
              <a:t>Facility</a:t>
            </a:r>
            <a:endParaRPr lang="en-AU" dirty="0"/>
          </a:p>
          <a:p>
            <a:r>
              <a:rPr lang="en-AU" dirty="0"/>
              <a:t>Infrastructure Functionality</a:t>
            </a:r>
          </a:p>
          <a:p>
            <a:pPr lvl="1"/>
            <a:r>
              <a:rPr lang="en-AU" dirty="0"/>
              <a:t>Document, Message, </a:t>
            </a:r>
            <a:r>
              <a:rPr lang="en-AU" dirty="0" smtClean="0"/>
              <a:t>Conformance/Profiling</a:t>
            </a:r>
            <a:endParaRPr lang="en-US" dirty="0" smtClean="0">
              <a:latin typeface="Calibri" pitchFamily="34" charset="0"/>
            </a:endParaRPr>
          </a:p>
          <a:p>
            <a:r>
              <a:rPr lang="en-AU" dirty="0" smtClean="0"/>
              <a:t>Financial Management</a:t>
            </a:r>
          </a:p>
          <a:p>
            <a:pPr lvl="1"/>
            <a:r>
              <a:rPr lang="en-AU" dirty="0" smtClean="0"/>
              <a:t>Claims / Reimbursement, Contract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Using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Classic </a:t>
            </a:r>
            <a:r>
              <a:rPr lang="en-AU" dirty="0" smtClean="0"/>
              <a:t>Web </a:t>
            </a:r>
            <a:r>
              <a:rPr lang="en-AU" dirty="0" err="1" smtClean="0"/>
              <a:t>RESTful</a:t>
            </a:r>
            <a:r>
              <a:rPr lang="en-AU" dirty="0" smtClean="0"/>
              <a:t> </a:t>
            </a:r>
            <a:r>
              <a:rPr lang="en-AU" dirty="0"/>
              <a:t>approach</a:t>
            </a:r>
          </a:p>
          <a:p>
            <a:pPr lvl="1"/>
            <a:r>
              <a:rPr lang="en-AU" dirty="0"/>
              <a:t>Simple approach led by Facebook, Twitter, etc.</a:t>
            </a:r>
          </a:p>
          <a:p>
            <a:r>
              <a:rPr lang="en-AU" dirty="0" smtClean="0"/>
              <a:t>Documents / Messages </a:t>
            </a:r>
            <a:endParaRPr lang="en-AU" dirty="0"/>
          </a:p>
          <a:p>
            <a:pPr lvl="1"/>
            <a:r>
              <a:rPr lang="en-AU" dirty="0" smtClean="0"/>
              <a:t>Same deployment as HL7 v2 / CDA</a:t>
            </a:r>
          </a:p>
          <a:p>
            <a:pPr lvl="1"/>
            <a:r>
              <a:rPr lang="en-AU" dirty="0" smtClean="0"/>
              <a:t>But common technical base</a:t>
            </a:r>
            <a:endParaRPr lang="en-AU" dirty="0"/>
          </a:p>
          <a:p>
            <a:r>
              <a:rPr lang="en-AU" dirty="0" smtClean="0"/>
              <a:t>Services </a:t>
            </a:r>
            <a:r>
              <a:rPr lang="en-AU" dirty="0"/>
              <a:t>(</a:t>
            </a:r>
            <a:r>
              <a:rPr lang="en-AU" dirty="0" smtClean="0"/>
              <a:t>SOA)</a:t>
            </a:r>
            <a:endParaRPr lang="en-AU" dirty="0"/>
          </a:p>
          <a:p>
            <a:pPr lvl="1"/>
            <a:r>
              <a:rPr lang="en-AU" dirty="0" smtClean="0"/>
              <a:t>Fit into existing enterprise architectures</a:t>
            </a:r>
          </a:p>
          <a:p>
            <a:r>
              <a:rPr lang="en-AU" dirty="0" smtClean="0"/>
              <a:t>Portability </a:t>
            </a:r>
            <a:r>
              <a:rPr lang="en-AU" sz="2800" dirty="0" smtClean="0"/>
              <a:t>– common structures everywhere</a:t>
            </a:r>
            <a:endParaRPr lang="en-AU" dirty="0"/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Extensions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Managing extensibility is a central problem</a:t>
            </a:r>
          </a:p>
          <a:p>
            <a:r>
              <a:rPr lang="en-US" dirty="0" smtClean="0">
                <a:latin typeface="Calibri" pitchFamily="34" charset="0"/>
              </a:rPr>
              <a:t>Everyone needs extensions, everyone hates them</a:t>
            </a:r>
          </a:p>
          <a:p>
            <a:r>
              <a:rPr lang="en-US" dirty="0" smtClean="0">
                <a:latin typeface="Calibri" pitchFamily="34" charset="0"/>
              </a:rPr>
              <a:t>FHIR tames extensibility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Built in extensibility framework (engineering level)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Define, publish, find extensions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Use them</a:t>
            </a:r>
          </a:p>
          <a:p>
            <a:r>
              <a:rPr lang="en-US" dirty="0" smtClean="0">
                <a:latin typeface="Calibri" pitchFamily="34" charset="0"/>
              </a:rPr>
              <a:t>This tames the overall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491</Words>
  <Application>Microsoft Office PowerPoint</Application>
  <PresentationFormat>On-screen Show (4:3)</PresentationFormat>
  <Paragraphs>127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FHIR</vt:lpstr>
      <vt:lpstr>FHIR</vt:lpstr>
      <vt:lpstr> Healthcare Standards</vt:lpstr>
      <vt:lpstr>Healthcare Standards</vt:lpstr>
      <vt:lpstr>REST &amp; Resources</vt:lpstr>
      <vt:lpstr>PowerPoint Presentation</vt:lpstr>
      <vt:lpstr>Kinds of Resources</vt:lpstr>
      <vt:lpstr>Using Resources</vt:lpstr>
      <vt:lpstr>Extensions</vt:lpstr>
      <vt:lpstr>FHIR Ethos</vt:lpstr>
      <vt:lpstr>Status</vt:lpstr>
      <vt:lpstr>2nd DSTU Key Changes</vt:lpstr>
      <vt:lpstr>FHIR &amp; CCDA</vt:lpstr>
      <vt:lpstr>Key FHIR Projects</vt:lpstr>
      <vt:lpstr>Follow Up</vt:lpstr>
      <vt:lpstr>FHIR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Grahame</dc:creator>
  <cp:lastModifiedBy>Grahame</cp:lastModifiedBy>
  <cp:revision>6</cp:revision>
  <dcterms:created xsi:type="dcterms:W3CDTF">2015-04-12T08:44:39Z</dcterms:created>
  <dcterms:modified xsi:type="dcterms:W3CDTF">2015-04-13T15:15:41Z</dcterms:modified>
</cp:coreProperties>
</file>