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318" r:id="rId4"/>
    <p:sldId id="393" r:id="rId5"/>
    <p:sldId id="320" r:id="rId6"/>
    <p:sldId id="394" r:id="rId7"/>
    <p:sldId id="399" r:id="rId8"/>
    <p:sldId id="341" r:id="rId9"/>
    <p:sldId id="396" r:id="rId10"/>
    <p:sldId id="397" r:id="rId11"/>
    <p:sldId id="400" r:id="rId12"/>
    <p:sldId id="261" r:id="rId13"/>
    <p:sldId id="292" r:id="rId14"/>
    <p:sldId id="293" r:id="rId15"/>
    <p:sldId id="294" r:id="rId16"/>
    <p:sldId id="295" r:id="rId17"/>
    <p:sldId id="298" r:id="rId18"/>
    <p:sldId id="299" r:id="rId19"/>
    <p:sldId id="296" r:id="rId20"/>
    <p:sldId id="401" r:id="rId21"/>
    <p:sldId id="297" r:id="rId22"/>
    <p:sldId id="326" r:id="rId23"/>
    <p:sldId id="323" r:id="rId24"/>
    <p:sldId id="324" r:id="rId25"/>
    <p:sldId id="325" r:id="rId26"/>
    <p:sldId id="369" r:id="rId27"/>
    <p:sldId id="327" r:id="rId28"/>
    <p:sldId id="328" r:id="rId29"/>
    <p:sldId id="329" r:id="rId30"/>
    <p:sldId id="334" r:id="rId31"/>
    <p:sldId id="342" r:id="rId32"/>
    <p:sldId id="347" r:id="rId33"/>
    <p:sldId id="349" r:id="rId34"/>
    <p:sldId id="343" r:id="rId35"/>
    <p:sldId id="331" r:id="rId36"/>
    <p:sldId id="277" r:id="rId37"/>
    <p:sldId id="348" r:id="rId38"/>
    <p:sldId id="350" r:id="rId39"/>
    <p:sldId id="344" r:id="rId40"/>
    <p:sldId id="300" r:id="rId41"/>
    <p:sldId id="305" r:id="rId42"/>
    <p:sldId id="302" r:id="rId43"/>
    <p:sldId id="332" r:id="rId44"/>
    <p:sldId id="333" r:id="rId45"/>
    <p:sldId id="402" r:id="rId46"/>
    <p:sldId id="404" r:id="rId47"/>
    <p:sldId id="403" r:id="rId48"/>
    <p:sldId id="405" r:id="rId49"/>
    <p:sldId id="429" r:id="rId50"/>
    <p:sldId id="408" r:id="rId51"/>
    <p:sldId id="409" r:id="rId52"/>
    <p:sldId id="351" r:id="rId53"/>
    <p:sldId id="335" r:id="rId54"/>
    <p:sldId id="390" r:id="rId55"/>
    <p:sldId id="432" r:id="rId56"/>
    <p:sldId id="336" r:id="rId57"/>
    <p:sldId id="352" r:id="rId58"/>
    <p:sldId id="353" r:id="rId59"/>
    <p:sldId id="410" r:id="rId60"/>
    <p:sldId id="411" r:id="rId61"/>
    <p:sldId id="354" r:id="rId62"/>
    <p:sldId id="304" r:id="rId63"/>
    <p:sldId id="306" r:id="rId64"/>
    <p:sldId id="307" r:id="rId65"/>
    <p:sldId id="416" r:id="rId66"/>
    <p:sldId id="387" r:id="rId67"/>
    <p:sldId id="337" r:id="rId68"/>
    <p:sldId id="419" r:id="rId69"/>
    <p:sldId id="381" r:id="rId70"/>
    <p:sldId id="389" r:id="rId71"/>
    <p:sldId id="338" r:id="rId72"/>
    <p:sldId id="384" r:id="rId73"/>
    <p:sldId id="382" r:id="rId74"/>
    <p:sldId id="418" r:id="rId75"/>
    <p:sldId id="385" r:id="rId76"/>
    <p:sldId id="359" r:id="rId77"/>
    <p:sldId id="386" r:id="rId78"/>
    <p:sldId id="383" r:id="rId79"/>
    <p:sldId id="388" r:id="rId80"/>
    <p:sldId id="433" r:id="rId81"/>
    <p:sldId id="420" r:id="rId82"/>
    <p:sldId id="421" r:id="rId83"/>
    <p:sldId id="424" r:id="rId84"/>
    <p:sldId id="422" r:id="rId85"/>
    <p:sldId id="423" r:id="rId86"/>
    <p:sldId id="425" r:id="rId87"/>
    <p:sldId id="426" r:id="rId88"/>
    <p:sldId id="412" r:id="rId89"/>
    <p:sldId id="413" r:id="rId90"/>
    <p:sldId id="427" r:id="rId91"/>
    <p:sldId id="371" r:id="rId92"/>
    <p:sldId id="417" r:id="rId93"/>
    <p:sldId id="370" r:id="rId94"/>
    <p:sldId id="434" r:id="rId95"/>
    <p:sldId id="310" r:id="rId96"/>
    <p:sldId id="364" r:id="rId97"/>
    <p:sldId id="376" r:id="rId98"/>
    <p:sldId id="377" r:id="rId99"/>
    <p:sldId id="378" r:id="rId100"/>
    <p:sldId id="379" r:id="rId101"/>
    <p:sldId id="375" r:id="rId102"/>
    <p:sldId id="372" r:id="rId103"/>
    <p:sldId id="373" r:id="rId104"/>
    <p:sldId id="374" r:id="rId105"/>
    <p:sldId id="380" r:id="rId106"/>
    <p:sldId id="365" r:id="rId107"/>
    <p:sldId id="431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CC3300"/>
    <a:srgbClr val="3891A7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18" autoAdjust="0"/>
    <p:restoredTop sz="82838" autoAdjust="0"/>
  </p:normalViewPr>
  <p:slideViewPr>
    <p:cSldViewPr>
      <p:cViewPr varScale="1">
        <p:scale>
          <a:sx n="89" d="100"/>
          <a:sy n="89" d="100"/>
        </p:scale>
        <p:origin x="3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2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6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3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8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8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/>
              <a:t>© 2015 HL7 ® Int’l. Licensed</a:t>
            </a:r>
            <a:r>
              <a:rPr lang="en-US" sz="800" b="1" baseline="0"/>
              <a:t> under Creative Commons</a:t>
            </a:r>
            <a:r>
              <a:rPr lang="en-US" sz="800" b="1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ValueSet/$expand?url=http://snomed.info/sct?fhir_vs%3Disa/233604007" TargetMode="External"/><Relationship Id="rId2" Type="http://schemas.openxmlformats.org/officeDocument/2006/relationships/hyperlink" Target="http://ontoserver.csiro.au/stu3-latest/ValueSet/$expand?url=http://snomed.info/sct?fhir_vs%3Disa/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ValueSet/$expand?url=http://snomed.info/sct?fhir_vs%3Disa/233604007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5%20Tutorials/FHIR%20Terminology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STU3/consent.html#resourc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Observation?code=3141-9" TargetMode="External"/><Relationship Id="rId2" Type="http://schemas.openxmlformats.org/officeDocument/2006/relationships/hyperlink" Target="http://fhirtest.uhn.ca/baseDstu3/Condition?code=http://snomed.info/sct|38341003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AllergyIntolerance?code=|allergyName" TargetMode="External"/><Relationship Id="rId2" Type="http://schemas.openxmlformats.org/officeDocument/2006/relationships/hyperlink" Target="http://fhirtest.uhn.ca/baseDstu3/Observation?code=http://snomed.info/sct|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fhirtest.uhn.ca/baseDstu3/AllergyIntolerance?code=|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text=angin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hirtest.uhn.ca/baseDstu3/Condition?severity:not=255604002" TargetMode="External"/><Relationship Id="rId4" Type="http://schemas.openxmlformats.org/officeDocument/2006/relationships/hyperlink" Target="http://fhirtest.uhn.ca/baseDstu3/AllergyIntolerance?code:text=Kiwi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test.uhn.ca/baseDstu3/Condition?code:in=http://hl7.org/fhir/ValueSet/condition-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hirtest.uhn.ca/baseDstu3/Condition?code:not-in=http://hl7.org/fhir/ValueSet/condition-cod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1481000119100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deSystem/$validate-code?system=http://snomed.info/sct&amp;code=233604007" TargetMode="External"/><Relationship Id="rId2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deSystem/$lookup?system=http://snomed.info/sct&amp;code=233604007" TargetMode="Externa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x.fhir.org/r3/CodeSystem/$lookup?system=http://snomed.info/sct&amp;code=233604007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Rob Hausam MD</a:t>
            </a:r>
          </a:p>
          <a:p>
            <a:r>
              <a:rPr lang="en-US" sz="2400" dirty="0"/>
              <a:t>HL7 Working Group Meeting </a:t>
            </a:r>
          </a:p>
          <a:p>
            <a:r>
              <a:rPr lang="en-US" sz="2400" dirty="0"/>
              <a:t>Cologne, Germany</a:t>
            </a:r>
          </a:p>
          <a:p>
            <a:r>
              <a:rPr lang="en-US" sz="2400" dirty="0"/>
              <a:t>2018-05-16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31F63-86F1-2048-A721-A9BA7895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005072"/>
            <a:ext cx="10033000" cy="2070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8119872" y="4864608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96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http://ontoserver.csiro.au/stu3-latest/ValueSet/$expand?url=http%3A%2F%2Fsnomed.info%2Fsct%3Ffhir_vs%3Disa%2F233604007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http://its.patientsfirst.org.nz/RestService.svc/Terminz/ValueSet/$expand?url=http%3A%2F%2Fsnomed.info%2Fsct%3Ffhir_vs%3Disa%2F233604007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property/concept pairs, return the set of concept(s) that match those properties</a:t>
            </a:r>
            <a:endParaRPr lang="en-CA"/>
          </a:p>
          <a:p>
            <a:r>
              <a:rPr lang="en-CA"/>
              <a:t>Example use:</a:t>
            </a:r>
          </a:p>
          <a:p>
            <a:pPr lvl="1"/>
            <a:r>
              <a:rPr lang="en-CA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For every new code encountered by the client in a context</a:t>
            </a:r>
          </a:p>
          <a:p>
            <a:r>
              <a:rPr lang="en-AU"/>
              <a:t>Ask the server what relationships exist with codes already in that context</a:t>
            </a:r>
          </a:p>
          <a:p>
            <a:r>
              <a:rPr lang="en-AU"/>
              <a:t>Put them all in a ‘closure’ table</a:t>
            </a:r>
          </a:p>
          <a:p>
            <a:pPr lvl="1"/>
            <a:r>
              <a:rPr lang="en-AU"/>
              <a:t>Concept table (key : system : code : display)</a:t>
            </a:r>
          </a:p>
          <a:p>
            <a:pPr lvl="1"/>
            <a:r>
              <a:rPr lang="en-AU"/>
              <a:t>Closure table (</a:t>
            </a:r>
            <a:r>
              <a:rPr lang="en-AU" err="1"/>
              <a:t>keySource</a:t>
            </a:r>
            <a:r>
              <a:rPr lang="en-AU"/>
              <a:t>, </a:t>
            </a:r>
            <a:r>
              <a:rPr lang="en-AU" err="1"/>
              <a:t>keyDest</a:t>
            </a:r>
            <a:r>
              <a:rPr lang="en-AU"/>
              <a:t>)</a:t>
            </a:r>
          </a:p>
          <a:p>
            <a:r>
              <a:rPr lang="en-AU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resource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constraints on the expansion of a value set in FHIR (</a:t>
            </a:r>
            <a:r>
              <a:rPr lang="en-US" err="1"/>
              <a:t>ValueSet</a:t>
            </a:r>
            <a:r>
              <a:rPr lang="en-US"/>
              <a:t> resource)</a:t>
            </a:r>
          </a:p>
          <a:p>
            <a:pPr lvl="1"/>
            <a:r>
              <a:rPr lang="en-US"/>
              <a:t>Include or exclude specified code systems</a:t>
            </a:r>
          </a:p>
          <a:p>
            <a:pPr lvl="1"/>
            <a:r>
              <a:rPr lang="en-US"/>
              <a:t>Include or exclude designations, including designations for specific languages or uses</a:t>
            </a:r>
          </a:p>
          <a:p>
            <a:pPr lvl="1"/>
            <a:r>
              <a:rPr lang="en-US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/>
              <a:t>Specify display language for the expansion</a:t>
            </a:r>
          </a:p>
          <a:p>
            <a:pPr lvl="1"/>
            <a:r>
              <a:rPr lang="en-US"/>
              <a:t>Allow limited expansion for too large value sets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UML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BDC-8DED-0A4D-9194-0729A6991F53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B6438-057E-864B-A48E-7776C2CC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628800"/>
            <a:ext cx="6984776" cy="48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r>
              <a:rPr lang="en-AU" dirty="0"/>
              <a:t>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91F4A-0320-B949-8218-91C06103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66673"/>
            <a:ext cx="9125118" cy="4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52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7D44B-14A2-4041-8465-A918DE65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" y="1700808"/>
            <a:ext cx="113646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8990-5F8C-CA49-8F8F-3F7ADC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70565"/>
            <a:ext cx="10125218" cy="6155259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E4D9F3E1-85F5-0C4B-BF1F-F43033A0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and exchanging Coded Data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0511C-BC71-5F49-BB0A-6BF3F633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0"/>
            <a:ext cx="4698522" cy="3603847"/>
          </a:xfrm>
        </p:spPr>
        <p:txBody>
          <a:bodyPr/>
          <a:lstStyle/>
          <a:p>
            <a:r>
              <a:rPr lang="en-AU" sz="2000"/>
              <a:t>SNOMED CT / LOINC / ICD-10</a:t>
            </a:r>
          </a:p>
          <a:p>
            <a:r>
              <a:rPr lang="en-AU" sz="2000" err="1"/>
              <a:t>RxNorm</a:t>
            </a:r>
            <a:r>
              <a:rPr lang="en-AU" sz="2000"/>
              <a:t>, NDF-RT, ICPC, ICF, CPT, CVX, NUCC HCPT, ATC, ANZSCO  (+ 100s more)</a:t>
            </a:r>
          </a:p>
          <a:p>
            <a:r>
              <a:rPr lang="en-AU" sz="2000"/>
              <a:t>HL7 V2 tables, V3 code systems</a:t>
            </a:r>
          </a:p>
          <a:p>
            <a:r>
              <a:rPr lang="en-AU" sz="2000"/>
              <a:t>A drug formulary</a:t>
            </a:r>
          </a:p>
          <a:p>
            <a:r>
              <a:rPr lang="en-AU" sz="2000"/>
              <a:t>Options for a </a:t>
            </a:r>
            <a:r>
              <a:rPr lang="en-AU" sz="2000" err="1"/>
              <a:t>config</a:t>
            </a:r>
            <a:r>
              <a:rPr lang="en-AU" sz="2000"/>
              <a:t> table in an application </a:t>
            </a:r>
          </a:p>
          <a:p>
            <a:r>
              <a:rPr lang="en-AU" sz="2000"/>
              <a:t>A list of </a:t>
            </a:r>
            <a:r>
              <a:rPr lang="en-AU" sz="2000" err="1"/>
              <a:t>enums</a:t>
            </a:r>
            <a:r>
              <a:rPr lang="en-AU" sz="2000"/>
              <a:t> in a java class</a:t>
            </a:r>
          </a:p>
          <a:p>
            <a:r>
              <a:rPr lang="en-AU" sz="2000"/>
              <a:t>Country codes (ISO 3166)</a:t>
            </a:r>
          </a:p>
          <a:p>
            <a:endParaRPr lang="en-AU" sz="2000"/>
          </a:p>
          <a:p>
            <a:endParaRPr lang="en-AU" sz="200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C8B2EB-ADE7-9942-A6D6-A67DE9A3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03912" y="3849664"/>
            <a:ext cx="3896190" cy="2448272"/>
          </a:xfrm>
        </p:spPr>
        <p:txBody>
          <a:bodyPr/>
          <a:lstStyle/>
          <a:p>
            <a:r>
              <a:rPr lang="en-AU" sz="2000"/>
              <a:t>“European country codes”</a:t>
            </a:r>
          </a:p>
          <a:p>
            <a:r>
              <a:rPr lang="en-AU" sz="2000"/>
              <a:t>“The LOINC codes that I use”</a:t>
            </a:r>
          </a:p>
          <a:p>
            <a:r>
              <a:rPr lang="en-AU" sz="2000"/>
              <a:t>All LOINC order codes</a:t>
            </a:r>
          </a:p>
          <a:p>
            <a:r>
              <a:rPr lang="en-AU" sz="2000"/>
              <a:t>A particular SNOMED CT hierarchy</a:t>
            </a:r>
          </a:p>
          <a:p>
            <a:r>
              <a:rPr lang="en-AU" sz="2000"/>
              <a:t>Substance codes plus “No known allergy”</a:t>
            </a:r>
          </a:p>
          <a:p>
            <a:endParaRPr lang="en-AU" sz="2000"/>
          </a:p>
          <a:p>
            <a:endParaRPr lang="en-AU" sz="2000"/>
          </a:p>
          <a:p>
            <a:endParaRPr lang="en-AU" sz="200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7BC2A3-5904-3646-BFBE-C1510FD5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Why do we need both?</a:t>
            </a:r>
          </a:p>
          <a:p>
            <a:r>
              <a:rPr lang="en-AU" sz="2800" dirty="0"/>
              <a:t>These can be mixed (and misunderstood) in common usage</a:t>
            </a:r>
          </a:p>
          <a:p>
            <a:pPr lvl="1"/>
            <a:r>
              <a:rPr lang="en-AU" sz="2300" dirty="0"/>
              <a:t>Especially for a value set that is “all codes” from the code system</a:t>
            </a:r>
          </a:p>
          <a:p>
            <a:r>
              <a:rPr lang="en-CA" sz="2900" dirty="0"/>
              <a:t>A value set can contain codes from more than one code system</a:t>
            </a:r>
          </a:p>
          <a:p>
            <a:pPr lvl="1"/>
            <a:r>
              <a:rPr lang="en-CA" sz="2300" dirty="0"/>
              <a:t>But it’s </a:t>
            </a:r>
            <a:r>
              <a:rPr lang="en-CA" sz="2300" b="1" dirty="0"/>
              <a:t>usually</a:t>
            </a:r>
            <a:r>
              <a:rPr lang="en-CA" sz="2300" dirty="0"/>
              <a:t> not a great idea</a:t>
            </a:r>
            <a:endParaRPr lang="en-AU" sz="2300" dirty="0"/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of a concept (code system) and the </a:t>
            </a:r>
            <a:r>
              <a:rPr lang="en-AU" sz="2800" b="1" dirty="0"/>
              <a:t>use </a:t>
            </a:r>
            <a:r>
              <a:rPr lang="en-AU" sz="2800" dirty="0"/>
              <a:t>of a concept (value set)</a:t>
            </a:r>
          </a:p>
          <a:p>
            <a:pPr lvl="1"/>
            <a:r>
              <a:rPr lang="en-AU" sz="2400" dirty="0"/>
              <a:t>Keep this straight, or you may have trouble when you exchange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DBDF8-4843-2342-B404-5338E90E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Binding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11600" y="2708608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Selects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7200" y="2611619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Binds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7BF7C5E-66DA-D641-95CA-DDA309ED11AA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DD9F-2CB6-E749-9EAC-1963CE68B87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FF561A1-BB3B-5A4A-BA27-BBCFC8C11764}"/>
              </a:ext>
            </a:extLst>
          </p:cNvPr>
          <p:cNvSpPr/>
          <p:nvPr/>
        </p:nvSpPr>
        <p:spPr bwMode="auto">
          <a:xfrm>
            <a:off x="7393635" y="2512696"/>
            <a:ext cx="1292696" cy="588993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EF00B21-B361-A348-93E9-AD060268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More on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/>
              <a:t>Bindings identify the codes that are allowed to be used for a given element</a:t>
            </a:r>
          </a:p>
          <a:p>
            <a:r>
              <a:rPr lang="en-CA"/>
              <a:t>Bindings can be to a:</a:t>
            </a:r>
          </a:p>
          <a:p>
            <a:pPr lvl="1"/>
            <a:r>
              <a:rPr lang="en-CA" b="1"/>
              <a:t>Value set</a:t>
            </a:r>
          </a:p>
          <a:p>
            <a:pPr lvl="2"/>
            <a:r>
              <a:rPr lang="en-US"/>
              <a:t>By convention a binding is to a value set – not directly to a code system</a:t>
            </a:r>
            <a:endParaRPr lang="en-CA"/>
          </a:p>
          <a:p>
            <a:pPr lvl="1"/>
            <a:r>
              <a:rPr lang="en-CA" b="1"/>
              <a:t>Reference</a:t>
            </a:r>
            <a:r>
              <a:rPr lang="en-CA"/>
              <a:t> (to an “inferred” value set)</a:t>
            </a:r>
          </a:p>
          <a:p>
            <a:pPr lvl="2"/>
            <a:r>
              <a:rPr lang="en-CA"/>
              <a:t>E.g. Mime types</a:t>
            </a:r>
          </a:p>
          <a:p>
            <a:pPr lvl="1"/>
            <a:r>
              <a:rPr lang="en-CA" b="1"/>
              <a:t>Description</a:t>
            </a:r>
            <a:r>
              <a:rPr lang="en-CA"/>
              <a:t> only</a:t>
            </a:r>
          </a:p>
          <a:p>
            <a:pPr lvl="2"/>
            <a:r>
              <a:rPr lang="en-CA"/>
              <a:t>This must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Binding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2000" dirty="0"/>
              <a:t>Free to use other codes or text if the value set doesn’t cover the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it is not required to use the specified codes in order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Coded Data (instance)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(instance):</a:t>
            </a:r>
          </a:p>
          <a:p>
            <a:pPr algn="ctr"/>
            <a:r>
              <a:rPr lang="en-AU" sz="1600"/>
              <a:t>Coded Data Type</a:t>
            </a:r>
            <a:r>
              <a:rPr lang="en-AU" sz="1350"/>
              <a:t> </a:t>
            </a:r>
            <a:br>
              <a:rPr lang="en-AU" sz="1350"/>
            </a:br>
            <a:r>
              <a:rPr lang="en-AU" sz="1400"/>
              <a:t>code/</a:t>
            </a:r>
            <a:br>
              <a:rPr lang="en-AU" sz="1400"/>
            </a:br>
            <a:r>
              <a:rPr lang="en-AU" sz="1400"/>
              <a:t>Coding/</a:t>
            </a:r>
            <a:br>
              <a:rPr lang="en-AU" sz="1400"/>
            </a:br>
            <a:r>
              <a:rPr lang="en-AU" sz="1400" err="1"/>
              <a:t>CodeableConcept</a:t>
            </a:r>
            <a:endParaRPr lang="en-AU" sz="140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Refers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8670286" y="3548060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8556525" y="398672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Conforms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693155" y="54079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dirty="0"/>
              <a:t>not</a:t>
            </a:r>
            <a:r>
              <a:rPr lang="en-US" dirty="0"/>
              <a:t> a reference from an instance of coded data directly to a value set (except by the </a:t>
            </a:r>
            <a:r>
              <a:rPr lang="en-GB" dirty="0" err="1"/>
              <a:t>valueset</a:t>
            </a:r>
            <a:r>
              <a:rPr lang="en-GB" dirty="0"/>
              <a:t>-reference</a:t>
            </a:r>
            <a:r>
              <a:rPr lang="en-US" dirty="0"/>
              <a:t> extension)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B2E86B5-FCB7-1843-A5A1-8F1A543C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2400" dirty="0">
                <a:hlinkClick r:id="rId2"/>
              </a:rPr>
              <a:t>https://github.com/FHIR/documents/blob/master/presentations/2018-05%20Tutorials/FHIR%20Terminology.pptx</a:t>
            </a:r>
            <a:endParaRPr lang="en-US" sz="24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Acknowledgements: Grahame Grieve, Lloyd McKenzie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binding</a:t>
            </a:r>
            <a:r>
              <a:rPr lang="en-US"/>
              <a:t> specifies a </a:t>
            </a:r>
            <a:r>
              <a:rPr lang="en-US" b="1"/>
              <a:t>value set</a:t>
            </a:r>
          </a:p>
          <a:p>
            <a:pPr lvl="1"/>
            <a:r>
              <a:rPr lang="en-US" err="1"/>
              <a:t>Observation.code</a:t>
            </a:r>
            <a:r>
              <a:rPr lang="en-US"/>
              <a:t> is bound to:</a:t>
            </a:r>
          </a:p>
          <a:p>
            <a:pPr lvl="2"/>
            <a:r>
              <a:rPr lang="en-GB" err="1"/>
              <a:t>valueSetReference</a:t>
            </a:r>
            <a:r>
              <a:rPr lang="en-GB"/>
              <a:t> </a:t>
            </a:r>
            <a:r>
              <a:rPr lang="en-US"/>
              <a:t>= </a:t>
            </a:r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ValueSet</a:t>
            </a:r>
            <a:r>
              <a:rPr lang="en-GB"/>
              <a:t>/observation-codes</a:t>
            </a:r>
            <a:endParaRPr lang="en-US"/>
          </a:p>
          <a:p>
            <a:pPr lvl="3"/>
            <a:r>
              <a:rPr lang="en-US"/>
              <a:t>Definition of ‘</a:t>
            </a:r>
            <a:r>
              <a:rPr lang="en-GB"/>
              <a:t>observation-codes</a:t>
            </a:r>
            <a:r>
              <a:rPr lang="en-US"/>
              <a:t>’ = “</a:t>
            </a:r>
            <a:r>
              <a:rPr lang="en-GB"/>
              <a:t>This value set includes all LOINC codes”</a:t>
            </a:r>
            <a:endParaRPr lang="en-US"/>
          </a:p>
          <a:p>
            <a:r>
              <a:rPr lang="en-US"/>
              <a:t>A data </a:t>
            </a:r>
            <a:r>
              <a:rPr lang="en-US" b="1"/>
              <a:t>element</a:t>
            </a:r>
            <a:r>
              <a:rPr lang="en-US"/>
              <a:t> instance specifies a </a:t>
            </a:r>
            <a:r>
              <a:rPr lang="en-US" b="1"/>
              <a:t>code system</a:t>
            </a:r>
          </a:p>
          <a:p>
            <a:pPr lvl="2"/>
            <a:r>
              <a:rPr lang="en-US" err="1"/>
              <a:t>Observation.code.coding.system</a:t>
            </a:r>
            <a:r>
              <a:rPr lang="en-US"/>
              <a:t> = </a:t>
            </a:r>
            <a:r>
              <a:rPr lang="en-GB"/>
              <a:t>http://</a:t>
            </a:r>
            <a:r>
              <a:rPr lang="en-GB" err="1"/>
              <a:t>loinc.org</a:t>
            </a:r>
            <a:r>
              <a:rPr lang="en-US"/>
              <a:t> </a:t>
            </a:r>
          </a:p>
          <a:p>
            <a:pPr lvl="2"/>
            <a:r>
              <a:rPr lang="en-US" err="1"/>
              <a:t>Observation.code.coding.code</a:t>
            </a:r>
            <a:r>
              <a:rPr lang="en-US"/>
              <a:t> = </a:t>
            </a:r>
            <a:r>
              <a:rPr lang="en-GB"/>
              <a:t>15074-8</a:t>
            </a:r>
          </a:p>
          <a:p>
            <a:pPr lvl="2"/>
            <a:r>
              <a:rPr lang="en-US" err="1"/>
              <a:t>Observation.code.coding.display</a:t>
            </a:r>
            <a:r>
              <a:rPr lang="en-US"/>
              <a:t> = </a:t>
            </a:r>
            <a:r>
              <a:rPr lang="en-GB"/>
              <a:t>Glucose [Moles/volume] in Blood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0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Referring to a 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Each “use of a code” (a reference into a code system) has 4 properties:</a:t>
            </a:r>
          </a:p>
          <a:p>
            <a:r>
              <a:rPr lang="en-AU" b="1"/>
              <a:t>system</a:t>
            </a:r>
            <a:r>
              <a:rPr lang="en-AU"/>
              <a:t>: URL of the code system</a:t>
            </a:r>
          </a:p>
          <a:p>
            <a:r>
              <a:rPr lang="en-AU" b="1"/>
              <a:t>version</a:t>
            </a:r>
            <a:r>
              <a:rPr lang="en-AU"/>
              <a:t>: stated version of the code system (optional)</a:t>
            </a:r>
          </a:p>
          <a:p>
            <a:r>
              <a:rPr lang="en-AU" b="1"/>
              <a:t>code</a:t>
            </a:r>
            <a:r>
              <a:rPr lang="en-AU"/>
              <a:t>: the symbol defined for the concept (code/expression)</a:t>
            </a:r>
          </a:p>
          <a:p>
            <a:r>
              <a:rPr lang="en-AU" b="1"/>
              <a:t>display</a:t>
            </a:r>
            <a:r>
              <a:rPr lang="en-AU"/>
              <a:t>: a human readable representation of the concept (optional – primarily for debugging/display)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FCB49-4120-3F42-8D12-A5297535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URL vs. 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 v2, you could identify code systems (and identifier systems) in a variety of ways</a:t>
            </a:r>
          </a:p>
          <a:p>
            <a:pPr lvl="1"/>
            <a:r>
              <a:rPr lang="en-CA"/>
              <a:t>typically a local string</a:t>
            </a:r>
          </a:p>
          <a:p>
            <a:r>
              <a:rPr lang="en-CA"/>
              <a:t>In v3 you had to use OIDs</a:t>
            </a:r>
          </a:p>
          <a:p>
            <a:pPr lvl="1"/>
            <a:r>
              <a:rPr lang="en-CA"/>
              <a:t>E.g. 2.14.1237.937.25.58</a:t>
            </a:r>
          </a:p>
          <a:p>
            <a:r>
              <a:rPr lang="en-CA"/>
              <a:t>In FHIR, we use </a:t>
            </a:r>
            <a:r>
              <a:rPr lang="en-CA" b="1"/>
              <a:t>URLs</a:t>
            </a:r>
          </a:p>
          <a:p>
            <a:pPr lvl="1"/>
            <a:r>
              <a:rPr lang="en-CA"/>
              <a:t>E.g. </a:t>
            </a:r>
            <a:r>
              <a:rPr lang="en-CA">
                <a:hlinkClick r:id="rId2"/>
              </a:rPr>
              <a:t>http://myhospital.org/codes/labresults</a:t>
            </a:r>
            <a:endParaRPr lang="en-CA"/>
          </a:p>
          <a:p>
            <a:pPr lvl="1"/>
            <a:r>
              <a:rPr lang="en-CA"/>
              <a:t>Can also use urn:oid:2.14.1237.937.25.58</a:t>
            </a:r>
          </a:p>
          <a:p>
            <a:pPr lvl="2"/>
            <a:r>
              <a:rPr lang="en-CA"/>
              <a:t>If you really want to </a:t>
            </a:r>
            <a:r>
              <a:rPr lang="en-CA">
                <a:sym typeface="Wingdings"/>
              </a:rPr>
              <a:t>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‘code’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Just a code</a:t>
            </a:r>
          </a:p>
          <a:p>
            <a:pPr lvl="1"/>
            <a:r>
              <a:rPr lang="en-CA"/>
              <a:t>Code system is fixed</a:t>
            </a:r>
          </a:p>
          <a:p>
            <a:pPr lvl="1"/>
            <a:r>
              <a:rPr lang="en-CA"/>
              <a:t>Value set is fixed (required</a:t>
            </a:r>
            <a:br>
              <a:rPr lang="en-CA"/>
            </a:br>
            <a:r>
              <a:rPr lang="en-CA"/>
              <a:t>binding)</a:t>
            </a:r>
          </a:p>
          <a:p>
            <a:pPr lvl="1"/>
            <a:r>
              <a:rPr lang="en-CA"/>
              <a:t>Display name is known</a:t>
            </a:r>
          </a:p>
          <a:p>
            <a:r>
              <a:rPr lang="en-CA"/>
              <a:t>Used for “structural” elements</a:t>
            </a:r>
          </a:p>
          <a:p>
            <a:pPr lvl="1"/>
            <a:r>
              <a:rPr lang="en-CA"/>
              <a:t>Essential to fundamental interoperability</a:t>
            </a:r>
          </a:p>
          <a:p>
            <a:pPr lvl="1"/>
            <a:r>
              <a:rPr lang="en-CA"/>
              <a:t>Reasonable to standardize at international level</a:t>
            </a:r>
          </a:p>
          <a:p>
            <a:pPr lvl="1"/>
            <a:r>
              <a:rPr lang="en-CA"/>
              <a:t>E.g. ‘status’, ‘</a:t>
            </a:r>
            <a:r>
              <a:rPr lang="en-CA" err="1"/>
              <a:t>Bundle.type</a:t>
            </a:r>
            <a:r>
              <a:rPr lang="en-CA"/>
              <a:t>’,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if I need a different ‘code’?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/>
              <a:t>‘code’ data elements aren’t extensible</a:t>
            </a:r>
          </a:p>
          <a:p>
            <a:pPr lvl="1"/>
            <a:r>
              <a:rPr lang="en-CA"/>
              <a:t>Can’t send your own custom codes</a:t>
            </a:r>
          </a:p>
          <a:p>
            <a:r>
              <a:rPr lang="en-CA"/>
              <a:t>If coded element is optional</a:t>
            </a:r>
          </a:p>
          <a:p>
            <a:pPr lvl="1"/>
            <a:r>
              <a:rPr lang="en-CA"/>
              <a:t>Omit the element and just send an extension</a:t>
            </a:r>
          </a:p>
          <a:p>
            <a:r>
              <a:rPr lang="en-CA"/>
              <a:t>If coded element is </a:t>
            </a:r>
            <a:r>
              <a:rPr lang="en-CA" err="1"/>
              <a:t>minOccurs</a:t>
            </a:r>
            <a:r>
              <a:rPr lang="en-CA"/>
              <a:t>=1</a:t>
            </a:r>
          </a:p>
          <a:p>
            <a:pPr lvl="1"/>
            <a:r>
              <a:rPr lang="en-CA"/>
              <a:t>Choose the code closest matching your need</a:t>
            </a:r>
          </a:p>
          <a:p>
            <a:pPr lvl="1"/>
            <a:r>
              <a:rPr lang="en-CA"/>
              <a:t>Send additional semantics as an extension</a:t>
            </a:r>
          </a:p>
          <a:p>
            <a:pPr lvl="1"/>
            <a:r>
              <a:rPr lang="en-CA"/>
              <a:t>Consider submitting a change request for inclusion in a future version of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/>
              <a:t>code + system</a:t>
            </a:r>
          </a:p>
          <a:p>
            <a:r>
              <a:rPr lang="en-CA"/>
              <a:t>Not often used directly</a:t>
            </a:r>
          </a:p>
          <a:p>
            <a:pPr lvl="1"/>
            <a:r>
              <a:rPr lang="en-CA"/>
              <a:t>Example: </a:t>
            </a:r>
            <a:r>
              <a:rPr lang="en-CA">
                <a:hlinkClick r:id="rId2"/>
              </a:rPr>
              <a:t>Consent.purpose</a:t>
            </a:r>
            <a:endParaRPr lang="en-CA"/>
          </a:p>
          <a:p>
            <a:pPr lvl="1"/>
            <a:r>
              <a:rPr lang="en-CA"/>
              <a:t>In most cases, if you need one Coding, you probably also need translations and/or original text </a:t>
            </a:r>
            <a:r>
              <a:rPr lang="en-CA">
                <a:sym typeface="Wingdings"/>
              </a:rPr>
              <a:t></a:t>
            </a:r>
            <a:r>
              <a:rPr lang="en-CA" err="1"/>
              <a:t>CodeableConcept</a:t>
            </a:r>
            <a:endParaRPr lang="en-CA"/>
          </a:p>
          <a:p>
            <a:r>
              <a:rPr lang="en-CA"/>
              <a:t>Why is everything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mr-IN"/>
              <a:t>–</a:t>
            </a:r>
            <a:r>
              <a:rPr lang="en-US"/>
              <a:t> Element Optionality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Version, display and </a:t>
            </a:r>
            <a:r>
              <a:rPr lang="en-US" err="1"/>
              <a:t>userSelected</a:t>
            </a:r>
            <a:r>
              <a:rPr lang="en-US"/>
              <a:t> provide additional optional information</a:t>
            </a:r>
          </a:p>
          <a:p>
            <a:r>
              <a:rPr lang="en-US"/>
              <a:t>System is present with no code</a:t>
            </a:r>
          </a:p>
          <a:p>
            <a:pPr lvl="1"/>
            <a:r>
              <a:rPr lang="en-US"/>
              <a:t>Means there is no suitable code in the system which can be used to represent the concept</a:t>
            </a:r>
          </a:p>
          <a:p>
            <a:r>
              <a:rPr lang="en-US"/>
              <a:t>Only the code is known (and not the system)</a:t>
            </a:r>
          </a:p>
          <a:p>
            <a:pPr lvl="1"/>
            <a:r>
              <a:rPr lang="en-US"/>
              <a:t>Rare, and best avoided </a:t>
            </a:r>
          </a:p>
          <a:p>
            <a:pPr lvl="1"/>
            <a:r>
              <a:rPr lang="en-US"/>
              <a:t>Must be able to infer the system by context or no useful processing can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CodeableConcept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Potentially multiple ‘Coding’ elements, all are “equal”</a:t>
            </a:r>
          </a:p>
          <a:p>
            <a:pPr lvl="1"/>
            <a:r>
              <a:rPr lang="en-CA"/>
              <a:t>One can be “user selected”</a:t>
            </a:r>
          </a:p>
          <a:p>
            <a:pPr lvl="2"/>
            <a:r>
              <a:rPr lang="en-CA" err="1"/>
              <a:t>Coding.userSelected</a:t>
            </a:r>
            <a:r>
              <a:rPr lang="en-CA"/>
              <a:t> (</a:t>
            </a:r>
            <a:r>
              <a:rPr lang="en-CA" err="1"/>
              <a:t>boolean</a:t>
            </a:r>
            <a:r>
              <a:rPr lang="en-CA"/>
              <a:t>)</a:t>
            </a:r>
          </a:p>
          <a:p>
            <a:r>
              <a:rPr lang="en-CA"/>
              <a:t>To maximize interoperability, </a:t>
            </a:r>
            <a:br>
              <a:rPr lang="en-CA"/>
            </a:br>
            <a:r>
              <a:rPr lang="en-CA"/>
              <a:t>send all of the </a:t>
            </a:r>
            <a:r>
              <a:rPr lang="en-CA" err="1"/>
              <a:t>Codings</a:t>
            </a:r>
            <a:r>
              <a:rPr lang="en-CA"/>
              <a:t> that you know</a:t>
            </a:r>
          </a:p>
          <a:p>
            <a:r>
              <a:rPr lang="en-CA"/>
              <a:t>Text: Representation of the concept as entered or chosen by the user</a:t>
            </a:r>
          </a:p>
          <a:p>
            <a:pPr lvl="1"/>
            <a:r>
              <a:rPr lang="en-CA" sz="2300"/>
              <a:t>Text and </a:t>
            </a:r>
            <a:r>
              <a:rPr lang="en-CA" sz="2300" err="1"/>
              <a:t>Coding.display</a:t>
            </a:r>
            <a:r>
              <a:rPr lang="en-CA" sz="2300"/>
              <a:t> are fallbacks for systems that don’t recognize your code, so it is good practice to include them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32" y="2502768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to use for coded data in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176000" cy="4624536"/>
          </a:xfrm>
        </p:spPr>
        <p:txBody>
          <a:bodyPr/>
          <a:lstStyle/>
          <a:p>
            <a:r>
              <a:rPr lang="en-CA"/>
              <a:t>The default is CodeableConcept – it’s the safest for subsequent migration and interoperability</a:t>
            </a:r>
          </a:p>
          <a:p>
            <a:r>
              <a:rPr lang="en-CA"/>
              <a:t>Use Coding only if translations don’t make sense (not just if you don’t currently have a need)</a:t>
            </a:r>
          </a:p>
          <a:p>
            <a:r>
              <a:rPr lang="en-CA"/>
              <a:t>Use ‘code’ if (and only if): </a:t>
            </a:r>
          </a:p>
          <a:p>
            <a:pPr lvl="1"/>
            <a:r>
              <a:rPr lang="en-CA"/>
              <a:t>It is essential that everyone use the same codes</a:t>
            </a:r>
          </a:p>
          <a:p>
            <a:pPr lvl="1"/>
            <a:r>
              <a:rPr lang="en-CA"/>
              <a:t>You can define a set of codes that sufficiently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Codes vs. 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/>
              <a:t>code</a:t>
            </a:r>
          </a:p>
          <a:p>
            <a:r>
              <a:rPr lang="en-CA"/>
              <a:t>system</a:t>
            </a:r>
          </a:p>
          <a:p>
            <a:r>
              <a:rPr lang="en-CA"/>
              <a:t>display (for code), version, primary, </a:t>
            </a:r>
            <a:r>
              <a:rPr lang="en-CA" err="1"/>
              <a:t>valueSet</a:t>
            </a:r>
            <a:endParaRPr lang="en-CA"/>
          </a:p>
          <a:p>
            <a:r>
              <a:rPr lang="en-CA"/>
              <a:t>Represents a meaning/concept</a:t>
            </a:r>
          </a:p>
          <a:p>
            <a:pPr lvl="1"/>
            <a:r>
              <a:rPr lang="en-CA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Identifier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/>
              <a:t>value</a:t>
            </a:r>
          </a:p>
          <a:p>
            <a:r>
              <a:rPr lang="en-CA"/>
              <a:t>system</a:t>
            </a:r>
          </a:p>
          <a:p>
            <a:r>
              <a:rPr lang="en-CA"/>
              <a:t>label (for system), use, period, assigner</a:t>
            </a:r>
          </a:p>
          <a:p>
            <a:r>
              <a:rPr lang="en-CA"/>
              <a:t>Represents an “identity”, but can also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29</a:t>
            </a:fld>
            <a:endParaRPr lang="en-CA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/>
              <a:t> in HL7 and terminology standards/development and modeling for 16+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Points:</a:t>
            </a:r>
            <a:br>
              <a:rPr lang="en-CA" dirty="0"/>
            </a:br>
            <a:r>
              <a:rPr lang="en-CA" b="1" dirty="0"/>
              <a:t>Code System</a:t>
            </a:r>
            <a:r>
              <a:rPr lang="en-CA" dirty="0"/>
              <a:t> vs. </a:t>
            </a:r>
            <a:r>
              <a:rPr lang="en-CA" b="1" dirty="0"/>
              <a:t>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2C5720-08F5-F241-A959-BC2D74839FA4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CodeSystem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Declares the existence of a code system and its key properties:</a:t>
            </a:r>
          </a:p>
          <a:p>
            <a:pPr lvl="1"/>
            <a:r>
              <a:rPr lang="en-US"/>
              <a:t>Identifying URL and version</a:t>
            </a:r>
          </a:p>
          <a:p>
            <a:pPr lvl="1"/>
            <a:r>
              <a:rPr lang="en-US"/>
              <a:t>Description, copyright, publication date, and other metadata</a:t>
            </a:r>
          </a:p>
          <a:p>
            <a:pPr lvl="1"/>
            <a:r>
              <a:rPr lang="en-US"/>
              <a:t>Whether case sensitive and version safe</a:t>
            </a:r>
          </a:p>
          <a:p>
            <a:pPr lvl="1"/>
            <a:r>
              <a:rPr lang="en-US"/>
              <a:t>Whether a compositional grammar is defined</a:t>
            </a:r>
          </a:p>
          <a:p>
            <a:pPr lvl="1"/>
            <a:r>
              <a:rPr lang="en-US"/>
              <a:t>Filters for use in a </a:t>
            </a:r>
            <a:r>
              <a:rPr lang="en-US" err="1"/>
              <a:t>ValueSet.compose</a:t>
            </a:r>
            <a:r>
              <a:rPr lang="en-US"/>
              <a:t> element</a:t>
            </a:r>
          </a:p>
          <a:p>
            <a:pPr lvl="1"/>
            <a:r>
              <a:rPr lang="en-US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May</a:t>
            </a:r>
            <a:r>
              <a:rPr lang="en-US"/>
              <a:t> list some or all of the concepts in the code system, along with their basic properties (code, display, definition), designations, and additional properties</a:t>
            </a:r>
            <a:endParaRPr lang="en-US" b="1"/>
          </a:p>
          <a:p>
            <a:r>
              <a:rPr lang="en-US" b="1"/>
              <a:t>Not</a:t>
            </a:r>
            <a:r>
              <a:rPr lang="en-US"/>
              <a:t> intended to support the process of maintaining a code system</a:t>
            </a:r>
          </a:p>
          <a:p>
            <a:r>
              <a:rPr lang="en-US" b="1"/>
              <a:t>Not</a:t>
            </a:r>
            <a:r>
              <a:rPr lang="en-US"/>
              <a:t> intended for </a:t>
            </a:r>
            <a:r>
              <a:rPr lang="en-US" b="1"/>
              <a:t>distributing</a:t>
            </a:r>
            <a:r>
              <a:rPr lang="en-US"/>
              <a:t> important existing (large) code systems (SNOMED CT, LOINC, </a:t>
            </a:r>
            <a:r>
              <a:rPr lang="en-US" err="1"/>
              <a:t>RxNorm</a:t>
            </a:r>
            <a:r>
              <a:rPr lang="en-US"/>
              <a:t>, ICD family,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A2188-61B7-5644-ADED-CACD399B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7" y="266973"/>
            <a:ext cx="8492831" cy="619268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763348" y="4980103"/>
            <a:ext cx="36831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5446499" y="3313641"/>
            <a:ext cx="0" cy="1666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V="1">
            <a:off x="5446499" y="3282898"/>
            <a:ext cx="3521437" cy="1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8967936" y="1909288"/>
            <a:ext cx="8384" cy="1383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5446499" y="1897842"/>
            <a:ext cx="3529821" cy="114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446499" y="476672"/>
            <a:ext cx="0" cy="139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1763350" y="476672"/>
            <a:ext cx="368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1763349" y="476672"/>
            <a:ext cx="0" cy="45034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7029769" y="4661428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Previously was part of the </a:t>
            </a:r>
            <a:r>
              <a:rPr lang="en-US" sz="1400" err="1">
                <a:solidFill>
                  <a:srgbClr val="FF0000"/>
                </a:solidFill>
              </a:rPr>
              <a:t>ValueSet</a:t>
            </a:r>
            <a:r>
              <a:rPr lang="en-US" sz="1400">
                <a:solidFill>
                  <a:srgbClr val="FF0000"/>
                </a:solidFill>
              </a:rPr>
              <a:t> resource prior to STU3</a:t>
            </a:r>
          </a:p>
        </p:txBody>
      </p:sp>
      <p:cxnSp>
        <p:nvCxnSpPr>
          <p:cNvPr id="50" name="Straight Connector 49"/>
          <p:cNvCxnSpPr>
            <a:cxnSpLocks/>
            <a:endCxn id="48" idx="1"/>
          </p:cNvCxnSpPr>
          <p:nvPr/>
        </p:nvCxnSpPr>
        <p:spPr bwMode="auto">
          <a:xfrm>
            <a:off x="5444164" y="3932870"/>
            <a:ext cx="1585605" cy="990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59669-4CF2-F54B-A739-76D5247FE2BF}"/>
              </a:ext>
            </a:extLst>
          </p:cNvPr>
          <p:cNvSpPr txBox="1"/>
          <p:nvPr/>
        </p:nvSpPr>
        <p:spPr>
          <a:xfrm>
            <a:off x="688361" y="5175847"/>
            <a:ext cx="3355173" cy="1169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Added ‘supplements’ in R4 draft – a reference to an additional code system used to “supplement” the primary code system with additional properties, descriptions, etc.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120D2E-9FBC-D341-A0C9-D832E9D3BC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2688" y="4498848"/>
            <a:ext cx="1043183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7031C-23EA-BF41-85E0-13F8C9CDCA05}"/>
              </a:ext>
            </a:extLst>
          </p:cNvPr>
          <p:cNvSpPr txBox="1"/>
          <p:nvPr/>
        </p:nvSpPr>
        <p:spPr>
          <a:xfrm>
            <a:off x="366544" y="2990797"/>
            <a:ext cx="1125338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ECE145-2140-DA44-9C8F-6146C584CAF6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1491882" y="3645025"/>
            <a:ext cx="483990" cy="382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977-900F-744F-994F-2F4ACF4B556C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1491882" y="3683295"/>
            <a:ext cx="457199" cy="779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5A370855-1D6E-DF4A-B06E-412F919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47" y="286480"/>
            <a:ext cx="3432382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CodeSystem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4F5DB3-CDD0-7C4A-BE82-4B788AD4C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76320" y="5272317"/>
            <a:ext cx="2035806" cy="1252800"/>
          </a:xfrm>
          <a:prstGeom prst="rect">
            <a:avLst/>
          </a:prstGeom>
        </p:spPr>
      </p:pic>
      <p:pic>
        <p:nvPicPr>
          <p:cNvPr id="37" name="Picture 14" descr="HL7 International Logo">
            <a:extLst>
              <a:ext uri="{FF2B5EF4-FFF2-40B4-BE49-F238E27FC236}">
                <a16:creationId xmlns:a16="http://schemas.microsoft.com/office/drawing/2014/main" id="{1DD614C1-59CC-4B41-A492-EF015A1E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definition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Set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B43343-8C13-9A43-AE82-C4B9645FE88E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sets use </a:t>
            </a:r>
            <a:r>
              <a:rPr lang="en-US" err="1"/>
              <a:t>CodeSystem</a:t>
            </a:r>
            <a:r>
              <a:rPr lang="en-US"/>
              <a:t> resources by referring to them via their canonical URLs</a:t>
            </a:r>
          </a:p>
          <a:p>
            <a:r>
              <a:rPr lang="en-US"/>
              <a:t>Value sets are used in </a:t>
            </a:r>
            <a:r>
              <a:rPr lang="en-US" err="1"/>
              <a:t>ElementDefinition</a:t>
            </a:r>
            <a:r>
              <a:rPr lang="en-US"/>
              <a:t> and Questionnaire resources to specify the allowable contents for coded elements</a:t>
            </a:r>
          </a:p>
          <a:p>
            <a:r>
              <a:rPr lang="en-US"/>
              <a:t>Modeled on OMG CTS 2 functionality</a:t>
            </a:r>
            <a:r>
              <a:rPr lang="en-US" sz="2600"/>
              <a:t> (subset)</a:t>
            </a:r>
          </a:p>
          <a:p>
            <a:pPr lvl="1"/>
            <a:r>
              <a:rPr lang="en-US" err="1"/>
              <a:t>ValueSet</a:t>
            </a:r>
            <a:r>
              <a:rPr lang="en-US"/>
              <a:t> resources could be converted to CTS2 value sets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Aligned with Value Set Definition (VSD) spec</a:t>
            </a:r>
          </a:p>
          <a:p>
            <a:pPr lvl="1"/>
            <a:r>
              <a:rPr lang="en-US"/>
              <a:t>Not all VSD elements are in the base resource</a:t>
            </a:r>
          </a:p>
          <a:p>
            <a:pPr lvl="1"/>
            <a:r>
              <a:rPr lang="en-US"/>
              <a:t>Some are defined as part of </a:t>
            </a:r>
            <a:r>
              <a:rPr lang="en-US" err="1"/>
              <a:t>ValueSet</a:t>
            </a:r>
            <a:r>
              <a:rPr lang="en-US"/>
              <a:t> extensions</a:t>
            </a:r>
          </a:p>
          <a:p>
            <a:r>
              <a:rPr lang="en-US"/>
              <a:t>The ‘compose’ element represents the VSD "Content Logical 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54D57D-DC05-A840-AEDC-CAE9F368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05" y="260648"/>
            <a:ext cx="6527682" cy="62646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88B7-EE29-FA4A-AB6B-40F541FA2197}"/>
              </a:ext>
            </a:extLst>
          </p:cNvPr>
          <p:cNvSpPr txBox="1"/>
          <p:nvPr/>
        </p:nvSpPr>
        <p:spPr>
          <a:xfrm>
            <a:off x="544346" y="5342737"/>
            <a:ext cx="1879247" cy="95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3625-C0F2-044D-8ED0-715CBA550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23594" y="4941168"/>
            <a:ext cx="86409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DF04946-DCC4-AB46-A280-6EC376E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21" y="404664"/>
            <a:ext cx="2719629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ValueSet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AA3074-604E-6647-9DE5-EE90BE19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052840" y="5225192"/>
            <a:ext cx="2035806" cy="1252800"/>
          </a:xfrm>
          <a:prstGeom prst="rect">
            <a:avLst/>
          </a:prstGeom>
        </p:spPr>
      </p:pic>
      <p:pic>
        <p:nvPicPr>
          <p:cNvPr id="23" name="Picture 14" descr="HL7 International Logo">
            <a:extLst>
              <a:ext uri="{FF2B5EF4-FFF2-40B4-BE49-F238E27FC236}">
                <a16:creationId xmlns:a16="http://schemas.microsoft.com/office/drawing/2014/main" id="{589A293E-B1D8-C74F-BCAD-B66B602F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4D4-6EAB-7042-A897-CE51053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DEE-A5AB-A940-8108-745D7663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Background</a:t>
            </a:r>
          </a:p>
          <a:p>
            <a:pPr lvl="1"/>
            <a:r>
              <a:rPr lang="en-CA"/>
              <a:t>Technical (e.g. developer, architect)</a:t>
            </a:r>
          </a:p>
          <a:p>
            <a:pPr lvl="1"/>
            <a:r>
              <a:rPr lang="en-CA"/>
              <a:t>Clinical (e.g. physician, nurse, pharmacist)</a:t>
            </a:r>
          </a:p>
          <a:p>
            <a:pPr lvl="1"/>
            <a:r>
              <a:rPr lang="en-CA"/>
              <a:t>Non-technical (e.g. manager, CEO)</a:t>
            </a:r>
          </a:p>
          <a:p>
            <a:r>
              <a:rPr lang="en-US"/>
              <a:t>Familiar With Terminologies?</a:t>
            </a:r>
          </a:p>
          <a:p>
            <a:pPr lvl="1"/>
            <a:r>
              <a:rPr lang="en-US"/>
              <a:t>SNOMED CT, LOINC, ICD, etc.</a:t>
            </a:r>
          </a:p>
          <a:p>
            <a:r>
              <a:rPr lang="en-US"/>
              <a:t>Familiar with FHIR?</a:t>
            </a:r>
          </a:p>
          <a:p>
            <a:r>
              <a:rPr lang="en-US"/>
              <a:t>Familiar with Other Information Model Standards?</a:t>
            </a:r>
          </a:p>
          <a:p>
            <a:pPr lvl="1"/>
            <a:r>
              <a:rPr lang="en-US"/>
              <a:t>V2, V3, CDA, </a:t>
            </a:r>
            <a:r>
              <a:rPr lang="en-US" err="1"/>
              <a:t>OpenEHR</a:t>
            </a:r>
            <a:r>
              <a:rPr lang="en-US"/>
              <a:t>, etc.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69A8-2468-0449-93B6-83BAE391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7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Meta data</a:t>
            </a:r>
          </a:p>
          <a:p>
            <a:pPr lvl="1"/>
            <a:r>
              <a:rPr lang="en-AU" err="1"/>
              <a:t>url</a:t>
            </a:r>
            <a:r>
              <a:rPr lang="en-AU"/>
              <a:t>, identifier, version, name, title, status, experimental, date, publisher, contact, description, </a:t>
            </a:r>
            <a:r>
              <a:rPr lang="en-AU" err="1"/>
              <a:t>useContext</a:t>
            </a:r>
            <a:r>
              <a:rPr lang="en-AU"/>
              <a:t>, jurisdiction, immutable, purpose, copyright, extensible</a:t>
            </a:r>
          </a:p>
          <a:p>
            <a:r>
              <a:rPr lang="en-AU"/>
              <a:t>Logical definition (.compose):</a:t>
            </a:r>
          </a:p>
          <a:p>
            <a:pPr lvl="1"/>
            <a:r>
              <a:rPr lang="en-AU"/>
              <a:t>Other value sets to include </a:t>
            </a:r>
          </a:p>
          <a:p>
            <a:pPr lvl="1"/>
            <a:r>
              <a:rPr lang="en-AU"/>
              <a:t>Codes to include/exclude – by system, list or filter</a:t>
            </a:r>
          </a:p>
          <a:p>
            <a:r>
              <a:rPr lang="en-AU"/>
              <a:t>Expansion (.expansion)</a:t>
            </a:r>
          </a:p>
          <a:p>
            <a:pPr lvl="1"/>
            <a:r>
              <a:rPr lang="en-AU"/>
              <a:t>What’s actually in the value set </a:t>
            </a:r>
            <a:r>
              <a:rPr lang="en-AU" i="1"/>
              <a:t>today, under local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Versions are important to understand and use, when needed</a:t>
            </a:r>
          </a:p>
          <a:p>
            <a:r>
              <a:rPr lang="en-AU"/>
              <a:t>A value set that doesn’t use </a:t>
            </a:r>
            <a:r>
              <a:rPr lang="en-AU" err="1"/>
              <a:t>ValueSet.compose.include.version</a:t>
            </a:r>
            <a:r>
              <a:rPr lang="en-AU"/>
              <a:t> has </a:t>
            </a:r>
            <a:r>
              <a:rPr lang="en-AU" b="1"/>
              <a:t>unknown content, </a:t>
            </a:r>
            <a:r>
              <a:rPr lang="en-AU"/>
              <a:t>even if it lists the codes explicitly</a:t>
            </a:r>
          </a:p>
          <a:p>
            <a:r>
              <a:rPr lang="en-AU"/>
              <a:t>If you don’t decide on a version, the decision and the results are delegated to run time</a:t>
            </a:r>
          </a:p>
          <a:p>
            <a:r>
              <a:rPr lang="en-AU"/>
              <a:t>But, this is a very common thing to 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813D6-9CC8-C64D-A68A-6EB40F56F1F7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Selecting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Name the code system (‘system’, with optional ‘version’)</a:t>
            </a:r>
          </a:p>
          <a:p>
            <a:r>
              <a:rPr lang="en-AU"/>
              <a:t>If just a ‘system’, then all codes are included</a:t>
            </a:r>
          </a:p>
          <a:p>
            <a:r>
              <a:rPr lang="en-AU"/>
              <a:t>List codes</a:t>
            </a:r>
          </a:p>
          <a:p>
            <a:pPr lvl="1"/>
            <a:r>
              <a:rPr lang="en-AU"/>
              <a:t>Can provide alternate descriptions</a:t>
            </a:r>
          </a:p>
          <a:p>
            <a:r>
              <a:rPr lang="en-AU"/>
              <a:t>Select codes by property (‘filter’) </a:t>
            </a:r>
          </a:p>
          <a:p>
            <a:pPr lvl="1"/>
            <a:r>
              <a:rPr lang="en-AU"/>
              <a:t>Property Name – defined by the code system</a:t>
            </a:r>
          </a:p>
          <a:p>
            <a:pPr lvl="1"/>
            <a:r>
              <a:rPr lang="en-AU"/>
              <a:t>Operation – ‘=’, ‘is-a’, ‘in’, ‘regex’, etc.</a:t>
            </a:r>
          </a:p>
          <a:p>
            <a:pPr lvl="1"/>
            <a:r>
              <a:rPr lang="en-AU"/>
              <a:t>Value – the value of the property</a:t>
            </a:r>
          </a:p>
          <a:p>
            <a:pPr lvl="1"/>
            <a:r>
              <a:rPr lang="en-AU"/>
              <a:t>e.g., LOINC: COMPONENT = “Sodium”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Compose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F4CB5-33D6-9742-B1D4-AFD979F7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" y="1628800"/>
            <a:ext cx="8710182" cy="4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Expansion</a:t>
            </a:r>
            <a:r>
              <a:rPr lang="en-CA" baseline="0"/>
              <a:t> example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D0544-DB06-B14C-81EB-E9157AA7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628800"/>
            <a:ext cx="5688632" cy="49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C4B-934D-C449-8CE9-40D6F9D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4991-CD22-7347-B3B8-BD1BE924D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E9C50-A1A6-EE40-95FB-EC63606CADC6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13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272568" cy="1888232"/>
          </a:xfrm>
        </p:spPr>
        <p:txBody>
          <a:bodyPr/>
          <a:lstStyle/>
          <a:p>
            <a:r>
              <a:rPr lang="en-AU" dirty="0"/>
              <a:t>A list of mappings between concepts from two different value sets (normally from different code systems or models) (</a:t>
            </a:r>
            <a:r>
              <a:rPr lang="en-AU" dirty="0">
                <a:hlinkClick r:id="rId2" action="ppaction://hlinksldjump"/>
              </a:rPr>
              <a:t>UML</a:t>
            </a:r>
            <a:r>
              <a:rPr lang="en-AU" dirty="0"/>
              <a:t>)</a:t>
            </a:r>
          </a:p>
          <a:p>
            <a:r>
              <a:rPr lang="en-AU" dirty="0"/>
              <a:t>Mapping data for the $translate operation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on this later)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B9D0D-166B-6D4B-B555-92F1965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3661435"/>
            <a:ext cx="93726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46464-3BCD-074D-A428-D7969F52102D}"/>
              </a:ext>
            </a:extLst>
          </p:cNvPr>
          <p:cNvSpPr txBox="1"/>
          <p:nvPr/>
        </p:nvSpPr>
        <p:spPr>
          <a:xfrm>
            <a:off x="749627" y="3389183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mapping between the FHIR and HL7 v3 </a:t>
            </a:r>
            <a:r>
              <a:rPr lang="en-US" sz="1400" dirty="0" err="1"/>
              <a:t>AddressUse</a:t>
            </a:r>
            <a:r>
              <a:rPr lang="en-US" sz="1400" dirty="0"/>
              <a:t> Code systems</a:t>
            </a:r>
          </a:p>
        </p:txBody>
      </p:sp>
    </p:spTree>
    <p:extLst>
      <p:ext uri="{BB962C8B-B14F-4D97-AF65-F5344CB8AC3E}">
        <p14:creationId xmlns:p14="http://schemas.microsoft.com/office/powerpoint/2010/main" val="759895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NamingSystem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D479-5878-0F46-A77D-F6913D1F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70" y="3377841"/>
            <a:ext cx="8039100" cy="311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8400-B893-CC40-A3B4-DFF5AEA9FDE9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9023D-1BFD-9040-887F-4C43890D47C4}"/>
              </a:ext>
            </a:extLst>
          </p:cNvPr>
          <p:cNvSpPr txBox="1">
            <a:spLocks/>
          </p:cNvSpPr>
          <p:nvPr/>
        </p:nvSpPr>
        <p:spPr bwMode="auto">
          <a:xfrm>
            <a:off x="512064" y="1828800"/>
            <a:ext cx="11272568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Identifies the existence of a code or identifier system</a:t>
            </a:r>
            <a:endParaRPr lang="en-CA" sz="2800" dirty="0"/>
          </a:p>
          <a:p>
            <a:r>
              <a:rPr lang="en-GB" dirty="0"/>
              <a:t>Typically defined by 3rd parties (other than the code or identifier system "owner”)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932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ExpansionProfile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a terminology service client to configure the </a:t>
            </a:r>
            <a:r>
              <a:rPr lang="en-US" dirty="0"/>
              <a:t>behavior</a:t>
            </a:r>
            <a:r>
              <a:rPr lang="en-GB" dirty="0"/>
              <a:t> of the terminology server in regard to:</a:t>
            </a:r>
          </a:p>
          <a:p>
            <a:pPr lvl="1"/>
            <a:r>
              <a:rPr lang="en-GB" dirty="0"/>
              <a:t>How it builds value set expansions</a:t>
            </a:r>
          </a:p>
          <a:p>
            <a:pPr lvl="1"/>
            <a:r>
              <a:rPr lang="en-GB" dirty="0"/>
              <a:t>How it validates codes in relation to the value set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sldjump"/>
              </a:rPr>
              <a:t>Additional details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for a terminology server to describe the details of what the terminology service supports (</a:t>
            </a:r>
            <a:r>
              <a:rPr lang="en-US" dirty="0">
                <a:hlinkClick r:id="rId2" action="ppaction://hlinksldjump"/>
              </a:rPr>
              <a:t>UML</a:t>
            </a:r>
            <a:r>
              <a:rPr lang="en-US" dirty="0"/>
              <a:t>)</a:t>
            </a:r>
            <a:endParaRPr lang="en-GB" dirty="0"/>
          </a:p>
          <a:p>
            <a:r>
              <a:rPr lang="en-GB" dirty="0"/>
              <a:t>Added in R4 Draft for comment ballot (3.2.0) (Dec. 2017)</a:t>
            </a:r>
          </a:p>
          <a:p>
            <a:pPr lvl="1"/>
            <a:r>
              <a:rPr lang="en-GB" dirty="0"/>
              <a:t>Draft level (FMM 0)</a:t>
            </a:r>
          </a:p>
          <a:p>
            <a:r>
              <a:rPr lang="en-US" dirty="0"/>
              <a:t>Analogous to and supplements the overall server capability statement (</a:t>
            </a:r>
            <a:r>
              <a:rPr lang="en-US" dirty="0" err="1"/>
              <a:t>CapabilityStatement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Server ‘/metadata’ endpoint</a:t>
            </a:r>
          </a:p>
          <a:p>
            <a:r>
              <a:rPr lang="en-US" dirty="0">
                <a:solidFill>
                  <a:schemeClr val="accent1"/>
                </a:solidFill>
              </a:rPr>
              <a:t>Still to do: Determine the terminology service capabilities specific endpoint / access mechanism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5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412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6181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8CFF-EB98-2F4E-B146-328295AAA442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http://fhirtest.uhn.ca/baseDstu3/Condition?code=http://snomed.info/sct|38341003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</a:p>
          <a:p>
            <a:pPr lvl="2"/>
            <a:r>
              <a:rPr lang="en-CA" dirty="0">
                <a:hlinkClick r:id="rId3"/>
              </a:rPr>
              <a:t>http://fhirtest.uhn.ca/baseDstu3/Observation?code=3141-9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</a:p>
          <a:p>
            <a:pPr lvl="2"/>
            <a:r>
              <a:rPr lang="en-CA" dirty="0">
                <a:hlinkClick r:id="rId2"/>
              </a:rPr>
              <a:t>http://fhirtest.uhn.ca/baseDstu3/Observation?code=http://snomed.info/sct|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http://fhirtest.uhn.ca/baseDstu3/AllergyIntolerance?code=|allergyName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No system property exists, any code: |</a:t>
            </a:r>
          </a:p>
          <a:p>
            <a:pPr lvl="2"/>
            <a:r>
              <a:rPr lang="en-CA" dirty="0">
                <a:hlinkClick r:id="rId2"/>
              </a:rPr>
              <a:t>http://fhirtest.uhn.ca/baseDstu3/AllergyIntolerance?code=|</a:t>
            </a:r>
            <a:endParaRPr lang="en-CA" dirty="0"/>
          </a:p>
          <a:p>
            <a:pPr lvl="2"/>
            <a:r>
              <a:rPr lang="en-CA" dirty="0"/>
              <a:t>This case is not covered in the FHIR spec, so behavior is unspecified!</a:t>
            </a:r>
          </a:p>
          <a:p>
            <a:pPr lvl="2"/>
            <a:r>
              <a:rPr lang="en-CA" dirty="0"/>
              <a:t>HAPI server interpretation appears to be: </a:t>
            </a:r>
            <a:br>
              <a:rPr lang="en-CA" dirty="0"/>
            </a:br>
            <a:r>
              <a:rPr lang="en-CA" dirty="0"/>
              <a:t>“No system property exists, any code or no code (including text only)”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46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http://fhirtest.uhn.ca/baseDstu3/Condition?code:text=angin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http://fhirtest.uhn.ca/baseDstu3/AllergyIntolerance?code:text=Kiwi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http://fhirtest.uhn.ca/baseDstu3/Condition?code:in=http://hl7.org/fhir/ValueSet/condition-code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GB" dirty="0">
                <a:hlinkClick r:id="rId4"/>
              </a:rPr>
              <a:t>http://fhirtest.uhn.ca/baseDstu3/Condition?code:not-in=http://hl7.org/fhir/ValueSet/condition-code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24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*is-a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516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0645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12048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E7A7-96F9-A946-8453-AE76A0DFD1D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5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$compose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2711624" y="5657905"/>
            <a:ext cx="46085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3936" y="5422392"/>
            <a:ext cx="932688" cy="475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http://....ValueSet/someId$expand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ValueSet$expand?url</a:t>
            </a:r>
            <a:r>
              <a:rPr lang="en-CA" dirty="0"/>
              <a:t>=[someURL]</a:t>
            </a:r>
          </a:p>
          <a:p>
            <a:pPr lvl="1"/>
            <a:r>
              <a:rPr lang="en-CA" dirty="0"/>
              <a:t>http://...ValueSet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  <a:p>
            <a:pPr lvl="1"/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2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or other profile mechanism</a:t>
            </a:r>
          </a:p>
          <a:p>
            <a:r>
              <a:rPr lang="en-CA" dirty="0" err="1"/>
              <a:t>ExpansionProfile</a:t>
            </a:r>
            <a:r>
              <a:rPr lang="en-CA" dirty="0"/>
              <a:t> elements or the equivalent $expand operation parameters</a:t>
            </a:r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  <a:p>
            <a:pPr lvl="2"/>
            <a:r>
              <a:rPr lang="en-CA" dirty="0">
                <a:hlinkClick r:id="rId2" action="ppaction://hlinksldjump"/>
              </a:rPr>
              <a:t>Additional ExpansionProfile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Extensional value set definition (enumerated list)</a:t>
            </a:r>
          </a:p>
          <a:p>
            <a:pPr lvl="1"/>
            <a:r>
              <a:rPr lang="en-US">
                <a:hlinkClick r:id="rId2"/>
              </a:rPr>
              <a:t>http://fhirtest.uhn.ca/baseDstu3/ValueSet/procedure-category</a:t>
            </a:r>
            <a:endParaRPr lang="en-US"/>
          </a:p>
          <a:p>
            <a:pPr lvl="1"/>
            <a:r>
              <a:rPr lang="en-US">
                <a:hlinkClick r:id="rId3"/>
              </a:rPr>
              <a:t>http://fhirtest.uhn.ca/baseDstu3/ValueSet/procedure-category/$expand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Terminology in the FHIR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053F-59FD-B543-9487-30A5C144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CD1E1-4F6E-0546-83E1-139CE11B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56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http://its.patientsfirst.org.nz/RestService.svc/Terminz/CodeSystem/$validate-code?system=http://snomed.info/sct&amp;code=233604007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New R4 capability on the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Note: Easier to view </a:t>
            </a:r>
            <a:r>
              <a:rPr lang="en-US" dirty="0" err="1">
                <a:solidFill>
                  <a:srgbClr val="00B050"/>
                </a:solidFill>
              </a:rPr>
              <a:t>Terminz</a:t>
            </a:r>
            <a:r>
              <a:rPr lang="en-US" dirty="0">
                <a:solidFill>
                  <a:srgbClr val="00B050"/>
                </a:solidFill>
              </a:rPr>
              <a:t> server output in Postman or another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tx.fhir.org</a:t>
            </a:r>
            <a:r>
              <a:rPr lang="en-US" dirty="0">
                <a:hlinkClick r:id="rId4"/>
              </a:rPr>
              <a:t>/r3/CodeSystem/$lookup?system=http://snomed.info/sct&amp;code=233604007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2 on the Home page</a:t>
            </a:r>
          </a:p>
          <a:p>
            <a:r>
              <a:rPr lang="en-US"/>
              <a:t>The primary organizing place in the FHIR specification for terminology specifications, guidance and content</a:t>
            </a:r>
          </a:p>
          <a:p>
            <a:r>
              <a:rPr lang="en-US">
                <a:hlinkClick r:id="rId2"/>
              </a:rPr>
              <a:t>http://hl7.org/fhir/terminology-module.html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FA15-F4C2-2042-BE58-7491753E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297680"/>
            <a:ext cx="10121900" cy="200660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7176120" y="4617720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http://its.patientsfirst.org.nz/RestService.svc/Terminz/ConceptMap?source=http://hl7.org/fhir/ValueSet/address-use&amp;target=http://hl7.org/fhir/ValueSet/v3-AddressUse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55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Batch Processing</a:t>
            </a:r>
          </a:p>
          <a:p>
            <a:pPr lvl="1"/>
            <a:r>
              <a:rPr lang="en-GB"/>
              <a:t>Many terminology operations are small</a:t>
            </a:r>
          </a:p>
          <a:p>
            <a:pPr lvl="1"/>
            <a:r>
              <a:rPr lang="en-GB"/>
              <a:t>It maybe more efficient to send them as a batch and deal with the result when it comes back</a:t>
            </a:r>
          </a:p>
          <a:p>
            <a:pPr lvl="2"/>
            <a:r>
              <a:rPr lang="en-GB">
                <a:hlinkClick r:id="rId2"/>
              </a:rPr>
              <a:t>http://hl7.org/fhir/http.html#transaction</a:t>
            </a:r>
            <a:endParaRPr lang="en-GB"/>
          </a:p>
          <a:p>
            <a:r>
              <a:rPr lang="en-GB"/>
              <a:t>Manage content types (Content-Type, Accept, _format)</a:t>
            </a:r>
          </a:p>
          <a:p>
            <a:pPr lvl="1"/>
            <a:r>
              <a:rPr lang="en-GB"/>
              <a:t>JSON or XML</a:t>
            </a:r>
          </a:p>
          <a:p>
            <a:r>
              <a:rPr lang="en-GB"/>
              <a:t>Accept-Encoding: </a:t>
            </a:r>
            <a:r>
              <a:rPr lang="en-GB" err="1"/>
              <a:t>gzip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and strategies for using Terminology </a:t>
            </a:r>
            <a:r>
              <a:rPr lang="en-US" err="1"/>
              <a:t>serviceS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9B7F-28A7-A54C-AD29-B31B7D66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BCB4DC-2F12-A34C-A873-FDD32F25B375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0746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0285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04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Analyzing</a:t>
            </a:r>
            <a:r>
              <a:rPr lang="en-GB"/>
              <a:t> or validating coded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Use $validate-code to check whether the codes are valid in your context, and whether the display text is correct</a:t>
            </a:r>
          </a:p>
          <a:p>
            <a:pPr lvl="1"/>
            <a:r>
              <a:rPr lang="en-GB"/>
              <a:t>Clinical systems often allow users to change the display term</a:t>
            </a:r>
          </a:p>
          <a:p>
            <a:r>
              <a:rPr lang="en-GB"/>
              <a:t>Use $translate to map local or non-standard coded data to the standard code systems / value sets for analysis</a:t>
            </a:r>
          </a:p>
          <a:p>
            <a:r>
              <a:rPr lang="en-GB"/>
              <a:t>You may want to use an inline </a:t>
            </a:r>
            <a:r>
              <a:rPr lang="en-GB" err="1"/>
              <a:t>ValueSet</a:t>
            </a:r>
            <a:r>
              <a:rPr lang="en-GB"/>
              <a:t> with $subsumes or $validate-code (or $closure) for categorizing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711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9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227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80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92F0-7D98-B346-B3AD-2EE6C2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32657"/>
            <a:ext cx="9476692" cy="619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3C6A-08F8-944B-9F73-83BC84BB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54276" y="5248137"/>
            <a:ext cx="2035806" cy="1252800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6CC5B066-8D01-F74B-ADB1-C56372A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4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0988600" cy="4624536"/>
          </a:xfrm>
        </p:spPr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Connect with the FHIR community:</a:t>
            </a:r>
            <a:br>
              <a:rPr lang="en-AU"/>
            </a:br>
            <a:r>
              <a:rPr lang="en-AU"/>
              <a:t>FHIR </a:t>
            </a:r>
            <a:r>
              <a:rPr lang="en-AU" err="1"/>
              <a:t>Zulip</a:t>
            </a:r>
            <a:r>
              <a:rPr lang="en-AU"/>
              <a:t> chat terminology stream</a:t>
            </a:r>
          </a:p>
          <a:p>
            <a:pPr marL="0" indent="0">
              <a:buNone/>
            </a:pPr>
            <a:r>
              <a:rPr lang="en-AU" sz="3000">
                <a:hlinkClick r:id="rId2"/>
              </a:rPr>
              <a:t>https://chat.fhir.org/#narrow/stream/terminology</a:t>
            </a: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r>
              <a:rPr lang="en-AU"/>
              <a:t>Or ask me:</a:t>
            </a:r>
            <a:br>
              <a:rPr lang="en-AU"/>
            </a:br>
            <a:r>
              <a:rPr lang="en-AU"/>
              <a:t>Rob Hausam</a:t>
            </a:r>
          </a:p>
          <a:p>
            <a:pPr marL="0" indent="0">
              <a:buNone/>
            </a:pPr>
            <a:r>
              <a:rPr lang="en-AU" err="1"/>
              <a:t>rob@hausamconsulting.com</a:t>
            </a: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BONUS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291B63-ACC7-FE46-9B00-2FA75863DC78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Topics 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$compose</a:t>
            </a:r>
          </a:p>
          <a:p>
            <a:r>
              <a:rPr lang="en-US" dirty="0"/>
              <a:t>$closure</a:t>
            </a:r>
          </a:p>
          <a:p>
            <a:r>
              <a:rPr lang="en-US" dirty="0" err="1"/>
              <a:t>ExpansionProfile</a:t>
            </a:r>
            <a:endParaRPr lang="en-US" dirty="0"/>
          </a:p>
          <a:p>
            <a:r>
              <a:rPr lang="en-US" dirty="0"/>
              <a:t>Additional terminology resource UML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/>
              <a:t>Example - SNOMED CT has two common sets of implicit value sets defined: </a:t>
            </a:r>
          </a:p>
          <a:p>
            <a:pPr lvl="1"/>
            <a:r>
              <a:rPr lang="en-US"/>
              <a:t>By </a:t>
            </a:r>
            <a:r>
              <a:rPr lang="en-US" err="1"/>
              <a:t>Subsumption</a:t>
            </a:r>
            <a:endParaRPr lang="en-US"/>
          </a:p>
          <a:p>
            <a:pPr lvl="1"/>
            <a:r>
              <a:rPr lang="en-US"/>
              <a:t>By Reference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29657</TotalTime>
  <Words>5669</Words>
  <Application>Microsoft Macintosh PowerPoint</Application>
  <PresentationFormat>Widescreen</PresentationFormat>
  <Paragraphs>724</Paragraphs>
  <Slides>108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Times New Roman</vt:lpstr>
      <vt:lpstr>Verdana</vt:lpstr>
      <vt:lpstr>Wingdings</vt:lpstr>
      <vt:lpstr>Refined</vt:lpstr>
      <vt:lpstr>Understanding and Using Terminology in HL7 FHIR</vt:lpstr>
      <vt:lpstr>This presentation</vt:lpstr>
      <vt:lpstr>Who am I?</vt:lpstr>
      <vt:lpstr>Who Are You?</vt:lpstr>
      <vt:lpstr>Tutorial Learning Objectives</vt:lpstr>
      <vt:lpstr>Tutorial Learning Objectives (cont.)</vt:lpstr>
      <vt:lpstr>where to find Terminology in the FHIR Specification</vt:lpstr>
      <vt:lpstr>Terminology Module</vt:lpstr>
      <vt:lpstr>PowerPoint Presentation</vt:lpstr>
      <vt:lpstr>Terminologies link</vt:lpstr>
      <vt:lpstr>PowerPoint Presentation</vt:lpstr>
      <vt:lpstr>Representing and exchanging Coded Data</vt:lpstr>
      <vt:lpstr>Code System</vt:lpstr>
      <vt:lpstr>Value Set</vt:lpstr>
      <vt:lpstr>Code System vs. Value Set</vt:lpstr>
      <vt:lpstr>Terminology Binding</vt:lpstr>
      <vt:lpstr>More on Bindings</vt:lpstr>
      <vt:lpstr>Binding Strength</vt:lpstr>
      <vt:lpstr>Coded Data (instance)</vt:lpstr>
      <vt:lpstr>Binding vs. Data element instance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for coded data in an extension?</vt:lpstr>
      <vt:lpstr>Codes vs. Identifiers</vt:lpstr>
      <vt:lpstr>Take Home Points: Code System vs. Value Set</vt:lpstr>
      <vt:lpstr>CODE SYSTEM resource</vt:lpstr>
      <vt:lpstr>CodeSystem</vt:lpstr>
      <vt:lpstr>CodeSystem</vt:lpstr>
      <vt:lpstr>CodeSystem UML</vt:lpstr>
      <vt:lpstr>Code system definition example</vt:lpstr>
      <vt:lpstr>Value Set Resource</vt:lpstr>
      <vt:lpstr>ValueSet</vt:lpstr>
      <vt:lpstr>ValueSet</vt:lpstr>
      <vt:lpstr>ValueSet UML</vt:lpstr>
      <vt:lpstr>Value Set Parts</vt:lpstr>
      <vt:lpstr>Value Set Versions</vt:lpstr>
      <vt:lpstr>Selecting Concepts</vt:lpstr>
      <vt:lpstr>Compose example</vt:lpstr>
      <vt:lpstr>Expansion example</vt:lpstr>
      <vt:lpstr>More terminology resources</vt:lpstr>
      <vt:lpstr>ConceptMap</vt:lpstr>
      <vt:lpstr>NamingSystem</vt:lpstr>
      <vt:lpstr>ExpansionProfile</vt:lpstr>
      <vt:lpstr>TerminologyCapabilities</vt:lpstr>
      <vt:lpstr>Review Learning Objectives</vt:lpstr>
      <vt:lpstr>Review Learning Objectives (cont.)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Review Learning Objectives</vt:lpstr>
      <vt:lpstr>Review Learning Objectives (cont.)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Review Learning Objectives</vt:lpstr>
      <vt:lpstr>Review Learning Objectives (cont.)</vt:lpstr>
      <vt:lpstr>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 details</vt:lpstr>
      <vt:lpstr>ExpansionProfile UML</vt:lpstr>
      <vt:lpstr>ConceptMap UML</vt:lpstr>
      <vt:lpstr>TerminologyCapabilities UML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Using Terminology in HL7 FHIR</dc:title>
  <dc:subject/>
  <dc:creator/>
  <cp:keywords/>
  <dc:description/>
  <cp:lastModifiedBy>Rob Hausam</cp:lastModifiedBy>
  <cp:revision>805</cp:revision>
  <dcterms:created xsi:type="dcterms:W3CDTF">2012-12-03T20:41:34Z</dcterms:created>
  <dcterms:modified xsi:type="dcterms:W3CDTF">2018-05-16T21:04:34Z</dcterms:modified>
  <cp:category/>
</cp:coreProperties>
</file>