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451" r:id="rId2"/>
    <p:sldId id="257" r:id="rId3"/>
    <p:sldId id="391" r:id="rId4"/>
    <p:sldId id="659" r:id="rId5"/>
    <p:sldId id="655" r:id="rId6"/>
    <p:sldId id="657" r:id="rId7"/>
    <p:sldId id="566" r:id="rId8"/>
    <p:sldId id="656" r:id="rId9"/>
    <p:sldId id="660" r:id="rId10"/>
    <p:sldId id="658" r:id="rId11"/>
    <p:sldId id="653" r:id="rId12"/>
    <p:sldId id="441" r:id="rId13"/>
    <p:sldId id="337" r:id="rId14"/>
    <p:sldId id="419" r:id="rId15"/>
    <p:sldId id="444" r:id="rId16"/>
    <p:sldId id="338" r:id="rId17"/>
    <p:sldId id="447" r:id="rId18"/>
    <p:sldId id="382" r:id="rId19"/>
    <p:sldId id="418" r:id="rId20"/>
    <p:sldId id="385" r:id="rId21"/>
    <p:sldId id="359" r:id="rId22"/>
    <p:sldId id="386" r:id="rId23"/>
    <p:sldId id="383" r:id="rId24"/>
    <p:sldId id="388" r:id="rId25"/>
    <p:sldId id="420" r:id="rId26"/>
    <p:sldId id="421" r:id="rId27"/>
    <p:sldId id="448" r:id="rId28"/>
    <p:sldId id="427" r:id="rId29"/>
    <p:sldId id="371" r:id="rId30"/>
    <p:sldId id="417" r:id="rId31"/>
    <p:sldId id="370" r:id="rId32"/>
    <p:sldId id="434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472" autoAdjust="0"/>
  </p:normalViewPr>
  <p:slideViewPr>
    <p:cSldViewPr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hospital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62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0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http://myhospital.org/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you are invoking in first column, and operations at right </a:t>
            </a:r>
            <a:endParaRPr lang="en-US" dirty="0">
              <a:effectLst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- Return available HTTP methods and other options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.csiro.au/stu3-latest/ValueSet?url=http://www.healthintersections.com.au/fhir/ValueSet/intensional-case-2" TargetMode="External"/><Relationship Id="rId2" Type="http://schemas.openxmlformats.org/officeDocument/2006/relationships/hyperlink" Target="http://browser.ihtsdotools.org/?perspective=full&amp;conceptId1=38341003&amp;edition=en-edition&amp;release=v20180131&amp;server=http://browser.ihtsdotools.org/api/v1/snomed&amp;langRefset=900000000000509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ntoserver.csiro.au/stu3-latest/ValueSet/intensional-case-2/$expan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ts.patientsfirst.org.nz/RestService.svc/Terminz/CodeSystem/$validate-code?system=http://snomed.info/sct&amp;code=23360400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lookup?system=http://snomed.info/sct&amp;code=233604007" TargetMode="External"/><Relationship Id="rId2" Type="http://schemas.openxmlformats.org/officeDocument/2006/relationships/hyperlink" Target="https://ontoserver.csiro.au/stu3-latest/CodeSystem/$lookup?system=http://snomed.info/sct&amp;code=233604007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B=3738000&amp;codeA=235856003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nceptMap/cm-address-use-v2/$translate?system=http://hl7.org/fhir/address-use&amp;code=home&amp;source=http://hl7.org/fhir/ValueSet/address-use&amp;target=http://hl7.org/fhir/ValueSet/v2-0190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tx.fhir.org/r3/ConceptMap/cm-address-use-v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6A1FE-4E27-4BC1-B298-29DD29E2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Terminology</a:t>
            </a:r>
            <a:br>
              <a:rPr lang="en-CA" dirty="0"/>
            </a:br>
            <a:r>
              <a:rPr lang="en-CA" dirty="0"/>
              <a:t>Hands-on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F0AFAC-D01A-4F23-9A7F-A392D5BD4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Oct. 16, 2018</a:t>
            </a:r>
          </a:p>
          <a:p>
            <a:r>
              <a:rPr lang="en-CA" dirty="0"/>
              <a:t>Lloyd McKenzie</a:t>
            </a:r>
          </a:p>
          <a:p>
            <a:r>
              <a:rPr lang="en-CA"/>
              <a:t>SNOMED Day </a:t>
            </a:r>
            <a:r>
              <a:rPr lang="en-CA" dirty="0"/>
              <a:t>of the Dev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98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2EDA70-681D-4DC9-8D5C-397B47BE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 ON Terminology 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31A6A8-0089-4825-B63D-0407B3B30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ECE6-1022-4D4E-A73E-920DA71C7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89AD-7B62-48CF-BD1D-29A36770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AC37-511F-436E-A064-C8754CB0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All conditions with a code of “Diabetes mellitus (disorder)”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Condition?code:below</a:t>
            </a:r>
            <a:r>
              <a:rPr lang="en-CA" sz="2400" dirty="0">
                <a:solidFill>
                  <a:srgbClr val="00B0F0"/>
                </a:solidFill>
              </a:rPr>
              <a:t>=http://snomed.info/sct|73211009</a:t>
            </a:r>
          </a:p>
          <a:p>
            <a:r>
              <a:rPr lang="en-CA" sz="2800" dirty="0"/>
              <a:t>All female patients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Patient?gender</a:t>
            </a:r>
            <a:r>
              <a:rPr lang="en-CA" sz="2400" dirty="0">
                <a:solidFill>
                  <a:srgbClr val="00B0F0"/>
                </a:solidFill>
              </a:rPr>
              <a:t>=female</a:t>
            </a:r>
          </a:p>
          <a:p>
            <a:pPr lvl="1"/>
            <a:r>
              <a:rPr lang="en-CA" sz="2400" dirty="0"/>
              <a:t>No need to specify code system – it’s fixed</a:t>
            </a:r>
          </a:p>
          <a:p>
            <a:r>
              <a:rPr lang="en-CA" sz="2800" dirty="0"/>
              <a:t>Observations whose display value or ‘text’ element contains ‘systolic’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Observation?code:text</a:t>
            </a:r>
            <a:r>
              <a:rPr lang="en-CA" sz="2400" dirty="0">
                <a:solidFill>
                  <a:srgbClr val="00B0F0"/>
                </a:solidFill>
              </a:rPr>
              <a:t>=systolic</a:t>
            </a:r>
          </a:p>
          <a:p>
            <a:r>
              <a:rPr lang="en-CA" sz="2800" dirty="0"/>
              <a:t>All procedures whose code falls within the specified value set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Procedure?code:in</a:t>
            </a:r>
            <a:r>
              <a:rPr lang="en-CA" sz="2400" dirty="0">
                <a:solidFill>
                  <a:srgbClr val="00B0F0"/>
                </a:solidFill>
              </a:rPr>
              <a:t>=http://somewhere.org/ValueSet/proc1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EE4D5-8930-490D-BA88-619357630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4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in FHIR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8081"/>
            <a:ext cx="11176000" cy="4624536"/>
          </a:xfrm>
        </p:spPr>
        <p:txBody>
          <a:bodyPr/>
          <a:lstStyle/>
          <a:p>
            <a:r>
              <a:rPr lang="en-US" dirty="0"/>
              <a:t>Implicit Value Sets (use “</a:t>
            </a:r>
            <a:r>
              <a:rPr lang="en-US" dirty="0" err="1"/>
              <a:t>code:in</a:t>
            </a:r>
            <a:r>
              <a:rPr lang="en-US" dirty="0"/>
              <a:t>” +)</a:t>
            </a:r>
          </a:p>
          <a:p>
            <a:pPr lvl="1"/>
            <a:r>
              <a:rPr lang="en-US" dirty="0"/>
              <a:t>All codes: </a:t>
            </a:r>
            <a:r>
              <a:rPr lang="en-US" dirty="0">
                <a:solidFill>
                  <a:srgbClr val="00B0F0"/>
                </a:solidFill>
              </a:rPr>
              <a:t>http://snomed.info/sct?fhir_vs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http://snomed.info/sct?fhir_vs=isa/195967001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refsets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http://snomed.info/sct?fhir_vs=refset</a:t>
            </a:r>
          </a:p>
          <a:p>
            <a:pPr lvl="1"/>
            <a:r>
              <a:rPr lang="en-US" dirty="0"/>
              <a:t>All codes in a </a:t>
            </a:r>
            <a:r>
              <a:rPr lang="en-US" dirty="0" err="1"/>
              <a:t>refset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http://snomed.info/sct?fhir_vs=refset/734138000</a:t>
            </a:r>
          </a:p>
          <a:p>
            <a:pPr lvl="1"/>
            <a:r>
              <a:rPr lang="en-CA" dirty="0"/>
              <a:t>All codes with a finding site of foot:</a:t>
            </a:r>
            <a:br>
              <a:rPr lang="en-CA" dirty="0"/>
            </a:br>
            <a:r>
              <a:rPr lang="en-CA" dirty="0">
                <a:solidFill>
                  <a:srgbClr val="00B0F0"/>
                </a:solidFill>
              </a:rPr>
              <a:t>http://snomed.info/sct?fhir_vs=ecl/*:363698007=&lt;&lt;56459004</a:t>
            </a:r>
          </a:p>
          <a:p>
            <a:r>
              <a:rPr lang="en-US" dirty="0"/>
              <a:t>Implicit </a:t>
            </a:r>
            <a:r>
              <a:rPr lang="en-US" dirty="0" err="1"/>
              <a:t>ConceptMaps</a:t>
            </a:r>
            <a:endParaRPr lang="en-US" dirty="0"/>
          </a:p>
          <a:p>
            <a:pPr lvl="1"/>
            <a:r>
              <a:rPr lang="en-US" dirty="0"/>
              <a:t>Historical associations: (SAME AS) </a:t>
            </a:r>
            <a:r>
              <a:rPr lang="en-US" dirty="0">
                <a:solidFill>
                  <a:srgbClr val="00B0F0"/>
                </a:solidFill>
              </a:rPr>
              <a:t>http://snomed.info/sct?fhir_cm=900000000000527005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GET/POST http://....ValueSet/someId$expand (instance)</a:t>
            </a:r>
          </a:p>
          <a:p>
            <a:pPr lvl="1"/>
            <a:r>
              <a:rPr lang="en-CA" dirty="0"/>
              <a:t>GET/POST http://...ValueSet$expand?url=[someURL] (type)</a:t>
            </a:r>
          </a:p>
          <a:p>
            <a:pPr lvl="1"/>
            <a:r>
              <a:rPr lang="en-CA" dirty="0"/>
              <a:t>POST http://...</a:t>
            </a:r>
            <a:r>
              <a:rPr lang="en-CA" dirty="0" err="1"/>
              <a:t>ValueSet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date</a:t>
            </a:r>
            <a:r>
              <a:rPr lang="en-CA" dirty="0"/>
              <a:t>: Generate the expansion as of the specified date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 err="1"/>
              <a:t>url</a:t>
            </a:r>
            <a:r>
              <a:rPr lang="en-CA" dirty="0"/>
              <a:t>, </a:t>
            </a:r>
            <a:r>
              <a:rPr lang="en-CA" dirty="0" err="1"/>
              <a:t>valueSet</a:t>
            </a:r>
            <a:r>
              <a:rPr lang="en-CA" dirty="0"/>
              <a:t>, </a:t>
            </a:r>
            <a:r>
              <a:rPr lang="en-CA" dirty="0" err="1"/>
              <a:t>valueSetVersion</a:t>
            </a:r>
            <a:r>
              <a:rPr lang="en-CA" dirty="0"/>
              <a:t>, filter, data, </a:t>
            </a:r>
            <a:r>
              <a:rPr lang="en-CA" dirty="0" err="1"/>
              <a:t>includeDesignations</a:t>
            </a:r>
            <a:r>
              <a:rPr lang="en-CA" dirty="0"/>
              <a:t>, </a:t>
            </a:r>
            <a:r>
              <a:rPr lang="en-CA" dirty="0" err="1"/>
              <a:t>activeOnly</a:t>
            </a:r>
            <a:r>
              <a:rPr lang="en-CA" dirty="0"/>
              <a:t>, </a:t>
            </a:r>
            <a:r>
              <a:rPr lang="en-US" dirty="0" err="1"/>
              <a:t>excludePostCoordinated</a:t>
            </a:r>
            <a:r>
              <a:rPr lang="en-US" dirty="0"/>
              <a:t> … , etc.</a:t>
            </a:r>
            <a:endParaRPr lang="en-CA" dirty="0"/>
          </a:p>
          <a:p>
            <a:pPr lvl="1"/>
            <a:r>
              <a:rPr lang="en-CA" dirty="0"/>
              <a:t>Used to configure the behaviour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of “Hypertensive disorder, systemic arterial” (38341003)</a:t>
            </a:r>
          </a:p>
          <a:p>
            <a:pPr lvl="1"/>
            <a:r>
              <a:rPr lang="en-US" dirty="0"/>
              <a:t>SNOMED CT browser </a:t>
            </a:r>
            <a:r>
              <a:rPr lang="en-US" dirty="0">
                <a:hlinkClick r:id="rId2"/>
              </a:rPr>
              <a:t>view</a:t>
            </a:r>
            <a:endParaRPr lang="en-US" dirty="0"/>
          </a:p>
          <a:p>
            <a:pPr lvl="1"/>
            <a:r>
              <a:rPr lang="en-US" dirty="0"/>
              <a:t>Value set definition (</a:t>
            </a:r>
            <a:r>
              <a:rPr lang="en-US" dirty="0" err="1"/>
              <a:t>intensional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https://ontoserver.csiro.au/stu3-latest/ValueSet?url=http://www.healthintersections.com.au/fhir/ValueSet/intensional-case-2</a:t>
            </a:r>
            <a:endParaRPr lang="en-US" dirty="0"/>
          </a:p>
          <a:p>
            <a:pPr lvl="1"/>
            <a:r>
              <a:rPr lang="en-US" dirty="0"/>
              <a:t>Value set expansion: </a:t>
            </a:r>
            <a:r>
              <a:rPr lang="en-US" dirty="0">
                <a:hlinkClick r:id="rId3"/>
              </a:rPr>
              <a:t>https://ontoserver.csiro.au/stu3-latest/ValueSet </a:t>
            </a:r>
            <a:r>
              <a:rPr lang="en-US" dirty="0">
                <a:hlinkClick r:id="rId4"/>
              </a:rPr>
              <a:t>/intensional-case-2/$expand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42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 (optional)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3"/>
              </a:rPr>
              <a:t>http://fhirtest.uhn.ca/baseDstu3/ValueSet/$validate-code?url=http://hl7.org/fhir/ValueSet/condition-category&amp;system=http://hl7.org/fhir/condition-category&amp;code=problem-list-item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</a:t>
            </a:r>
          </a:p>
          <a:p>
            <a:pPr lvl="1"/>
            <a:r>
              <a:rPr lang="en-US" dirty="0">
                <a:hlinkClick r:id="rId4"/>
              </a:rPr>
              <a:t>http://its.patientsfirst.org.nz/RestService.svc/Terminz/CodeSystem/$validate-code?system=http://snomed.info/sct&amp;code=233604007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69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and designations</a:t>
            </a:r>
          </a:p>
          <a:p>
            <a:pPr lvl="2"/>
            <a:r>
              <a:rPr lang="en-CA" dirty="0"/>
              <a:t>Designations are additional representations for the concept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</a:t>
            </a:r>
            <a:r>
              <a:rPr lang="en-CA" dirty="0"/>
              <a:t>: 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$lookup 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1"/>
            <a:r>
              <a:rPr lang="en-GB" dirty="0"/>
              <a:t>Provides similar capability to using $validate-code with </a:t>
            </a:r>
            <a:r>
              <a:rPr lang="en-GB" dirty="0" err="1"/>
              <a:t>CodeSystem</a:t>
            </a:r>
            <a:r>
              <a:rPr lang="en-GB" dirty="0"/>
              <a:t>, 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</a:p>
          <a:p>
            <a:pPr lvl="1"/>
            <a:r>
              <a:rPr lang="en-GB" dirty="0"/>
              <a:t>Returns the details if the lookup is successful</a:t>
            </a:r>
          </a:p>
          <a:p>
            <a:pPr lvl="2"/>
            <a:r>
              <a:rPr lang="en-GB" dirty="0"/>
              <a:t>Only needs one operation, rather than two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2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case, credit principally goes to Robert </a:t>
            </a:r>
            <a:r>
              <a:rPr lang="en-US" dirty="0" err="1"/>
              <a:t>Hausam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895600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57961C-FCA0-5746-BE34-3DC83308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https://ontoserver.csiro.au/stu3-latest/CodeSystem/$lookup?system=http://snomed.info/sct&amp;code=233604007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http://tx.fhir.org/r3/CodeSystem/$lookup?system=http://snomed.info/sct&amp;code=233604007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Note: Different servers will display different details!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whether </a:t>
            </a:r>
            <a:r>
              <a:rPr lang="en-US" err="1"/>
              <a:t>codeA</a:t>
            </a:r>
            <a:r>
              <a:rPr lang="en-US"/>
              <a:t> / </a:t>
            </a:r>
            <a:r>
              <a:rPr lang="en-US" err="1"/>
              <a:t>codingA</a:t>
            </a:r>
            <a:r>
              <a:rPr lang="en-US"/>
              <a:t> subsumes (or is subsumed by) </a:t>
            </a:r>
            <a:r>
              <a:rPr lang="en-US" err="1"/>
              <a:t>codeB</a:t>
            </a:r>
            <a:r>
              <a:rPr lang="en-US"/>
              <a:t> / </a:t>
            </a:r>
            <a:r>
              <a:rPr lang="en-US" err="1"/>
              <a:t>codingB</a:t>
            </a:r>
            <a:endParaRPr lang="en-US"/>
          </a:p>
          <a:p>
            <a:pPr lvl="1"/>
            <a:r>
              <a:rPr lang="en-US"/>
              <a:t>Based on the semantics of </a:t>
            </a:r>
            <a:r>
              <a:rPr lang="en-US" err="1"/>
              <a:t>subsumption</a:t>
            </a:r>
            <a:r>
              <a:rPr lang="en-US"/>
              <a:t> in the underlying code system (e.g. SNOMED CT)</a:t>
            </a:r>
            <a:endParaRPr lang="en-CA"/>
          </a:p>
          <a:p>
            <a:r>
              <a:rPr lang="en-CA"/>
              <a:t>Returns one of four possible codes:</a:t>
            </a:r>
          </a:p>
          <a:p>
            <a:pPr lvl="1"/>
            <a:r>
              <a:rPr lang="en-CA"/>
              <a:t>equivalent, subsumes, subsumed-by, and not-subsumed</a:t>
            </a:r>
          </a:p>
          <a:p>
            <a:r>
              <a:rPr lang="en-CA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r>
              <a:rPr lang="is-IS" dirty="0"/>
              <a:t>Is code A subsumed by code B?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http://tx.fhir.org/r3/CodeSystem/$subsumes?system=http://snomed.info/sct&amp;codeB=3738000&amp;codeA=235856003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the code in the “v2 Address Type” (table 0190) value set (the target) that corresponds to the code ‘home’ in the FHIR “</a:t>
            </a:r>
            <a:r>
              <a:rPr lang="en-US" dirty="0" err="1"/>
              <a:t>AddressUse</a:t>
            </a:r>
            <a:r>
              <a:rPr lang="en-US" dirty="0"/>
              <a:t>” value set (the source)?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http://tx.fhir.org/r3/ConceptMap/cm-address-use-v2/$translate?system=http://hl7.org/fhir/address-use&amp;code=home&amp;source=http://hl7.org/fhir/ValueSet/address-use&amp;target=http://hl7.org/fhir/ValueSet/v2-0190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http://tx.fhir.org/r3/ConceptMap/cm-address-use-v2</a:t>
            </a:r>
            <a:endParaRPr lang="en-US" dirty="0">
              <a:hlinkClick r:id="rId5"/>
            </a:endParaRPr>
          </a:p>
          <a:p>
            <a:pPr lvl="1"/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Paging</a:t>
            </a:r>
          </a:p>
          <a:p>
            <a:pPr lvl="1"/>
            <a:r>
              <a:rPr lang="en-GB"/>
              <a:t>Search results can be paged</a:t>
            </a:r>
          </a:p>
          <a:p>
            <a:pPr lvl="2"/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search.html</a:t>
            </a:r>
            <a:r>
              <a:rPr lang="en-GB"/>
              <a:t>, see the _count parameter</a:t>
            </a:r>
          </a:p>
          <a:p>
            <a:pPr lvl="1"/>
            <a:r>
              <a:rPr lang="en-GB"/>
              <a:t>$expand results have a separate paging mechanism (count, offset)</a:t>
            </a:r>
          </a:p>
          <a:p>
            <a:r>
              <a:rPr lang="en-GB"/>
              <a:t>May improve performance by requesting specific elements</a:t>
            </a:r>
          </a:p>
          <a:p>
            <a:pPr lvl="1"/>
            <a:r>
              <a:rPr lang="en-GB"/>
              <a:t>‘</a:t>
            </a:r>
            <a:r>
              <a:rPr lang="en-GB" err="1"/>
              <a:t>includeDefinition</a:t>
            </a:r>
            <a:r>
              <a:rPr lang="en-GB"/>
              <a:t>’ or ‘</a:t>
            </a:r>
            <a:r>
              <a:rPr lang="en-GB" err="1"/>
              <a:t>includeDesignations</a:t>
            </a:r>
            <a:r>
              <a:rPr lang="en-GB"/>
              <a:t>’ on $expand</a:t>
            </a:r>
          </a:p>
          <a:p>
            <a:pPr lvl="1"/>
            <a:r>
              <a:rPr lang="en-GB"/>
              <a:t>‘property’ to specify which properties to return on $lookup</a:t>
            </a:r>
          </a:p>
          <a:p>
            <a:pPr lvl="1"/>
            <a:r>
              <a:rPr lang="en-GB"/>
              <a:t>‘_elements’ to request specific elements to be returned on search/read operation results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Possibilities? R5?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“Chaining” of $expand and $lookup operation</a:t>
            </a:r>
          </a:p>
          <a:p>
            <a:pPr lvl="1"/>
            <a:r>
              <a:rPr lang="en-US" dirty="0"/>
              <a:t>E.g. “pipe” the output of $expand to $lookup</a:t>
            </a:r>
          </a:p>
          <a:p>
            <a:pPr lvl="1"/>
            <a:r>
              <a:rPr lang="en-US" dirty="0"/>
              <a:t>Would eliminate many additional calls to the server</a:t>
            </a:r>
          </a:p>
          <a:p>
            <a:pPr lvl="1"/>
            <a:r>
              <a:rPr lang="en-US" dirty="0"/>
              <a:t>Grahame is working on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77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tools (BONUS)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64908-3E27-B748-8DF1-374D27D4CDA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and REST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71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dirty="0">
                <a:hlinkClick r:id="rId2"/>
              </a:rPr>
              <a:t>http://ontoserver.csiro.au/stu3-latest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clinFHIR</a:t>
            </a:r>
            <a:r>
              <a:rPr lang="en-US"/>
              <a:t> (David Hay)</a:t>
            </a:r>
          </a:p>
          <a:p>
            <a:pPr lvl="1"/>
            <a:r>
              <a:rPr lang="en-US" err="1"/>
              <a:t>CodeSystem</a:t>
            </a:r>
            <a:r>
              <a:rPr lang="en-US"/>
              <a:t> builder</a:t>
            </a:r>
          </a:p>
          <a:p>
            <a:pPr lvl="2"/>
            <a:r>
              <a:rPr lang="en-US">
                <a:hlinkClick r:id="rId2"/>
              </a:rPr>
              <a:t>http://clinfhir.com/codeSystem.html</a:t>
            </a:r>
            <a:endParaRPr lang="en-US"/>
          </a:p>
          <a:p>
            <a:pPr lvl="1"/>
            <a:r>
              <a:rPr lang="en-US" err="1"/>
              <a:t>ValueSet</a:t>
            </a:r>
            <a:r>
              <a:rPr lang="en-US"/>
              <a:t> explorer</a:t>
            </a:r>
          </a:p>
          <a:p>
            <a:pPr lvl="2"/>
            <a:r>
              <a:rPr lang="en-US">
                <a:hlinkClick r:id="rId3"/>
              </a:rPr>
              <a:t>http://clinfhir.com/valuesetCreator.html</a:t>
            </a:r>
            <a:endParaRPr lang="en-US"/>
          </a:p>
          <a:p>
            <a:pPr lvl="1"/>
            <a:r>
              <a:rPr lang="en-US"/>
              <a:t>Query Tool</a:t>
            </a:r>
          </a:p>
          <a:p>
            <a:pPr lvl="2"/>
            <a:r>
              <a:rPr lang="en-US">
                <a:hlinkClick r:id="rId4"/>
              </a:rPr>
              <a:t>http://clinfhir.com/query.html</a:t>
            </a:r>
            <a:endParaRPr lang="en-US"/>
          </a:p>
          <a:p>
            <a:r>
              <a:rPr lang="en-US"/>
              <a:t>Postman</a:t>
            </a:r>
          </a:p>
          <a:p>
            <a:pPr lvl="1"/>
            <a:r>
              <a:rPr lang="en-US">
                <a:hlinkClick r:id="rId5"/>
              </a:rPr>
              <a:t>https://www.getpostman.com/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1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4AA183-80D3-4666-8548-B19EE929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need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BB146-8C7C-43D6-90D7-7DF25E58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browser</a:t>
            </a:r>
          </a:p>
          <a:p>
            <a:endParaRPr lang="en-CA" dirty="0"/>
          </a:p>
          <a:p>
            <a:r>
              <a:rPr lang="en-CA" dirty="0"/>
              <a:t>(And if you want to get fancy)</a:t>
            </a:r>
          </a:p>
          <a:p>
            <a:pPr lvl="1"/>
            <a:r>
              <a:rPr lang="en-US" dirty="0"/>
              <a:t>Chrome Poster” (</a:t>
            </a:r>
            <a:r>
              <a:rPr lang="en-US" dirty="0" err="1"/>
              <a:t>Zhiping</a:t>
            </a:r>
            <a:r>
              <a:rPr lang="en-US" dirty="0"/>
              <a:t> Deng)</a:t>
            </a:r>
          </a:p>
          <a:p>
            <a:pPr lvl="1"/>
            <a:r>
              <a:rPr lang="en-US" dirty="0"/>
              <a:t>Firefox “Poster” (Alex </a:t>
            </a:r>
            <a:r>
              <a:rPr lang="en-US" dirty="0" err="1"/>
              <a:t>Milowski</a:t>
            </a:r>
            <a:r>
              <a:rPr lang="en-US" dirty="0"/>
              <a:t>); or</a:t>
            </a:r>
          </a:p>
          <a:p>
            <a:pPr lvl="1"/>
            <a:r>
              <a:rPr lang="en-US" dirty="0">
                <a:hlinkClick r:id="rId2"/>
              </a:rPr>
              <a:t>http://www.telerik.com/fiddler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0E073-DCEA-4AEB-87F7-E57168925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a URL based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0368" y="836713"/>
            <a:ext cx="7618040" cy="298509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https://server.org/fhir/Patient/1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5077410" y="1402296"/>
            <a:ext cx="381000" cy="4392489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56" y="3745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8163795" y="2073760"/>
            <a:ext cx="468633" cy="1291856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9253873" y="3367469"/>
            <a:ext cx="380999" cy="36004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155" y="2135371"/>
            <a:ext cx="202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435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631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Note: This URL resolves to the current version of a resource</a:t>
            </a:r>
          </a:p>
          <a:p>
            <a:r>
              <a:rPr lang="en-US" dirty="0">
                <a:solidFill>
                  <a:srgbClr val="636360"/>
                </a:solidFill>
              </a:rPr>
              <a:t>It’s also specific to a server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4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3472" y="836713"/>
            <a:ext cx="10513168" cy="298509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https://server.org/fhir/Patient?name=Smith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4289349" y="1367083"/>
            <a:ext cx="381000" cy="4528450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752" y="3778235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7409007" y="1967225"/>
            <a:ext cx="468633" cy="1366458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8088" y="2075746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Note – no ID specified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7180A7-202C-4C9F-AA20-84A341C4D437}"/>
              </a:ext>
            </a:extLst>
          </p:cNvPr>
          <p:cNvSpPr/>
          <p:nvPr/>
        </p:nvSpPr>
        <p:spPr bwMode="auto">
          <a:xfrm rot="16200000">
            <a:off x="9242980" y="2598085"/>
            <a:ext cx="402787" cy="208823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C388-20DE-4C0F-A0A2-55F9AA3273AB}"/>
              </a:ext>
            </a:extLst>
          </p:cNvPr>
          <p:cNvSpPr txBox="1"/>
          <p:nvPr/>
        </p:nvSpPr>
        <p:spPr>
          <a:xfrm>
            <a:off x="8760296" y="3796528"/>
            <a:ext cx="156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search term</a:t>
            </a:r>
          </a:p>
        </p:txBody>
      </p:sp>
    </p:spTree>
    <p:extLst>
      <p:ext uri="{BB962C8B-B14F-4D97-AF65-F5344CB8AC3E}">
        <p14:creationId xmlns:p14="http://schemas.microsoft.com/office/powerpoint/2010/main" val="34220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Resource URLs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847527" y="1700810"/>
          <a:ext cx="8352930" cy="40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DELETE, 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907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[base]/([type]/([id]/)?)?$[name]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</a:t>
                      </a:r>
                      <a:r>
                        <a:rPr kumimoji="0" lang="en-AU" sz="16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545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3472" y="836713"/>
            <a:ext cx="10513168" cy="2985095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https://server.org/fhir/Patient/1?_format=json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4289349" y="1367083"/>
            <a:ext cx="381000" cy="4528449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760" y="3778235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7409007" y="1967225"/>
            <a:ext cx="468633" cy="1366458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8409418" y="3427357"/>
            <a:ext cx="337428" cy="364328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3827" y="2052468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5966" y="3800022"/>
            <a:ext cx="3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Gets the same patient but returns as JSON instead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7180A7-202C-4C9F-AA20-84A341C4D437}"/>
              </a:ext>
            </a:extLst>
          </p:cNvPr>
          <p:cNvSpPr/>
          <p:nvPr/>
        </p:nvSpPr>
        <p:spPr bwMode="auto">
          <a:xfrm rot="16200000">
            <a:off x="9855048" y="2418065"/>
            <a:ext cx="402787" cy="244827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C388-20DE-4C0F-A0A2-55F9AA3273AB}"/>
              </a:ext>
            </a:extLst>
          </p:cNvPr>
          <p:cNvSpPr txBox="1"/>
          <p:nvPr/>
        </p:nvSpPr>
        <p:spPr>
          <a:xfrm>
            <a:off x="9408368" y="3826444"/>
            <a:ext cx="13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00088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BFE-FA16-458A-96C4-A7E1F4E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EC1B-3600-4BE0-81CE-36D6C744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Content-Type</a:t>
            </a:r>
          </a:p>
          <a:p>
            <a:pPr lvl="1"/>
            <a:r>
              <a:rPr lang="en-CA" dirty="0"/>
              <a:t>What you’re sending if doing a POST</a:t>
            </a:r>
          </a:p>
          <a:p>
            <a:r>
              <a:rPr lang="en-CA" dirty="0"/>
              <a:t>Accept</a:t>
            </a:r>
          </a:p>
          <a:p>
            <a:pPr lvl="1"/>
            <a:r>
              <a:rPr lang="en-CA" dirty="0"/>
              <a:t>What you want back (defaults will vary by server)</a:t>
            </a:r>
          </a:p>
          <a:p>
            <a:r>
              <a:rPr lang="en-CA" dirty="0"/>
              <a:t>Allowed values:</a:t>
            </a:r>
          </a:p>
          <a:p>
            <a:pPr lvl="1"/>
            <a:r>
              <a:rPr lang="en-CA" dirty="0"/>
              <a:t>application/</a:t>
            </a:r>
            <a:r>
              <a:rPr lang="en-CA" dirty="0" err="1"/>
              <a:t>fhir+xml</a:t>
            </a:r>
            <a:endParaRPr lang="en-CA" dirty="0"/>
          </a:p>
          <a:p>
            <a:pPr lvl="1"/>
            <a:r>
              <a:rPr lang="en-CA" dirty="0"/>
              <a:t>application/</a:t>
            </a:r>
            <a:r>
              <a:rPr lang="en-CA" dirty="0" err="1"/>
              <a:t>fhir+json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F141-D34E-475E-B108-630692056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2639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Words>2060</Words>
  <Application>Microsoft Office PowerPoint</Application>
  <PresentationFormat>Widescreen</PresentationFormat>
  <Paragraphs>279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Refined</vt:lpstr>
      <vt:lpstr>FHIR Terminology Hands-on</vt:lpstr>
      <vt:lpstr>This presentation</vt:lpstr>
      <vt:lpstr>FHIR and REST</vt:lpstr>
      <vt:lpstr>What you need</vt:lpstr>
      <vt:lpstr>REST: a URL based API</vt:lpstr>
      <vt:lpstr>REST: Search</vt:lpstr>
      <vt:lpstr>FHIR Resource URLs</vt:lpstr>
      <vt:lpstr>REST: JSON</vt:lpstr>
      <vt:lpstr>Using headers</vt:lpstr>
      <vt:lpstr>HANDS ON Terminology Services</vt:lpstr>
      <vt:lpstr>Search examples</vt:lpstr>
      <vt:lpstr>SNOMED CT in FHIR (cont.)</vt:lpstr>
      <vt:lpstr>$expand</vt:lpstr>
      <vt:lpstr>$expand (cont.)</vt:lpstr>
      <vt:lpstr>$expand example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Some Useful Ideas</vt:lpstr>
      <vt:lpstr>Other Useful Ideas</vt:lpstr>
      <vt:lpstr>Future Possibilities? R5?</vt:lpstr>
      <vt:lpstr>Servers and tools (BONUS)</vt:lpstr>
      <vt:lpstr>Some Publicly Available Terminology Servers</vt:lpstr>
      <vt:lpstr>Some Publicly Available Terminology Servers</vt:lpstr>
      <vt:lpstr>Some Useful Tools</vt:lpstr>
      <vt:lpstr>Some Useful Tools (cont.)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59</cp:revision>
  <dcterms:created xsi:type="dcterms:W3CDTF">2008-01-21T06:12:12Z</dcterms:created>
  <dcterms:modified xsi:type="dcterms:W3CDTF">2018-10-17T07:08:53Z</dcterms:modified>
</cp:coreProperties>
</file>