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1"/>
  </p:notesMasterIdLst>
  <p:sldIdLst>
    <p:sldId id="258" r:id="rId2"/>
    <p:sldId id="355" r:id="rId3"/>
    <p:sldId id="356" r:id="rId4"/>
    <p:sldId id="263" r:id="rId5"/>
    <p:sldId id="260" r:id="rId6"/>
    <p:sldId id="261" r:id="rId7"/>
    <p:sldId id="262" r:id="rId8"/>
    <p:sldId id="264" r:id="rId9"/>
    <p:sldId id="265" r:id="rId10"/>
    <p:sldId id="271" r:id="rId11"/>
    <p:sldId id="266" r:id="rId12"/>
    <p:sldId id="269" r:id="rId13"/>
    <p:sldId id="267" r:id="rId14"/>
    <p:sldId id="268" r:id="rId15"/>
    <p:sldId id="270" r:id="rId16"/>
    <p:sldId id="272" r:id="rId17"/>
    <p:sldId id="273" r:id="rId18"/>
    <p:sldId id="274" r:id="rId19"/>
    <p:sldId id="275" r:id="rId20"/>
    <p:sldId id="276" r:id="rId21"/>
    <p:sldId id="327" r:id="rId22"/>
    <p:sldId id="279" r:id="rId23"/>
    <p:sldId id="333" r:id="rId24"/>
    <p:sldId id="281" r:id="rId25"/>
    <p:sldId id="282" r:id="rId26"/>
    <p:sldId id="283" r:id="rId27"/>
    <p:sldId id="349" r:id="rId28"/>
    <p:sldId id="285" r:id="rId29"/>
    <p:sldId id="286" r:id="rId30"/>
    <p:sldId id="287" r:id="rId31"/>
    <p:sldId id="288" r:id="rId32"/>
    <p:sldId id="342" r:id="rId33"/>
    <p:sldId id="343" r:id="rId34"/>
    <p:sldId id="292" r:id="rId35"/>
    <p:sldId id="293" r:id="rId36"/>
    <p:sldId id="329" r:id="rId37"/>
    <p:sldId id="330" r:id="rId38"/>
    <p:sldId id="331" r:id="rId39"/>
    <p:sldId id="298" r:id="rId40"/>
    <p:sldId id="350" r:id="rId41"/>
    <p:sldId id="300" r:id="rId42"/>
    <p:sldId id="340" r:id="rId43"/>
    <p:sldId id="301" r:id="rId44"/>
    <p:sldId id="353" r:id="rId45"/>
    <p:sldId id="302" r:id="rId46"/>
    <p:sldId id="345" r:id="rId47"/>
    <p:sldId id="328" r:id="rId48"/>
    <p:sldId id="334" r:id="rId49"/>
    <p:sldId id="335" r:id="rId50"/>
    <p:sldId id="336" r:id="rId51"/>
    <p:sldId id="337" r:id="rId52"/>
    <p:sldId id="338" r:id="rId53"/>
    <p:sldId id="341" r:id="rId54"/>
    <p:sldId id="346" r:id="rId55"/>
    <p:sldId id="351" r:id="rId56"/>
    <p:sldId id="358" r:id="rId57"/>
    <p:sldId id="357" r:id="rId58"/>
    <p:sldId id="347" r:id="rId59"/>
    <p:sldId id="348" r:id="rId6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AFF"/>
    <a:srgbClr val="00B8FC"/>
    <a:srgbClr val="A3E75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2" autoAdjust="0"/>
    <p:restoredTop sz="94552" autoAdjust="0"/>
  </p:normalViewPr>
  <p:slideViewPr>
    <p:cSldViewPr>
      <p:cViewPr varScale="1">
        <p:scale>
          <a:sx n="92" d="100"/>
          <a:sy n="92" d="100"/>
        </p:scale>
        <p:origin x="148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6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73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1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27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25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Maturity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36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what XML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are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different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09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Names are element names ? Keep</a:t>
            </a:r>
            <a:r>
              <a:rPr lang="en-US" baseline="0" dirty="0" smtClean="0"/>
              <a:t> names</a:t>
            </a:r>
            <a:r>
              <a:rPr lang="mr-IN" baseline="0" dirty="0" smtClean="0"/>
              <a:t>…</a:t>
            </a:r>
            <a:r>
              <a:rPr lang="en-US" baseline="0" dirty="0" smtClean="0"/>
              <a:t>. ?? </a:t>
            </a:r>
            <a:r>
              <a:rPr lang="en-US" baseline="0" dirty="0" err="1" smtClean="0"/>
              <a:t>Introducte</a:t>
            </a:r>
            <a:r>
              <a:rPr lang="en-US" baseline="0" dirty="0" smtClean="0"/>
              <a:t> before scenario 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02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6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38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conformance server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27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2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7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77532 </a:t>
            </a:r>
            <a:r>
              <a:rPr lang="mr-IN" dirty="0" smtClean="0"/>
              <a:t>–</a:t>
            </a:r>
            <a:r>
              <a:rPr lang="en-US" dirty="0" smtClean="0"/>
              <a:t> eve </a:t>
            </a:r>
            <a:r>
              <a:rPr lang="en-US" dirty="0" err="1" smtClean="0"/>
              <a:t>betterhalf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documents</a:t>
            </a:r>
          </a:p>
          <a:p>
            <a:r>
              <a:rPr lang="en-US" dirty="0" smtClean="0"/>
              <a:t>Georgia </a:t>
            </a:r>
            <a:r>
              <a:rPr lang="en-US" smtClean="0"/>
              <a:t>taylor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40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22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64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69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320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43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4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9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968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6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493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0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50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231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77532 </a:t>
            </a:r>
            <a:r>
              <a:rPr lang="mr-IN" dirty="0" smtClean="0"/>
              <a:t>–</a:t>
            </a:r>
            <a:r>
              <a:rPr lang="en-US" dirty="0" smtClean="0"/>
              <a:t> eve </a:t>
            </a:r>
            <a:r>
              <a:rPr lang="en-US" dirty="0" err="1" smtClean="0"/>
              <a:t>betterhalf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documents</a:t>
            </a:r>
          </a:p>
          <a:p>
            <a:r>
              <a:rPr lang="en-US" dirty="0" smtClean="0"/>
              <a:t>Georgia </a:t>
            </a:r>
            <a:r>
              <a:rPr lang="en-US" smtClean="0"/>
              <a:t>taylor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846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120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754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374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77532 </a:t>
            </a:r>
            <a:r>
              <a:rPr lang="mr-IN" dirty="0" smtClean="0"/>
              <a:t>–</a:t>
            </a:r>
            <a:r>
              <a:rPr lang="en-US" dirty="0" smtClean="0"/>
              <a:t> eve </a:t>
            </a:r>
            <a:r>
              <a:rPr lang="en-US" dirty="0" err="1" smtClean="0"/>
              <a:t>betterhalf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documents</a:t>
            </a:r>
          </a:p>
          <a:p>
            <a:r>
              <a:rPr lang="en-US" dirty="0" smtClean="0"/>
              <a:t>Georgia </a:t>
            </a:r>
            <a:r>
              <a:rPr lang="en-US" smtClean="0"/>
              <a:t>taylor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062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77532 </a:t>
            </a:r>
            <a:r>
              <a:rPr lang="mr-IN" dirty="0" smtClean="0"/>
              <a:t>–</a:t>
            </a:r>
            <a:r>
              <a:rPr lang="en-US" dirty="0" smtClean="0"/>
              <a:t> eve </a:t>
            </a:r>
            <a:r>
              <a:rPr lang="en-US" dirty="0" err="1" smtClean="0"/>
              <a:t>betterhalf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documents</a:t>
            </a:r>
          </a:p>
          <a:p>
            <a:r>
              <a:rPr lang="en-US" dirty="0" smtClean="0"/>
              <a:t>Georgia </a:t>
            </a:r>
            <a:r>
              <a:rPr lang="en-US" smtClean="0"/>
              <a:t>taylor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812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95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version </a:t>
            </a:r>
            <a:r>
              <a:rPr lang="mr-IN" dirty="0" smtClean="0"/>
              <a:t>–</a:t>
            </a:r>
            <a:r>
              <a:rPr lang="en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449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655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508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8163" marR="0" lvl="0" indent="-277813" algn="l" defTabSz="4571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LucidaGrande" charset="0"/>
              <a:buNone/>
              <a:tabLst/>
              <a:defRPr/>
            </a:pPr>
            <a:endParaRPr lang="en-US" sz="10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950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110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77532 </a:t>
            </a:r>
            <a:r>
              <a:rPr lang="mr-IN" dirty="0" smtClean="0"/>
              <a:t>–</a:t>
            </a:r>
            <a:r>
              <a:rPr lang="en-US" dirty="0" smtClean="0"/>
              <a:t> eve </a:t>
            </a:r>
            <a:r>
              <a:rPr lang="en-US" dirty="0" err="1" smtClean="0"/>
              <a:t>betterhalf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documents</a:t>
            </a:r>
          </a:p>
          <a:p>
            <a:r>
              <a:rPr lang="en-US" dirty="0" smtClean="0"/>
              <a:t>Georgia </a:t>
            </a:r>
            <a:r>
              <a:rPr lang="en-US" smtClean="0"/>
              <a:t>taylor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426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833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77532 </a:t>
            </a:r>
            <a:r>
              <a:rPr lang="mr-IN" dirty="0" smtClean="0"/>
              <a:t>–</a:t>
            </a:r>
            <a:r>
              <a:rPr lang="en-US" dirty="0" smtClean="0"/>
              <a:t> eve </a:t>
            </a:r>
            <a:r>
              <a:rPr lang="en-US" dirty="0" err="1" smtClean="0"/>
              <a:t>betterhalf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documents</a:t>
            </a:r>
          </a:p>
          <a:p>
            <a:r>
              <a:rPr lang="en-US" dirty="0" smtClean="0"/>
              <a:t>Georgia </a:t>
            </a:r>
            <a:r>
              <a:rPr lang="en-US" smtClean="0"/>
              <a:t>taylor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946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795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39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11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2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96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55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203200" y="152400"/>
            <a:ext cx="11785600" cy="6477000"/>
            <a:chOff x="240" y="288"/>
            <a:chExt cx="5290" cy="3504"/>
          </a:xfrm>
        </p:grpSpPr>
        <p:sp>
          <p:nvSpPr>
            <p:cNvPr id="3379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79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04" name="Rectangle 12"/>
          <p:cNvSpPr>
            <a:spLocks noChangeArrowheads="1"/>
          </p:cNvSpPr>
          <p:nvPr userDrawn="1"/>
        </p:nvSpPr>
        <p:spPr bwMode="auto">
          <a:xfrm>
            <a:off x="101600" y="6629401"/>
            <a:ext cx="7620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2017 Health Level Seven ® International. All Rights Reserved. </a:t>
            </a:r>
          </a:p>
          <a:p>
            <a:r>
              <a:rPr lang="en-US" sz="600" b="1" dirty="0"/>
              <a:t>HL7 and Health Level Seven are registered trademarks of Health Level Seven International. Reg. U.S. TM Office.</a:t>
            </a:r>
          </a:p>
        </p:txBody>
      </p:sp>
      <p:pic>
        <p:nvPicPr>
          <p:cNvPr id="33805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70802" y="312737"/>
            <a:ext cx="1103376" cy="1135380"/>
          </a:xfrm>
          <a:prstGeom prst="rect">
            <a:avLst/>
          </a:prstGeom>
          <a:noFill/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 August 2017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56802" y="360001"/>
            <a:ext cx="11220105" cy="6340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13262" y="1575794"/>
            <a:ext cx="10430069" cy="416125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buClr>
                <a:schemeClr val="accent2"/>
              </a:buClr>
              <a:buSzPct val="100000"/>
              <a:buFont typeface="LucidaGrande" charset="0"/>
              <a:buChar char="▸"/>
              <a:defRPr sz="1500" b="0" i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1pPr>
            <a:lvl2pPr>
              <a:buClr>
                <a:schemeClr val="accent2"/>
              </a:buClr>
              <a:defRPr sz="1500" b="0" i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2pPr>
            <a:lvl3pPr>
              <a:buClr>
                <a:schemeClr val="accent2"/>
              </a:buClr>
              <a:defRPr sz="1500" b="0" i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3pPr>
            <a:lvl4pPr>
              <a:buClr>
                <a:schemeClr val="accent2"/>
              </a:buClr>
              <a:defRPr sz="1500" b="0" i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4pPr>
            <a:lvl5pPr>
              <a:buClr>
                <a:schemeClr val="accent2"/>
              </a:buClr>
              <a:defRPr sz="1500" b="0" i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5pPr>
            <a:lvl6pPr marL="2334331" indent="-212213">
              <a:buClr>
                <a:schemeClr val="accent2"/>
              </a:buClr>
              <a:buFont typeface=".HelveticaNeueDeskInterface-Regular" charset="-120"/>
              <a:buChar char="–"/>
              <a:defRPr sz="1500" b="0" i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6pPr>
            <a:lvl7pPr marL="2758754" indent="-212213">
              <a:buClr>
                <a:schemeClr val="accent2"/>
              </a:buClr>
              <a:buFont typeface="Arial" charset="0"/>
              <a:buChar char="•"/>
              <a:defRPr sz="1500" b="0" i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7pPr>
            <a:lvl8pPr marL="3183179" indent="-212213">
              <a:buClr>
                <a:schemeClr val="accent2"/>
              </a:buClr>
              <a:buFont typeface=".HelveticaNeueDeskInterface-Regular" charset="-120"/>
              <a:buChar char="–"/>
              <a:defRPr sz="1500" b="0" i="0" baseline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8pPr>
            <a:lvl9pPr marL="3607602" indent="-212213">
              <a:buClr>
                <a:schemeClr val="accent2"/>
              </a:buClr>
              <a:buFont typeface="Arial" charset="0"/>
              <a:buChar char="•"/>
              <a:defRPr sz="1500" b="0" i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  <a:p>
            <a:pPr lvl="7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4609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 userDrawn="1">
            <p:ph idx="1"/>
          </p:nvPr>
        </p:nvSpPr>
        <p:spPr>
          <a:xfrm>
            <a:off x="813262" y="1575794"/>
            <a:ext cx="10430069" cy="416125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buClr>
                <a:schemeClr val="accent2"/>
              </a:buClr>
              <a:buSzPct val="100000"/>
              <a:buFont typeface="LucidaGrande" charset="0"/>
              <a:buChar char="▸"/>
              <a:defRPr sz="1500" b="0" i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1pPr>
            <a:lvl2pPr>
              <a:buClr>
                <a:schemeClr val="accent2"/>
              </a:buClr>
              <a:defRPr sz="1500" b="0" i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2pPr>
            <a:lvl3pPr>
              <a:buClr>
                <a:schemeClr val="accent2"/>
              </a:buClr>
              <a:defRPr sz="1500" b="0" i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3pPr>
            <a:lvl4pPr>
              <a:buClr>
                <a:schemeClr val="accent2"/>
              </a:buClr>
              <a:defRPr sz="1500" b="0" i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4pPr>
            <a:lvl5pPr>
              <a:buClr>
                <a:schemeClr val="accent2"/>
              </a:buClr>
              <a:defRPr sz="1500" b="0" i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5pPr>
            <a:lvl6pPr marL="2334331" indent="-212213">
              <a:buClr>
                <a:schemeClr val="accent2"/>
              </a:buClr>
              <a:buFont typeface=".HelveticaNeueDeskInterface-Regular" charset="-120"/>
              <a:buChar char="–"/>
              <a:defRPr sz="1500" b="0" i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6pPr>
            <a:lvl7pPr marL="2758754" indent="-212213">
              <a:buClr>
                <a:schemeClr val="accent2"/>
              </a:buClr>
              <a:buFont typeface="Arial" charset="0"/>
              <a:buChar char="•"/>
              <a:defRPr sz="1500" b="0" i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7pPr>
            <a:lvl8pPr marL="3183179" indent="-212213">
              <a:buClr>
                <a:schemeClr val="accent2"/>
              </a:buClr>
              <a:buFont typeface=".HelveticaNeueDeskInterface-Regular" charset="-120"/>
              <a:buChar char="–"/>
              <a:defRPr sz="1500" b="0" i="0" baseline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8pPr>
            <a:lvl9pPr marL="3607602" indent="-212213">
              <a:buClr>
                <a:schemeClr val="accent2"/>
              </a:buClr>
              <a:buFont typeface="Arial" charset="0"/>
              <a:buChar char="•"/>
              <a:defRPr sz="1500" b="0" i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  <a:p>
            <a:pPr lvl="7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74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63922" y="396598"/>
            <a:ext cx="10864157" cy="437043"/>
          </a:xfrm>
          <a:noFill/>
        </p:spPr>
        <p:txBody>
          <a:bodyPr wrap="square" rtlCol="0">
            <a:spAutoFit/>
          </a:bodyPr>
          <a:lstStyle>
            <a:lvl1pPr>
              <a:defRPr lang="en-US" sz="2800" b="0" cap="none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1pPr>
          </a:lstStyle>
          <a:p>
            <a:pPr marL="0" lvl="0" defTabSz="457156"/>
            <a:r>
              <a:rPr lang="en-AU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1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D36790-EF9F-4521-A783-189BE19EEE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717A56-5D33-48BC-B612-81C2A448BE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422542-FAC0-4800-BAC9-80AE50E939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E51A7F-C561-42D3-BDE2-6604AC35B1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29D7E7-1099-47AD-B3F2-624E90DDB7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098B49-91C9-4AE6-BCDD-3C6B3DE25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501C3C-0F9F-4B82-B0E4-702459263B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11F142-224D-427D-930A-AAAE46FDAB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473075"/>
            <a:ext cx="10871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304800" y="6629401"/>
            <a:ext cx="589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2017 Health Level Seven ® International. All Rights Reserved. </a:t>
            </a:r>
          </a:p>
          <a:p>
            <a:r>
              <a:rPr lang="en-US" sz="600" b="1" dirty="0"/>
              <a:t>HL7 and Health Level Seven are registered trademarks of Health Level Seven International. Reg. U.S. TM Office.</a:t>
            </a:r>
          </a:p>
        </p:txBody>
      </p:sp>
      <p:pic>
        <p:nvPicPr>
          <p:cNvPr id="32783" name="Picture 15" descr="HL7 International Logo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1601" y="6629400"/>
            <a:ext cx="220675" cy="227076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00"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534150"/>
            <a:ext cx="71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DD8FDF0E-2772-4D89-9F72-F3CB15D8B8A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1" name="Picture 13" descr="HL7 International Logo">
            <a:extLst>
              <a:ext uri="{FF2B5EF4-FFF2-40B4-BE49-F238E27FC236}">
                <a16:creationId xmlns:a16="http://schemas.microsoft.com/office/drawing/2014/main" xmlns="" id="{06ED5822-C3D1-42F9-B3C2-715012863A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170802" y="312737"/>
            <a:ext cx="1103376" cy="113538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http://creativecommons.org/licenses/by/3.0/deed.en_GB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hir.furore.com/forge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www.fhir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1624" y="1196752"/>
            <a:ext cx="6781800" cy="2559050"/>
          </a:xfrm>
        </p:spPr>
        <p:txBody>
          <a:bodyPr/>
          <a:lstStyle/>
          <a:p>
            <a:r>
              <a:rPr lang="en-AU" dirty="0" smtClean="0"/>
              <a:t>FHIR Overview</a:t>
            </a:r>
            <a:br>
              <a:rPr lang="en-AU" dirty="0" smtClean="0"/>
            </a:br>
            <a:r>
              <a:rPr lang="en-AU" sz="4400" dirty="0"/>
              <a:t>for </a:t>
            </a:r>
            <a:r>
              <a:rPr lang="en-AU" sz="4400" dirty="0" smtClean="0"/>
              <a:t>Clinicians </a:t>
            </a:r>
            <a:r>
              <a:rPr lang="en-AU" sz="4400" dirty="0"/>
              <a:t>and Decision Makers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124" y="4509120"/>
            <a:ext cx="6400800" cy="1873250"/>
          </a:xfrm>
        </p:spPr>
        <p:txBody>
          <a:bodyPr/>
          <a:lstStyle/>
          <a:p>
            <a:r>
              <a:rPr lang="en-AU" dirty="0" smtClean="0"/>
              <a:t>David Hay</a:t>
            </a:r>
          </a:p>
          <a:p>
            <a:r>
              <a:rPr lang="en-AU" dirty="0" smtClean="0"/>
              <a:t>New Orleans, January 2018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260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Timeline: Where does FHIR fit?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33040" y="5025155"/>
            <a:ext cx="8043494" cy="0"/>
          </a:xfrm>
          <a:prstGeom prst="straightConnector1">
            <a:avLst/>
          </a:prstGeom>
          <a:ln w="12700">
            <a:solidFill>
              <a:schemeClr val="accent4"/>
            </a:solidFill>
            <a:headEnd type="arrow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41600" y="5191230"/>
            <a:ext cx="52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1980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69540" y="5191230"/>
            <a:ext cx="52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1990</a:t>
            </a:r>
            <a:endParaRPr lang="en-US" sz="1200" b="1" dirty="0">
              <a:solidFill>
                <a:schemeClr val="accent4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97480" y="5191230"/>
            <a:ext cx="52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2000</a:t>
            </a:r>
            <a:endParaRPr lang="en-US" sz="1200" b="1" dirty="0">
              <a:solidFill>
                <a:schemeClr val="accent4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25420" y="5191230"/>
            <a:ext cx="52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2010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653358" y="5191230"/>
            <a:ext cx="52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4"/>
                </a:solidFill>
              </a:rPr>
              <a:t>2020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7945120" y="4432119"/>
            <a:ext cx="2131414" cy="557628"/>
          </a:xfrm>
          <a:prstGeom prst="rightArrow">
            <a:avLst>
              <a:gd name="adj1" fmla="val 60932"/>
              <a:gd name="adj2" fmla="val 809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FHIR</a:t>
            </a:r>
          </a:p>
        </p:txBody>
      </p:sp>
      <p:sp>
        <p:nvSpPr>
          <p:cNvPr id="69" name="Right Arrow 68"/>
          <p:cNvSpPr/>
          <p:nvPr/>
        </p:nvSpPr>
        <p:spPr>
          <a:xfrm>
            <a:off x="6827520" y="3737682"/>
            <a:ext cx="3249014" cy="557628"/>
          </a:xfrm>
          <a:prstGeom prst="rightArrow">
            <a:avLst>
              <a:gd name="adj1" fmla="val 60932"/>
              <a:gd name="adj2" fmla="val 809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CDA</a:t>
            </a:r>
          </a:p>
        </p:txBody>
      </p:sp>
      <p:sp>
        <p:nvSpPr>
          <p:cNvPr id="70" name="Right Arrow 69"/>
          <p:cNvSpPr/>
          <p:nvPr/>
        </p:nvSpPr>
        <p:spPr>
          <a:xfrm>
            <a:off x="4704080" y="3031361"/>
            <a:ext cx="5372454" cy="557628"/>
          </a:xfrm>
          <a:prstGeom prst="rightArrow">
            <a:avLst>
              <a:gd name="adj1" fmla="val 60932"/>
              <a:gd name="adj2" fmla="val 8095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V3</a:t>
            </a:r>
          </a:p>
        </p:txBody>
      </p:sp>
      <p:sp>
        <p:nvSpPr>
          <p:cNvPr id="71" name="Right Arrow 70"/>
          <p:cNvSpPr/>
          <p:nvPr/>
        </p:nvSpPr>
        <p:spPr>
          <a:xfrm>
            <a:off x="3098800" y="2348798"/>
            <a:ext cx="6977734" cy="557628"/>
          </a:xfrm>
          <a:prstGeom prst="rightArrow">
            <a:avLst>
              <a:gd name="adj1" fmla="val 60932"/>
              <a:gd name="adj2" fmla="val 8095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033761" y="189746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V2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1987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663442" y="1897465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>
                <a:solidFill>
                  <a:schemeClr val="accent6"/>
                </a:solidFill>
              </a:rPr>
              <a:t>Start V3</a:t>
            </a:r>
          </a:p>
          <a:p>
            <a:r>
              <a:rPr lang="da-DK" sz="1200" dirty="0">
                <a:solidFill>
                  <a:schemeClr val="accent6"/>
                </a:solidFill>
              </a:rPr>
              <a:t>1995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736080" y="1897465"/>
            <a:ext cx="772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accent6"/>
                </a:solidFill>
              </a:rPr>
              <a:t>V3 CDA</a:t>
            </a:r>
          </a:p>
          <a:p>
            <a:r>
              <a:rPr lang="nl-NL" sz="1200" dirty="0">
                <a:solidFill>
                  <a:schemeClr val="accent6"/>
                </a:solidFill>
              </a:rPr>
              <a:t>2005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866446" y="1897465"/>
            <a:ext cx="102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err="1">
                <a:solidFill>
                  <a:schemeClr val="accent6"/>
                </a:solidFill>
              </a:rPr>
              <a:t>Fresh</a:t>
            </a:r>
            <a:r>
              <a:rPr lang="nl-NL" sz="1200" b="1" dirty="0">
                <a:solidFill>
                  <a:schemeClr val="accent6"/>
                </a:solidFill>
              </a:rPr>
              <a:t> Look</a:t>
            </a:r>
          </a:p>
          <a:p>
            <a:r>
              <a:rPr lang="nl-NL" sz="1200" dirty="0">
                <a:solidFill>
                  <a:schemeClr val="accent6"/>
                </a:solidFill>
              </a:rPr>
              <a:t>2011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001762" y="1897465"/>
            <a:ext cx="134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>
                <a:solidFill>
                  <a:schemeClr val="accent6"/>
                </a:solidFill>
              </a:rPr>
              <a:t>FHIR Release 3</a:t>
            </a:r>
            <a:endParaRPr lang="de-DE" sz="1200" b="1" dirty="0">
              <a:solidFill>
                <a:schemeClr val="accent6"/>
              </a:solidFill>
            </a:endParaRPr>
          </a:p>
          <a:p>
            <a:r>
              <a:rPr lang="de-DE" sz="1200" dirty="0">
                <a:solidFill>
                  <a:schemeClr val="accent6"/>
                </a:solidFill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351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Overview of FHIR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752600"/>
            <a:ext cx="8064496" cy="4829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Fast Healthcare Interoperability Resources (FHIR)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Consistent, simple to use content model (resources) </a:t>
            </a:r>
          </a:p>
          <a:p>
            <a:pPr marL="536575" indent="-231775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400" dirty="0">
                <a:solidFill>
                  <a:schemeClr val="accent4"/>
                </a:solidFill>
              </a:rPr>
              <a:t>Controlled extensibility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Supports all paradigms of exchange</a:t>
            </a:r>
          </a:p>
          <a:p>
            <a:pPr marL="536575" indent="-223838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400" dirty="0">
                <a:solidFill>
                  <a:schemeClr val="accent4"/>
                </a:solidFill>
              </a:rPr>
              <a:t>Real-time APIs</a:t>
            </a:r>
          </a:p>
          <a:p>
            <a:pPr marL="536575" indent="-223838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400" dirty="0">
                <a:solidFill>
                  <a:schemeClr val="accent4"/>
                </a:solidFill>
              </a:rPr>
              <a:t>Documents, Messages &amp; Operations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Designed with implementers in mind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Open Source, freely available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Detailed on-line, hyperlinked specification (hl7.org/</a:t>
            </a:r>
            <a:r>
              <a:rPr lang="en-US" sz="2000" dirty="0" err="1">
                <a:solidFill>
                  <a:schemeClr val="accent4"/>
                </a:solidFill>
              </a:rPr>
              <a:t>fhir</a:t>
            </a:r>
            <a:r>
              <a:rPr lang="en-US" sz="2000" dirty="0">
                <a:solidFill>
                  <a:schemeClr val="accent4"/>
                </a:solidFill>
              </a:rPr>
              <a:t>)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Freely available tooling, servers, libraries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Strong endorsement and support from vendors, providers and regulatory community (e.g. US - Project </a:t>
            </a:r>
            <a:r>
              <a:rPr lang="en-US" sz="2000" dirty="0" smtClean="0">
                <a:solidFill>
                  <a:schemeClr val="accent4"/>
                </a:solidFill>
              </a:rPr>
              <a:t>Argonaut, UK </a:t>
            </a:r>
            <a:r>
              <a:rPr lang="en-US" sz="2000" dirty="0">
                <a:solidFill>
                  <a:schemeClr val="accent4"/>
                </a:solidFill>
              </a:rPr>
              <a:t>- </a:t>
            </a:r>
            <a:r>
              <a:rPr lang="en-US" sz="2000" dirty="0" err="1" smtClean="0">
                <a:solidFill>
                  <a:schemeClr val="accent4"/>
                </a:solidFill>
              </a:rPr>
              <a:t>INTEROpen.org</a:t>
            </a:r>
            <a:r>
              <a:rPr lang="en-US" sz="2000" dirty="0" smtClean="0">
                <a:solidFill>
                  <a:schemeClr val="accent4"/>
                </a:solidFill>
              </a:rPr>
              <a:t>)</a:t>
            </a:r>
            <a:endParaRPr lang="en-US" sz="2000" dirty="0">
              <a:solidFill>
                <a:schemeClr val="accent4"/>
              </a:solidFill>
            </a:endParaRP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Massive supporting community</a:t>
            </a:r>
          </a:p>
        </p:txBody>
      </p:sp>
    </p:spTree>
    <p:extLst>
      <p:ext uri="{BB962C8B-B14F-4D97-AF65-F5344CB8AC3E}">
        <p14:creationId xmlns:p14="http://schemas.microsoft.com/office/powerpoint/2010/main" val="20426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Where can you use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FHIR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6443378" y="2917551"/>
            <a:ext cx="901002" cy="9010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FHIR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823912" y="2457314"/>
            <a:ext cx="2708476" cy="1898248"/>
          </a:xfrm>
          <a:prstGeom prst="roundRect">
            <a:avLst>
              <a:gd name="adj" fmla="val 5082"/>
            </a:avLst>
          </a:prstGeom>
          <a:noFill/>
          <a:ln w="9525">
            <a:solidFill>
              <a:schemeClr val="accent4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5148844" y="2605686"/>
            <a:ext cx="1541356" cy="540133"/>
          </a:xfrm>
          <a:prstGeom prst="roundRect">
            <a:avLst>
              <a:gd name="adj" fmla="val 15797"/>
            </a:avLst>
          </a:prstGeom>
          <a:solidFill>
            <a:schemeClr val="bg1"/>
          </a:solidFill>
          <a:ln w="9525">
            <a:solidFill>
              <a:srgbClr val="00B0F0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Application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5148844" y="3609292"/>
            <a:ext cx="1541356" cy="540133"/>
          </a:xfrm>
          <a:prstGeom prst="roundRect">
            <a:avLst>
              <a:gd name="adj" fmla="val 15797"/>
            </a:avLst>
          </a:prstGeom>
          <a:noFill/>
          <a:ln w="9525">
            <a:solidFill>
              <a:schemeClr val="accent5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/>
                </a:solidFill>
              </a:rPr>
              <a:t>PHR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838965" y="2469194"/>
            <a:ext cx="2708476" cy="1898248"/>
          </a:xfrm>
          <a:prstGeom prst="roundRect">
            <a:avLst>
              <a:gd name="adj" fmla="val 5082"/>
            </a:avLst>
          </a:prstGeom>
          <a:noFill/>
          <a:ln w="9525">
            <a:solidFill>
              <a:schemeClr val="accent4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742702" y="2698188"/>
            <a:ext cx="901002" cy="901002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FHIR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417770" y="4078366"/>
            <a:ext cx="1541356" cy="540133"/>
          </a:xfrm>
          <a:prstGeom prst="roundRect">
            <a:avLst>
              <a:gd name="adj" fmla="val 15797"/>
            </a:avLst>
          </a:prstGeom>
          <a:solidFill>
            <a:schemeClr val="bg1"/>
          </a:solidFill>
          <a:ln w="9525">
            <a:solidFill>
              <a:schemeClr val="accent4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API Library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417770" y="4697742"/>
            <a:ext cx="1541356" cy="540133"/>
          </a:xfrm>
          <a:prstGeom prst="roundRect">
            <a:avLst>
              <a:gd name="adj" fmla="val 15797"/>
            </a:avLst>
          </a:prstGeom>
          <a:noFill/>
          <a:ln w="9525">
            <a:solidFill>
              <a:srgbClr val="00B050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188450" y="3599190"/>
            <a:ext cx="4755" cy="479174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784247" y="3438404"/>
            <a:ext cx="2708476" cy="1898248"/>
          </a:xfrm>
          <a:prstGeom prst="roundRect">
            <a:avLst>
              <a:gd name="adj" fmla="val 5082"/>
            </a:avLst>
          </a:prstGeom>
          <a:noFill/>
          <a:ln w="9525">
            <a:solidFill>
              <a:schemeClr val="accent4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687984" y="3937027"/>
            <a:ext cx="901002" cy="901002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FHIR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367807" y="3168339"/>
            <a:ext cx="1541356" cy="540133"/>
          </a:xfrm>
          <a:prstGeom prst="roundRect">
            <a:avLst>
              <a:gd name="adj" fmla="val 15797"/>
            </a:avLst>
          </a:prstGeom>
          <a:solidFill>
            <a:schemeClr val="bg1"/>
          </a:solidFill>
          <a:ln w="9525">
            <a:solidFill>
              <a:schemeClr val="accent4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Integration Engine</a:t>
            </a:r>
          </a:p>
        </p:txBody>
      </p:sp>
      <p:sp>
        <p:nvSpPr>
          <p:cNvPr id="30" name="Oval 29"/>
          <p:cNvSpPr/>
          <p:nvPr/>
        </p:nvSpPr>
        <p:spPr>
          <a:xfrm>
            <a:off x="8367809" y="1872881"/>
            <a:ext cx="649865" cy="649865"/>
          </a:xfrm>
          <a:prstGeom prst="ellipse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V3</a:t>
            </a:r>
          </a:p>
        </p:txBody>
      </p:sp>
      <p:sp>
        <p:nvSpPr>
          <p:cNvPr id="31" name="Oval 30"/>
          <p:cNvSpPr/>
          <p:nvPr/>
        </p:nvSpPr>
        <p:spPr>
          <a:xfrm>
            <a:off x="9264055" y="2312720"/>
            <a:ext cx="649865" cy="64986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V2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8687984" y="2522746"/>
            <a:ext cx="4756" cy="645593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588987" y="2962583"/>
            <a:ext cx="1" cy="205754"/>
          </a:xfrm>
          <a:prstGeom prst="line">
            <a:avLst/>
          </a:prstGeom>
          <a:ln w="190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147620" y="3720623"/>
            <a:ext cx="1" cy="205754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0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Exchange Paradigms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96345" y="1863967"/>
            <a:ext cx="4211854" cy="3599770"/>
            <a:chOff x="2272345" y="932577"/>
            <a:chExt cx="4211854" cy="3599770"/>
          </a:xfrm>
        </p:grpSpPr>
        <p:sp>
          <p:nvSpPr>
            <p:cNvPr id="4" name="Rounded Rectangle 3"/>
            <p:cNvSpPr/>
            <p:nvPr/>
          </p:nvSpPr>
          <p:spPr>
            <a:xfrm>
              <a:off x="2272345" y="932577"/>
              <a:ext cx="2042929" cy="1734331"/>
            </a:xfrm>
            <a:prstGeom prst="roundRect">
              <a:avLst>
                <a:gd name="adj" fmla="val 5033"/>
              </a:avLst>
            </a:prstGeom>
            <a:solidFill>
              <a:srgbClr val="92D050"/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REST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441270" y="932577"/>
              <a:ext cx="2042929" cy="1734331"/>
            </a:xfrm>
            <a:prstGeom prst="roundRect">
              <a:avLst>
                <a:gd name="adj" fmla="val 5033"/>
              </a:avLst>
            </a:prstGeom>
            <a:solidFill>
              <a:schemeClr val="accent3">
                <a:lumMod val="65000"/>
              </a:schemeClr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Documents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272345" y="2798016"/>
              <a:ext cx="2042929" cy="1734331"/>
            </a:xfrm>
            <a:prstGeom prst="roundRect">
              <a:avLst>
                <a:gd name="adj" fmla="val 5033"/>
              </a:avLst>
            </a:prstGeom>
            <a:solidFill>
              <a:srgbClr val="00B0F0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Messages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441270" y="2798016"/>
              <a:ext cx="2042929" cy="1734331"/>
            </a:xfrm>
            <a:prstGeom prst="roundRect">
              <a:avLst>
                <a:gd name="adj" fmla="val 503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Services (Operations)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06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02" y="360001"/>
            <a:ext cx="8415079" cy="1016363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Sharing information 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different paradigms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5598" y="2226665"/>
            <a:ext cx="1140770" cy="9179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4613" y="3760582"/>
            <a:ext cx="485244" cy="9192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0247" y="2979758"/>
            <a:ext cx="906471" cy="925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7089" y="2982321"/>
            <a:ext cx="688815" cy="92311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587838" y="4295312"/>
            <a:ext cx="607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4"/>
                </a:solidFill>
              </a:rPr>
              <a:t>REST</a:t>
            </a:r>
            <a:endParaRPr lang="en-US" sz="1000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06567" y="2302041"/>
            <a:ext cx="703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4"/>
                </a:solidFill>
              </a:rPr>
              <a:t>Message</a:t>
            </a:r>
            <a:endParaRPr lang="en-US" sz="1000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57459" y="3242541"/>
            <a:ext cx="82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FHIR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</a:rPr>
              <a:t>Repository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47714" y="4049610"/>
            <a:ext cx="874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4"/>
                </a:solidFill>
              </a:rPr>
              <a:t>Document</a:t>
            </a:r>
            <a:endParaRPr lang="en-US" sz="1000" dirty="0">
              <a:solidFill>
                <a:schemeClr val="accent4"/>
              </a:solidFill>
            </a:endParaRPr>
          </a:p>
        </p:txBody>
      </p:sp>
      <p:cxnSp>
        <p:nvCxnSpPr>
          <p:cNvPr id="459" name="Elbow Connector 458"/>
          <p:cNvCxnSpPr>
            <a:stCxn id="17" idx="3"/>
            <a:endCxn id="18" idx="2"/>
          </p:cNvCxnSpPr>
          <p:nvPr/>
        </p:nvCxnSpPr>
        <p:spPr>
          <a:xfrm flipV="1">
            <a:off x="3459857" y="3905436"/>
            <a:ext cx="2633624" cy="314785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Elbow Connector 460"/>
          <p:cNvCxnSpPr>
            <a:stCxn id="15" idx="3"/>
            <a:endCxn id="18" idx="0"/>
          </p:cNvCxnSpPr>
          <p:nvPr/>
        </p:nvCxnSpPr>
        <p:spPr>
          <a:xfrm>
            <a:off x="3716370" y="2685662"/>
            <a:ext cx="2377113" cy="294096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Elbow Connector 464"/>
          <p:cNvCxnSpPr>
            <a:stCxn id="18" idx="3"/>
            <a:endCxn id="19" idx="1"/>
          </p:cNvCxnSpPr>
          <p:nvPr/>
        </p:nvCxnSpPr>
        <p:spPr>
          <a:xfrm>
            <a:off x="6546718" y="3442598"/>
            <a:ext cx="1560371" cy="1281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6" name="Picture 4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8" y="4032757"/>
            <a:ext cx="227005" cy="310055"/>
          </a:xfrm>
          <a:prstGeom prst="rect">
            <a:avLst/>
          </a:prstGeom>
        </p:spPr>
      </p:pic>
      <p:pic>
        <p:nvPicPr>
          <p:cNvPr id="467" name="Picture 46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53" y="2290558"/>
            <a:ext cx="227005" cy="310055"/>
          </a:xfrm>
          <a:prstGeom prst="rect">
            <a:avLst/>
          </a:prstGeom>
        </p:spPr>
      </p:pic>
      <p:pic>
        <p:nvPicPr>
          <p:cNvPr id="468" name="Picture 46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27" y="4328842"/>
            <a:ext cx="227005" cy="3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Sample clinical use cases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1752600"/>
            <a:ext cx="8991600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Direct exchange of structured and coded clinical data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 err="1">
                <a:solidFill>
                  <a:schemeClr val="accent4"/>
                </a:solidFill>
                <a:ea typeface="Arial" charset="0"/>
                <a:cs typeface="Arial" charset="0"/>
              </a:rPr>
              <a:t>Eg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 Discharge Summary, Progress Note, Patient sourced data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Real-time access to data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Mobile application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Referrals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Including directory infrastructure (Services, Providers</a:t>
            </a:r>
            <a:r>
              <a:rPr lang="mr-IN" dirty="0">
                <a:solidFill>
                  <a:schemeClr val="accent4"/>
                </a:solidFill>
                <a:ea typeface="Arial" charset="0"/>
                <a:cs typeface="Arial" charset="0"/>
              </a:rPr>
              <a:t>…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) and scheduling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Storage of clinical data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Other common pattern is interface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Clinical Decision Support / Quality metrics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Definition and Interface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CDS-Hooks</a:t>
            </a:r>
          </a:p>
        </p:txBody>
      </p:sp>
    </p:spTree>
    <p:extLst>
      <p:ext uri="{BB962C8B-B14F-4D97-AF65-F5344CB8AC3E}">
        <p14:creationId xmlns:p14="http://schemas.microsoft.com/office/powerpoint/2010/main" val="11449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specification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4" name="Picture 23" descr="Screen Shot 2017-02-01 at 11.47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" y="1664944"/>
            <a:ext cx="6632839" cy="47534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72945" y="5191746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http://hl7.org/</a:t>
            </a:r>
            <a:r>
              <a:rPr lang="en-US" sz="1200" dirty="0" err="1"/>
              <a:t>fhir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661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682" y="651688"/>
            <a:ext cx="6717959" cy="475562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Resources: What are they?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05000"/>
            <a:ext cx="7126198" cy="3983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800" dirty="0">
                <a:solidFill>
                  <a:schemeClr val="accent4"/>
                </a:solidFill>
              </a:rPr>
              <a:t>The Content </a:t>
            </a:r>
            <a:r>
              <a:rPr lang="en-US" sz="2800" dirty="0" smtClean="0">
                <a:solidFill>
                  <a:schemeClr val="accent4"/>
                </a:solidFill>
              </a:rPr>
              <a:t>Model</a:t>
            </a:r>
            <a:endParaRPr lang="en-US" sz="2800" dirty="0">
              <a:solidFill>
                <a:schemeClr val="accent4"/>
              </a:solidFill>
            </a:endParaRP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800" dirty="0">
                <a:solidFill>
                  <a:schemeClr val="accent4"/>
                </a:solidFill>
              </a:rPr>
              <a:t>The Thing that is exchanged</a:t>
            </a:r>
          </a:p>
          <a:p>
            <a:pPr marL="490538" indent="-179388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2400" dirty="0">
                <a:solidFill>
                  <a:schemeClr val="accent4"/>
                </a:solidFill>
              </a:rPr>
              <a:t>Via REST ( FHIR Restful API), Messages, Documents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800" dirty="0">
                <a:solidFill>
                  <a:schemeClr val="accent4"/>
                </a:solidFill>
              </a:rPr>
              <a:t>Informed by much past work inside &amp; outside of HL7</a:t>
            </a:r>
          </a:p>
          <a:p>
            <a:pPr marL="490538" indent="-179388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2400" dirty="0">
                <a:solidFill>
                  <a:schemeClr val="accent4"/>
                </a:solidFill>
              </a:rPr>
              <a:t>HL7: version 2, version 3 (RIM), CDA</a:t>
            </a:r>
          </a:p>
          <a:p>
            <a:pPr marL="490538" indent="-179388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2400" dirty="0">
                <a:solidFill>
                  <a:schemeClr val="accent4"/>
                </a:solidFill>
              </a:rPr>
              <a:t>Other SDO: </a:t>
            </a:r>
            <a:r>
              <a:rPr lang="en-US" sz="2400" dirty="0" err="1">
                <a:solidFill>
                  <a:schemeClr val="accent4"/>
                </a:solidFill>
              </a:rPr>
              <a:t>openEHR</a:t>
            </a:r>
            <a:r>
              <a:rPr lang="en-US" sz="2400" dirty="0">
                <a:solidFill>
                  <a:schemeClr val="accent4"/>
                </a:solidFill>
              </a:rPr>
              <a:t>, CIMI, ISO 13606, IHE, DICOM</a:t>
            </a:r>
          </a:p>
        </p:txBody>
      </p:sp>
    </p:spTree>
    <p:extLst>
      <p:ext uri="{BB962C8B-B14F-4D97-AF65-F5344CB8AC3E}">
        <p14:creationId xmlns:p14="http://schemas.microsoft.com/office/powerpoint/2010/main" val="86341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2656"/>
            <a:ext cx="7924800" cy="794594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Resources: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Type vs Instance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905000"/>
            <a:ext cx="6689256" cy="4234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400" dirty="0">
                <a:solidFill>
                  <a:schemeClr val="accent4"/>
                </a:solidFill>
              </a:rPr>
              <a:t>‘Type’ is the definition in the spec</a:t>
            </a:r>
          </a:p>
          <a:p>
            <a:pPr marL="742906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400" dirty="0">
                <a:solidFill>
                  <a:schemeClr val="accent4"/>
                </a:solidFill>
              </a:rPr>
              <a:t>Like a template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400" dirty="0">
                <a:solidFill>
                  <a:schemeClr val="accent4"/>
                </a:solidFill>
              </a:rPr>
              <a:t>‘Instance’ is a ‘filled out’ type</a:t>
            </a:r>
          </a:p>
          <a:p>
            <a:pPr marL="742906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400" dirty="0">
                <a:solidFill>
                  <a:schemeClr val="accent4"/>
                </a:solidFill>
              </a:rPr>
              <a:t>Like a form (sort of)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400" dirty="0">
                <a:solidFill>
                  <a:schemeClr val="accent4"/>
                </a:solidFill>
              </a:rPr>
              <a:t>Take Patient:</a:t>
            </a:r>
          </a:p>
          <a:p>
            <a:pPr marL="742906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400" dirty="0">
                <a:solidFill>
                  <a:schemeClr val="accent4"/>
                </a:solidFill>
              </a:rPr>
              <a:t>Patient </a:t>
            </a:r>
            <a:r>
              <a:rPr lang="en-US" sz="2400" i="1" dirty="0">
                <a:solidFill>
                  <a:schemeClr val="accent4"/>
                </a:solidFill>
              </a:rPr>
              <a:t>type</a:t>
            </a:r>
            <a:r>
              <a:rPr lang="en-US" sz="2400" dirty="0">
                <a:solidFill>
                  <a:schemeClr val="accent4"/>
                </a:solidFill>
              </a:rPr>
              <a:t> (in spec) is what can be recorded for a patient</a:t>
            </a:r>
          </a:p>
          <a:p>
            <a:pPr marL="1200062" lvl="2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400" dirty="0">
                <a:solidFill>
                  <a:schemeClr val="accent4"/>
                </a:solidFill>
              </a:rPr>
              <a:t>Extensions are extra</a:t>
            </a:r>
          </a:p>
          <a:p>
            <a:pPr marL="742906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400" dirty="0">
                <a:solidFill>
                  <a:schemeClr val="accent4"/>
                </a:solidFill>
              </a:rPr>
              <a:t>An actual patient is a particular </a:t>
            </a:r>
            <a:r>
              <a:rPr lang="en-US" sz="2400" i="1" dirty="0">
                <a:solidFill>
                  <a:schemeClr val="accent4"/>
                </a:solidFill>
              </a:rPr>
              <a:t>instance</a:t>
            </a:r>
            <a:r>
              <a:rPr lang="en-US" sz="2400" dirty="0">
                <a:solidFill>
                  <a:schemeClr val="accent4"/>
                </a:solidFill>
              </a:rPr>
              <a:t> of the Patient </a:t>
            </a:r>
            <a:r>
              <a:rPr lang="en-US" sz="2400" i="1" dirty="0" smtClean="0">
                <a:solidFill>
                  <a:schemeClr val="accent4"/>
                </a:solidFill>
              </a:rPr>
              <a:t>type</a:t>
            </a:r>
            <a:endParaRPr lang="en-US" sz="2400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70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6170623" cy="627962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Clinical Resource types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4639" y="2026625"/>
            <a:ext cx="519108" cy="7328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2668" y="2022556"/>
            <a:ext cx="928287" cy="7369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9466" y="2028661"/>
            <a:ext cx="503840" cy="73082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7667" y="2028661"/>
            <a:ext cx="489914" cy="73082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44825" y="2950210"/>
            <a:ext cx="2196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General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AllergyIntolerance</a:t>
            </a:r>
            <a:endParaRPr lang="en-US" sz="12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</a:rPr>
              <a:t>Condition (Problem)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</a:rPr>
              <a:t>Procedure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ClinicalImpression</a:t>
            </a:r>
            <a:r>
              <a:rPr lang="en-US" sz="1200" dirty="0">
                <a:solidFill>
                  <a:schemeClr val="accent4"/>
                </a:solidFill>
              </a:rPr>
              <a:t>   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FamilyMemberHistory</a:t>
            </a:r>
            <a:r>
              <a:rPr lang="en-US" sz="1200" dirty="0">
                <a:solidFill>
                  <a:schemeClr val="accent4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RiskAssessment</a:t>
            </a:r>
            <a:r>
              <a:rPr lang="en-US" sz="1200" dirty="0">
                <a:solidFill>
                  <a:schemeClr val="accent4"/>
                </a:solidFill>
              </a:rPr>
              <a:t> 	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DetectedIssue</a:t>
            </a:r>
            <a:r>
              <a:rPr lang="en-US" sz="1200" dirty="0">
                <a:solidFill>
                  <a:schemeClr val="accent4"/>
                </a:solidFill>
              </a:rPr>
              <a:t>	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03041" y="2950212"/>
            <a:ext cx="1911023" cy="2320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Care Provision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CarePlan</a:t>
            </a:r>
            <a:endParaRPr lang="en-US" sz="12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CareTeam</a:t>
            </a:r>
            <a:r>
              <a:rPr lang="en-US" sz="1200" dirty="0">
                <a:solidFill>
                  <a:schemeClr val="accent4"/>
                </a:solidFill>
              </a:rPr>
              <a:t>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</a:rPr>
              <a:t>Goal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ReferralRequest</a:t>
            </a:r>
            <a:r>
              <a:rPr lang="en-US" sz="1200" dirty="0">
                <a:solidFill>
                  <a:schemeClr val="accent4"/>
                </a:solidFill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ProcedureRequest</a:t>
            </a:r>
            <a:r>
              <a:rPr lang="en-US" sz="1200" dirty="0">
                <a:solidFill>
                  <a:schemeClr val="accent4"/>
                </a:solidFill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NutritionOrder</a:t>
            </a:r>
            <a:r>
              <a:rPr lang="en-US" sz="1200" dirty="0">
                <a:solidFill>
                  <a:schemeClr val="accent4"/>
                </a:solidFill>
              </a:rPr>
              <a:t>       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VisionPrescription</a:t>
            </a:r>
            <a:r>
              <a:rPr lang="en-US" sz="1200" dirty="0">
                <a:solidFill>
                  <a:schemeClr val="accent4"/>
                </a:solidFill>
              </a:rPr>
              <a:t>   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41706" y="2950210"/>
            <a:ext cx="2430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Medication &amp; Immunization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</a:rPr>
              <a:t>Medication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MedicationRequest</a:t>
            </a:r>
            <a:endParaRPr lang="en-US" sz="12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MedicationAdministration</a:t>
            </a:r>
            <a:endParaRPr lang="en-US" sz="12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MedicationDispense</a:t>
            </a:r>
            <a:r>
              <a:rPr lang="en-US" sz="1200" dirty="0">
                <a:solidFill>
                  <a:schemeClr val="accent4"/>
                </a:solidFill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MedicationStatement</a:t>
            </a:r>
            <a:endParaRPr lang="en-US" sz="12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</a:rPr>
              <a:t>Immunization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ImmunizationRecommendation</a:t>
            </a:r>
            <a:r>
              <a:rPr lang="en-US" sz="12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42434" y="2962203"/>
            <a:ext cx="2173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Diagnostics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</a:rPr>
              <a:t>Observation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DiagnosticReport</a:t>
            </a:r>
            <a:endParaRPr lang="en-US" sz="12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ProcedureRequest</a:t>
            </a:r>
            <a:endParaRPr lang="en-US" sz="12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</a:rPr>
              <a:t>Specimen		   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BodySite</a:t>
            </a:r>
            <a:r>
              <a:rPr lang="en-US" sz="1200" dirty="0">
                <a:solidFill>
                  <a:schemeClr val="accent4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ImagingStudy</a:t>
            </a:r>
            <a:r>
              <a:rPr lang="en-US" sz="1200" dirty="0">
                <a:solidFill>
                  <a:schemeClr val="accent4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126827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/>
              <a:t>Name:</a:t>
            </a:r>
            <a:r>
              <a:rPr lang="en-US" noProof="0" dirty="0"/>
              <a:t> </a:t>
            </a:r>
            <a:r>
              <a:rPr lang="en-US" noProof="0" dirty="0" smtClean="0"/>
              <a:t>David Hay</a:t>
            </a:r>
            <a:endParaRPr lang="en-US" noProof="0" dirty="0"/>
          </a:p>
          <a:p>
            <a:r>
              <a:rPr lang="en-US" b="1" noProof="0" dirty="0"/>
              <a:t>Company:</a:t>
            </a:r>
            <a:r>
              <a:rPr lang="en-US" noProof="0" dirty="0"/>
              <a:t> </a:t>
            </a:r>
            <a:r>
              <a:rPr lang="en-US" noProof="0" dirty="0" smtClean="0"/>
              <a:t>Orion Health</a:t>
            </a:r>
            <a:endParaRPr lang="en-US" noProof="0" dirty="0"/>
          </a:p>
          <a:p>
            <a:r>
              <a:rPr lang="en-US" b="1" noProof="0" dirty="0"/>
              <a:t>Background: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Medical Doctor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Chair Emeritus of HL7 New Zealand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Co-chair FHIR Management Group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Product Strategist Orion Health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Blog: </a:t>
            </a:r>
            <a:r>
              <a:rPr lang="en-US" sz="1800" dirty="0" err="1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fhirblog.com</a:t>
            </a:r>
            <a:endParaRPr lang="en-US" sz="18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Tooling: </a:t>
            </a:r>
            <a:r>
              <a:rPr lang="en-US" sz="1800" dirty="0" err="1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clinFHIR.com</a:t>
            </a:r>
            <a:endParaRPr lang="en-US" sz="28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1752600"/>
            <a:ext cx="201953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56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Resource instance example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23717" y="1936685"/>
            <a:ext cx="4556989" cy="2993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" name="Group 3"/>
          <p:cNvGrpSpPr/>
          <p:nvPr/>
        </p:nvGrpSpPr>
        <p:grpSpPr>
          <a:xfrm>
            <a:off x="8659469" y="1936687"/>
            <a:ext cx="2167681" cy="2874405"/>
            <a:chOff x="4505658" y="1332806"/>
            <a:chExt cx="2167681" cy="2628428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4505660" y="1421595"/>
              <a:ext cx="456541" cy="0"/>
            </a:xfrm>
            <a:prstGeom prst="line">
              <a:avLst/>
            </a:prstGeom>
            <a:ln w="9525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05660" y="1911485"/>
              <a:ext cx="456541" cy="0"/>
            </a:xfrm>
            <a:prstGeom prst="line">
              <a:avLst/>
            </a:prstGeom>
            <a:ln w="9525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505659" y="2573026"/>
              <a:ext cx="456541" cy="0"/>
            </a:xfrm>
            <a:prstGeom prst="line">
              <a:avLst/>
            </a:prstGeom>
            <a:ln w="9525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505658" y="3214982"/>
              <a:ext cx="456541" cy="0"/>
            </a:xfrm>
            <a:prstGeom prst="line">
              <a:avLst/>
            </a:prstGeom>
            <a:ln w="9525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962200" y="1332806"/>
              <a:ext cx="1511858" cy="337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4"/>
                  </a:solidFill>
                </a:rPr>
                <a:t>Resource Identity &amp; Metadata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62199" y="1824318"/>
              <a:ext cx="1511858" cy="337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4"/>
                  </a:solidFill>
                </a:rPr>
                <a:t>Human Readable Summary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62199" y="2468486"/>
              <a:ext cx="1711140" cy="337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4"/>
                  </a:solidFill>
                </a:rPr>
                <a:t>Extension with URL to definition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62199" y="3116918"/>
              <a:ext cx="1711140" cy="84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4"/>
                  </a:solidFill>
                </a:rPr>
                <a:t>Structured Data:</a:t>
              </a:r>
            </a:p>
            <a:p>
              <a:pPr marL="128588" indent="-128588">
                <a:buFont typeface="Arial" charset="0"/>
                <a:buChar char="•"/>
              </a:pPr>
              <a:r>
                <a:rPr lang="en-US" sz="900" dirty="0">
                  <a:solidFill>
                    <a:schemeClr val="accent4"/>
                  </a:solidFill>
                </a:rPr>
                <a:t>MRN</a:t>
              </a:r>
            </a:p>
            <a:p>
              <a:pPr marL="128588" indent="-128588">
                <a:buFont typeface="Arial" charset="0"/>
                <a:buChar char="•"/>
              </a:pPr>
              <a:r>
                <a:rPr lang="en-US" sz="900" dirty="0">
                  <a:solidFill>
                    <a:schemeClr val="accent4"/>
                  </a:solidFill>
                </a:rPr>
                <a:t>Name</a:t>
              </a:r>
            </a:p>
            <a:p>
              <a:pPr marL="128588" indent="-128588">
                <a:buFont typeface="Arial" charset="0"/>
                <a:buChar char="•"/>
              </a:pPr>
              <a:r>
                <a:rPr lang="en-US" sz="900" dirty="0">
                  <a:solidFill>
                    <a:schemeClr val="accent4"/>
                  </a:solidFill>
                </a:rPr>
                <a:t>Gender</a:t>
              </a:r>
            </a:p>
            <a:p>
              <a:pPr marL="128588" indent="-128588">
                <a:buFont typeface="Arial" charset="0"/>
                <a:buChar char="•"/>
              </a:pPr>
              <a:r>
                <a:rPr lang="en-US" sz="900" dirty="0">
                  <a:solidFill>
                    <a:schemeClr val="accent4"/>
                  </a:solidFill>
                </a:rPr>
                <a:t>Birth Date</a:t>
              </a:r>
            </a:p>
            <a:p>
              <a:pPr marL="128588" indent="-128588">
                <a:buFont typeface="Arial" charset="0"/>
                <a:buChar char="•"/>
              </a:pPr>
              <a:r>
                <a:rPr lang="en-US" sz="900" dirty="0">
                  <a:solidFill>
                    <a:schemeClr val="accent4"/>
                  </a:solidFill>
                </a:rPr>
                <a:t>Provider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822288" y="5420485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4"/>
                </a:solidFill>
              </a:rPr>
              <a:t>XML and JSON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53" y="1676520"/>
            <a:ext cx="6754103" cy="441677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495600" y="3884909"/>
            <a:ext cx="3096344" cy="207749"/>
          </a:xfrm>
          <a:prstGeom prst="rect">
            <a:avLst/>
          </a:prstGeom>
          <a:solidFill>
            <a:srgbClr val="D8FFFD"/>
          </a:solidFill>
        </p:spPr>
        <p:txBody>
          <a:bodyPr wrap="square" tIns="0" rtlCol="0">
            <a:spAutoFit/>
          </a:bodyPr>
          <a:lstStyle/>
          <a:p>
            <a:r>
              <a:rPr lang="en-US" sz="1050" dirty="0">
                <a:solidFill>
                  <a:srgbClr val="011EAA"/>
                </a:solidFill>
                <a:latin typeface="Ayuthaya" charset="-34"/>
                <a:ea typeface="Ayuthaya" charset="-34"/>
                <a:cs typeface="Ayuthaya" charset="-34"/>
              </a:rPr>
              <a:t>&lt;</a:t>
            </a:r>
            <a:r>
              <a:rPr lang="en-US" sz="1050" b="1" dirty="0" err="1">
                <a:solidFill>
                  <a:srgbClr val="011EAA"/>
                </a:solidFill>
                <a:latin typeface="Ayuthaya" charset="-34"/>
                <a:ea typeface="Ayuthaya" charset="-34"/>
                <a:cs typeface="Ayuthaya" charset="-34"/>
              </a:rPr>
              <a:t>valueString</a:t>
            </a:r>
            <a:r>
              <a:rPr lang="en-US" sz="1050" dirty="0">
                <a:solidFill>
                  <a:srgbClr val="011EAA"/>
                </a:solidFill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1050" dirty="0">
                <a:solidFill>
                  <a:srgbClr val="D7A800"/>
                </a:solidFill>
                <a:latin typeface="Ayuthaya" charset="-34"/>
                <a:ea typeface="Ayuthaya" charset="-34"/>
                <a:cs typeface="Ayuthaya" charset="-34"/>
              </a:rPr>
              <a:t>value</a:t>
            </a:r>
            <a:r>
              <a:rPr lang="en-US" sz="1050" dirty="0">
                <a:solidFill>
                  <a:srgbClr val="011EAA"/>
                </a:solidFill>
                <a:latin typeface="Ayuthaya" charset="-34"/>
                <a:ea typeface="Ayuthaya" charset="-34"/>
                <a:cs typeface="Ayuthaya" charset="-34"/>
              </a:rPr>
              <a:t>=</a:t>
            </a:r>
            <a:r>
              <a:rPr lang="en-US" sz="1050" dirty="0">
                <a:solidFill>
                  <a:srgbClr val="C00000"/>
                </a:solidFill>
                <a:latin typeface="Ayuthaya" charset="-34"/>
                <a:ea typeface="Ayuthaya" charset="-34"/>
                <a:cs typeface="Ayuthaya" charset="-34"/>
              </a:rPr>
              <a:t>“</a:t>
            </a:r>
            <a:r>
              <a:rPr lang="en-US" sz="1050" dirty="0" err="1">
                <a:solidFill>
                  <a:srgbClr val="C00000"/>
                </a:solidFill>
                <a:latin typeface="Ayuthaya" charset="-34"/>
                <a:ea typeface="Ayuthaya" charset="-34"/>
                <a:cs typeface="Ayuthaya" charset="-34"/>
              </a:rPr>
              <a:t>jedi</a:t>
            </a:r>
            <a:r>
              <a:rPr lang="en-US" sz="1050" dirty="0">
                <a:solidFill>
                  <a:srgbClr val="C00000"/>
                </a:solidFill>
                <a:latin typeface="Ayuthaya" charset="-34"/>
                <a:ea typeface="Ayuthaya" charset="-34"/>
                <a:cs typeface="Ayuthaya" charset="-34"/>
              </a:rPr>
              <a:t>”</a:t>
            </a:r>
            <a:r>
              <a:rPr lang="en-US" sz="1050" dirty="0">
                <a:solidFill>
                  <a:srgbClr val="011EAA"/>
                </a:solidFill>
                <a:latin typeface="Ayuthaya" charset="-34"/>
                <a:ea typeface="Ayuthaya" charset="-34"/>
                <a:cs typeface="Ayuthaya" charset="-34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08800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References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between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resources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990600" y="1715017"/>
            <a:ext cx="7704952" cy="4225823"/>
            <a:chOff x="417600" y="969901"/>
            <a:chExt cx="6145253" cy="3370398"/>
          </a:xfrm>
        </p:grpSpPr>
        <p:sp>
          <p:nvSpPr>
            <p:cNvPr id="30" name="Rounded Rectangle 29"/>
            <p:cNvSpPr/>
            <p:nvPr/>
          </p:nvSpPr>
          <p:spPr>
            <a:xfrm>
              <a:off x="2744368" y="2479857"/>
              <a:ext cx="1450760" cy="43340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accent2"/>
                  </a:solidFill>
                </a:rPr>
                <a:t>PROCEDURE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744367" y="969901"/>
              <a:ext cx="1450760" cy="433405"/>
            </a:xfrm>
            <a:prstGeom prst="round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Patient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112093" y="2479856"/>
              <a:ext cx="1450760" cy="433405"/>
            </a:xfrm>
            <a:prstGeom prst="round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Diagnostic report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17600" y="2479856"/>
              <a:ext cx="1450760" cy="433405"/>
            </a:xfrm>
            <a:prstGeom prst="round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Condition</a:t>
              </a:r>
            </a:p>
          </p:txBody>
        </p:sp>
        <p:cxnSp>
          <p:nvCxnSpPr>
            <p:cNvPr id="34" name="Straight Connector 33"/>
            <p:cNvCxnSpPr>
              <a:endCxn id="31" idx="2"/>
            </p:cNvCxnSpPr>
            <p:nvPr/>
          </p:nvCxnSpPr>
          <p:spPr>
            <a:xfrm flipH="1" flipV="1">
              <a:off x="3469747" y="1403306"/>
              <a:ext cx="2" cy="1076551"/>
            </a:xfrm>
            <a:prstGeom prst="line">
              <a:avLst/>
            </a:prstGeom>
            <a:ln w="12700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4195128" y="2696559"/>
              <a:ext cx="916965" cy="1"/>
            </a:xfrm>
            <a:prstGeom prst="line">
              <a:avLst/>
            </a:prstGeom>
            <a:ln w="12700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1868360" y="2696557"/>
              <a:ext cx="876008" cy="3"/>
            </a:xfrm>
            <a:prstGeom prst="line">
              <a:avLst/>
            </a:prstGeom>
            <a:ln w="12700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 rot="5400000">
              <a:off x="2172863" y="3046102"/>
              <a:ext cx="991062" cy="725380"/>
            </a:xfrm>
            <a:prstGeom prst="bentConnector3">
              <a:avLst/>
            </a:prstGeom>
            <a:ln w="12700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6200000" flipH="1">
              <a:off x="3774249" y="3046101"/>
              <a:ext cx="991064" cy="725380"/>
            </a:xfrm>
            <a:prstGeom prst="bentConnector3">
              <a:avLst/>
            </a:prstGeom>
            <a:ln w="12700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002016" y="1835229"/>
              <a:ext cx="935463" cy="22309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Subject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95128" y="2386245"/>
              <a:ext cx="916966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Report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68359" y="2386245"/>
              <a:ext cx="916965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Related Item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07741" y="3097011"/>
              <a:ext cx="82334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Encounter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07091" y="3105076"/>
              <a:ext cx="813190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Performer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578810" y="3906894"/>
              <a:ext cx="1450760" cy="433405"/>
            </a:xfrm>
            <a:prstGeom prst="round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Encounter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853248" y="3901890"/>
              <a:ext cx="1450760" cy="433405"/>
            </a:xfrm>
            <a:prstGeom prst="round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Practitioner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60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Recording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 consultation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802" y="1828800"/>
            <a:ext cx="6224997" cy="45653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2000" b="1" dirty="0">
                <a:solidFill>
                  <a:schemeClr val="accent2"/>
                </a:solidFill>
                <a:ea typeface="Arial" charset="0"/>
                <a:cs typeface="Arial" charset="0"/>
              </a:rPr>
              <a:t>12-year-old-boy</a:t>
            </a:r>
            <a:br>
              <a:rPr lang="en-US" sz="2000" b="1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2000" b="1" dirty="0">
                <a:solidFill>
                  <a:schemeClr val="accent2"/>
                </a:solidFill>
                <a:ea typeface="Arial" charset="0"/>
                <a:cs typeface="Arial" charset="0"/>
              </a:rPr>
              <a:t/>
            </a:r>
            <a:br>
              <a:rPr lang="en-US" sz="2000" b="1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b="1" dirty="0">
                <a:solidFill>
                  <a:schemeClr val="accent4"/>
                </a:solidFill>
                <a:ea typeface="Arial" charset="0"/>
                <a:cs typeface="Arial" charset="0"/>
              </a:rPr>
              <a:t>First consultation</a:t>
            </a:r>
          </a:p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Complaining of </a:t>
            </a:r>
            <a:r>
              <a:rPr lang="en-US" dirty="0">
                <a:solidFill>
                  <a:srgbClr val="00B050"/>
                </a:solidFill>
                <a:ea typeface="Arial" charset="0"/>
                <a:cs typeface="Arial" charset="0"/>
              </a:rPr>
              <a:t>pain in the right ear for 3 days 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with </a:t>
            </a:r>
            <a:r>
              <a:rPr lang="en-US" dirty="0">
                <a:solidFill>
                  <a:schemeClr val="accent3"/>
                </a:solidFill>
                <a:ea typeface="Arial" charset="0"/>
                <a:cs typeface="Arial" charset="0"/>
              </a:rPr>
              <a:t>an </a:t>
            </a:r>
            <a:r>
              <a:rPr lang="en-US" dirty="0">
                <a:solidFill>
                  <a:srgbClr val="00B0F0"/>
                </a:solidFill>
                <a:ea typeface="Arial" charset="0"/>
                <a:cs typeface="Arial" charset="0"/>
              </a:rPr>
              <a:t>elevated temperature. 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On examination, temperature </a:t>
            </a:r>
            <a:r>
              <a:rPr lang="en-US" dirty="0">
                <a:solidFill>
                  <a:schemeClr val="accent3"/>
                </a:solidFill>
                <a:ea typeface="Arial" charset="0"/>
                <a:cs typeface="Arial" charset="0"/>
              </a:rPr>
              <a:t>38°C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 and </a:t>
            </a:r>
            <a:r>
              <a:rPr lang="en-US" dirty="0">
                <a:solidFill>
                  <a:srgbClr val="00B0F0"/>
                </a:solidFill>
                <a:ea typeface="Arial" charset="0"/>
                <a:cs typeface="Arial" charset="0"/>
              </a:rPr>
              <a:t>an inflamed right eardrum 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with no perforation. Diagnosis </a:t>
            </a:r>
            <a:r>
              <a:rPr lang="en-US" dirty="0">
                <a:solidFill>
                  <a:srgbClr val="00B050"/>
                </a:solidFill>
                <a:ea typeface="Arial" charset="0"/>
                <a:cs typeface="Arial" charset="0"/>
              </a:rPr>
              <a:t>Otitis Media</a:t>
            </a:r>
            <a:r>
              <a:rPr lang="en-US" dirty="0">
                <a:solidFill>
                  <a:schemeClr val="accent5"/>
                </a:solidFill>
                <a:ea typeface="Arial" charset="0"/>
                <a:cs typeface="Arial" charset="0"/>
              </a:rPr>
              <a:t>, 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and prescribed </a:t>
            </a:r>
            <a:r>
              <a:rPr lang="en-US" dirty="0">
                <a:solidFill>
                  <a:schemeClr val="accent1"/>
                </a:solidFill>
                <a:ea typeface="Arial" charset="0"/>
                <a:cs typeface="Arial" charset="0"/>
              </a:rPr>
              <a:t>Amoxicillin 250mg 3 times per day for 7 days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.</a:t>
            </a:r>
          </a:p>
          <a:p>
            <a:pPr>
              <a:spcBef>
                <a:spcPts val="450"/>
              </a:spcBef>
              <a:buClr>
                <a:schemeClr val="accent2"/>
              </a:buClr>
            </a:pPr>
            <a:endParaRPr lang="en-US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b="1" dirty="0">
                <a:solidFill>
                  <a:schemeClr val="accent4"/>
                </a:solidFill>
                <a:ea typeface="Arial" charset="0"/>
                <a:cs typeface="Arial" charset="0"/>
              </a:rPr>
              <a:t>Follow up consultation</a:t>
            </a:r>
          </a:p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2 days later returned with </a:t>
            </a:r>
            <a:r>
              <a:rPr lang="en-US" dirty="0">
                <a:solidFill>
                  <a:srgbClr val="00B0F0"/>
                </a:solidFill>
                <a:ea typeface="Arial" charset="0"/>
                <a:cs typeface="Arial" charset="0"/>
              </a:rPr>
              <a:t>an itchy skin rash. 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No </a:t>
            </a:r>
            <a:r>
              <a:rPr lang="en-US" dirty="0">
                <a:solidFill>
                  <a:schemeClr val="accent5"/>
                </a:solidFill>
                <a:ea typeface="Arial" charset="0"/>
                <a:cs typeface="Arial" charset="0"/>
              </a:rPr>
              <a:t>breathing difficulties. 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On examination, </a:t>
            </a:r>
            <a:r>
              <a:rPr lang="en-US" dirty="0">
                <a:solidFill>
                  <a:srgbClr val="00B0F0"/>
                </a:solidFill>
                <a:ea typeface="Arial" charset="0"/>
                <a:cs typeface="Arial" charset="0"/>
              </a:rPr>
              <a:t>urticarial rash 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on both arms. </a:t>
            </a:r>
            <a:r>
              <a:rPr lang="en-US" dirty="0">
                <a:solidFill>
                  <a:srgbClr val="00B050"/>
                </a:solidFill>
                <a:ea typeface="Arial" charset="0"/>
                <a:cs typeface="Arial" charset="0"/>
              </a:rPr>
              <a:t>No evidence meningitis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. Diagnosis of </a:t>
            </a:r>
            <a:r>
              <a:rPr lang="en-US" dirty="0">
                <a:solidFill>
                  <a:srgbClr val="D84B79"/>
                </a:solidFill>
                <a:ea typeface="Arial" charset="0"/>
                <a:cs typeface="Arial" charset="0"/>
              </a:rPr>
              <a:t>penicillin allergy</a:t>
            </a:r>
            <a:r>
              <a:rPr lang="en-US" dirty="0">
                <a:solidFill>
                  <a:srgbClr val="EE2159"/>
                </a:solidFill>
                <a:ea typeface="Arial" charset="0"/>
                <a:cs typeface="Arial" charset="0"/>
              </a:rPr>
              <a:t>. 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Antibiotics changes to </a:t>
            </a:r>
            <a:r>
              <a:rPr lang="en-US" dirty="0">
                <a:solidFill>
                  <a:schemeClr val="accent1"/>
                </a:solidFill>
                <a:ea typeface="Arial" charset="0"/>
                <a:cs typeface="Arial" charset="0"/>
              </a:rPr>
              <a:t>Erythromycin 250mg 4 times per day for 10 days.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390821" y="2918459"/>
            <a:ext cx="1744742" cy="2253181"/>
            <a:chOff x="6270299" y="1802766"/>
            <a:chExt cx="1744742" cy="2253181"/>
          </a:xfrm>
        </p:grpSpPr>
        <p:sp>
          <p:nvSpPr>
            <p:cNvPr id="47" name="TextBox 46"/>
            <p:cNvSpPr txBox="1"/>
            <p:nvPr/>
          </p:nvSpPr>
          <p:spPr>
            <a:xfrm>
              <a:off x="6459956" y="1802766"/>
              <a:ext cx="1555085" cy="2253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225"/>
                </a:spcBef>
              </a:pPr>
              <a:r>
                <a:rPr lang="en-US" sz="1125" dirty="0">
                  <a:solidFill>
                    <a:schemeClr val="accent2"/>
                  </a:solidFill>
                </a:rPr>
                <a:t>Patient</a:t>
              </a:r>
            </a:p>
            <a:p>
              <a:pPr>
                <a:spcBef>
                  <a:spcPts val="225"/>
                </a:spcBef>
              </a:pPr>
              <a:endParaRPr lang="en-US" sz="1125" dirty="0">
                <a:solidFill>
                  <a:srgbClr val="004866"/>
                </a:solidFill>
              </a:endParaRPr>
            </a:p>
            <a:p>
              <a:pPr>
                <a:spcBef>
                  <a:spcPts val="225"/>
                </a:spcBef>
              </a:pPr>
              <a:r>
                <a:rPr lang="en-US" sz="1125" dirty="0">
                  <a:solidFill>
                    <a:srgbClr val="004866"/>
                  </a:solidFill>
                </a:rPr>
                <a:t>Encounter</a:t>
              </a:r>
            </a:p>
            <a:p>
              <a:pPr>
                <a:spcBef>
                  <a:spcPts val="225"/>
                </a:spcBef>
              </a:pPr>
              <a:endParaRPr lang="en-US" sz="1125" dirty="0">
                <a:solidFill>
                  <a:srgbClr val="64C09F"/>
                </a:solidFill>
              </a:endParaRPr>
            </a:p>
            <a:p>
              <a:pPr>
                <a:spcBef>
                  <a:spcPts val="225"/>
                </a:spcBef>
              </a:pPr>
              <a:r>
                <a:rPr lang="en-US" sz="1125" dirty="0">
                  <a:solidFill>
                    <a:srgbClr val="64C09F"/>
                  </a:solidFill>
                </a:rPr>
                <a:t>Condition</a:t>
              </a:r>
            </a:p>
            <a:p>
              <a:pPr>
                <a:spcBef>
                  <a:spcPts val="225"/>
                </a:spcBef>
              </a:pPr>
              <a:endParaRPr lang="en-US" sz="1125" dirty="0">
                <a:solidFill>
                  <a:srgbClr val="54C8E8"/>
                </a:solidFill>
              </a:endParaRPr>
            </a:p>
            <a:p>
              <a:pPr>
                <a:spcBef>
                  <a:spcPts val="225"/>
                </a:spcBef>
              </a:pPr>
              <a:r>
                <a:rPr lang="en-US" sz="1125" dirty="0">
                  <a:solidFill>
                    <a:srgbClr val="54C8E8"/>
                  </a:solidFill>
                </a:rPr>
                <a:t>Observation</a:t>
              </a:r>
            </a:p>
            <a:p>
              <a:pPr>
                <a:spcBef>
                  <a:spcPts val="225"/>
                </a:spcBef>
              </a:pPr>
              <a:endParaRPr lang="en-US" sz="1125" dirty="0">
                <a:solidFill>
                  <a:srgbClr val="9781BC"/>
                </a:solidFill>
              </a:endParaRPr>
            </a:p>
            <a:p>
              <a:pPr>
                <a:spcBef>
                  <a:spcPts val="225"/>
                </a:spcBef>
              </a:pPr>
              <a:r>
                <a:rPr lang="en-US" sz="1125" dirty="0">
                  <a:solidFill>
                    <a:srgbClr val="9781BC"/>
                  </a:solidFill>
                </a:rPr>
                <a:t>Medication</a:t>
              </a:r>
            </a:p>
            <a:p>
              <a:pPr>
                <a:spcBef>
                  <a:spcPts val="225"/>
                </a:spcBef>
              </a:pPr>
              <a:endParaRPr lang="en-US" sz="1125" dirty="0">
                <a:solidFill>
                  <a:srgbClr val="EE2159"/>
                </a:solidFill>
              </a:endParaRPr>
            </a:p>
            <a:p>
              <a:pPr>
                <a:spcBef>
                  <a:spcPts val="225"/>
                </a:spcBef>
              </a:pPr>
              <a:r>
                <a:rPr lang="en-US" sz="1125" dirty="0">
                  <a:solidFill>
                    <a:srgbClr val="EE2159"/>
                  </a:solidFill>
                </a:rPr>
                <a:t>Allergy Intolerance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270299" y="1882802"/>
              <a:ext cx="131806" cy="1318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270299" y="2276238"/>
              <a:ext cx="131806" cy="1318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6270299" y="2669674"/>
              <a:ext cx="131806" cy="13180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6270299" y="3063110"/>
              <a:ext cx="131806" cy="1318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0299" y="3456546"/>
              <a:ext cx="131806" cy="1318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6270299" y="3849981"/>
              <a:ext cx="131806" cy="131806"/>
            </a:xfrm>
            <a:prstGeom prst="ellipse">
              <a:avLst/>
            </a:prstGeom>
            <a:solidFill>
              <a:srgbClr val="EE215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513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linked 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219200"/>
            <a:ext cx="5466253" cy="5372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969510"/>
            <a:ext cx="4114800" cy="3495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 smtClean="0">
                <a:solidFill>
                  <a:schemeClr val="accent4"/>
                </a:solidFill>
              </a:rPr>
              <a:t>Using </a:t>
            </a:r>
            <a:r>
              <a:rPr lang="en-US" sz="1600" dirty="0" err="1" smtClean="0">
                <a:solidFill>
                  <a:schemeClr val="accent4"/>
                </a:solidFill>
              </a:rPr>
              <a:t>clinFHIR</a:t>
            </a:r>
            <a:endParaRPr lang="en-US" sz="1600" dirty="0" smtClean="0">
              <a:solidFill>
                <a:schemeClr val="accent4"/>
              </a:solidFill>
            </a:endParaRPr>
          </a:p>
          <a:p>
            <a:pPr marL="742950" lvl="2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 smtClean="0">
                <a:solidFill>
                  <a:schemeClr val="accent4"/>
                </a:solidFill>
              </a:rPr>
              <a:t>Shows </a:t>
            </a:r>
            <a:r>
              <a:rPr lang="en-US" sz="1600" dirty="0">
                <a:solidFill>
                  <a:schemeClr val="accent4"/>
                </a:solidFill>
              </a:rPr>
              <a:t>relationships between resource instances graphically</a:t>
            </a:r>
          </a:p>
          <a:p>
            <a:pPr marL="742950" lvl="2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Uses ‘Instances’ of resource types</a:t>
            </a:r>
          </a:p>
          <a:p>
            <a:pPr marL="742950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Scenario Builder tool</a:t>
            </a:r>
          </a:p>
          <a:p>
            <a:pPr marL="742950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Don’t need detailed FHIR knowledge</a:t>
            </a:r>
          </a:p>
          <a:p>
            <a:pPr marL="1200106" lvl="2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but do need Resources Model or to be able to choose the correct resource types</a:t>
            </a:r>
          </a:p>
          <a:p>
            <a:pPr marL="742950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Can also add data to instances</a:t>
            </a:r>
          </a:p>
          <a:p>
            <a:pPr marL="1200106" lvl="2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7534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clinFHIR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05000"/>
            <a:ext cx="3505200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</a:rPr>
              <a:t>Developed as training tool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</a:rPr>
              <a:t>Evolving!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</a:rPr>
              <a:t>What does </a:t>
            </a:r>
            <a:r>
              <a:rPr lang="en-US" dirty="0" err="1">
                <a:solidFill>
                  <a:schemeClr val="accent4"/>
                </a:solidFill>
              </a:rPr>
              <a:t>clinFHIR</a:t>
            </a:r>
            <a:r>
              <a:rPr lang="en-US" dirty="0">
                <a:solidFill>
                  <a:schemeClr val="accent4"/>
                </a:solidFill>
              </a:rPr>
              <a:t> do</a:t>
            </a:r>
          </a:p>
          <a:p>
            <a:pPr marL="581025" indent="-269875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</a:rPr>
              <a:t>View Patient data</a:t>
            </a:r>
          </a:p>
          <a:p>
            <a:pPr marL="581025" indent="-269875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</a:rPr>
              <a:t>Logical Modeler </a:t>
            </a:r>
          </a:p>
          <a:p>
            <a:pPr marL="581025" indent="-269875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</a:rPr>
              <a:t>Scenario Builder</a:t>
            </a:r>
          </a:p>
          <a:p>
            <a:pPr marL="581025" indent="-269875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 err="1">
                <a:solidFill>
                  <a:schemeClr val="accent4"/>
                </a:solidFill>
              </a:rPr>
              <a:t>ValueSet</a:t>
            </a:r>
            <a:r>
              <a:rPr lang="en-US" sz="1600" dirty="0">
                <a:solidFill>
                  <a:schemeClr val="accent4"/>
                </a:solidFill>
              </a:rPr>
              <a:t> explorer</a:t>
            </a:r>
          </a:p>
          <a:p>
            <a:pPr marL="581025" indent="-269875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</a:rPr>
              <a:t>Extension Definition editor</a:t>
            </a:r>
          </a:p>
          <a:p>
            <a:pPr marL="581025" indent="-269875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</a:rPr>
              <a:t>Implementation Guide viewer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57789" y="6477000"/>
            <a:ext cx="985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Clinfhir.com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02181"/>
            <a:ext cx="7660313" cy="374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5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Arial" charset="0"/>
                <a:cs typeface="Arial" charset="0"/>
              </a:rPr>
              <a:t>clinFHIR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Server roles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565" y="1958204"/>
            <a:ext cx="4635203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800" dirty="0">
                <a:solidFill>
                  <a:schemeClr val="accent4"/>
                </a:solidFill>
              </a:rPr>
              <a:t>Specific FHIR server roles </a:t>
            </a:r>
          </a:p>
          <a:p>
            <a:pPr marL="539750" indent="-228600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b="1" dirty="0" smtClean="0">
                <a:solidFill>
                  <a:schemeClr val="accent4"/>
                </a:solidFill>
              </a:rPr>
              <a:t>Data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– patient related (clinical) and ‘reference’ (Practitioner, Organization)</a:t>
            </a:r>
          </a:p>
          <a:p>
            <a:pPr marL="539750" indent="-228600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b="1" dirty="0">
                <a:solidFill>
                  <a:schemeClr val="accent4"/>
                </a:solidFill>
              </a:rPr>
              <a:t>Conformance</a:t>
            </a:r>
            <a:r>
              <a:rPr lang="en-US" dirty="0">
                <a:solidFill>
                  <a:schemeClr val="accent4"/>
                </a:solidFill>
              </a:rPr>
              <a:t> – profile, extension Definition, </a:t>
            </a:r>
            <a:r>
              <a:rPr lang="en-US" dirty="0" err="1">
                <a:solidFill>
                  <a:schemeClr val="accent4"/>
                </a:solidFill>
              </a:rPr>
              <a:t>NamingSystem</a:t>
            </a:r>
            <a:r>
              <a:rPr lang="en-US" dirty="0">
                <a:solidFill>
                  <a:schemeClr val="accent4"/>
                </a:solidFill>
              </a:rPr>
              <a:t> </a:t>
            </a:r>
          </a:p>
          <a:p>
            <a:pPr marL="539750" indent="-228600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b="1" dirty="0">
                <a:solidFill>
                  <a:schemeClr val="accent4"/>
                </a:solidFill>
              </a:rPr>
              <a:t>Terminology</a:t>
            </a:r>
            <a:r>
              <a:rPr lang="en-US" dirty="0">
                <a:solidFill>
                  <a:schemeClr val="accent4"/>
                </a:solidFill>
              </a:rPr>
              <a:t> – </a:t>
            </a:r>
            <a:r>
              <a:rPr lang="en-US" dirty="0" err="1">
                <a:solidFill>
                  <a:schemeClr val="accent4"/>
                </a:solidFill>
              </a:rPr>
              <a:t>ValueSet</a:t>
            </a:r>
            <a:r>
              <a:rPr lang="en-US" dirty="0">
                <a:solidFill>
                  <a:schemeClr val="accent4"/>
                </a:solidFill>
              </a:rPr>
              <a:t> &amp; Terminology operations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072435" y="4387574"/>
            <a:ext cx="1013896" cy="4130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clinFHIR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339093" y="2724174"/>
            <a:ext cx="1285186" cy="601984"/>
          </a:xfrm>
          <a:prstGeom prst="roundRect">
            <a:avLst>
              <a:gd name="adj" fmla="val 8896"/>
            </a:avLst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Patient </a:t>
            </a:r>
            <a:br>
              <a:rPr lang="en-US" sz="1000" dirty="0">
                <a:solidFill>
                  <a:schemeClr val="accent4"/>
                </a:solidFill>
              </a:rPr>
            </a:br>
            <a:r>
              <a:rPr lang="en-US" sz="1000" dirty="0">
                <a:solidFill>
                  <a:schemeClr val="accent4"/>
                </a:solidFill>
              </a:rPr>
              <a:t>and Data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827795" y="2724176"/>
            <a:ext cx="1503176" cy="607813"/>
          </a:xfrm>
          <a:prstGeom prst="roundRect">
            <a:avLst>
              <a:gd name="adj" fmla="val 9890"/>
            </a:avLst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Profiles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</a:rPr>
              <a:t>(Conformance)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534489" y="2724174"/>
            <a:ext cx="1362111" cy="601984"/>
          </a:xfrm>
          <a:prstGeom prst="roundRect">
            <a:avLst>
              <a:gd name="adj" fmla="val 10257"/>
            </a:avLst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Terminology</a:t>
            </a:r>
          </a:p>
        </p:txBody>
      </p:sp>
      <p:cxnSp>
        <p:nvCxnSpPr>
          <p:cNvPr id="169" name="Elbow Connector 168"/>
          <p:cNvCxnSpPr>
            <a:stCxn id="14" idx="2"/>
            <a:endCxn id="11" idx="3"/>
          </p:cNvCxnSpPr>
          <p:nvPr/>
        </p:nvCxnSpPr>
        <p:spPr>
          <a:xfrm rot="5400000">
            <a:off x="9016975" y="3395516"/>
            <a:ext cx="1267929" cy="1129212"/>
          </a:xfrm>
          <a:prstGeom prst="bentConnector2">
            <a:avLst/>
          </a:prstGeom>
          <a:ln w="9525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" idx="2"/>
            <a:endCxn id="11" idx="1"/>
          </p:cNvCxnSpPr>
          <p:nvPr/>
        </p:nvCxnSpPr>
        <p:spPr>
          <a:xfrm rot="16200000" flipH="1">
            <a:off x="6893098" y="3414749"/>
            <a:ext cx="1267929" cy="1090749"/>
          </a:xfrm>
          <a:prstGeom prst="bentConnector2">
            <a:avLst/>
          </a:prstGeom>
          <a:ln w="9525">
            <a:solidFill>
              <a:schemeClr val="accent4"/>
            </a:solidFill>
            <a:headEnd type="arrow" w="med" len="sm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3" idx="2"/>
            <a:endCxn id="11" idx="0"/>
          </p:cNvCxnSpPr>
          <p:nvPr/>
        </p:nvCxnSpPr>
        <p:spPr>
          <a:xfrm>
            <a:off x="8579383" y="3331989"/>
            <a:ext cx="0" cy="1055587"/>
          </a:xfrm>
          <a:prstGeom prst="straightConnector1">
            <a:avLst/>
          </a:prstGeom>
          <a:ln w="9525">
            <a:solidFill>
              <a:schemeClr val="accent4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1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1688"/>
            <a:ext cx="5233557" cy="475562"/>
          </a:xfrm>
        </p:spPr>
        <p:txBody>
          <a:bodyPr/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Scenario Builder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9510"/>
            <a:ext cx="411480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Shows relationships between resource instances graphically</a:t>
            </a:r>
          </a:p>
          <a:p>
            <a:pPr marL="285750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Uses ‘Instances’ of resource types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Scenario Builder tool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Don’t need detailed FHIR knowledge</a:t>
            </a:r>
          </a:p>
          <a:p>
            <a:pPr marL="742906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but do need Resources Model or to be able to choose the correct resource types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Can also add data to instances</a:t>
            </a:r>
          </a:p>
          <a:p>
            <a:pPr marL="742906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82" y="1945304"/>
            <a:ext cx="6989508" cy="33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8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1752600"/>
            <a:ext cx="1770424" cy="1770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4572000" cy="475562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Demonstration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2922859"/>
            <a:ext cx="4953000" cy="8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2400" dirty="0" smtClean="0">
                <a:solidFill>
                  <a:schemeClr val="accent4"/>
                </a:solidFill>
              </a:rPr>
              <a:t>Building a scenario in </a:t>
            </a:r>
            <a:r>
              <a:rPr lang="en-US" sz="2400" dirty="0" err="1" smtClean="0">
                <a:solidFill>
                  <a:schemeClr val="accent4"/>
                </a:solidFill>
              </a:rPr>
              <a:t>clinFHIR</a:t>
            </a:r>
            <a:endParaRPr lang="en-US" sz="2400" dirty="0" smtClean="0">
              <a:solidFill>
                <a:schemeClr val="accent4"/>
              </a:solidFill>
            </a:endParaRPr>
          </a:p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2400" dirty="0" smtClean="0">
                <a:solidFill>
                  <a:schemeClr val="accent4"/>
                </a:solidFill>
              </a:rPr>
              <a:t>Part 1: Resources and References</a:t>
            </a:r>
            <a:endParaRPr 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4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2357829" y="2809615"/>
            <a:ext cx="7336874" cy="952968"/>
          </a:xfrm>
          <a:prstGeom prst="rect">
            <a:avLst/>
          </a:prstGeom>
        </p:spPr>
        <p:txBody>
          <a:bodyPr anchor="ctr"/>
          <a:lstStyle>
            <a:lvl1pPr marL="318317" indent="-318317" algn="l" defTabSz="848847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500" b="0" kern="1200">
                <a:solidFill>
                  <a:schemeClr val="accent6"/>
                </a:solidFill>
                <a:latin typeface="Arial"/>
                <a:ea typeface="+mn-ea"/>
                <a:cs typeface="Arial"/>
              </a:defRPr>
            </a:lvl1pPr>
            <a:lvl2pPr marL="689689" indent="-265265" algn="l" defTabSz="848847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  <a:defRPr sz="1500" kern="1200">
                <a:solidFill>
                  <a:schemeClr val="accent6"/>
                </a:solidFill>
                <a:latin typeface="Arial"/>
                <a:ea typeface="+mn-ea"/>
                <a:cs typeface="Arial"/>
              </a:defRPr>
            </a:lvl2pPr>
            <a:lvl3pPr marL="1061060" indent="-212213" algn="l" defTabSz="848847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500" kern="1200">
                <a:solidFill>
                  <a:schemeClr val="accent6"/>
                </a:solidFill>
                <a:latin typeface="Arial"/>
                <a:ea typeface="+mn-ea"/>
                <a:cs typeface="Arial"/>
              </a:defRPr>
            </a:lvl3pPr>
            <a:lvl4pPr marL="1485483" indent="-212213" algn="l" defTabSz="848847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  <a:defRPr sz="1500" kern="1200">
                <a:solidFill>
                  <a:schemeClr val="accent6"/>
                </a:solidFill>
                <a:latin typeface="Arial"/>
                <a:ea typeface="+mn-ea"/>
                <a:cs typeface="Arial"/>
              </a:defRPr>
            </a:lvl4pPr>
            <a:lvl5pPr marL="1983444" indent="-285750" algn="l" defTabSz="848847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500" kern="1200">
                <a:solidFill>
                  <a:schemeClr val="accent6"/>
                </a:solidFill>
                <a:latin typeface="Arial"/>
                <a:ea typeface="+mn-ea"/>
                <a:cs typeface="Arial"/>
              </a:defRPr>
            </a:lvl5pPr>
            <a:lvl6pPr marL="2334331" indent="-212213" algn="l" defTabSz="8488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754" indent="-212213" algn="l" defTabSz="8488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179" indent="-212213" algn="l" defTabSz="8488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602" indent="-212213" algn="l" defTabSz="8488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Structured </a:t>
            </a:r>
            <a:br>
              <a:rPr lang="en-US" sz="36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6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and coded data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48533" y="2306099"/>
            <a:ext cx="2955471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48533" y="4381429"/>
            <a:ext cx="2955471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94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Why have structured / coded data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8759" y="1828800"/>
            <a:ext cx="5127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2000" dirty="0">
                <a:solidFill>
                  <a:schemeClr val="accent4"/>
                </a:solidFill>
                <a:ea typeface="Arial" charset="0"/>
                <a:cs typeface="Arial" charset="0"/>
              </a:rPr>
              <a:t>Structured vs Coded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2000" dirty="0">
                <a:solidFill>
                  <a:schemeClr val="accent4"/>
                </a:solidFill>
                <a:ea typeface="Arial" charset="0"/>
                <a:cs typeface="Arial" charset="0"/>
              </a:rPr>
              <a:t>Value: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2000" dirty="0">
                <a:solidFill>
                  <a:schemeClr val="accent4"/>
                </a:solidFill>
                <a:ea typeface="Arial" charset="0"/>
                <a:cs typeface="Arial" charset="0"/>
              </a:rPr>
              <a:t>Greatly improves quality of exchange</a:t>
            </a:r>
          </a:p>
          <a:p>
            <a:pPr marL="1200062" lvl="2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2000" dirty="0">
                <a:solidFill>
                  <a:schemeClr val="accent4"/>
                </a:solidFill>
                <a:ea typeface="Arial" charset="0"/>
                <a:cs typeface="Arial" charset="0"/>
              </a:rPr>
              <a:t>‘semantic’ interoperability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2000" dirty="0">
                <a:solidFill>
                  <a:schemeClr val="accent4"/>
                </a:solidFill>
                <a:ea typeface="Arial" charset="0"/>
                <a:cs typeface="Arial" charset="0"/>
              </a:rPr>
              <a:t>Secondary uses</a:t>
            </a:r>
          </a:p>
          <a:p>
            <a:pPr marL="1200062" lvl="2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2000" dirty="0">
                <a:solidFill>
                  <a:schemeClr val="accent4"/>
                </a:solidFill>
                <a:ea typeface="Arial" charset="0"/>
                <a:cs typeface="Arial" charset="0"/>
              </a:rPr>
              <a:t>Decision Support</a:t>
            </a:r>
          </a:p>
          <a:p>
            <a:pPr marL="1200062" lvl="2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2000" dirty="0">
                <a:solidFill>
                  <a:schemeClr val="accent4"/>
                </a:solidFill>
                <a:ea typeface="Arial" charset="0"/>
                <a:cs typeface="Arial" charset="0"/>
              </a:rPr>
              <a:t>Analytics</a:t>
            </a:r>
          </a:p>
          <a:p>
            <a:pPr marL="1200062" lvl="2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2000" dirty="0">
                <a:solidFill>
                  <a:schemeClr val="accent4"/>
                </a:solidFill>
                <a:ea typeface="Arial" charset="0"/>
                <a:cs typeface="Arial" charset="0"/>
              </a:rPr>
              <a:t>Population Health</a:t>
            </a:r>
          </a:p>
          <a:p>
            <a:pPr marL="1200062" lvl="2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2000" dirty="0">
                <a:solidFill>
                  <a:schemeClr val="accent4"/>
                </a:solidFill>
                <a:ea typeface="Arial" charset="0"/>
                <a:cs typeface="Arial" charset="0"/>
              </a:rPr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11232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Can be downloaded here:</a:t>
            </a:r>
          </a:p>
          <a:p>
            <a:pPr lvl="1"/>
            <a:r>
              <a:rPr lang="en-US" sz="2400" dirty="0">
                <a:hlinkClick r:id="rId2" invalidUrl="https://github.com/FHIR/documents/raw/master/presentations/2018-01 Tutorials/Jan2018_FHIR for Clinicians.pptx"/>
              </a:rPr>
              <a:t>https://</a:t>
            </a:r>
            <a:r>
              <a:rPr lang="en-US" sz="2400" dirty="0" smtClean="0">
                <a:hlinkClick r:id="rId3" invalidUrl="https://github.com/FHIR/documents/raw/master/presentations/2018-01 Tutorials/Jan2018_FHIR for Clinicians.pptx"/>
              </a:rPr>
              <a:t>github.com/FHIR/documents/raw/master/presentations/2018-01%20Tutorials/Jan2018_FHIR%20for%20Clinicians.pptx</a:t>
            </a:r>
            <a:endParaRPr lang="en-US" sz="2400" dirty="0" smtClean="0"/>
          </a:p>
          <a:p>
            <a:pPr lvl="1"/>
            <a:r>
              <a:rPr lang="en-US" sz="2800" dirty="0" smtClean="0"/>
              <a:t>Is licensed for use under the Creative Commons, specifically:</a:t>
            </a:r>
          </a:p>
          <a:p>
            <a:pPr lvl="1"/>
            <a:r>
              <a:rPr lang="en-CA" sz="2400" u="sng" dirty="0" smtClean="0">
                <a:hlinkClick r:id="rId4"/>
              </a:rPr>
              <a:t>Creative </a:t>
            </a:r>
            <a:r>
              <a:rPr lang="en-CA" sz="2400" u="sng" dirty="0">
                <a:hlinkClick r:id="rId4"/>
              </a:rPr>
              <a:t>Commons Attribution 3.0 Unported License</a:t>
            </a:r>
            <a:endParaRPr lang="en-CA" sz="2400" u="sng" dirty="0"/>
          </a:p>
          <a:p>
            <a:pPr lvl="1"/>
            <a:r>
              <a:rPr lang="en-US" sz="2400" dirty="0"/>
              <a:t>(Do with it as you wish, so long as you give</a:t>
            </a:r>
            <a:br>
              <a:rPr lang="en-US" sz="2400" dirty="0"/>
            </a:br>
            <a:r>
              <a:rPr lang="en-US" sz="2400" dirty="0"/>
              <a:t> credit)</a:t>
            </a:r>
            <a:endParaRPr lang="en-CA" sz="240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59531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4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Resource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type structure in the spec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5942" y="1733280"/>
            <a:ext cx="6218844" cy="34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Datatypes 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057400"/>
            <a:ext cx="4537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What are datatypes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Datatypes </a:t>
            </a:r>
            <a:r>
              <a:rPr lang="en-US" sz="2000" dirty="0">
                <a:solidFill>
                  <a:schemeClr val="accent4"/>
                </a:solidFill>
                <a:ea typeface="Arial" charset="0"/>
                <a:cs typeface="Arial" charset="0"/>
              </a:rPr>
              <a:t>in resource type definition</a:t>
            </a:r>
          </a:p>
          <a:p>
            <a:pPr marL="449263" indent="-182563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2000" dirty="0">
                <a:solidFill>
                  <a:schemeClr val="accent4"/>
                </a:solidFill>
                <a:ea typeface="Arial" charset="0"/>
                <a:cs typeface="Arial" charset="0"/>
              </a:rPr>
              <a:t>Backbone element</a:t>
            </a:r>
          </a:p>
          <a:p>
            <a:pPr marL="449263" indent="-182563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2000" dirty="0">
                <a:solidFill>
                  <a:schemeClr val="accent4"/>
                </a:solidFill>
                <a:ea typeface="Arial" charset="0"/>
                <a:cs typeface="Arial" charset="0"/>
              </a:rPr>
              <a:t>‘choice’ data types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Coded elements</a:t>
            </a:r>
            <a:endParaRPr lang="en-US" dirty="0">
              <a:solidFill>
                <a:schemeClr val="accent4"/>
              </a:solidFill>
              <a:ea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1828800"/>
            <a:ext cx="1465587" cy="12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048" y="182463"/>
            <a:ext cx="11220105" cy="634083"/>
          </a:xfrm>
        </p:spPr>
        <p:txBody>
          <a:bodyPr/>
          <a:lstStyle/>
          <a:p>
            <a:r>
              <a:rPr lang="en-US" dirty="0">
                <a:latin typeface="+mn-lt"/>
              </a:rPr>
              <a:t>Data types</a:t>
            </a:r>
            <a:r>
              <a:rPr lang="en-US" dirty="0" smtClean="0">
                <a:latin typeface="+mn-lt"/>
              </a:rPr>
              <a:t>: Primitive</a:t>
            </a:r>
            <a:endParaRPr lang="en-CA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309961" y="5063191"/>
            <a:ext cx="7706231" cy="126140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+mn-lt"/>
              </a:rPr>
              <a:t>Based on w3c schema and ISO data types</a:t>
            </a:r>
          </a:p>
          <a:p>
            <a:r>
              <a:rPr lang="en-US" sz="1800" dirty="0">
                <a:solidFill>
                  <a:schemeClr val="accent4"/>
                </a:solidFill>
                <a:latin typeface="+mn-lt"/>
              </a:rPr>
              <a:t>Stick to the “80% rule” – only expose what most will use</a:t>
            </a:r>
          </a:p>
          <a:p>
            <a:pPr lvl="1"/>
            <a:r>
              <a:rPr lang="en-US" sz="1600" dirty="0">
                <a:solidFill>
                  <a:schemeClr val="accent4"/>
                </a:solidFill>
                <a:latin typeface="+mn-lt"/>
              </a:rPr>
              <a:t>Simplified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07775" y="1945683"/>
            <a:ext cx="128043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1"/>
            <a:endCxn id="5" idx="3"/>
          </p:cNvCxnSpPr>
          <p:nvPr/>
        </p:nvCxnSpPr>
        <p:spPr>
          <a:xfrm>
            <a:off x="2007775" y="2217016"/>
            <a:ext cx="128043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0464" y="1934550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instant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15914" y="2221809"/>
            <a:ext cx="1472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</a:t>
            </a:r>
            <a:r>
              <a:rPr lang="en-US" sz="800" dirty="0">
                <a:solidFill>
                  <a:schemeClr val="accent4"/>
                </a:solidFill>
              </a:rPr>
              <a:t> : </a:t>
            </a:r>
            <a:r>
              <a:rPr lang="en-US" sz="800" dirty="0" err="1">
                <a:solidFill>
                  <a:schemeClr val="accent4"/>
                </a:solidFill>
              </a:rPr>
              <a:t>dataTime</a:t>
            </a:r>
            <a:r>
              <a:rPr lang="en-US" sz="800" dirty="0">
                <a:solidFill>
                  <a:schemeClr val="accent4"/>
                </a:solidFill>
              </a:rPr>
              <a:t> 0..1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612043" y="1945683"/>
            <a:ext cx="114729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1"/>
            <a:endCxn id="23" idx="3"/>
          </p:cNvCxnSpPr>
          <p:nvPr/>
        </p:nvCxnSpPr>
        <p:spPr>
          <a:xfrm>
            <a:off x="3612043" y="2217016"/>
            <a:ext cx="114729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44731" y="1934550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79107" y="2226498"/>
            <a:ext cx="120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</a:t>
            </a:r>
            <a:r>
              <a:rPr lang="en-US" sz="800" dirty="0">
                <a:solidFill>
                  <a:schemeClr val="accent4"/>
                </a:solidFill>
              </a:rPr>
              <a:t> : Time 0..1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933545" y="1940891"/>
            <a:ext cx="2083495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endCxn id="38" idx="3"/>
          </p:cNvCxnSpPr>
          <p:nvPr/>
        </p:nvCxnSpPr>
        <p:spPr>
          <a:xfrm>
            <a:off x="4933545" y="2212224"/>
            <a:ext cx="2083495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85389" y="1929758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date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88796" y="2221706"/>
            <a:ext cx="23683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xs:gYear</a:t>
            </a:r>
            <a:r>
              <a:rPr lang="en-US" sz="800" dirty="0">
                <a:solidFill>
                  <a:schemeClr val="accent4"/>
                </a:solidFill>
              </a:rPr>
              <a:t> [</a:t>
            </a:r>
            <a:r>
              <a:rPr lang="en-US" sz="800" dirty="0" err="1">
                <a:solidFill>
                  <a:schemeClr val="accent4"/>
                </a:solidFill>
              </a:rPr>
              <a:t>xs:gYearMonth</a:t>
            </a:r>
            <a:r>
              <a:rPr lang="en-US" sz="800" dirty="0">
                <a:solidFill>
                  <a:schemeClr val="accent4"/>
                </a:solidFill>
              </a:rPr>
              <a:t> | Time 0..1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7493745" y="1938714"/>
            <a:ext cx="242889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endCxn id="45" idx="3"/>
          </p:cNvCxnSpPr>
          <p:nvPr/>
        </p:nvCxnSpPr>
        <p:spPr>
          <a:xfrm>
            <a:off x="7493745" y="2210047"/>
            <a:ext cx="242889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20611" y="1927580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>
                <a:solidFill>
                  <a:schemeClr val="accent4"/>
                </a:solidFill>
              </a:rPr>
              <a:t>dateTime</a:t>
            </a:r>
            <a:endParaRPr lang="en-US" sz="1067" dirty="0">
              <a:solidFill>
                <a:schemeClr val="accent4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65697" y="2219529"/>
            <a:ext cx="2695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xs:gYear</a:t>
            </a:r>
            <a:r>
              <a:rPr lang="en-US" sz="800" dirty="0">
                <a:solidFill>
                  <a:schemeClr val="accent4"/>
                </a:solidFill>
              </a:rPr>
              <a:t> [</a:t>
            </a:r>
            <a:r>
              <a:rPr lang="en-US" sz="800" dirty="0" err="1">
                <a:solidFill>
                  <a:schemeClr val="accent4"/>
                </a:solidFill>
              </a:rPr>
              <a:t>xs:gYearMonth</a:t>
            </a:r>
            <a:r>
              <a:rPr lang="en-US" sz="800" dirty="0">
                <a:solidFill>
                  <a:schemeClr val="accent4"/>
                </a:solidFill>
              </a:rPr>
              <a:t> | </a:t>
            </a:r>
            <a:r>
              <a:rPr lang="en-US" sz="800" dirty="0" err="1">
                <a:solidFill>
                  <a:schemeClr val="accent4"/>
                </a:solidFill>
              </a:rPr>
              <a:t>xs:date</a:t>
            </a:r>
            <a:r>
              <a:rPr lang="en-US" sz="800" dirty="0">
                <a:solidFill>
                  <a:schemeClr val="accent4"/>
                </a:solidFill>
              </a:rPr>
              <a:t> | Time 0..1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2007775" y="2770816"/>
            <a:ext cx="128043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2" idx="1"/>
            <a:endCxn id="52" idx="3"/>
          </p:cNvCxnSpPr>
          <p:nvPr/>
        </p:nvCxnSpPr>
        <p:spPr>
          <a:xfrm>
            <a:off x="2007775" y="3042150"/>
            <a:ext cx="128043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40464" y="2759684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decimal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007775" y="3642604"/>
            <a:ext cx="128043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2007775" y="3913938"/>
            <a:ext cx="128043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40464" y="3631472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integer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00889" y="3949943"/>
            <a:ext cx="1472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</a:t>
            </a:r>
            <a:r>
              <a:rPr lang="en-US" sz="800" dirty="0">
                <a:solidFill>
                  <a:schemeClr val="accent4"/>
                </a:solidFill>
              </a:rPr>
              <a:t> : </a:t>
            </a:r>
            <a:r>
              <a:rPr lang="en-US" sz="800" dirty="0" err="1">
                <a:solidFill>
                  <a:schemeClr val="accent4"/>
                </a:solidFill>
              </a:rPr>
              <a:t>int</a:t>
            </a:r>
            <a:r>
              <a:rPr lang="en-US" sz="800" dirty="0">
                <a:solidFill>
                  <a:schemeClr val="accent4"/>
                </a:solidFill>
              </a:rPr>
              <a:t> 0..1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4377533" y="2774847"/>
            <a:ext cx="128043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4377533" y="3046180"/>
            <a:ext cx="128043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10221" y="2763714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Element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314979" y="3050973"/>
            <a:ext cx="1426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Extension : Extension 0..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577837" y="2781188"/>
            <a:ext cx="128043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7577837" y="3052522"/>
            <a:ext cx="128043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710525" y="2770056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 err="1">
                <a:solidFill>
                  <a:schemeClr val="accent4"/>
                </a:solidFill>
              </a:rPr>
              <a:t>boolean</a:t>
            </a:r>
            <a:endParaRPr lang="en-US" sz="1067" dirty="0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15283" y="3057314"/>
            <a:ext cx="1426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xs:boolean</a:t>
            </a:r>
            <a:r>
              <a:rPr lang="en-US" sz="800" dirty="0">
                <a:solidFill>
                  <a:schemeClr val="accent4"/>
                </a:solidFill>
              </a:rPr>
              <a:t> 0..1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3841242" y="3637812"/>
            <a:ext cx="128043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3841242" y="3909146"/>
            <a:ext cx="128043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973931" y="3626680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string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49381" y="3913938"/>
            <a:ext cx="1472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</a:t>
            </a:r>
            <a:r>
              <a:rPr lang="en-US" sz="800" dirty="0">
                <a:solidFill>
                  <a:schemeClr val="accent4"/>
                </a:solidFill>
              </a:rPr>
              <a:t> :string 0..1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5502127" y="3634459"/>
            <a:ext cx="128043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5502127" y="3905792"/>
            <a:ext cx="128043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34816" y="3623326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 err="1">
                <a:solidFill>
                  <a:schemeClr val="accent4"/>
                </a:solidFill>
              </a:rPr>
              <a:t>uri</a:t>
            </a:r>
            <a:endParaRPr lang="en-US" sz="1067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10266" y="3910585"/>
            <a:ext cx="1472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</a:t>
            </a:r>
            <a:r>
              <a:rPr lang="en-US" sz="800" dirty="0">
                <a:solidFill>
                  <a:schemeClr val="accent4"/>
                </a:solidFill>
              </a:rPr>
              <a:t> :</a:t>
            </a:r>
            <a:r>
              <a:rPr lang="en-US" sz="800" dirty="0" err="1">
                <a:solidFill>
                  <a:schemeClr val="accent4"/>
                </a:solidFill>
              </a:rPr>
              <a:t>anyURI</a:t>
            </a:r>
            <a:r>
              <a:rPr lang="en-US" sz="800" dirty="0">
                <a:solidFill>
                  <a:schemeClr val="accent4"/>
                </a:solidFill>
              </a:rPr>
              <a:t> 0..1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7560144" y="3638144"/>
            <a:ext cx="1682667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endCxn id="79" idx="3"/>
          </p:cNvCxnSpPr>
          <p:nvPr/>
        </p:nvCxnSpPr>
        <p:spPr>
          <a:xfrm>
            <a:off x="7560144" y="3909478"/>
            <a:ext cx="1682667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560145" y="3627012"/>
            <a:ext cx="16826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>
                <a:solidFill>
                  <a:schemeClr val="accent4"/>
                </a:solidFill>
              </a:rPr>
              <a:t>base64Binary</a:t>
            </a:r>
            <a:endParaRPr lang="en-US" sz="1067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568623" y="3908407"/>
            <a:ext cx="1675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</a:t>
            </a:r>
            <a:r>
              <a:rPr lang="en-US" sz="800" dirty="0">
                <a:solidFill>
                  <a:schemeClr val="accent4"/>
                </a:solidFill>
              </a:rPr>
              <a:t> : base64Binary 0..1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2007775" y="4583828"/>
            <a:ext cx="1280439" cy="287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 err="1">
                <a:solidFill>
                  <a:schemeClr val="accent4"/>
                </a:solidFill>
              </a:rPr>
              <a:t>unsignedint</a:t>
            </a:r>
            <a:endParaRPr lang="en-US" sz="1067" dirty="0">
              <a:solidFill>
                <a:schemeClr val="accent4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612043" y="4583828"/>
            <a:ext cx="1035908" cy="287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 err="1">
                <a:solidFill>
                  <a:schemeClr val="accent4"/>
                </a:solidFill>
              </a:rPr>
              <a:t>positiveInt</a:t>
            </a:r>
            <a:endParaRPr lang="en-US" sz="1067" dirty="0">
              <a:solidFill>
                <a:schemeClr val="accent4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787175" y="4583828"/>
            <a:ext cx="667204" cy="287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code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5992100" y="4579054"/>
            <a:ext cx="385592" cy="287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id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7577835" y="4582160"/>
            <a:ext cx="516108" cy="287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 err="1">
                <a:solidFill>
                  <a:schemeClr val="accent4"/>
                </a:solidFill>
              </a:rPr>
              <a:t>oid</a:t>
            </a:r>
            <a:endParaRPr lang="en-US" sz="1067" dirty="0">
              <a:solidFill>
                <a:schemeClr val="accent4"/>
              </a:solidFill>
            </a:endParaRPr>
          </a:p>
        </p:txBody>
      </p:sp>
      <p:cxnSp>
        <p:nvCxnSpPr>
          <p:cNvPr id="98" name="Straight Arrow Connector 97"/>
          <p:cNvCxnSpPr>
            <a:endCxn id="60" idx="1"/>
          </p:cNvCxnSpPr>
          <p:nvPr/>
        </p:nvCxnSpPr>
        <p:spPr>
          <a:xfrm>
            <a:off x="3288214" y="3041407"/>
            <a:ext cx="1089319" cy="4773"/>
          </a:xfrm>
          <a:prstGeom prst="straightConnector1">
            <a:avLst/>
          </a:prstGeom>
          <a:ln w="9525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4" idx="1"/>
            <a:endCxn id="60" idx="3"/>
          </p:cNvCxnSpPr>
          <p:nvPr/>
        </p:nvCxnSpPr>
        <p:spPr>
          <a:xfrm flipH="1" flipV="1">
            <a:off x="5657972" y="3046181"/>
            <a:ext cx="1919865" cy="6341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4" idx="0"/>
            <a:endCxn id="56" idx="2"/>
          </p:cNvCxnSpPr>
          <p:nvPr/>
        </p:nvCxnSpPr>
        <p:spPr>
          <a:xfrm flipV="1">
            <a:off x="2647995" y="4185272"/>
            <a:ext cx="0" cy="398556"/>
          </a:xfrm>
          <a:prstGeom prst="straightConnector1">
            <a:avLst/>
          </a:prstGeom>
          <a:ln w="9525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5" idx="0"/>
            <a:endCxn id="56" idx="2"/>
          </p:cNvCxnSpPr>
          <p:nvPr/>
        </p:nvCxnSpPr>
        <p:spPr>
          <a:xfrm rot="16200000" flipV="1">
            <a:off x="3189719" y="3643548"/>
            <a:ext cx="398556" cy="1482003"/>
          </a:xfrm>
          <a:prstGeom prst="bentConnector3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6" idx="0"/>
            <a:endCxn id="68" idx="2"/>
          </p:cNvCxnSpPr>
          <p:nvPr/>
        </p:nvCxnSpPr>
        <p:spPr>
          <a:xfrm rot="16200000" flipV="1">
            <a:off x="4599447" y="4062496"/>
            <a:ext cx="403348" cy="639316"/>
          </a:xfrm>
          <a:prstGeom prst="bentConnector3">
            <a:avLst/>
          </a:prstGeom>
          <a:ln w="9525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7" idx="0"/>
            <a:endCxn id="68" idx="2"/>
          </p:cNvCxnSpPr>
          <p:nvPr/>
        </p:nvCxnSpPr>
        <p:spPr>
          <a:xfrm rot="16200000" flipV="1">
            <a:off x="5133893" y="3528050"/>
            <a:ext cx="398575" cy="1703435"/>
          </a:xfrm>
          <a:prstGeom prst="bentConnector3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8" idx="1"/>
            <a:endCxn id="72" idx="3"/>
          </p:cNvCxnSpPr>
          <p:nvPr/>
        </p:nvCxnSpPr>
        <p:spPr>
          <a:xfrm rot="10800000">
            <a:off x="6782566" y="3905794"/>
            <a:ext cx="795269" cy="820095"/>
          </a:xfrm>
          <a:prstGeom prst="bentConnector3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8" idx="0"/>
            <a:endCxn id="60" idx="2"/>
          </p:cNvCxnSpPr>
          <p:nvPr/>
        </p:nvCxnSpPr>
        <p:spPr>
          <a:xfrm rot="5400000" flipH="1" flipV="1">
            <a:off x="4589457" y="3209518"/>
            <a:ext cx="320299" cy="536291"/>
          </a:xfrm>
          <a:prstGeom prst="bentConnector3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2" idx="0"/>
            <a:endCxn id="60" idx="2"/>
          </p:cNvCxnSpPr>
          <p:nvPr/>
        </p:nvCxnSpPr>
        <p:spPr>
          <a:xfrm rot="16200000" flipV="1">
            <a:off x="5421578" y="2913690"/>
            <a:ext cx="316945" cy="1124595"/>
          </a:xfrm>
          <a:prstGeom prst="bentConnector3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9" idx="1"/>
          </p:cNvCxnSpPr>
          <p:nvPr/>
        </p:nvCxnSpPr>
        <p:spPr>
          <a:xfrm rot="10800000">
            <a:off x="7367081" y="3050975"/>
            <a:ext cx="193065" cy="858505"/>
          </a:xfrm>
          <a:prstGeom prst="bentConnector2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45" idx="1"/>
          </p:cNvCxnSpPr>
          <p:nvPr/>
        </p:nvCxnSpPr>
        <p:spPr>
          <a:xfrm rot="10800000" flipV="1">
            <a:off x="7365698" y="2210047"/>
            <a:ext cx="128049" cy="831360"/>
          </a:xfrm>
          <a:prstGeom prst="bentConnector2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8" idx="2"/>
            <a:endCxn id="62" idx="0"/>
          </p:cNvCxnSpPr>
          <p:nvPr/>
        </p:nvCxnSpPr>
        <p:spPr>
          <a:xfrm rot="5400000">
            <a:off x="5346471" y="2134892"/>
            <a:ext cx="280156" cy="97748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23" idx="2"/>
          </p:cNvCxnSpPr>
          <p:nvPr/>
        </p:nvCxnSpPr>
        <p:spPr>
          <a:xfrm rot="16200000" flipH="1">
            <a:off x="4544454" y="2129588"/>
            <a:ext cx="94589" cy="812113"/>
          </a:xfrm>
          <a:prstGeom prst="bentConnector2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5" idx="3"/>
          </p:cNvCxnSpPr>
          <p:nvPr/>
        </p:nvCxnSpPr>
        <p:spPr>
          <a:xfrm>
            <a:off x="3288214" y="2217017"/>
            <a:ext cx="209583" cy="813255"/>
          </a:xfrm>
          <a:prstGeom prst="bentConnector2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56" idx="3"/>
          </p:cNvCxnSpPr>
          <p:nvPr/>
        </p:nvCxnSpPr>
        <p:spPr>
          <a:xfrm flipV="1">
            <a:off x="3288214" y="3030273"/>
            <a:ext cx="209583" cy="883665"/>
          </a:xfrm>
          <a:prstGeom prst="bentConnector2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78684" y="3028231"/>
            <a:ext cx="982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</a:t>
            </a:r>
            <a:r>
              <a:rPr lang="en-US" sz="800" dirty="0">
                <a:solidFill>
                  <a:schemeClr val="accent4"/>
                </a:solidFill>
              </a:rPr>
              <a:t> : decimal 0..1</a:t>
            </a:r>
          </a:p>
        </p:txBody>
      </p:sp>
    </p:spTree>
    <p:extLst>
      <p:ext uri="{BB962C8B-B14F-4D97-AF65-F5344CB8AC3E}">
        <p14:creationId xmlns:p14="http://schemas.microsoft.com/office/powerpoint/2010/main" val="209925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1755" y="930628"/>
            <a:ext cx="1644208" cy="712880"/>
            <a:chOff x="1692603" y="1672276"/>
            <a:chExt cx="1233156" cy="534660"/>
          </a:xfrm>
        </p:grpSpPr>
        <p:sp>
          <p:nvSpPr>
            <p:cNvPr id="8" name="Rounded Rectangle 7"/>
            <p:cNvSpPr/>
            <p:nvPr/>
          </p:nvSpPr>
          <p:spPr>
            <a:xfrm>
              <a:off x="1692603" y="1672276"/>
              <a:ext cx="1233156" cy="534660"/>
            </a:xfrm>
            <a:prstGeom prst="roundRect">
              <a:avLst>
                <a:gd name="adj" fmla="val 1051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Ratio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US" sz="800" dirty="0">
                  <a:solidFill>
                    <a:schemeClr val="accent4"/>
                  </a:solidFill>
                </a:rPr>
                <a:t>numerator: Quality [0</a:t>
              </a:r>
              <a:r>
                <a:rPr lang="is-IS" sz="800" dirty="0">
                  <a:solidFill>
                    <a:schemeClr val="accent4"/>
                  </a:solidFill>
                </a:rPr>
                <a:t>..1]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d</a:t>
              </a:r>
              <a:r>
                <a:rPr lang="is-IS" sz="800" dirty="0">
                  <a:solidFill>
                    <a:schemeClr val="accent4"/>
                  </a:solidFill>
                </a:rPr>
                <a:t>enominator: Quantity [0..1]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692603" y="1904166"/>
              <a:ext cx="1233156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91755" y="1781261"/>
            <a:ext cx="2371949" cy="1108339"/>
            <a:chOff x="300066" y="1602564"/>
            <a:chExt cx="1778962" cy="831254"/>
          </a:xfrm>
        </p:grpSpPr>
        <p:sp>
          <p:nvSpPr>
            <p:cNvPr id="14" name="Rounded Rectangle 13"/>
            <p:cNvSpPr/>
            <p:nvPr/>
          </p:nvSpPr>
          <p:spPr>
            <a:xfrm>
              <a:off x="300066" y="1602564"/>
              <a:ext cx="1778962" cy="831254"/>
            </a:xfrm>
            <a:prstGeom prst="roundRect">
              <a:avLst>
                <a:gd name="adj" fmla="val 8858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Quantity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US" sz="800" dirty="0">
                  <a:solidFill>
                    <a:schemeClr val="accent4"/>
                  </a:solidFill>
                </a:rPr>
                <a:t>value: decimal [0</a:t>
              </a:r>
              <a:r>
                <a:rPr lang="is-IS" sz="800" dirty="0">
                  <a:solidFill>
                    <a:schemeClr val="accent4"/>
                  </a:solidFill>
                </a:rPr>
                <a:t>..1]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c</a:t>
              </a:r>
              <a:r>
                <a:rPr lang="is-IS" sz="800" dirty="0">
                  <a:solidFill>
                    <a:schemeClr val="accent4"/>
                  </a:solidFill>
                </a:rPr>
                <a:t>omparator: code [0..1] QuantityComparator! 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units: string [0...1]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system: uri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code: code [0..1]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00066" y="1828644"/>
              <a:ext cx="1778962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91753" y="2979853"/>
            <a:ext cx="1965551" cy="712880"/>
            <a:chOff x="368814" y="2142639"/>
            <a:chExt cx="1474163" cy="534660"/>
          </a:xfrm>
        </p:grpSpPr>
        <p:sp>
          <p:nvSpPr>
            <p:cNvPr id="17" name="Rounded Rectangle 16"/>
            <p:cNvSpPr/>
            <p:nvPr/>
          </p:nvSpPr>
          <p:spPr>
            <a:xfrm>
              <a:off x="368814" y="2142639"/>
              <a:ext cx="1474163" cy="534660"/>
            </a:xfrm>
            <a:prstGeom prst="roundRect">
              <a:avLst>
                <a:gd name="adj" fmla="val 1051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Range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US" sz="800" dirty="0">
                  <a:solidFill>
                    <a:schemeClr val="accent4"/>
                  </a:solidFill>
                </a:rPr>
                <a:t>l</a:t>
              </a:r>
              <a:r>
                <a:rPr lang="en-AU" sz="800" dirty="0">
                  <a:solidFill>
                    <a:schemeClr val="accent4"/>
                  </a:solidFill>
                </a:rPr>
                <a:t>ow: Quantity(</a:t>
              </a:r>
              <a:r>
                <a:rPr lang="en-AU" sz="800" dirty="0" err="1">
                  <a:solidFill>
                    <a:schemeClr val="accent4"/>
                  </a:solidFill>
                </a:rPr>
                <a:t>SimpleQuantity</a:t>
              </a:r>
              <a:r>
                <a:rPr lang="en-AU" sz="800" dirty="0">
                  <a:solidFill>
                    <a:schemeClr val="accent4"/>
                  </a:solidFill>
                </a:rPr>
                <a:t>) [0</a:t>
              </a:r>
              <a:r>
                <a:rPr lang="is-IS" sz="800" dirty="0">
                  <a:solidFill>
                    <a:schemeClr val="accent4"/>
                  </a:solidFill>
                </a:rPr>
                <a:t>..1]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h</a:t>
              </a:r>
              <a:r>
                <a:rPr lang="is-IS" sz="800" dirty="0">
                  <a:solidFill>
                    <a:schemeClr val="accent4"/>
                  </a:solidFill>
                </a:rPr>
                <a:t>igh: </a:t>
              </a:r>
              <a:r>
                <a:rPr lang="is-IS" sz="800" u="sng" dirty="0">
                  <a:solidFill>
                    <a:schemeClr val="accent4"/>
                  </a:solidFill>
                </a:rPr>
                <a:t>Quantity</a:t>
              </a:r>
              <a:r>
                <a:rPr lang="is-IS" sz="800" dirty="0">
                  <a:solidFill>
                    <a:schemeClr val="accent4"/>
                  </a:solidFill>
                </a:rPr>
                <a:t>(SimpleQuantity) [0..1]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68815" y="2361844"/>
              <a:ext cx="1474162" cy="1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91754" y="3877987"/>
            <a:ext cx="1735805" cy="1337509"/>
            <a:chOff x="300066" y="3231984"/>
            <a:chExt cx="1301854" cy="1003132"/>
          </a:xfrm>
        </p:grpSpPr>
        <p:sp>
          <p:nvSpPr>
            <p:cNvPr id="27" name="Rounded Rectangle 26"/>
            <p:cNvSpPr/>
            <p:nvPr/>
          </p:nvSpPr>
          <p:spPr>
            <a:xfrm>
              <a:off x="300066" y="3231984"/>
              <a:ext cx="1301854" cy="1003132"/>
            </a:xfrm>
            <a:prstGeom prst="roundRect">
              <a:avLst>
                <a:gd name="adj" fmla="val 680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 err="1">
                  <a:solidFill>
                    <a:schemeClr val="accent4"/>
                  </a:solidFill>
                </a:rPr>
                <a:t>HumanName</a:t>
              </a:r>
              <a:endParaRPr lang="en-US" sz="1067" dirty="0">
                <a:solidFill>
                  <a:schemeClr val="accent4"/>
                </a:solidFill>
              </a:endParaRP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US" sz="800" dirty="0">
                  <a:solidFill>
                    <a:schemeClr val="accent4"/>
                  </a:solidFill>
                </a:rPr>
                <a:t>u</a:t>
              </a:r>
              <a:r>
                <a:rPr lang="en-AU" sz="800" dirty="0">
                  <a:solidFill>
                    <a:schemeClr val="accent4"/>
                  </a:solidFill>
                </a:rPr>
                <a:t>se: code [0</a:t>
              </a:r>
              <a:r>
                <a:rPr lang="is-IS" sz="800" dirty="0">
                  <a:solidFill>
                    <a:schemeClr val="accent4"/>
                  </a:solidFill>
                </a:rPr>
                <a:t>..1] NameUse!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text: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family: String [0..*]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given: String [0..*]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prefix: String [0..*]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suffix: String [0..*]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period: Period [0..1]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00066" y="3458064"/>
              <a:ext cx="1301854" cy="7031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64255" y="5353249"/>
            <a:ext cx="2399451" cy="1218417"/>
            <a:chOff x="279441" y="3857566"/>
            <a:chExt cx="1799588" cy="913813"/>
          </a:xfrm>
        </p:grpSpPr>
        <p:sp>
          <p:nvSpPr>
            <p:cNvPr id="33" name="Rounded Rectangle 32"/>
            <p:cNvSpPr/>
            <p:nvPr/>
          </p:nvSpPr>
          <p:spPr>
            <a:xfrm>
              <a:off x="279441" y="3857566"/>
              <a:ext cx="1799588" cy="913813"/>
            </a:xfrm>
            <a:prstGeom prst="roundRect">
              <a:avLst>
                <a:gd name="adj" fmla="val 8858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Identifier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AU" sz="800" dirty="0">
                  <a:solidFill>
                    <a:schemeClr val="accent4"/>
                  </a:solidFill>
                </a:rPr>
                <a:t>use: code [0</a:t>
              </a:r>
              <a:r>
                <a:rPr lang="is-IS" sz="800" dirty="0">
                  <a:solidFill>
                    <a:schemeClr val="accent4"/>
                  </a:solidFill>
                </a:rPr>
                <a:t>..1] IdentifierUse!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type: CodeableConcept [0..1] IdentifierType+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system: uri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value: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period: Period [0..1]</a:t>
              </a:r>
              <a:endParaRPr lang="en-US" sz="800" dirty="0">
                <a:solidFill>
                  <a:schemeClr val="accent4"/>
                </a:solidFill>
              </a:endParaRPr>
            </a:p>
            <a:p>
              <a:r>
                <a:rPr lang="en-US" sz="800" dirty="0">
                  <a:solidFill>
                    <a:schemeClr val="accent4"/>
                  </a:solidFill>
                </a:rPr>
                <a:t>assigner: Reference [0..1] Organization</a:t>
              </a:r>
              <a:endParaRPr lang="is-I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279441" y="4083647"/>
              <a:ext cx="1799587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902806" y="301277"/>
            <a:ext cx="1690529" cy="1769519"/>
            <a:chOff x="2754592" y="1967247"/>
            <a:chExt cx="1267897" cy="1327139"/>
          </a:xfrm>
        </p:grpSpPr>
        <p:sp>
          <p:nvSpPr>
            <p:cNvPr id="50" name="Rounded Rectangle 49"/>
            <p:cNvSpPr/>
            <p:nvPr/>
          </p:nvSpPr>
          <p:spPr>
            <a:xfrm>
              <a:off x="2754592" y="1967247"/>
              <a:ext cx="1267897" cy="1327139"/>
            </a:xfrm>
            <a:prstGeom prst="roundRect">
              <a:avLst>
                <a:gd name="adj" fmla="val 680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Address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US" sz="800" dirty="0">
                  <a:solidFill>
                    <a:schemeClr val="accent4"/>
                  </a:solidFill>
                </a:rPr>
                <a:t>u</a:t>
              </a:r>
              <a:r>
                <a:rPr lang="en-AU" sz="800" dirty="0">
                  <a:solidFill>
                    <a:schemeClr val="accent4"/>
                  </a:solidFill>
                </a:rPr>
                <a:t>se: code [0</a:t>
              </a:r>
              <a:r>
                <a:rPr lang="is-IS" sz="800" dirty="0">
                  <a:solidFill>
                    <a:schemeClr val="accent4"/>
                  </a:solidFill>
                </a:rPr>
                <a:t>..1] AddressUse!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type: code [0..1] AddressType!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text: string [0..1]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l</a:t>
              </a:r>
              <a:r>
                <a:rPr lang="is-IS" sz="800" dirty="0">
                  <a:solidFill>
                    <a:schemeClr val="accent4"/>
                  </a:solidFill>
                </a:rPr>
                <a:t>ine: string [0..*]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city: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district: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state: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postalCode: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country: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period: Period 0...1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2754592" y="2221857"/>
              <a:ext cx="1267897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3907732" y="608667"/>
            <a:ext cx="1598656" cy="1098740"/>
            <a:chOff x="3145696" y="1115664"/>
            <a:chExt cx="1198992" cy="824055"/>
          </a:xfrm>
        </p:grpSpPr>
        <p:sp>
          <p:nvSpPr>
            <p:cNvPr id="67" name="Rounded Rectangle 66"/>
            <p:cNvSpPr/>
            <p:nvPr/>
          </p:nvSpPr>
          <p:spPr>
            <a:xfrm>
              <a:off x="3145696" y="1115664"/>
              <a:ext cx="1198992" cy="824055"/>
            </a:xfrm>
            <a:prstGeom prst="roundRect">
              <a:avLst>
                <a:gd name="adj" fmla="val 9305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Coding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AU" sz="800" dirty="0">
                  <a:solidFill>
                    <a:schemeClr val="accent4"/>
                  </a:solidFill>
                </a:rPr>
                <a:t>system: </a:t>
              </a:r>
              <a:r>
                <a:rPr lang="en-AU" sz="800" dirty="0" err="1">
                  <a:solidFill>
                    <a:schemeClr val="accent4"/>
                  </a:solidFill>
                </a:rPr>
                <a:t>uri</a:t>
              </a:r>
              <a:r>
                <a:rPr lang="en-AU" sz="800" dirty="0">
                  <a:solidFill>
                    <a:schemeClr val="accent4"/>
                  </a:solidFill>
                </a:rPr>
                <a:t> [0</a:t>
              </a:r>
              <a:r>
                <a:rPr lang="is-IS" sz="800" dirty="0">
                  <a:solidFill>
                    <a:schemeClr val="accent4"/>
                  </a:solidFill>
                </a:rPr>
                <a:t>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version: string [0..1]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c</a:t>
              </a:r>
              <a:r>
                <a:rPr lang="is-IS" sz="800" dirty="0">
                  <a:solidFill>
                    <a:schemeClr val="accent4"/>
                  </a:solidFill>
                </a:rPr>
                <a:t>ode: code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display: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userSelected: boolean [0..1]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3145696" y="1357136"/>
              <a:ext cx="1198992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ounded Rectangle 73"/>
          <p:cNvSpPr/>
          <p:nvPr/>
        </p:nvSpPr>
        <p:spPr>
          <a:xfrm>
            <a:off x="5268525" y="3033667"/>
            <a:ext cx="1468511" cy="983952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accent3">
                    <a:lumMod val="50000"/>
                  </a:schemeClr>
                </a:solidFill>
              </a:rPr>
              <a:t>Element</a:t>
            </a:r>
          </a:p>
          <a:p>
            <a:pPr algn="ctr"/>
            <a:r>
              <a:rPr lang="en-AU" sz="1200" dirty="0">
                <a:solidFill>
                  <a:schemeClr val="accent3">
                    <a:lumMod val="50000"/>
                  </a:schemeClr>
                </a:solidFill>
              </a:rPr>
              <a:t>extension: Extension 0</a:t>
            </a:r>
            <a:r>
              <a:rPr lang="is-IS" sz="1200" dirty="0">
                <a:solidFill>
                  <a:schemeClr val="accent3">
                    <a:lumMod val="50000"/>
                  </a:schemeClr>
                </a:solidFill>
              </a:rPr>
              <a:t>..*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102620" y="3165469"/>
            <a:ext cx="2702920" cy="712880"/>
            <a:chOff x="4421593" y="4279373"/>
            <a:chExt cx="2027190" cy="534660"/>
          </a:xfrm>
        </p:grpSpPr>
        <p:sp>
          <p:nvSpPr>
            <p:cNvPr id="80" name="Rounded Rectangle 79"/>
            <p:cNvSpPr/>
            <p:nvPr/>
          </p:nvSpPr>
          <p:spPr>
            <a:xfrm>
              <a:off x="4421593" y="4279373"/>
              <a:ext cx="2027190" cy="534660"/>
            </a:xfrm>
            <a:prstGeom prst="roundRect">
              <a:avLst>
                <a:gd name="adj" fmla="val 1051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Timing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US" sz="800" dirty="0">
                  <a:solidFill>
                    <a:schemeClr val="accent4"/>
                  </a:solidFill>
                </a:rPr>
                <a:t>e</a:t>
              </a:r>
              <a:r>
                <a:rPr lang="en-AU" sz="800" dirty="0">
                  <a:solidFill>
                    <a:schemeClr val="accent4"/>
                  </a:solidFill>
                </a:rPr>
                <a:t>vent: </a:t>
              </a:r>
              <a:r>
                <a:rPr lang="en-AU" sz="800" dirty="0" err="1">
                  <a:solidFill>
                    <a:schemeClr val="accent4"/>
                  </a:solidFill>
                </a:rPr>
                <a:t>dataTime</a:t>
              </a:r>
              <a:r>
                <a:rPr lang="en-AU" sz="800" dirty="0">
                  <a:solidFill>
                    <a:schemeClr val="accent4"/>
                  </a:solidFill>
                </a:rPr>
                <a:t> [0</a:t>
              </a:r>
              <a:r>
                <a:rPr lang="is-IS" sz="800" dirty="0">
                  <a:solidFill>
                    <a:schemeClr val="accent4"/>
                  </a:solidFill>
                </a:rPr>
                <a:t>..*]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code: CodeableConcept [0..1] TimingAbbreviation?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4421593" y="4513751"/>
              <a:ext cx="2027190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19"/>
          <p:cNvGrpSpPr/>
          <p:nvPr/>
        </p:nvGrpSpPr>
        <p:grpSpPr>
          <a:xfrm>
            <a:off x="9295278" y="3873179"/>
            <a:ext cx="2370221" cy="2368448"/>
            <a:chOff x="7019807" y="3680085"/>
            <a:chExt cx="1777666" cy="1776336"/>
          </a:xfrm>
        </p:grpSpPr>
        <p:sp>
          <p:nvSpPr>
            <p:cNvPr id="85" name="Rounded Rectangle 84"/>
            <p:cNvSpPr/>
            <p:nvPr/>
          </p:nvSpPr>
          <p:spPr>
            <a:xfrm>
              <a:off x="7019807" y="3680085"/>
              <a:ext cx="1777666" cy="1776336"/>
            </a:xfrm>
            <a:prstGeom prst="roundRect">
              <a:avLst>
                <a:gd name="adj" fmla="val 3426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Repeat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AU" sz="800" dirty="0">
                  <a:solidFill>
                    <a:schemeClr val="accent4"/>
                  </a:solidFill>
                </a:rPr>
                <a:t>bounds[x]: Type [0..1] </a:t>
              </a:r>
              <a:r>
                <a:rPr lang="en-AU" sz="800" dirty="0" err="1">
                  <a:solidFill>
                    <a:schemeClr val="accent4"/>
                  </a:solidFill>
                </a:rPr>
                <a:t>Duration|Range|Period</a:t>
              </a:r>
              <a:endParaRPr lang="is-IS" sz="800" dirty="0">
                <a:solidFill>
                  <a:schemeClr val="accent4"/>
                </a:solidFill>
              </a:endParaRPr>
            </a:p>
            <a:p>
              <a:r>
                <a:rPr lang="is-IS" sz="800" dirty="0">
                  <a:solidFill>
                    <a:schemeClr val="accent4"/>
                  </a:solidFill>
                </a:rPr>
                <a:t>dount: Integer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dountMax: integer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duration: decimal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durationMax: decimal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durationUnit: code [0..1] UnitsOfTime!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frequency: integer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frequencyMax: integer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period: decimal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periodMax: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periodUnit: code [0..1] UnitsOfTime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dayOfWeek: code [0..*] DaysOfWeek!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timeOfDay: time [0..*] 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when: Code [0..*] EventTiming!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offset: </a:t>
              </a:r>
              <a:r>
                <a:rPr lang="en-US" sz="800" dirty="0" err="1">
                  <a:solidFill>
                    <a:schemeClr val="accent4"/>
                  </a:solidFill>
                </a:rPr>
                <a:t>unsginedInt</a:t>
              </a:r>
              <a:r>
                <a:rPr lang="en-US" sz="800" dirty="0">
                  <a:solidFill>
                    <a:schemeClr val="accent4"/>
                  </a:solidFill>
                </a:rPr>
                <a:t> [0..1]</a:t>
              </a:r>
              <a:endParaRPr lang="is-I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7019808" y="3926127"/>
              <a:ext cx="1777665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9629263" y="1923904"/>
            <a:ext cx="2176277" cy="1135901"/>
            <a:chOff x="6717314" y="1953250"/>
            <a:chExt cx="1632208" cy="851926"/>
          </a:xfrm>
        </p:grpSpPr>
        <p:sp>
          <p:nvSpPr>
            <p:cNvPr id="95" name="Rounded Rectangle 94"/>
            <p:cNvSpPr/>
            <p:nvPr/>
          </p:nvSpPr>
          <p:spPr>
            <a:xfrm>
              <a:off x="6717314" y="1953250"/>
              <a:ext cx="1632208" cy="851926"/>
            </a:xfrm>
            <a:prstGeom prst="roundRect">
              <a:avLst>
                <a:gd name="adj" fmla="val 8858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 err="1">
                  <a:solidFill>
                    <a:schemeClr val="accent4"/>
                  </a:solidFill>
                </a:rPr>
                <a:t>ContactPoint</a:t>
              </a:r>
              <a:endParaRPr lang="en-US" sz="1067" dirty="0">
                <a:solidFill>
                  <a:schemeClr val="accent4"/>
                </a:solidFill>
              </a:endParaRP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AU" sz="800" dirty="0">
                  <a:solidFill>
                    <a:schemeClr val="accent4"/>
                  </a:solidFill>
                </a:rPr>
                <a:t>system: Code [0..</a:t>
              </a:r>
              <a:r>
                <a:rPr lang="is-IS" sz="800" dirty="0">
                  <a:solidFill>
                    <a:schemeClr val="accent4"/>
                  </a:solidFill>
                </a:rPr>
                <a:t>1] ContactPointSystem!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value: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use: Code [0..1] ContactPointUse!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r</a:t>
              </a:r>
              <a:r>
                <a:rPr lang="is-IS" sz="800" dirty="0">
                  <a:solidFill>
                    <a:schemeClr val="accent4"/>
                  </a:solidFill>
                </a:rPr>
                <a:t>ank: PositiveInt [0...1]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period: Period [0..1]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6717314" y="2194319"/>
              <a:ext cx="1632208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ounded Rectangle 104"/>
          <p:cNvSpPr/>
          <p:nvPr/>
        </p:nvSpPr>
        <p:spPr>
          <a:xfrm>
            <a:off x="2281630" y="823283"/>
            <a:ext cx="1448257" cy="731300"/>
          </a:xfrm>
          <a:prstGeom prst="roundRect">
            <a:avLst>
              <a:gd name="adj" fmla="val 10512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67" dirty="0" err="1">
                <a:solidFill>
                  <a:schemeClr val="accent4"/>
                </a:solidFill>
              </a:rPr>
              <a:t>CodeableConcept</a:t>
            </a:r>
            <a:endParaRPr lang="en-US" sz="1067" dirty="0">
              <a:solidFill>
                <a:schemeClr val="accent4"/>
              </a:solidFill>
            </a:endParaRPr>
          </a:p>
          <a:p>
            <a:endParaRPr lang="en-US" sz="1067" dirty="0">
              <a:solidFill>
                <a:schemeClr val="accent4"/>
              </a:solidFill>
            </a:endParaRPr>
          </a:p>
          <a:p>
            <a:r>
              <a:rPr lang="en-AU" sz="800" dirty="0">
                <a:solidFill>
                  <a:schemeClr val="accent4"/>
                </a:solidFill>
              </a:rPr>
              <a:t>coding: Coding [0</a:t>
            </a:r>
            <a:r>
              <a:rPr lang="is-IS" sz="800" dirty="0">
                <a:solidFill>
                  <a:schemeClr val="accent4"/>
                </a:solidFill>
              </a:rPr>
              <a:t>..*]</a:t>
            </a:r>
          </a:p>
          <a:p>
            <a:r>
              <a:rPr lang="is-IS" sz="800" dirty="0">
                <a:solidFill>
                  <a:schemeClr val="accent4"/>
                </a:solidFill>
              </a:rPr>
              <a:t>text: String [0..1]</a:t>
            </a:r>
            <a:endParaRPr lang="en-US" sz="800" dirty="0">
              <a:solidFill>
                <a:schemeClr val="accent4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9687695" y="236679"/>
            <a:ext cx="2323679" cy="1470728"/>
            <a:chOff x="6031155" y="660538"/>
            <a:chExt cx="1742759" cy="1103046"/>
          </a:xfrm>
        </p:grpSpPr>
        <p:sp>
          <p:nvSpPr>
            <p:cNvPr id="111" name="Rounded Rectangle 110"/>
            <p:cNvSpPr/>
            <p:nvPr/>
          </p:nvSpPr>
          <p:spPr>
            <a:xfrm>
              <a:off x="6031155" y="660538"/>
              <a:ext cx="1742759" cy="1103046"/>
            </a:xfrm>
            <a:prstGeom prst="roundRect">
              <a:avLst>
                <a:gd name="adj" fmla="val 680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Attachment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AU" sz="800" dirty="0" err="1">
                  <a:solidFill>
                    <a:schemeClr val="accent4"/>
                  </a:solidFill>
                </a:rPr>
                <a:t>contentType</a:t>
              </a:r>
              <a:r>
                <a:rPr lang="en-AU" sz="800" dirty="0">
                  <a:solidFill>
                    <a:schemeClr val="accent4"/>
                  </a:solidFill>
                </a:rPr>
                <a:t>: Code [0</a:t>
              </a:r>
              <a:r>
                <a:rPr lang="is-IS" sz="800" dirty="0">
                  <a:solidFill>
                    <a:schemeClr val="accent4"/>
                  </a:solidFill>
                </a:rPr>
                <a:t>..1] MimeType!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language: Code [0..1] CommonLanguages+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data: base64Binary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url: uri [0..1]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s</a:t>
              </a:r>
              <a:r>
                <a:rPr lang="is-IS" sz="800" dirty="0">
                  <a:solidFill>
                    <a:schemeClr val="accent4"/>
                  </a:solidFill>
                </a:rPr>
                <a:t>ize: unsignedInt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hash: base64binary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title: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creation: dateTime [0..1]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6031156" y="892211"/>
              <a:ext cx="1742758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5355995" y="5735779"/>
            <a:ext cx="1284543" cy="724980"/>
            <a:chOff x="4513663" y="1011914"/>
            <a:chExt cx="963407" cy="543735"/>
          </a:xfrm>
        </p:grpSpPr>
        <p:sp>
          <p:nvSpPr>
            <p:cNvPr id="117" name="Rounded Rectangle 116"/>
            <p:cNvSpPr/>
            <p:nvPr/>
          </p:nvSpPr>
          <p:spPr>
            <a:xfrm>
              <a:off x="4513663" y="1011914"/>
              <a:ext cx="963407" cy="543735"/>
            </a:xfrm>
            <a:prstGeom prst="roundRect">
              <a:avLst>
                <a:gd name="adj" fmla="val 1051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Period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AU" sz="800" dirty="0">
                  <a:solidFill>
                    <a:schemeClr val="accent4"/>
                  </a:solidFill>
                </a:rPr>
                <a:t>start: </a:t>
              </a:r>
              <a:r>
                <a:rPr lang="en-AU" sz="800" dirty="0" err="1">
                  <a:solidFill>
                    <a:schemeClr val="accent4"/>
                  </a:solidFill>
                </a:rPr>
                <a:t>dateTime</a:t>
              </a:r>
              <a:r>
                <a:rPr lang="en-AU" sz="800" dirty="0">
                  <a:solidFill>
                    <a:schemeClr val="accent4"/>
                  </a:solidFill>
                </a:rPr>
                <a:t> [0</a:t>
              </a:r>
              <a:r>
                <a:rPr lang="is-IS" sz="800" dirty="0">
                  <a:solidFill>
                    <a:schemeClr val="accent4"/>
                  </a:solidFill>
                </a:rPr>
                <a:t>..1]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e</a:t>
              </a:r>
              <a:r>
                <a:rPr lang="is-IS" sz="800" dirty="0">
                  <a:solidFill>
                    <a:schemeClr val="accent4"/>
                  </a:solidFill>
                </a:rPr>
                <a:t>nd: dateTime [0..1]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4513663" y="1242592"/>
              <a:ext cx="963407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5699193" y="356055"/>
            <a:ext cx="2089243" cy="1351352"/>
            <a:chOff x="5506546" y="-1558521"/>
            <a:chExt cx="1566932" cy="1013514"/>
          </a:xfrm>
        </p:grpSpPr>
        <p:sp>
          <p:nvSpPr>
            <p:cNvPr id="123" name="Rounded Rectangle 122"/>
            <p:cNvSpPr/>
            <p:nvPr/>
          </p:nvSpPr>
          <p:spPr>
            <a:xfrm>
              <a:off x="5506546" y="-1558521"/>
              <a:ext cx="1566932" cy="1013514"/>
            </a:xfrm>
            <a:prstGeom prst="roundRect">
              <a:avLst>
                <a:gd name="adj" fmla="val 680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 err="1">
                  <a:solidFill>
                    <a:schemeClr val="accent4"/>
                  </a:solidFill>
                </a:rPr>
                <a:t>SampledData</a:t>
              </a:r>
              <a:endParaRPr lang="en-US" sz="1067" dirty="0">
                <a:solidFill>
                  <a:schemeClr val="accent4"/>
                </a:solidFill>
              </a:endParaRP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AU" sz="800" dirty="0">
                  <a:solidFill>
                    <a:schemeClr val="accent4"/>
                  </a:solidFill>
                </a:rPr>
                <a:t>origin: Quantity(</a:t>
              </a:r>
              <a:r>
                <a:rPr lang="en-AU" sz="800" dirty="0" err="1">
                  <a:solidFill>
                    <a:schemeClr val="accent4"/>
                  </a:solidFill>
                </a:rPr>
                <a:t>SimpleQuantity</a:t>
              </a:r>
              <a:r>
                <a:rPr lang="en-AU" sz="800" dirty="0">
                  <a:solidFill>
                    <a:schemeClr val="accent4"/>
                  </a:solidFill>
                </a:rPr>
                <a:t>) [1</a:t>
              </a:r>
              <a:r>
                <a:rPr lang="is-IS" sz="800" dirty="0">
                  <a:solidFill>
                    <a:schemeClr val="accent4"/>
                  </a:solidFill>
                </a:rPr>
                <a:t>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period: Decimal [1..1]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factor: Decimal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lowerLimit: Decimal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upperLimit: Decial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dimensions: Positivelnt [1..1]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data: String [1..1]</a:t>
              </a: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5506547" y="-1320329"/>
              <a:ext cx="1566931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itle 1"/>
          <p:cNvSpPr>
            <a:spLocks noGrp="1"/>
          </p:cNvSpPr>
          <p:nvPr>
            <p:ph type="title"/>
          </p:nvPr>
        </p:nvSpPr>
        <p:spPr>
          <a:xfrm>
            <a:off x="482590" y="282810"/>
            <a:ext cx="5046340" cy="387798"/>
          </a:xfrm>
        </p:spPr>
        <p:txBody>
          <a:bodyPr/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Data types: Complex</a:t>
            </a:r>
            <a:endParaRPr lang="en-US"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3067694" y="4901593"/>
            <a:ext cx="2200831" cy="1751187"/>
            <a:chOff x="279440" y="3857566"/>
            <a:chExt cx="1650623" cy="1313390"/>
          </a:xfrm>
        </p:grpSpPr>
        <p:sp>
          <p:nvSpPr>
            <p:cNvPr id="162" name="Rounded Rectangle 161"/>
            <p:cNvSpPr/>
            <p:nvPr/>
          </p:nvSpPr>
          <p:spPr>
            <a:xfrm>
              <a:off x="279440" y="3857566"/>
              <a:ext cx="1650623" cy="1313390"/>
            </a:xfrm>
            <a:prstGeom prst="roundRect">
              <a:avLst>
                <a:gd name="adj" fmla="val 562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Signature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US" sz="800" dirty="0">
                  <a:solidFill>
                    <a:schemeClr val="accent4"/>
                  </a:solidFill>
                </a:rPr>
                <a:t>t</a:t>
              </a:r>
              <a:r>
                <a:rPr lang="en-AU" sz="800" dirty="0" err="1">
                  <a:solidFill>
                    <a:schemeClr val="accent4"/>
                  </a:solidFill>
                </a:rPr>
                <a:t>ype:Coding</a:t>
              </a:r>
              <a:r>
                <a:rPr lang="en-AU" sz="800" dirty="0">
                  <a:solidFill>
                    <a:schemeClr val="accent4"/>
                  </a:solidFill>
                </a:rPr>
                <a:t> [1..*] Signature Type?</a:t>
              </a:r>
            </a:p>
            <a:p>
              <a:r>
                <a:rPr lang="en-AU" sz="800" dirty="0">
                  <a:solidFill>
                    <a:schemeClr val="accent4"/>
                  </a:solidFill>
                </a:rPr>
                <a:t>when: Instant [1..1]</a:t>
              </a:r>
            </a:p>
            <a:p>
              <a:pPr marL="118530" indent="-118530"/>
              <a:r>
                <a:rPr lang="is-IS" sz="800" dirty="0">
                  <a:solidFill>
                    <a:schemeClr val="accent4"/>
                  </a:solidFill>
                </a:rPr>
                <a:t>who[x]: Type [1..1] uri | Reference(Practitioner|Related person|PatientDevice|Organization)</a:t>
              </a:r>
            </a:p>
            <a:p>
              <a:pPr marL="118530" indent="-118530"/>
              <a:r>
                <a:rPr lang="is-IS" sz="800" dirty="0">
                  <a:solidFill>
                    <a:schemeClr val="accent4"/>
                  </a:solidFill>
                </a:rPr>
                <a:t>onBehalfOf[x]: Type [0..1] uri|Reference(Practitioner|RelatedPerson|Pateint|Device|Organization)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contentType: code [0..1] MimeType!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b</a:t>
              </a:r>
              <a:r>
                <a:rPr lang="is-IS" sz="800" dirty="0">
                  <a:solidFill>
                    <a:schemeClr val="accent4"/>
                  </a:solidFill>
                </a:rPr>
                <a:t>lob: base64Binary [0..1]</a:t>
              </a:r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279441" y="4119087"/>
              <a:ext cx="1650622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6899699" y="5475747"/>
            <a:ext cx="2088917" cy="1095919"/>
            <a:chOff x="5875842" y="2261672"/>
            <a:chExt cx="1566688" cy="821939"/>
          </a:xfrm>
        </p:grpSpPr>
        <p:sp>
          <p:nvSpPr>
            <p:cNvPr id="179" name="Rounded Rectangle 178"/>
            <p:cNvSpPr/>
            <p:nvPr/>
          </p:nvSpPr>
          <p:spPr>
            <a:xfrm>
              <a:off x="5875842" y="2261672"/>
              <a:ext cx="1566688" cy="821939"/>
            </a:xfrm>
            <a:prstGeom prst="roundRect">
              <a:avLst>
                <a:gd name="adj" fmla="val 8858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Annotation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pPr marL="118530" indent="-118530"/>
              <a:r>
                <a:rPr lang="en-US" sz="800" dirty="0">
                  <a:solidFill>
                    <a:schemeClr val="accent4"/>
                  </a:solidFill>
                </a:rPr>
                <a:t>a</a:t>
              </a:r>
              <a:r>
                <a:rPr lang="en-AU" sz="800" dirty="0" err="1">
                  <a:solidFill>
                    <a:schemeClr val="accent4"/>
                  </a:solidFill>
                </a:rPr>
                <a:t>uthor</a:t>
              </a:r>
              <a:r>
                <a:rPr lang="en-AU" sz="800" dirty="0">
                  <a:solidFill>
                    <a:schemeClr val="accent4"/>
                  </a:solidFill>
                </a:rPr>
                <a:t>[x]: Type [0</a:t>
              </a:r>
              <a:r>
                <a:rPr lang="is-IS" sz="800" dirty="0">
                  <a:solidFill>
                    <a:schemeClr val="accent4"/>
                  </a:solidFill>
                </a:rPr>
                <a:t>..1] Reference(Practitioner|Patient|</a:t>
              </a:r>
              <a:br>
                <a:rPr lang="is-IS" sz="800" dirty="0">
                  <a:solidFill>
                    <a:schemeClr val="accent4"/>
                  </a:solidFill>
                </a:rPr>
              </a:br>
              <a:r>
                <a:rPr lang="is-IS" sz="800" dirty="0">
                  <a:solidFill>
                    <a:schemeClr val="accent4"/>
                  </a:solidFill>
                </a:rPr>
                <a:t>RelatedPerson)|string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T</a:t>
              </a:r>
              <a:r>
                <a:rPr lang="is-IS" sz="800" dirty="0">
                  <a:solidFill>
                    <a:schemeClr val="accent4"/>
                  </a:solidFill>
                </a:rPr>
                <a:t>ime: dateTime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Text: string [1..1]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5875842" y="2487752"/>
              <a:ext cx="1566688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Elbow Connector 252"/>
          <p:cNvCxnSpPr>
            <a:stCxn id="80" idx="1"/>
            <a:endCxn id="74" idx="3"/>
          </p:cNvCxnSpPr>
          <p:nvPr/>
        </p:nvCxnSpPr>
        <p:spPr>
          <a:xfrm rot="10800000" flipV="1">
            <a:off x="6737037" y="3521910"/>
            <a:ext cx="2365585" cy="373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11509943" y="5015323"/>
            <a:ext cx="6193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repeat </a:t>
            </a:r>
          </a:p>
          <a:p>
            <a:pPr algn="ctr"/>
            <a:r>
              <a:rPr lang="en-US" sz="800" dirty="0">
                <a:solidFill>
                  <a:schemeClr val="accent4"/>
                </a:solidFill>
              </a:rPr>
              <a:t>[0..1]</a:t>
            </a:r>
          </a:p>
        </p:txBody>
      </p:sp>
      <p:cxnSp>
        <p:nvCxnSpPr>
          <p:cNvPr id="16" name="Elbow Connector 15"/>
          <p:cNvCxnSpPr>
            <a:stCxn id="179" idx="0"/>
            <a:endCxn id="74" idx="2"/>
          </p:cNvCxnSpPr>
          <p:nvPr/>
        </p:nvCxnSpPr>
        <p:spPr>
          <a:xfrm rot="16200000" flipV="1">
            <a:off x="6244405" y="3775994"/>
            <a:ext cx="1458128" cy="1941377"/>
          </a:xfrm>
          <a:prstGeom prst="bentConnector3">
            <a:avLst>
              <a:gd name="adj1" fmla="val 68460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85" idx="3"/>
            <a:endCxn id="80" idx="3"/>
          </p:cNvCxnSpPr>
          <p:nvPr/>
        </p:nvCxnSpPr>
        <p:spPr>
          <a:xfrm flipV="1">
            <a:off x="11665500" y="3521910"/>
            <a:ext cx="140041" cy="1535493"/>
          </a:xfrm>
          <a:prstGeom prst="bentConnector3">
            <a:avLst>
              <a:gd name="adj1" fmla="val 317650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17" idx="0"/>
            <a:endCxn id="74" idx="2"/>
          </p:cNvCxnSpPr>
          <p:nvPr/>
        </p:nvCxnSpPr>
        <p:spPr>
          <a:xfrm rot="5400000" flipH="1" flipV="1">
            <a:off x="5141443" y="4874444"/>
            <a:ext cx="1718160" cy="4513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62" idx="0"/>
            <a:endCxn id="74" idx="2"/>
          </p:cNvCxnSpPr>
          <p:nvPr/>
        </p:nvCxnSpPr>
        <p:spPr>
          <a:xfrm rot="5400000" flipH="1" flipV="1">
            <a:off x="4643458" y="3542273"/>
            <a:ext cx="883975" cy="1834671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7" idx="3"/>
            <a:endCxn id="74" idx="1"/>
          </p:cNvCxnSpPr>
          <p:nvPr/>
        </p:nvCxnSpPr>
        <p:spPr>
          <a:xfrm flipV="1">
            <a:off x="2227559" y="3525643"/>
            <a:ext cx="3040965" cy="1021099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7" idx="3"/>
            <a:endCxn id="74" idx="1"/>
          </p:cNvCxnSpPr>
          <p:nvPr/>
        </p:nvCxnSpPr>
        <p:spPr>
          <a:xfrm>
            <a:off x="2457303" y="3336294"/>
            <a:ext cx="2811221" cy="189349"/>
          </a:xfrm>
          <a:prstGeom prst="bentConnector3">
            <a:avLst>
              <a:gd name="adj1" fmla="val 46057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3"/>
            <a:endCxn id="74" idx="0"/>
          </p:cNvCxnSpPr>
          <p:nvPr/>
        </p:nvCxnSpPr>
        <p:spPr>
          <a:xfrm>
            <a:off x="2863705" y="2335431"/>
            <a:ext cx="3139076" cy="698236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5" idx="2"/>
            <a:endCxn id="74" idx="0"/>
          </p:cNvCxnSpPr>
          <p:nvPr/>
        </p:nvCxnSpPr>
        <p:spPr>
          <a:xfrm rot="16200000" flipH="1">
            <a:off x="3764729" y="795614"/>
            <a:ext cx="1479084" cy="2997021"/>
          </a:xfrm>
          <a:prstGeom prst="bentConnector3">
            <a:avLst>
              <a:gd name="adj1" fmla="val 52141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67" idx="2"/>
            <a:endCxn id="74" idx="0"/>
          </p:cNvCxnSpPr>
          <p:nvPr/>
        </p:nvCxnSpPr>
        <p:spPr>
          <a:xfrm rot="16200000" flipH="1">
            <a:off x="4691791" y="1722676"/>
            <a:ext cx="1326260" cy="1295720"/>
          </a:xfrm>
          <a:prstGeom prst="bentConnector3">
            <a:avLst>
              <a:gd name="adj1" fmla="val 46418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23" idx="2"/>
            <a:endCxn id="74" idx="0"/>
          </p:cNvCxnSpPr>
          <p:nvPr/>
        </p:nvCxnSpPr>
        <p:spPr>
          <a:xfrm rot="5400000">
            <a:off x="5710169" y="2000019"/>
            <a:ext cx="1326260" cy="741035"/>
          </a:xfrm>
          <a:prstGeom prst="bentConnector3">
            <a:avLst>
              <a:gd name="adj1" fmla="val 47612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0" idx="2"/>
            <a:endCxn id="74" idx="3"/>
          </p:cNvCxnSpPr>
          <p:nvPr/>
        </p:nvCxnSpPr>
        <p:spPr>
          <a:xfrm rot="5400000">
            <a:off x="7015129" y="1792702"/>
            <a:ext cx="1454848" cy="2011036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95" idx="1"/>
            <a:endCxn id="74" idx="3"/>
          </p:cNvCxnSpPr>
          <p:nvPr/>
        </p:nvCxnSpPr>
        <p:spPr>
          <a:xfrm rot="10800000" flipV="1">
            <a:off x="6737037" y="2491854"/>
            <a:ext cx="2892228" cy="1033788"/>
          </a:xfrm>
          <a:prstGeom prst="bentConnector3">
            <a:avLst>
              <a:gd name="adj1" fmla="val 30291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2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Coded datatypes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1600" y="1846452"/>
            <a:ext cx="679072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>
                <a:solidFill>
                  <a:schemeClr val="accent4"/>
                </a:solidFill>
                <a:ea typeface="Arial" charset="0"/>
                <a:cs typeface="Arial" charset="0"/>
              </a:rPr>
              <a:t>Code: </a:t>
            </a: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"status" : "confirmed"</a:t>
            </a:r>
          </a:p>
          <a:p>
            <a:pPr marL="285750" indent="-285750">
              <a:buFont typeface="Arial" charset="0"/>
              <a:buChar char="•"/>
            </a:pPr>
            <a:r>
              <a:rPr lang="en-AU" dirty="0">
                <a:solidFill>
                  <a:schemeClr val="accent4"/>
                </a:solidFill>
                <a:ea typeface="Arial" charset="0"/>
                <a:cs typeface="Arial" charset="0"/>
              </a:rPr>
              <a:t>Coding: </a:t>
            </a: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"system": "http://</a:t>
            </a:r>
            <a:r>
              <a:rPr lang="en-AU" sz="1600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www.nlm.nih.gov</a:t>
            </a: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/research/</a:t>
            </a:r>
            <a:r>
              <a:rPr lang="en-AU" sz="1600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umls</a:t>
            </a: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AU" sz="1600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rxnorm</a:t>
            </a: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"code": "C3214954",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"display": "cashew nut allergenic extract Injectable"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171450" indent="-171450">
              <a:buFont typeface="Arial" charset="0"/>
              <a:buChar char="•"/>
            </a:pPr>
            <a:r>
              <a:rPr lang="en-AU" dirty="0" err="1">
                <a:solidFill>
                  <a:schemeClr val="accent4"/>
                </a:solidFill>
                <a:ea typeface="Arial" charset="0"/>
                <a:cs typeface="Arial" charset="0"/>
              </a:rPr>
              <a:t>CodeableConcept</a:t>
            </a:r>
            <a:r>
              <a:rPr lang="en-AU" sz="1600" dirty="0">
                <a:solidFill>
                  <a:schemeClr val="accent4"/>
                </a:solidFill>
                <a:ea typeface="Arial" charset="0"/>
                <a:cs typeface="Arial" charset="0"/>
              </a:rPr>
              <a:t>: </a:t>
            </a: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"coding": [{ 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  "system": "http://</a:t>
            </a:r>
            <a:r>
              <a:rPr lang="en-AU" sz="1600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snomed.info</a:t>
            </a: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AU" sz="1600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sct</a:t>
            </a: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  "code": "39579001",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  "display": "Anaphylactic reaction“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}],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"text" : "Anaphylaxis"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54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ValueSet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149139" y="1874292"/>
            <a:ext cx="4050502" cy="3120941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"</a:t>
            </a:r>
            <a:r>
              <a:rPr lang="en-US" sz="1200" dirty="0" err="1">
                <a:latin typeface="Courier"/>
                <a:cs typeface="Courier"/>
              </a:rPr>
              <a:t>resourceType</a:t>
            </a:r>
            <a:r>
              <a:rPr lang="en-US" sz="1200" dirty="0">
                <a:latin typeface="Courier"/>
                <a:cs typeface="Courier"/>
              </a:rPr>
              <a:t>": "ValueSet",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"compose": {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"include": [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{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"system": http://</a:t>
            </a:r>
            <a:r>
              <a:rPr lang="en-US" sz="1200" dirty="0" err="1">
                <a:latin typeface="Courier"/>
                <a:cs typeface="Courier"/>
              </a:rPr>
              <a:t>snomed.info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sct</a:t>
            </a:r>
            <a:r>
              <a:rPr lang="en-US" sz="12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"filter": [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  {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    "property": "concept",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    "op": "is-a",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    "value": "404684003"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 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]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41601" y="2230017"/>
            <a:ext cx="4038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A context specific subset of one or more Code Systems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Promotes consistency between applications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Key component of Terminology</a:t>
            </a:r>
          </a:p>
          <a:p>
            <a:pPr marL="446088" indent="-177800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200" dirty="0">
                <a:solidFill>
                  <a:schemeClr val="accent4"/>
                </a:solidFill>
                <a:ea typeface="Arial" charset="0"/>
                <a:cs typeface="Arial" charset="0"/>
              </a:rPr>
              <a:t>Also </a:t>
            </a:r>
            <a:r>
              <a:rPr lang="en-US" sz="1200" dirty="0" err="1">
                <a:solidFill>
                  <a:schemeClr val="accent4"/>
                </a:solidFill>
                <a:ea typeface="Arial" charset="0"/>
                <a:cs typeface="Arial" charset="0"/>
              </a:rPr>
              <a:t>CodeSystem</a:t>
            </a:r>
            <a:endParaRPr lang="en-US" sz="1200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Start thinking about in Information model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Used by a number of services (Operations)</a:t>
            </a:r>
          </a:p>
          <a:p>
            <a:pPr marL="446088" indent="-177800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200" dirty="0">
                <a:solidFill>
                  <a:schemeClr val="accent4"/>
                </a:solidFill>
                <a:ea typeface="Arial" charset="0"/>
                <a:cs typeface="Arial" charset="0"/>
              </a:rPr>
              <a:t>$expand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941601" y="2142042"/>
            <a:ext cx="3946057" cy="8865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41601" y="5267206"/>
            <a:ext cx="4038653" cy="7427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45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Terminology Sub-system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17921" y="1988906"/>
            <a:ext cx="1828365" cy="3285460"/>
          </a:xfrm>
          <a:prstGeom prst="roundRect">
            <a:avLst>
              <a:gd name="adj" fmla="val 5036"/>
            </a:avLst>
          </a:prstGeom>
          <a:solidFill>
            <a:srgbClr val="00CAFF"/>
          </a:solidFill>
          <a:ln w="9525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Code System: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Defines a set of concepts with a coherent meaning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/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Code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Display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Definition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58182" y="2386932"/>
            <a:ext cx="44240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SNOMED CT / LOINC / </a:t>
            </a:r>
            <a:r>
              <a:rPr lang="en-US" dirty="0" err="1">
                <a:solidFill>
                  <a:schemeClr val="accent4"/>
                </a:solidFill>
                <a:ea typeface="Arial" charset="0"/>
                <a:cs typeface="Arial" charset="0"/>
              </a:rPr>
              <a:t>RxNORM</a:t>
            </a:r>
            <a:endParaRPr lang="en-US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ICPC, MIMS + 100s more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ICD-X+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A drug </a:t>
            </a: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formulary </a:t>
            </a:r>
            <a:endParaRPr lang="en-US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Custom</a:t>
            </a:r>
          </a:p>
        </p:txBody>
      </p:sp>
    </p:spTree>
    <p:extLst>
      <p:ext uri="{BB962C8B-B14F-4D97-AF65-F5344CB8AC3E}">
        <p14:creationId xmlns:p14="http://schemas.microsoft.com/office/powerpoint/2010/main" val="16929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Terminology Sub-system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17921" y="1988906"/>
            <a:ext cx="1828365" cy="3285460"/>
          </a:xfrm>
          <a:prstGeom prst="roundRect">
            <a:avLst>
              <a:gd name="adj" fmla="val 5036"/>
            </a:avLst>
          </a:prstGeom>
          <a:solidFill>
            <a:srgbClr val="00CAFF"/>
          </a:solidFill>
          <a:ln w="9525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Code System: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Defines a set of concepts with a coherent meaning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/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Code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Display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Definition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101362" y="1988906"/>
            <a:ext cx="1828365" cy="1339702"/>
          </a:xfrm>
          <a:prstGeom prst="roundRect">
            <a:avLst>
              <a:gd name="adj" fmla="val 9004"/>
            </a:avLst>
          </a:prstGeom>
          <a:solidFill>
            <a:srgbClr val="A3E75A"/>
          </a:solidFill>
          <a:ln w="9525"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Value Set: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A selection of a set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of codes for use in a particular context</a:t>
            </a:r>
          </a:p>
        </p:txBody>
      </p:sp>
      <p:cxnSp>
        <p:nvCxnSpPr>
          <p:cNvPr id="36" name="Straight Arrow Connector 35"/>
          <p:cNvCxnSpPr>
            <a:stCxn id="41" idx="1"/>
          </p:cNvCxnSpPr>
          <p:nvPr/>
        </p:nvCxnSpPr>
        <p:spPr>
          <a:xfrm flipH="1">
            <a:off x="3846284" y="2658757"/>
            <a:ext cx="266934" cy="0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13218" y="2535648"/>
            <a:ext cx="606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Selects</a:t>
            </a:r>
          </a:p>
        </p:txBody>
      </p:sp>
      <p:cxnSp>
        <p:nvCxnSpPr>
          <p:cNvPr id="45" name="Straight Connector 44"/>
          <p:cNvCxnSpPr>
            <a:stCxn id="25" idx="1"/>
            <a:endCxn id="41" idx="3"/>
          </p:cNvCxnSpPr>
          <p:nvPr/>
        </p:nvCxnSpPr>
        <p:spPr>
          <a:xfrm flipH="1">
            <a:off x="4719688" y="2658757"/>
            <a:ext cx="381672" cy="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2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Terminology Sub-system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17921" y="1988906"/>
            <a:ext cx="1828365" cy="3285460"/>
          </a:xfrm>
          <a:prstGeom prst="roundRect">
            <a:avLst>
              <a:gd name="adj" fmla="val 5036"/>
            </a:avLst>
          </a:prstGeom>
          <a:solidFill>
            <a:srgbClr val="00CAFF"/>
          </a:solidFill>
          <a:ln w="9525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Code System: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Defines a set of concepts with a coherent meaning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/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Code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Display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Definition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101362" y="1988906"/>
            <a:ext cx="1828365" cy="1339702"/>
          </a:xfrm>
          <a:prstGeom prst="roundRect">
            <a:avLst>
              <a:gd name="adj" fmla="val 9004"/>
            </a:avLst>
          </a:prstGeom>
          <a:solidFill>
            <a:srgbClr val="A3E75A"/>
          </a:solidFill>
          <a:ln w="9525"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Value Set: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A selection of a set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of codes for use in a particular context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400725" y="2252301"/>
            <a:ext cx="1828365" cy="800760"/>
          </a:xfrm>
          <a:prstGeom prst="roundRect">
            <a:avLst>
              <a:gd name="adj" fmla="val 1298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Element Definition: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Type and Value set reference</a:t>
            </a:r>
          </a:p>
        </p:txBody>
      </p:sp>
      <p:cxnSp>
        <p:nvCxnSpPr>
          <p:cNvPr id="36" name="Straight Arrow Connector 35"/>
          <p:cNvCxnSpPr>
            <a:stCxn id="41" idx="1"/>
          </p:cNvCxnSpPr>
          <p:nvPr/>
        </p:nvCxnSpPr>
        <p:spPr>
          <a:xfrm flipH="1">
            <a:off x="3846284" y="2658757"/>
            <a:ext cx="266934" cy="0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7" idx="1"/>
          </p:cNvCxnSpPr>
          <p:nvPr/>
        </p:nvCxnSpPr>
        <p:spPr>
          <a:xfrm flipH="1" flipV="1">
            <a:off x="6929727" y="2652284"/>
            <a:ext cx="405971" cy="399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13218" y="2535648"/>
            <a:ext cx="606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Selects</a:t>
            </a:r>
          </a:p>
        </p:txBody>
      </p:sp>
      <p:cxnSp>
        <p:nvCxnSpPr>
          <p:cNvPr id="45" name="Straight Connector 44"/>
          <p:cNvCxnSpPr>
            <a:stCxn id="25" idx="1"/>
            <a:endCxn id="41" idx="3"/>
          </p:cNvCxnSpPr>
          <p:nvPr/>
        </p:nvCxnSpPr>
        <p:spPr>
          <a:xfrm flipH="1">
            <a:off x="4719688" y="2658757"/>
            <a:ext cx="381672" cy="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35696" y="2529572"/>
            <a:ext cx="603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Binds</a:t>
            </a:r>
          </a:p>
        </p:txBody>
      </p:sp>
      <p:cxnSp>
        <p:nvCxnSpPr>
          <p:cNvPr id="52" name="Straight Connector 51"/>
          <p:cNvCxnSpPr>
            <a:stCxn id="27" idx="1"/>
            <a:endCxn id="47" idx="3"/>
          </p:cNvCxnSpPr>
          <p:nvPr/>
        </p:nvCxnSpPr>
        <p:spPr>
          <a:xfrm flipH="1">
            <a:off x="7939164" y="2652681"/>
            <a:ext cx="461561" cy="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5205351" y="3947972"/>
            <a:ext cx="4578272" cy="1205095"/>
          </a:xfrm>
        </p:spPr>
        <p:txBody>
          <a:bodyPr/>
          <a:lstStyle/>
          <a:p>
            <a:r>
              <a:rPr lang="en-US" sz="1400" dirty="0">
                <a:latin typeface="+mn-lt"/>
              </a:rPr>
              <a:t>Binding:</a:t>
            </a:r>
          </a:p>
          <a:p>
            <a:pPr lvl="1"/>
            <a:r>
              <a:rPr lang="en-US" sz="1400" dirty="0">
                <a:latin typeface="+mn-lt"/>
              </a:rPr>
              <a:t>Connection between element and </a:t>
            </a:r>
            <a:r>
              <a:rPr lang="en-US" sz="1400" dirty="0" err="1">
                <a:latin typeface="+mn-lt"/>
              </a:rPr>
              <a:t>ValueSet</a:t>
            </a:r>
            <a:endParaRPr lang="en-US" sz="1400" dirty="0">
              <a:latin typeface="+mn-lt"/>
            </a:endParaRPr>
          </a:p>
          <a:p>
            <a:pPr lvl="1"/>
            <a:r>
              <a:rPr lang="en-US" sz="1400" dirty="0">
                <a:latin typeface="+mn-lt"/>
              </a:rPr>
              <a:t>Strength determines if can change</a:t>
            </a:r>
          </a:p>
        </p:txBody>
      </p:sp>
    </p:spTree>
    <p:extLst>
      <p:ext uri="{BB962C8B-B14F-4D97-AF65-F5344CB8AC3E}">
        <p14:creationId xmlns:p14="http://schemas.microsoft.com/office/powerpoint/2010/main" val="10394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331540" y="3930170"/>
            <a:ext cx="4014726" cy="1758358"/>
          </a:xfrm>
          <a:prstGeom prst="rect">
            <a:avLst/>
          </a:prstGeom>
          <a:solidFill>
            <a:srgbClr val="FFFED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49532" y="1664944"/>
            <a:ext cx="4012520" cy="4023584"/>
          </a:xfrm>
          <a:prstGeom prst="rect">
            <a:avLst/>
          </a:prstGeom>
          <a:solidFill>
            <a:srgbClr val="FFFED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24505" y="1664943"/>
            <a:ext cx="4732175" cy="1992768"/>
          </a:xfrm>
          <a:prstGeom prst="rect">
            <a:avLst/>
          </a:prstGeom>
          <a:solidFill>
            <a:srgbClr val="FFFED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Terminology Sub-system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17921" y="1988906"/>
            <a:ext cx="1828365" cy="3285460"/>
          </a:xfrm>
          <a:prstGeom prst="roundRect">
            <a:avLst>
              <a:gd name="adj" fmla="val 5036"/>
            </a:avLst>
          </a:prstGeom>
          <a:solidFill>
            <a:srgbClr val="00CAFF"/>
          </a:solidFill>
          <a:ln w="9525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Code System: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Defines a set of concepts with a coherent meaning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/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Code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Display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Definition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101362" y="1988906"/>
            <a:ext cx="1828365" cy="1339702"/>
          </a:xfrm>
          <a:prstGeom prst="roundRect">
            <a:avLst>
              <a:gd name="adj" fmla="val 9004"/>
            </a:avLst>
          </a:prstGeom>
          <a:solidFill>
            <a:srgbClr val="A3E75A"/>
          </a:solidFill>
          <a:ln w="9525"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Value Set: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A selection of a set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of codes for use in a particular context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723836" y="4274906"/>
            <a:ext cx="1828365" cy="999460"/>
          </a:xfrm>
          <a:prstGeom prst="roundRect">
            <a:avLst>
              <a:gd name="adj" fmla="val 9004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Element: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code/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Coding/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 err="1">
                <a:solidFill>
                  <a:schemeClr val="accent4"/>
                </a:solidFill>
              </a:rPr>
              <a:t>CodeableConcept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400725" y="2252301"/>
            <a:ext cx="1828365" cy="800760"/>
          </a:xfrm>
          <a:prstGeom prst="roundRect">
            <a:avLst>
              <a:gd name="adj" fmla="val 1298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Element Definition: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Type and Value set reference</a:t>
            </a:r>
          </a:p>
        </p:txBody>
      </p:sp>
      <p:cxnSp>
        <p:nvCxnSpPr>
          <p:cNvPr id="34" name="Straight Arrow Connector 33"/>
          <p:cNvCxnSpPr>
            <a:stCxn id="54" idx="1"/>
          </p:cNvCxnSpPr>
          <p:nvPr/>
        </p:nvCxnSpPr>
        <p:spPr>
          <a:xfrm flipH="1">
            <a:off x="3846284" y="4774636"/>
            <a:ext cx="1089948" cy="0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1"/>
          </p:cNvCxnSpPr>
          <p:nvPr/>
        </p:nvCxnSpPr>
        <p:spPr>
          <a:xfrm flipH="1">
            <a:off x="3846284" y="2658757"/>
            <a:ext cx="266934" cy="0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7" idx="1"/>
          </p:cNvCxnSpPr>
          <p:nvPr/>
        </p:nvCxnSpPr>
        <p:spPr>
          <a:xfrm flipH="1" flipV="1">
            <a:off x="6929727" y="2652284"/>
            <a:ext cx="405971" cy="399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9" idx="0"/>
            <a:endCxn id="27" idx="2"/>
          </p:cNvCxnSpPr>
          <p:nvPr/>
        </p:nvCxnSpPr>
        <p:spPr>
          <a:xfrm rot="5400000" flipH="1" flipV="1">
            <a:off x="8876353" y="3491618"/>
            <a:ext cx="87710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13218" y="2535648"/>
            <a:ext cx="606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Selects</a:t>
            </a:r>
          </a:p>
        </p:txBody>
      </p:sp>
      <p:cxnSp>
        <p:nvCxnSpPr>
          <p:cNvPr id="45" name="Straight Connector 44"/>
          <p:cNvCxnSpPr>
            <a:stCxn id="25" idx="1"/>
            <a:endCxn id="41" idx="3"/>
          </p:cNvCxnSpPr>
          <p:nvPr/>
        </p:nvCxnSpPr>
        <p:spPr>
          <a:xfrm flipH="1">
            <a:off x="4719688" y="2658757"/>
            <a:ext cx="381672" cy="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35696" y="2529572"/>
            <a:ext cx="603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Binds</a:t>
            </a:r>
          </a:p>
        </p:txBody>
      </p:sp>
      <p:cxnSp>
        <p:nvCxnSpPr>
          <p:cNvPr id="52" name="Straight Connector 51"/>
          <p:cNvCxnSpPr>
            <a:stCxn id="27" idx="1"/>
            <a:endCxn id="47" idx="3"/>
          </p:cNvCxnSpPr>
          <p:nvPr/>
        </p:nvCxnSpPr>
        <p:spPr>
          <a:xfrm flipH="1">
            <a:off x="7939164" y="2652681"/>
            <a:ext cx="461561" cy="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36232" y="4651527"/>
            <a:ext cx="69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4"/>
                </a:solidFill>
              </a:rPr>
              <a:t>Refers to</a:t>
            </a:r>
            <a:endParaRPr lang="en-US" sz="1000" dirty="0">
              <a:solidFill>
                <a:schemeClr val="accent4"/>
              </a:solidFill>
            </a:endParaRPr>
          </a:p>
        </p:txBody>
      </p:sp>
      <p:cxnSp>
        <p:nvCxnSpPr>
          <p:cNvPr id="57" name="Straight Connector 56"/>
          <p:cNvCxnSpPr>
            <a:stCxn id="54" idx="3"/>
            <a:endCxn id="26" idx="1"/>
          </p:cNvCxnSpPr>
          <p:nvPr/>
        </p:nvCxnSpPr>
        <p:spPr>
          <a:xfrm>
            <a:off x="5633886" y="4774636"/>
            <a:ext cx="1089948" cy="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941446" y="3930172"/>
            <a:ext cx="746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4"/>
                </a:solidFill>
              </a:rPr>
              <a:t>Conforms</a:t>
            </a:r>
            <a:endParaRPr lang="en-US" sz="1000" dirty="0">
              <a:solidFill>
                <a:schemeClr val="accent4"/>
              </a:solidFill>
            </a:endParaRPr>
          </a:p>
        </p:txBody>
      </p:sp>
      <p:cxnSp>
        <p:nvCxnSpPr>
          <p:cNvPr id="63" name="Elbow Connector 62"/>
          <p:cNvCxnSpPr>
            <a:stCxn id="26" idx="3"/>
            <a:endCxn id="59" idx="2"/>
          </p:cNvCxnSpPr>
          <p:nvPr/>
        </p:nvCxnSpPr>
        <p:spPr>
          <a:xfrm flipV="1">
            <a:off x="8552199" y="4176393"/>
            <a:ext cx="762706" cy="598245"/>
          </a:xfrm>
          <a:prstGeom prst="bentConnector2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96741" y="1600544"/>
            <a:ext cx="8226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Definition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265647" y="3948651"/>
            <a:ext cx="76495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186042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 animBg="1"/>
      <p:bldP spid="3" grpId="0" animBg="1"/>
      <p:bldP spid="4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Clinicians on FHIR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Clinicians testing FHIR resources</a:t>
            </a:r>
          </a:p>
          <a:p>
            <a:pPr lvl="1"/>
            <a:r>
              <a:rPr lang="en-US" dirty="0" smtClean="0"/>
              <a:t>Apply to real scenarios</a:t>
            </a:r>
          </a:p>
          <a:p>
            <a:pPr lvl="1"/>
            <a:r>
              <a:rPr lang="en-US" dirty="0" smtClean="0"/>
              <a:t>Feedback to spec</a:t>
            </a:r>
          </a:p>
          <a:p>
            <a:pPr lvl="1"/>
            <a:r>
              <a:rPr lang="en-US" dirty="0" err="1" smtClean="0"/>
              <a:t>clinFHIR</a:t>
            </a:r>
            <a:r>
              <a:rPr lang="en-US" dirty="0" smtClean="0"/>
              <a:t> as tooling</a:t>
            </a:r>
          </a:p>
          <a:p>
            <a:r>
              <a:rPr lang="en-US" dirty="0" smtClean="0"/>
              <a:t>This Friday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1752600"/>
            <a:ext cx="1770424" cy="1770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4572000" cy="475562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Demonstration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2922859"/>
            <a:ext cx="6477000" cy="8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2400" dirty="0" smtClean="0">
                <a:solidFill>
                  <a:schemeClr val="accent4"/>
                </a:solidFill>
              </a:rPr>
              <a:t>Building a scenario in </a:t>
            </a:r>
            <a:r>
              <a:rPr lang="en-US" sz="2400" dirty="0" err="1" smtClean="0">
                <a:solidFill>
                  <a:schemeClr val="accent4"/>
                </a:solidFill>
              </a:rPr>
              <a:t>clinFHIR</a:t>
            </a:r>
            <a:endParaRPr lang="en-US" sz="2400" dirty="0" smtClean="0">
              <a:solidFill>
                <a:schemeClr val="accent4"/>
              </a:solidFill>
            </a:endParaRPr>
          </a:p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2400" dirty="0" smtClean="0">
                <a:solidFill>
                  <a:schemeClr val="accent4"/>
                </a:solidFill>
              </a:rPr>
              <a:t>Part 2: Adding structured and coded data</a:t>
            </a:r>
            <a:endParaRPr 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88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Adapting FHIR to your needs: Profiling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1828800"/>
            <a:ext cx="85739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  <a:ea typeface="Arial" charset="0"/>
                <a:cs typeface="Arial" charset="0"/>
              </a:rPr>
              <a:t>Many different contexts in healthcare, but want a single set of </a:t>
            </a:r>
            <a:r>
              <a:rPr lang="en-US" sz="2000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Resources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The 80% rule</a:t>
            </a:r>
            <a:endParaRPr lang="en-US" sz="2000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  <a:ea typeface="Arial" charset="0"/>
                <a:cs typeface="Arial" charset="0"/>
              </a:rPr>
              <a:t>Need to be able to describe ‘usage of FHIR’ based on context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  <a:ea typeface="Arial" charset="0"/>
                <a:cs typeface="Arial" charset="0"/>
              </a:rPr>
              <a:t>Allow for these usage statements to:</a:t>
            </a:r>
          </a:p>
          <a:p>
            <a:pPr marL="538163" indent="-269875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Authored in a structured manner</a:t>
            </a:r>
          </a:p>
          <a:p>
            <a:pPr marL="538163" indent="-269875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Published in a registry &amp; Discoverable</a:t>
            </a:r>
          </a:p>
          <a:p>
            <a:pPr marL="538163" indent="-269875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Used as the basis for validation, code, report and UI generation</a:t>
            </a: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.</a:t>
            </a:r>
            <a:endParaRPr lang="en-US" dirty="0">
              <a:solidFill>
                <a:schemeClr val="accent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More on Profiling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1828800"/>
            <a:ext cx="85739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3 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main aspects:</a:t>
            </a:r>
          </a:p>
          <a:p>
            <a:pPr marL="538163" indent="-269875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Constraining a resource - remove element, change multiplicity fix values</a:t>
            </a:r>
          </a:p>
          <a:p>
            <a:pPr marL="538163" indent="-269875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Change coded element binding</a:t>
            </a:r>
          </a:p>
          <a:p>
            <a:pPr marL="538163" indent="-269875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Adding a new element (an extension</a:t>
            </a:r>
            <a:r>
              <a:rPr lang="en-US" sz="1600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)</a:t>
            </a:r>
          </a:p>
          <a:p>
            <a:pPr marL="995363" lvl="1" indent="-269875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Modifier Extensions</a:t>
            </a:r>
            <a:endParaRPr lang="en-US" sz="1600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Profiling adapts FHIR for specific scenarios 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A Statement of </a:t>
            </a:r>
            <a:r>
              <a:rPr lang="en-US" sz="1600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Use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endParaRPr lang="en-US" sz="1600" dirty="0">
              <a:solidFill>
                <a:schemeClr val="accent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857250"/>
            <a:ext cx="252461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For example…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5400" y="2493747"/>
            <a:ext cx="1864844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Limit names to just 1 (instead of 0..*)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4240" y="3254129"/>
            <a:ext cx="2006006" cy="101566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Change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 err="1">
                <a:solidFill>
                  <a:schemeClr val="accent4"/>
                </a:solidFill>
              </a:rPr>
              <a:t>maritalStatus</a:t>
            </a:r>
            <a:r>
              <a:rPr lang="en-US" sz="1200" dirty="0">
                <a:solidFill>
                  <a:schemeClr val="accent4"/>
                </a:solidFill>
              </a:rPr>
              <a:t> to another set of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codes that extends the one from HL7 international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59192" y="2169442"/>
            <a:ext cx="2361208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Require that the identifier uses </a:t>
            </a:r>
            <a:r>
              <a:rPr lang="en-US" sz="1200" dirty="0" smtClean="0">
                <a:solidFill>
                  <a:schemeClr val="accent4"/>
                </a:solidFill>
              </a:rPr>
              <a:t>a national identifier – </a:t>
            </a:r>
            <a:r>
              <a:rPr lang="en-US" sz="1200" dirty="0">
                <a:solidFill>
                  <a:schemeClr val="accent4"/>
                </a:solidFill>
              </a:rPr>
              <a:t>and is required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58593" y="3874701"/>
            <a:ext cx="1298702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Don’t support photo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72600" y="4979795"/>
            <a:ext cx="1298702" cy="83099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Add an extension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to support ethnicity</a:t>
            </a:r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3160244" y="1985409"/>
            <a:ext cx="1902605" cy="73917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76229" y="3619766"/>
            <a:ext cx="1920547" cy="5730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1"/>
          </p:cNvCxnSpPr>
          <p:nvPr/>
        </p:nvCxnSpPr>
        <p:spPr>
          <a:xfrm flipH="1" flipV="1">
            <a:off x="6400800" y="1422259"/>
            <a:ext cx="2058392" cy="1070349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</p:cNvCxnSpPr>
          <p:nvPr/>
        </p:nvCxnSpPr>
        <p:spPr>
          <a:xfrm flipH="1">
            <a:off x="6286007" y="4105534"/>
            <a:ext cx="2672586" cy="85466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659780" y="949534"/>
            <a:ext cx="1413164" cy="415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562600" y="5438028"/>
            <a:ext cx="3810000" cy="841703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23" y="1756999"/>
            <a:ext cx="1770424" cy="1770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51688"/>
            <a:ext cx="1905470" cy="475562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Demo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2819400"/>
            <a:ext cx="7391400" cy="92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3200" dirty="0" smtClean="0">
                <a:solidFill>
                  <a:schemeClr val="accent4"/>
                </a:solidFill>
              </a:rPr>
              <a:t>View a profile</a:t>
            </a:r>
          </a:p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</a:rPr>
              <a:t>http://hl7.org/</a:t>
            </a:r>
            <a:r>
              <a:rPr lang="en-US" dirty="0" err="1">
                <a:solidFill>
                  <a:schemeClr val="accent4"/>
                </a:solidFill>
              </a:rPr>
              <a:t>fhir</a:t>
            </a:r>
            <a:r>
              <a:rPr lang="en-US" dirty="0">
                <a:solidFill>
                  <a:schemeClr val="accent4"/>
                </a:solidFill>
              </a:rPr>
              <a:t>/us/core/</a:t>
            </a:r>
            <a:r>
              <a:rPr lang="en-US" dirty="0" err="1">
                <a:solidFill>
                  <a:schemeClr val="accent4"/>
                </a:solidFill>
              </a:rPr>
              <a:t>StructureDefinition</a:t>
            </a:r>
            <a:r>
              <a:rPr lang="en-US" dirty="0">
                <a:solidFill>
                  <a:schemeClr val="accent4"/>
                </a:solidFill>
              </a:rPr>
              <a:t>-us-core-</a:t>
            </a:r>
            <a:r>
              <a:rPr lang="en-US" dirty="0" err="1">
                <a:solidFill>
                  <a:schemeClr val="accent4"/>
                </a:solidFill>
              </a:rPr>
              <a:t>patient.html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2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</a:p>
          <a:p>
            <a:pPr lvl="1"/>
            <a:r>
              <a:rPr lang="en-US" dirty="0"/>
              <a:t>Forge (</a:t>
            </a:r>
            <a:r>
              <a:rPr lang="en-US" dirty="0">
                <a:hlinkClick r:id="rId2"/>
              </a:rPr>
              <a:t>https://fhir.furore.com/forge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)</a:t>
            </a:r>
          </a:p>
          <a:p>
            <a:pPr lvl="1"/>
            <a:r>
              <a:rPr lang="en-US" dirty="0"/>
              <a:t>Simplifier Registry (https://</a:t>
            </a:r>
            <a:r>
              <a:rPr lang="en-US" dirty="0" err="1"/>
              <a:t>registry.fhir.org</a:t>
            </a:r>
            <a:r>
              <a:rPr lang="en-US" dirty="0" smtClean="0"/>
              <a:t>/)</a:t>
            </a:r>
          </a:p>
          <a:p>
            <a:pPr lvl="1"/>
            <a:r>
              <a:rPr lang="en-US" dirty="0" err="1" smtClean="0"/>
              <a:t>clinFHIR</a:t>
            </a:r>
            <a:r>
              <a:rPr lang="en-US" dirty="0" smtClean="0"/>
              <a:t> (</a:t>
            </a:r>
            <a:r>
              <a:rPr lang="en-US" dirty="0" err="1" smtClean="0"/>
              <a:t>clinfhir.com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Governance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7874000" cy="2209800"/>
          </a:xfrm>
        </p:spPr>
        <p:txBody>
          <a:bodyPr/>
          <a:lstStyle/>
          <a:p>
            <a:r>
              <a:rPr lang="en-US" dirty="0" smtClean="0"/>
              <a:t>To help define requirements</a:t>
            </a:r>
          </a:p>
          <a:p>
            <a:pPr lvl="1"/>
            <a:r>
              <a:rPr lang="en-US" dirty="0" smtClean="0"/>
              <a:t>‘Information Model’</a:t>
            </a:r>
            <a:endParaRPr lang="en-US" dirty="0"/>
          </a:p>
          <a:p>
            <a:r>
              <a:rPr lang="en-US" dirty="0" smtClean="0"/>
              <a:t>As a step to profiling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23" y="1756999"/>
            <a:ext cx="1770424" cy="1770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51688"/>
            <a:ext cx="1905470" cy="475562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Demo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2819400"/>
            <a:ext cx="3577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3200" dirty="0" smtClean="0">
                <a:solidFill>
                  <a:schemeClr val="accent4"/>
                </a:solidFill>
              </a:rPr>
              <a:t>Logical Modeler</a:t>
            </a: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96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Paradigms revisited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96345" y="1863967"/>
            <a:ext cx="4211854" cy="3599770"/>
            <a:chOff x="2272345" y="932577"/>
            <a:chExt cx="4211854" cy="3599770"/>
          </a:xfrm>
        </p:grpSpPr>
        <p:sp>
          <p:nvSpPr>
            <p:cNvPr id="4" name="Rounded Rectangle 3"/>
            <p:cNvSpPr/>
            <p:nvPr/>
          </p:nvSpPr>
          <p:spPr>
            <a:xfrm>
              <a:off x="2272345" y="932577"/>
              <a:ext cx="2042929" cy="1734331"/>
            </a:xfrm>
            <a:prstGeom prst="roundRect">
              <a:avLst>
                <a:gd name="adj" fmla="val 5033"/>
              </a:avLst>
            </a:prstGeom>
            <a:solidFill>
              <a:srgbClr val="92D050"/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REST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441270" y="932577"/>
              <a:ext cx="2042929" cy="1734331"/>
            </a:xfrm>
            <a:prstGeom prst="roundRect">
              <a:avLst>
                <a:gd name="adj" fmla="val 5033"/>
              </a:avLst>
            </a:prstGeom>
            <a:solidFill>
              <a:schemeClr val="accent3">
                <a:lumMod val="65000"/>
              </a:schemeClr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Documents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272345" y="2798016"/>
              <a:ext cx="2042929" cy="1734331"/>
            </a:xfrm>
            <a:prstGeom prst="roundRect">
              <a:avLst>
                <a:gd name="adj" fmla="val 5033"/>
              </a:avLst>
            </a:prstGeom>
            <a:solidFill>
              <a:srgbClr val="00B0F0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Messages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441270" y="2798016"/>
              <a:ext cx="2042929" cy="1734331"/>
            </a:xfrm>
            <a:prstGeom prst="roundRect">
              <a:avLst>
                <a:gd name="adj" fmla="val 503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Services (Operations)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5897151" y="1732860"/>
            <a:ext cx="2201271" cy="1996547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7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52604" y="1875305"/>
            <a:ext cx="5399315" cy="3534895"/>
          </a:xfrm>
          <a:prstGeom prst="roundRect">
            <a:avLst>
              <a:gd name="adj" fmla="val 5033"/>
            </a:avLst>
          </a:prstGeom>
          <a:solidFill>
            <a:srgbClr val="FFFF00">
              <a:alpha val="5000"/>
            </a:srgbClr>
          </a:solidFill>
          <a:ln w="1270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Bundle Resource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Bundles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591" y="2228177"/>
            <a:ext cx="2813384" cy="2801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Container resource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Types of Bundle</a:t>
            </a:r>
          </a:p>
          <a:p>
            <a:pPr marL="778914" indent="-359824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Searchset</a:t>
            </a:r>
            <a:endParaRPr lang="en-US" sz="1600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778914" indent="-359824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Transaction</a:t>
            </a:r>
          </a:p>
          <a:p>
            <a:pPr marL="778914" indent="-359824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Document</a:t>
            </a:r>
          </a:p>
          <a:p>
            <a:pPr marL="778914" indent="-359824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Message</a:t>
            </a:r>
          </a:p>
          <a:p>
            <a:pPr marL="778914" indent="-359824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…</a:t>
            </a:r>
          </a:p>
        </p:txBody>
      </p:sp>
      <p:sp>
        <p:nvSpPr>
          <p:cNvPr id="12" name="AutoShape 7"/>
          <p:cNvSpPr>
            <a:spLocks/>
          </p:cNvSpPr>
          <p:nvPr/>
        </p:nvSpPr>
        <p:spPr bwMode="auto">
          <a:xfrm>
            <a:off x="4868852" y="2543984"/>
            <a:ext cx="3456517" cy="61021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48000" tIns="0" rIns="0" bIns="0" anchor="ctr" anchorCtr="0"/>
          <a:lstStyle/>
          <a:p>
            <a:pPr algn="ctr"/>
            <a:r>
              <a:rPr lang="en-US" sz="1333">
                <a:solidFill>
                  <a:schemeClr val="accent4"/>
                </a:solidFill>
                <a:ea typeface="Arial" charset="0"/>
                <a:cs typeface="Arial" charset="0"/>
                <a:sym typeface="Calibri" charset="0"/>
              </a:rPr>
              <a:t>Patient Resource</a:t>
            </a:r>
            <a:endParaRPr lang="en-US" sz="1333" dirty="0">
              <a:solidFill>
                <a:schemeClr val="accent4"/>
              </a:solidFill>
              <a:ea typeface="Arial" charset="0"/>
              <a:cs typeface="Arial" charset="0"/>
              <a:sym typeface="Calibri" charset="0"/>
            </a:endParaRPr>
          </a:p>
        </p:txBody>
      </p:sp>
      <p:sp>
        <p:nvSpPr>
          <p:cNvPr id="21" name="AutoShape 7"/>
          <p:cNvSpPr>
            <a:spLocks/>
          </p:cNvSpPr>
          <p:nvPr/>
        </p:nvSpPr>
        <p:spPr bwMode="auto">
          <a:xfrm>
            <a:off x="4868852" y="3456800"/>
            <a:ext cx="3456517" cy="610213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48000" tIns="0" rIns="0" bIns="0" anchor="ctr" anchorCtr="0"/>
          <a:lstStyle/>
          <a:p>
            <a:pPr algn="ctr"/>
            <a:r>
              <a:rPr lang="en-US" sz="1333">
                <a:solidFill>
                  <a:schemeClr val="accent4"/>
                </a:solidFill>
                <a:ea typeface="Arial" charset="0"/>
                <a:cs typeface="Arial" charset="0"/>
                <a:sym typeface="Calibri" charset="0"/>
              </a:rPr>
              <a:t>List Resource</a:t>
            </a:r>
            <a:endParaRPr lang="en-US" sz="1333" dirty="0">
              <a:solidFill>
                <a:schemeClr val="accent4"/>
              </a:solidFill>
              <a:ea typeface="Arial" charset="0"/>
              <a:cs typeface="Arial" charset="0"/>
              <a:sym typeface="Calibri" charset="0"/>
            </a:endParaRPr>
          </a:p>
        </p:txBody>
      </p:sp>
      <p:sp>
        <p:nvSpPr>
          <p:cNvPr id="22" name="AutoShape 7"/>
          <p:cNvSpPr>
            <a:spLocks/>
          </p:cNvSpPr>
          <p:nvPr/>
        </p:nvSpPr>
        <p:spPr bwMode="auto">
          <a:xfrm>
            <a:off x="4868852" y="4435327"/>
            <a:ext cx="3456517" cy="610213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48000" tIns="0" rIns="0" bIns="0" anchor="ctr" anchorCtr="0"/>
          <a:lstStyle/>
          <a:p>
            <a:pPr algn="ctr"/>
            <a:r>
              <a:rPr lang="en-US" sz="1333" dirty="0">
                <a:solidFill>
                  <a:schemeClr val="accent4"/>
                </a:solidFill>
                <a:ea typeface="Arial" charset="0"/>
                <a:cs typeface="Arial" charset="0"/>
                <a:sym typeface="Calibri" charset="0"/>
              </a:rPr>
              <a:t>Condition Resource</a:t>
            </a:r>
          </a:p>
        </p:txBody>
      </p:sp>
      <p:cxnSp>
        <p:nvCxnSpPr>
          <p:cNvPr id="7" name="Elbow Connector 6"/>
          <p:cNvCxnSpPr>
            <a:stCxn id="21" idx="3"/>
            <a:endCxn id="12" idx="3"/>
          </p:cNvCxnSpPr>
          <p:nvPr/>
        </p:nvCxnSpPr>
        <p:spPr>
          <a:xfrm flipV="1">
            <a:off x="8325370" y="2849091"/>
            <a:ext cx="16933" cy="912816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21" idx="1"/>
            <a:endCxn id="22" idx="1"/>
          </p:cNvCxnSpPr>
          <p:nvPr/>
        </p:nvCxnSpPr>
        <p:spPr>
          <a:xfrm rot="10800000" flipV="1">
            <a:off x="4868852" y="3761906"/>
            <a:ext cx="16933" cy="978527"/>
          </a:xfrm>
          <a:prstGeom prst="bentConnector3">
            <a:avLst>
              <a:gd name="adj1" fmla="val 3109094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2" idx="3"/>
            <a:endCxn id="12" idx="3"/>
          </p:cNvCxnSpPr>
          <p:nvPr/>
        </p:nvCxnSpPr>
        <p:spPr>
          <a:xfrm flipV="1">
            <a:off x="8325370" y="2849091"/>
            <a:ext cx="16933" cy="1891343"/>
          </a:xfrm>
          <a:prstGeom prst="bentConnector3">
            <a:avLst>
              <a:gd name="adj1" fmla="val 3576622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0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why FHIR happened</a:t>
            </a:r>
          </a:p>
          <a:p>
            <a:r>
              <a:rPr lang="en-US" dirty="0" smtClean="0"/>
              <a:t>Advantages and uses of FHIR</a:t>
            </a:r>
          </a:p>
          <a:p>
            <a:r>
              <a:rPr lang="en-US" dirty="0" smtClean="0"/>
              <a:t>Basics of FHIR</a:t>
            </a:r>
          </a:p>
          <a:p>
            <a:pPr lvl="1"/>
            <a:r>
              <a:rPr lang="en-US" dirty="0" smtClean="0"/>
              <a:t>Know where to find information, and how to understand it</a:t>
            </a:r>
          </a:p>
          <a:p>
            <a:pPr lvl="1"/>
            <a:r>
              <a:rPr lang="en-US" dirty="0" smtClean="0"/>
              <a:t>Able to participate knowledgeably in FHIR projects</a:t>
            </a:r>
          </a:p>
          <a:p>
            <a:r>
              <a:rPr lang="en-US" dirty="0" smtClean="0"/>
              <a:t>Understand </a:t>
            </a:r>
            <a:r>
              <a:rPr lang="en-US" dirty="0" err="1" smtClean="0"/>
              <a:t>clinFHIR</a:t>
            </a:r>
            <a:r>
              <a:rPr lang="en-US" dirty="0" smtClean="0"/>
              <a:t> as an educational tool</a:t>
            </a:r>
          </a:p>
          <a:p>
            <a:r>
              <a:rPr lang="en-US" dirty="0" smtClean="0"/>
              <a:t>Participate in Clinicians On FHIR (Friday)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03512" y="6304236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42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Document paradigm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801" y="1898342"/>
            <a:ext cx="7066547" cy="390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Summary at a point in time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Part of record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Very common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Discharge Summary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Referral letter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Progress Note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A collection of resources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Equivalent </a:t>
            </a: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to CDA</a:t>
            </a:r>
          </a:p>
          <a:p>
            <a:pPr marL="717533" indent="-370408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CDA on FHIR</a:t>
            </a:r>
          </a:p>
        </p:txBody>
      </p:sp>
    </p:spTree>
    <p:extLst>
      <p:ext uri="{BB962C8B-B14F-4D97-AF65-F5344CB8AC3E}">
        <p14:creationId xmlns:p14="http://schemas.microsoft.com/office/powerpoint/2010/main" val="18042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685800" y="1739881"/>
            <a:ext cx="9259745" cy="4537276"/>
          </a:xfrm>
          <a:prstGeom prst="roundRect">
            <a:avLst>
              <a:gd name="adj" fmla="val 2613"/>
            </a:avLst>
          </a:prstGeom>
          <a:solidFill>
            <a:srgbClr val="FFFED6"/>
          </a:solidFill>
          <a:ln w="9525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Documents -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are bundles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910821" y="2017568"/>
            <a:ext cx="1219200" cy="426720"/>
          </a:xfrm>
          <a:prstGeom prst="roundRect">
            <a:avLst>
              <a:gd name="adj" fmla="val 16002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Patient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910821" y="2609569"/>
            <a:ext cx="1219200" cy="426720"/>
          </a:xfrm>
          <a:prstGeom prst="roundRect">
            <a:avLst>
              <a:gd name="adj" fmla="val 16002"/>
            </a:avLst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Practitioner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282775" y="3565208"/>
            <a:ext cx="1219200" cy="426720"/>
          </a:xfrm>
          <a:prstGeom prst="roundRect">
            <a:avLst>
              <a:gd name="adj" fmla="val 10251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Observation Resource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8141651" y="3563436"/>
            <a:ext cx="1219200" cy="426720"/>
          </a:xfrm>
          <a:prstGeom prst="roundRect">
            <a:avLst>
              <a:gd name="adj" fmla="val 10251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Device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902911" y="4008519"/>
            <a:ext cx="1219200" cy="426720"/>
          </a:xfrm>
          <a:prstGeom prst="roundRect">
            <a:avLst>
              <a:gd name="adj" fmla="val 10251"/>
            </a:avLst>
          </a:prstGeom>
          <a:solidFill>
            <a:srgbClr val="FFC000"/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>
                <a:solidFill>
                  <a:schemeClr val="accent4"/>
                </a:solidFill>
              </a:rPr>
              <a:t>List</a:t>
            </a:r>
            <a:endParaRPr lang="en-US" sz="1067" dirty="0">
              <a:solidFill>
                <a:schemeClr val="accent4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282776" y="4341772"/>
            <a:ext cx="1219200" cy="426720"/>
          </a:xfrm>
          <a:prstGeom prst="roundRect">
            <a:avLst>
              <a:gd name="adj" fmla="val 10251"/>
            </a:avLst>
          </a:prstGeom>
          <a:solidFill>
            <a:schemeClr val="tx1">
              <a:lumMod val="10000"/>
              <a:lumOff val="9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>
                <a:solidFill>
                  <a:schemeClr val="accent4"/>
                </a:solidFill>
              </a:rPr>
              <a:t>Condition</a:t>
            </a:r>
            <a:endParaRPr lang="en-US" sz="1067" dirty="0">
              <a:solidFill>
                <a:schemeClr val="accent4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191748" y="2561826"/>
            <a:ext cx="2140137" cy="1873412"/>
          </a:xfrm>
          <a:prstGeom prst="roundRect">
            <a:avLst>
              <a:gd name="adj" fmla="val 4918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Composition</a:t>
            </a:r>
          </a:p>
          <a:p>
            <a:pPr algn="ctr"/>
            <a:endParaRPr lang="en-US" sz="1600" dirty="0">
              <a:solidFill>
                <a:schemeClr val="accent4"/>
              </a:solidFill>
            </a:endParaRPr>
          </a:p>
          <a:p>
            <a:pPr marL="228594" indent="-228594">
              <a:buFont typeface="Arial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Subject</a:t>
            </a:r>
          </a:p>
          <a:p>
            <a:pPr marL="228594" indent="-228594">
              <a:buFont typeface="Arial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Author</a:t>
            </a:r>
          </a:p>
          <a:p>
            <a:pPr marL="228594" indent="-228594">
              <a:buFont typeface="Arial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Section 1</a:t>
            </a:r>
          </a:p>
          <a:p>
            <a:pPr marL="228594" indent="-228594">
              <a:buFont typeface="Arial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Section 2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902909" y="3381283"/>
            <a:ext cx="1219200" cy="426720"/>
          </a:xfrm>
          <a:prstGeom prst="roundRect">
            <a:avLst>
              <a:gd name="adj" fmla="val 10251"/>
            </a:avLst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>
                <a:solidFill>
                  <a:schemeClr val="accent4"/>
                </a:solidFill>
              </a:rPr>
              <a:t>List</a:t>
            </a:r>
            <a:endParaRPr lang="en-US" sz="1067" dirty="0">
              <a:solidFill>
                <a:schemeClr val="accent4"/>
              </a:solidFill>
            </a:endParaRPr>
          </a:p>
        </p:txBody>
      </p:sp>
      <p:cxnSp>
        <p:nvCxnSpPr>
          <p:cNvPr id="5" name="Elbow Connector 4"/>
          <p:cNvCxnSpPr>
            <a:stCxn id="56" idx="3"/>
            <a:endCxn id="57" idx="1"/>
          </p:cNvCxnSpPr>
          <p:nvPr/>
        </p:nvCxnSpPr>
        <p:spPr>
          <a:xfrm>
            <a:off x="5122112" y="4221879"/>
            <a:ext cx="1160665" cy="333253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286128" y="5128305"/>
            <a:ext cx="1219200" cy="426720"/>
          </a:xfrm>
          <a:prstGeom prst="roundRect">
            <a:avLst>
              <a:gd name="adj" fmla="val 10251"/>
            </a:avLst>
          </a:prstGeom>
          <a:solidFill>
            <a:schemeClr val="tx1">
              <a:lumMod val="10000"/>
              <a:lumOff val="9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>
                <a:solidFill>
                  <a:schemeClr val="accent4"/>
                </a:solidFill>
              </a:rPr>
              <a:t>Condition</a:t>
            </a:r>
            <a:endParaRPr lang="en-US" sz="1067" dirty="0">
              <a:solidFill>
                <a:schemeClr val="accent4"/>
              </a:solidFill>
            </a:endParaRPr>
          </a:p>
        </p:txBody>
      </p:sp>
      <p:cxnSp>
        <p:nvCxnSpPr>
          <p:cNvPr id="10" name="Elbow Connector 9"/>
          <p:cNvCxnSpPr>
            <a:stCxn id="28" idx="3"/>
            <a:endCxn id="26" idx="1"/>
          </p:cNvCxnSpPr>
          <p:nvPr/>
        </p:nvCxnSpPr>
        <p:spPr>
          <a:xfrm>
            <a:off x="5122110" y="3594643"/>
            <a:ext cx="1160665" cy="183925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26" idx="0"/>
            <a:endCxn id="25" idx="3"/>
          </p:cNvCxnSpPr>
          <p:nvPr/>
        </p:nvCxnSpPr>
        <p:spPr>
          <a:xfrm rot="16200000" flipV="1">
            <a:off x="5640061" y="2312893"/>
            <a:ext cx="742279" cy="1762353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6" idx="0"/>
            <a:endCxn id="23" idx="3"/>
          </p:cNvCxnSpPr>
          <p:nvPr/>
        </p:nvCxnSpPr>
        <p:spPr>
          <a:xfrm rot="16200000" flipV="1">
            <a:off x="5344059" y="2016892"/>
            <a:ext cx="1334280" cy="1762353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6" idx="3"/>
            <a:endCxn id="55" idx="1"/>
          </p:cNvCxnSpPr>
          <p:nvPr/>
        </p:nvCxnSpPr>
        <p:spPr>
          <a:xfrm flipV="1">
            <a:off x="7501975" y="3776797"/>
            <a:ext cx="639676" cy="1772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6" idx="3"/>
            <a:endCxn id="31" idx="1"/>
          </p:cNvCxnSpPr>
          <p:nvPr/>
        </p:nvCxnSpPr>
        <p:spPr>
          <a:xfrm>
            <a:off x="5122112" y="4221879"/>
            <a:ext cx="1164017" cy="1119787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3" idx="1"/>
          </p:cNvCxnSpPr>
          <p:nvPr/>
        </p:nvCxnSpPr>
        <p:spPr>
          <a:xfrm flipV="1">
            <a:off x="2284071" y="2230928"/>
            <a:ext cx="1626751" cy="1009984"/>
          </a:xfrm>
          <a:prstGeom prst="bentConnector3">
            <a:avLst>
              <a:gd name="adj1" fmla="val 42410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2284071" y="2807498"/>
            <a:ext cx="1626751" cy="694205"/>
          </a:xfrm>
          <a:prstGeom prst="bentConnector3">
            <a:avLst>
              <a:gd name="adj1" fmla="val 50001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28" idx="1"/>
          </p:cNvCxnSpPr>
          <p:nvPr/>
        </p:nvCxnSpPr>
        <p:spPr>
          <a:xfrm flipV="1">
            <a:off x="2538874" y="3594644"/>
            <a:ext cx="1364036" cy="182153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56" idx="1"/>
          </p:cNvCxnSpPr>
          <p:nvPr/>
        </p:nvCxnSpPr>
        <p:spPr>
          <a:xfrm>
            <a:off x="2530962" y="3990156"/>
            <a:ext cx="1371949" cy="231723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76940" y="6182878"/>
            <a:ext cx="4660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Most resources have a reference to Patient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70298" y="1850834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Bundle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39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Composition resource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801" y="1898342"/>
            <a:ext cx="7066547" cy="440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Document header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Document type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References to Patient, Author, Custodian </a:t>
            </a:r>
            <a:r>
              <a:rPr lang="mr-IN" sz="1867" dirty="0">
                <a:solidFill>
                  <a:schemeClr val="accent4"/>
                </a:solidFill>
                <a:ea typeface="Arial" charset="0"/>
                <a:cs typeface="Arial" charset="0"/>
              </a:rPr>
              <a:t>…</a:t>
            </a:r>
            <a:endParaRPr lang="en-US" sz="1867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Equivalent to:</a:t>
            </a:r>
          </a:p>
          <a:p>
            <a:pPr marL="1600043" lvl="2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CDA header</a:t>
            </a:r>
          </a:p>
          <a:p>
            <a:pPr marL="1600043" lvl="2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IHE XDS metadata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Sections (headings)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Contents are text and structured/coded data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Rules for </a:t>
            </a: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rendering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Can be profiled (</a:t>
            </a:r>
            <a:r>
              <a:rPr lang="en-US" sz="1867" dirty="0" err="1" smtClean="0">
                <a:solidFill>
                  <a:schemeClr val="accent4"/>
                </a:solidFill>
                <a:ea typeface="Arial" charset="0"/>
                <a:cs typeface="Arial" charset="0"/>
              </a:rPr>
              <a:t>ie</a:t>
            </a: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 specific document types)</a:t>
            </a:r>
            <a:endParaRPr lang="en-US" sz="1867" dirty="0">
              <a:solidFill>
                <a:schemeClr val="accent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23" y="1756999"/>
            <a:ext cx="1770424" cy="1770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51688"/>
            <a:ext cx="1905470" cy="475562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Demo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2988814"/>
            <a:ext cx="46074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3200" dirty="0" smtClean="0">
                <a:solidFill>
                  <a:schemeClr val="accent4"/>
                </a:solidFill>
              </a:rPr>
              <a:t>Convert the record into </a:t>
            </a:r>
            <a:r>
              <a:rPr lang="en-US" sz="3200" smtClean="0">
                <a:solidFill>
                  <a:schemeClr val="accent4"/>
                </a:solidFill>
              </a:rPr>
              <a:t>a Progress Note</a:t>
            </a: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33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Implementation Guide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1927092"/>
            <a:ext cx="8858402" cy="354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Brings all the artifacts </a:t>
            </a: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together for a specific reason</a:t>
            </a:r>
            <a:endParaRPr lang="en-US" sz="1867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err="1" smtClean="0">
                <a:solidFill>
                  <a:schemeClr val="accent4"/>
                </a:solidFill>
                <a:ea typeface="Arial" charset="0"/>
                <a:cs typeface="Arial" charset="0"/>
              </a:rPr>
              <a:t>Eg</a:t>
            </a: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 US Core, UK CareConnect, CCDA on FHIR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Registry at </a:t>
            </a:r>
            <a:r>
              <a:rPr lang="en-US" sz="1867" dirty="0" err="1" smtClean="0">
                <a:solidFill>
                  <a:schemeClr val="accent4"/>
                </a:solidFill>
                <a:ea typeface="Arial" charset="0"/>
                <a:cs typeface="Arial" charset="0"/>
              </a:rPr>
              <a:t>FHIR.org</a:t>
            </a: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 (http://</a:t>
            </a:r>
            <a:r>
              <a:rPr lang="en-US" sz="1867" dirty="0" err="1" smtClean="0">
                <a:solidFill>
                  <a:schemeClr val="accent4"/>
                </a:solidFill>
                <a:ea typeface="Arial" charset="0"/>
                <a:cs typeface="Arial" charset="0"/>
              </a:rPr>
              <a:t>www.fhir.org</a:t>
            </a: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/guides/registry)</a:t>
            </a:r>
          </a:p>
          <a:p>
            <a:pPr marL="533317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Includes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err="1" smtClean="0">
                <a:solidFill>
                  <a:schemeClr val="accent4"/>
                </a:solidFill>
                <a:ea typeface="Arial" charset="0"/>
                <a:cs typeface="Arial" charset="0"/>
              </a:rPr>
              <a:t>StructureDefinition</a:t>
            </a: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 (Profiles and Extension Definitions)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err="1" smtClean="0">
                <a:solidFill>
                  <a:schemeClr val="accent4"/>
                </a:solidFill>
                <a:ea typeface="Arial" charset="0"/>
                <a:cs typeface="Arial" charset="0"/>
              </a:rPr>
              <a:t>ValueSets</a:t>
            </a: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 &amp; other Terminology related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Examples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485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23" y="1756999"/>
            <a:ext cx="1770424" cy="1770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51688"/>
            <a:ext cx="1905470" cy="475562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Demo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2988814"/>
            <a:ext cx="624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3200" dirty="0" smtClean="0">
                <a:solidFill>
                  <a:schemeClr val="accent4"/>
                </a:solidFill>
              </a:rPr>
              <a:t>View Implementation Guide at </a:t>
            </a:r>
            <a:r>
              <a:rPr lang="en-US" sz="3200" dirty="0">
                <a:solidFill>
                  <a:schemeClr val="accent4"/>
                </a:solidFill>
                <a:ea typeface="Arial" charset="0"/>
                <a:cs typeface="Arial" charset="0"/>
              </a:rPr>
              <a:t>http://</a:t>
            </a:r>
            <a:r>
              <a:rPr lang="en-US" sz="3200" dirty="0" err="1">
                <a:solidFill>
                  <a:schemeClr val="accent4"/>
                </a:solidFill>
                <a:ea typeface="Arial" charset="0"/>
                <a:cs typeface="Arial" charset="0"/>
              </a:rPr>
              <a:t>www.fhir.org</a:t>
            </a:r>
            <a:r>
              <a:rPr lang="en-US" sz="3200" dirty="0">
                <a:solidFill>
                  <a:schemeClr val="accent4"/>
                </a:solidFill>
                <a:ea typeface="Arial" charset="0"/>
                <a:cs typeface="Arial" charset="0"/>
              </a:rPr>
              <a:t>/guides/registry</a:t>
            </a: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51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Associated Standards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</a:t>
            </a:r>
          </a:p>
          <a:p>
            <a:r>
              <a:rPr lang="en-US" dirty="0" smtClean="0"/>
              <a:t>CDS-Hooks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6577641" y="3599565"/>
            <a:ext cx="710721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77640" y="4495207"/>
            <a:ext cx="710721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Security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67" dirty="0">
                <a:latin typeface="+mj-lt"/>
              </a:rPr>
              <a:t>FHIR is not a security standard</a:t>
            </a:r>
          </a:p>
          <a:p>
            <a:pPr lvl="1"/>
            <a:r>
              <a:rPr lang="en-US" sz="1867" dirty="0">
                <a:latin typeface="+mj-lt"/>
              </a:rPr>
              <a:t>Leverages existing standards – </a:t>
            </a:r>
            <a:br>
              <a:rPr lang="en-US" sz="1867" dirty="0">
                <a:latin typeface="+mj-lt"/>
              </a:rPr>
            </a:br>
            <a:r>
              <a:rPr lang="en-US" sz="1867" dirty="0">
                <a:latin typeface="+mj-lt"/>
              </a:rPr>
              <a:t>for example</a:t>
            </a:r>
          </a:p>
          <a:p>
            <a:pPr lvl="2"/>
            <a:r>
              <a:rPr lang="en-US" sz="1867" dirty="0" smtClean="0">
                <a:latin typeface="+mj-lt"/>
              </a:rPr>
              <a:t>HTTPS</a:t>
            </a:r>
            <a:endParaRPr lang="en-US" sz="1867" dirty="0">
              <a:latin typeface="+mj-lt"/>
            </a:endParaRPr>
          </a:p>
          <a:p>
            <a:pPr lvl="2"/>
            <a:r>
              <a:rPr lang="en-US" sz="1867" dirty="0">
                <a:latin typeface="+mj-lt"/>
              </a:rPr>
              <a:t>OAuth2</a:t>
            </a:r>
          </a:p>
          <a:p>
            <a:r>
              <a:rPr lang="en-US" sz="1867" dirty="0">
                <a:latin typeface="+mj-lt"/>
              </a:rPr>
              <a:t>SMART</a:t>
            </a:r>
          </a:p>
          <a:p>
            <a:r>
              <a:rPr lang="en-US" sz="1867" dirty="0">
                <a:latin typeface="+mj-lt"/>
              </a:rPr>
              <a:t>Support </a:t>
            </a:r>
            <a:r>
              <a:rPr lang="en-US" sz="1867" dirty="0">
                <a:latin typeface="+mj-lt"/>
              </a:rPr>
              <a:t>in the specification</a:t>
            </a:r>
          </a:p>
          <a:p>
            <a:pPr lvl="1"/>
            <a:r>
              <a:rPr lang="en-US" sz="1867" dirty="0">
                <a:latin typeface="+mj-lt"/>
              </a:rPr>
              <a:t>Security tags (metadata)</a:t>
            </a:r>
          </a:p>
          <a:p>
            <a:pPr lvl="1"/>
            <a:r>
              <a:rPr lang="en-US" sz="1867" dirty="0">
                <a:latin typeface="+mj-lt"/>
              </a:rPr>
              <a:t>Specialized resources</a:t>
            </a:r>
          </a:p>
          <a:p>
            <a:pPr lvl="2"/>
            <a:r>
              <a:rPr lang="en-US" sz="1867" dirty="0">
                <a:latin typeface="+mj-lt"/>
              </a:rPr>
              <a:t>Provenance</a:t>
            </a:r>
          </a:p>
          <a:p>
            <a:pPr lvl="2"/>
            <a:r>
              <a:rPr lang="en-US" sz="1867" dirty="0" err="1">
                <a:latin typeface="+mj-lt"/>
              </a:rPr>
              <a:t>AuditEvent</a:t>
            </a:r>
            <a:endParaRPr lang="en-US" sz="1867" dirty="0">
              <a:latin typeface="+mj-lt"/>
            </a:endParaRPr>
          </a:p>
          <a:p>
            <a:r>
              <a:rPr lang="en-US" sz="1867" dirty="0">
                <a:latin typeface="+mj-lt"/>
              </a:rPr>
              <a:t>More detail</a:t>
            </a:r>
          </a:p>
          <a:p>
            <a:pPr lvl="1"/>
            <a:r>
              <a:rPr lang="en-US" sz="1867" dirty="0">
                <a:latin typeface="+mj-lt"/>
              </a:rPr>
              <a:t>http://hl7.org/</a:t>
            </a:r>
            <a:r>
              <a:rPr lang="en-US" sz="1867" dirty="0" err="1">
                <a:latin typeface="+mj-lt"/>
              </a:rPr>
              <a:t>fhir</a:t>
            </a:r>
            <a:r>
              <a:rPr lang="en-US" sz="1867" dirty="0">
                <a:latin typeface="+mj-lt"/>
              </a:rPr>
              <a:t>/</a:t>
            </a:r>
            <a:r>
              <a:rPr lang="en-US" sz="1867" dirty="0" err="1">
                <a:latin typeface="+mj-lt"/>
              </a:rPr>
              <a:t>security.html</a:t>
            </a:r>
            <a:endParaRPr lang="en-US" sz="1867" dirty="0">
              <a:latin typeface="+mj-lt"/>
            </a:endParaRPr>
          </a:p>
          <a:p>
            <a:pPr lvl="1"/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19" y="2039097"/>
            <a:ext cx="557963" cy="557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718" y="2889350"/>
            <a:ext cx="572565" cy="572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641" y="3721704"/>
            <a:ext cx="710721" cy="7107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67" y="4699421"/>
            <a:ext cx="530663" cy="53066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6932999" y="2587915"/>
            <a:ext cx="0" cy="363312"/>
          </a:xfrm>
          <a:prstGeom prst="straightConnector1">
            <a:avLst/>
          </a:prstGeom>
          <a:ln w="9525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32999" y="3417909"/>
            <a:ext cx="0" cy="363312"/>
          </a:xfrm>
          <a:prstGeom prst="straightConnector1">
            <a:avLst/>
          </a:prstGeom>
          <a:ln w="9525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32999" y="4350127"/>
            <a:ext cx="0" cy="363312"/>
          </a:xfrm>
          <a:prstGeom prst="straightConnector1">
            <a:avLst/>
          </a:prstGeom>
          <a:ln w="9525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80380" y="3599565"/>
            <a:ext cx="710721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757" y="2039097"/>
            <a:ext cx="557963" cy="55796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456" y="2889350"/>
            <a:ext cx="572565" cy="5725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91" y="2847446"/>
            <a:ext cx="614468" cy="6144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06" y="3790098"/>
            <a:ext cx="530663" cy="53066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7735737" y="2587915"/>
            <a:ext cx="0" cy="363312"/>
          </a:xfrm>
          <a:prstGeom prst="straightConnector1">
            <a:avLst/>
          </a:prstGeom>
          <a:ln w="9525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991926" y="3175631"/>
            <a:ext cx="282181" cy="0"/>
          </a:xfrm>
          <a:prstGeom prst="straightConnector1">
            <a:avLst/>
          </a:prstGeom>
          <a:ln w="9525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35737" y="3440804"/>
            <a:ext cx="0" cy="363312"/>
          </a:xfrm>
          <a:prstGeom prst="straightConnector1">
            <a:avLst/>
          </a:prstGeom>
          <a:ln w="9525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856102" y="3599565"/>
            <a:ext cx="710721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481" y="2039097"/>
            <a:ext cx="557963" cy="55796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180" y="2889350"/>
            <a:ext cx="572565" cy="57256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971" y="3721702"/>
            <a:ext cx="614468" cy="61446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130" y="3790098"/>
            <a:ext cx="530663" cy="53066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9211460" y="2587915"/>
            <a:ext cx="0" cy="363312"/>
          </a:xfrm>
          <a:prstGeom prst="straightConnector1">
            <a:avLst/>
          </a:prstGeom>
          <a:ln w="9525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440216" y="4049887"/>
            <a:ext cx="282181" cy="0"/>
          </a:xfrm>
          <a:prstGeom prst="straightConnector1">
            <a:avLst/>
          </a:prstGeom>
          <a:ln w="9525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211460" y="3440804"/>
            <a:ext cx="0" cy="363312"/>
          </a:xfrm>
          <a:prstGeom prst="straightConnector1">
            <a:avLst/>
          </a:prstGeom>
          <a:ln w="9525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336463" y="1972819"/>
            <a:ext cx="0" cy="3328416"/>
          </a:xfrm>
          <a:prstGeom prst="line">
            <a:avLst/>
          </a:prstGeom>
          <a:ln w="9525">
            <a:solidFill>
              <a:schemeClr val="accent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809831" y="1972819"/>
            <a:ext cx="0" cy="3328416"/>
          </a:xfrm>
          <a:prstGeom prst="line">
            <a:avLst/>
          </a:prstGeom>
          <a:ln w="9525">
            <a:solidFill>
              <a:schemeClr val="accent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315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Wrapping up: Doing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this for real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801" y="1927093"/>
            <a:ext cx="6869236" cy="354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FHIR is a game changer</a:t>
            </a:r>
            <a:r>
              <a:rPr lang="mr-IN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…</a:t>
            </a:r>
            <a:endParaRPr lang="en-US" sz="1867" dirty="0" smtClean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838190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But not a silver bullet.</a:t>
            </a:r>
            <a:endParaRPr lang="en-US" sz="1867" dirty="0" smtClean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Beware the Gartner hype cycle!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Managing Expectations</a:t>
            </a:r>
          </a:p>
          <a:p>
            <a:pPr marL="838190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Sensitivity of data</a:t>
            </a:r>
          </a:p>
          <a:p>
            <a:pPr marL="838190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Complexity of environment</a:t>
            </a:r>
            <a:endParaRPr lang="en-US" sz="1867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Analogy of building house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All this is the concept plan</a:t>
            </a:r>
            <a:r>
              <a:rPr lang="mr-IN" sz="1867" dirty="0">
                <a:solidFill>
                  <a:schemeClr val="accent4"/>
                </a:solidFill>
                <a:ea typeface="Arial" charset="0"/>
                <a:cs typeface="Arial" charset="0"/>
              </a:rPr>
              <a:t>…</a:t>
            </a:r>
            <a:endParaRPr lang="en-US" sz="1867" dirty="0">
              <a:solidFill>
                <a:schemeClr val="accent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More information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800" y="1597143"/>
            <a:ext cx="4100936" cy="38475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From HL7 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http://hl7.org/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fhir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index.html</a:t>
            </a:r>
            <a:endParaRPr lang="en-US" sz="1600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wiki.hl7.org/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index.php?title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=FHIR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Community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  <a:hlinkClick r:id="rId3"/>
              </a:rPr>
              <a:t>http://www.fhir.org/</a:t>
            </a:r>
            <a:endParaRPr lang="en-US" sz="1600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https://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chat.fhir.org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List server (fhir@lists.hl7.org )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Stack Overflow (tag FHIR)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Blogs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www.healthintersections.com.au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https://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fhirblog.com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https://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thefhirplace.com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https://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brianpos.com</a:t>
            </a:r>
            <a:endParaRPr lang="en-US" sz="1600" dirty="0">
              <a:solidFill>
                <a:schemeClr val="accent4"/>
              </a:solidFill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56801" y="5954619"/>
            <a:ext cx="3940628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56801" y="1358687"/>
            <a:ext cx="3940628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20797" y="5954619"/>
            <a:ext cx="3940628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20797" y="1358687"/>
            <a:ext cx="3940628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84831" y="1502990"/>
            <a:ext cx="6792075" cy="37244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Libraries </a:t>
            </a:r>
          </a:p>
          <a:p>
            <a:pPr marL="414856" indent="-414856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Java (http://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hapifhir.io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/)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C# (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NuGet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 HL7.FHIR)Tooling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Forge (http://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fhir.furore.com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/Forge)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Tooling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Forge (http://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fhir.furore.com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/Forge)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http://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clinfhir.com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Test servers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http://wiki.hl7.org/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index.php?title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=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Publicly_Available_FHIR_Servers_for_testing</a:t>
            </a:r>
            <a:endParaRPr lang="en-US" sz="1600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https://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fhirblog.com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/2016/10/19/setting-up-your-own-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fhir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-server-for-profiling/</a:t>
            </a:r>
          </a:p>
        </p:txBody>
      </p:sp>
    </p:spTree>
    <p:extLst>
      <p:ext uri="{BB962C8B-B14F-4D97-AF65-F5344CB8AC3E}">
        <p14:creationId xmlns:p14="http://schemas.microsoft.com/office/powerpoint/2010/main" val="21375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 bit of history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7516" y="1668393"/>
            <a:ext cx="73068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Started 6 years ago 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The fresh look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Right time, right place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JASON report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Since then..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Almost universal take up by Vendors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Massive interest from Providers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Implementations and projects world wide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Large, very active International community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Scope increased from just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21423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Benefits of FHIR </a:t>
            </a:r>
            <a:endParaRPr lang="en-US" dirty="0">
              <a:solidFill>
                <a:schemeClr val="accent2"/>
              </a:solidFill>
              <a:latin typeface="+mj-ea"/>
              <a:ea typeface="+mj-ea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1602" y="1883260"/>
            <a:ext cx="80444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Clinician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Able to get more involved in system </a:t>
            </a: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design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Faster, more timely access to more high quality data 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Consumer 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Better involvement with health </a:t>
            </a: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care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Health Care </a:t>
            </a: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Organization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Ability to </a:t>
            </a: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innovate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Vendor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Familiar development </a:t>
            </a: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environment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App </a:t>
            </a: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marketplace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FHIR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56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What is FHIR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HL7 Interoperability </a:t>
            </a:r>
            <a:r>
              <a:rPr lang="en-US" sz="2400" dirty="0" smtClean="0"/>
              <a:t>Standard</a:t>
            </a:r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sharing clinical </a:t>
            </a:r>
            <a:r>
              <a:rPr lang="en-US" sz="2000" dirty="0" smtClean="0"/>
              <a:t>information</a:t>
            </a:r>
          </a:p>
          <a:p>
            <a:r>
              <a:rPr lang="en-US" sz="2400" dirty="0" smtClean="0"/>
              <a:t>2 </a:t>
            </a:r>
            <a:r>
              <a:rPr lang="en-US" sz="2400" dirty="0"/>
              <a:t>main </a:t>
            </a:r>
            <a:r>
              <a:rPr lang="en-US" sz="2400" dirty="0" smtClean="0"/>
              <a:t>parts</a:t>
            </a:r>
          </a:p>
          <a:p>
            <a:pPr lvl="1"/>
            <a:r>
              <a:rPr lang="en-US" sz="2000" dirty="0" smtClean="0"/>
              <a:t>Content </a:t>
            </a:r>
            <a:r>
              <a:rPr lang="en-US" sz="2000" dirty="0"/>
              <a:t>Model (Resources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Exchange Specification</a:t>
            </a:r>
          </a:p>
          <a:p>
            <a:r>
              <a:rPr lang="en-US" sz="2400" dirty="0" smtClean="0"/>
              <a:t>Extending </a:t>
            </a:r>
            <a:r>
              <a:rPr lang="en-US" sz="2400" dirty="0"/>
              <a:t>into </a:t>
            </a:r>
            <a:endParaRPr lang="en-US" sz="2400" dirty="0" smtClean="0"/>
          </a:p>
          <a:p>
            <a:pPr lvl="1"/>
            <a:r>
              <a:rPr lang="en-US" sz="2000" dirty="0" smtClean="0"/>
              <a:t>Clinical Knowledge</a:t>
            </a:r>
          </a:p>
          <a:p>
            <a:pPr lvl="1"/>
            <a:r>
              <a:rPr lang="en-US" sz="2000" dirty="0" smtClean="0"/>
              <a:t>Decision Support</a:t>
            </a:r>
          </a:p>
          <a:p>
            <a:pPr lvl="1"/>
            <a:r>
              <a:rPr lang="en-US" sz="2000" dirty="0" smtClean="0"/>
              <a:t>Quality Measures</a:t>
            </a:r>
          </a:p>
          <a:p>
            <a:pPr lvl="1"/>
            <a:r>
              <a:rPr lang="en-US" sz="2000" dirty="0" smtClean="0"/>
              <a:t>Also </a:t>
            </a:r>
            <a:r>
              <a:rPr lang="en-US" sz="2000" dirty="0"/>
              <a:t>being used for </a:t>
            </a:r>
            <a:r>
              <a:rPr lang="en-US" sz="2000" dirty="0" smtClean="0"/>
              <a:t>persistence</a:t>
            </a:r>
          </a:p>
          <a:p>
            <a:r>
              <a:rPr lang="en-US" sz="2400" dirty="0" smtClean="0"/>
              <a:t>Supported </a:t>
            </a:r>
            <a:r>
              <a:rPr lang="en-US" sz="2400" dirty="0"/>
              <a:t>by a large community</a:t>
            </a:r>
          </a:p>
        </p:txBody>
      </p:sp>
    </p:spTree>
    <p:extLst>
      <p:ext uri="{BB962C8B-B14F-4D97-AF65-F5344CB8AC3E}">
        <p14:creationId xmlns:p14="http://schemas.microsoft.com/office/powerpoint/2010/main" val="47102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4328</TotalTime>
  <Words>2700</Words>
  <Application>Microsoft Macintosh PowerPoint</Application>
  <PresentationFormat>Widescreen</PresentationFormat>
  <Paragraphs>689</Paragraphs>
  <Slides>59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.HelveticaNeueDeskInterface-Regular</vt:lpstr>
      <vt:lpstr>Ayuthaya</vt:lpstr>
      <vt:lpstr>Calibri</vt:lpstr>
      <vt:lpstr>Courier</vt:lpstr>
      <vt:lpstr>LucidaGrande</vt:lpstr>
      <vt:lpstr>Mangal</vt:lpstr>
      <vt:lpstr>Polaris Book</vt:lpstr>
      <vt:lpstr>Times New Roman</vt:lpstr>
      <vt:lpstr>Verdana</vt:lpstr>
      <vt:lpstr>Wingdings</vt:lpstr>
      <vt:lpstr>Arial</vt:lpstr>
      <vt:lpstr>Refined</vt:lpstr>
      <vt:lpstr>FHIR Overview for Clinicians and Decision Makers</vt:lpstr>
      <vt:lpstr>Who am I?</vt:lpstr>
      <vt:lpstr>This presentation</vt:lpstr>
      <vt:lpstr>Clinicians on FHIR</vt:lpstr>
      <vt:lpstr>Outcomes…</vt:lpstr>
      <vt:lpstr>A bit of history</vt:lpstr>
      <vt:lpstr>Benefits of FHIR </vt:lpstr>
      <vt:lpstr>Basics of FHIR </vt:lpstr>
      <vt:lpstr>What is FHIR</vt:lpstr>
      <vt:lpstr>Timeline: Where does FHIR fit?</vt:lpstr>
      <vt:lpstr>Overview of FHIR</vt:lpstr>
      <vt:lpstr>Where can you use FHIR</vt:lpstr>
      <vt:lpstr>Exchange Paradigms</vt:lpstr>
      <vt:lpstr>Sharing information – different paradigms</vt:lpstr>
      <vt:lpstr>Sample clinical use cases</vt:lpstr>
      <vt:lpstr>The specification</vt:lpstr>
      <vt:lpstr>Resources: What are they?</vt:lpstr>
      <vt:lpstr>Resources: Type vs Instance</vt:lpstr>
      <vt:lpstr>Clinical Resource types</vt:lpstr>
      <vt:lpstr>Resource instance example</vt:lpstr>
      <vt:lpstr>References between resources</vt:lpstr>
      <vt:lpstr>Recording a consultation</vt:lpstr>
      <vt:lpstr>As linked resources</vt:lpstr>
      <vt:lpstr>clinFHIR</vt:lpstr>
      <vt:lpstr>clinFHIR: Server roles</vt:lpstr>
      <vt:lpstr>Scenario Builder</vt:lpstr>
      <vt:lpstr>Demonstration</vt:lpstr>
      <vt:lpstr>PowerPoint Presentation</vt:lpstr>
      <vt:lpstr>Why have structured / coded data</vt:lpstr>
      <vt:lpstr>Resource type structure in the spec</vt:lpstr>
      <vt:lpstr>Datatypes </vt:lpstr>
      <vt:lpstr>Data types: Primitive</vt:lpstr>
      <vt:lpstr>Data types: Complex</vt:lpstr>
      <vt:lpstr>Coded datatypes</vt:lpstr>
      <vt:lpstr>ValueSet </vt:lpstr>
      <vt:lpstr>Terminology Sub-system</vt:lpstr>
      <vt:lpstr>Terminology Sub-system</vt:lpstr>
      <vt:lpstr>Terminology Sub-system</vt:lpstr>
      <vt:lpstr>Terminology Sub-system</vt:lpstr>
      <vt:lpstr>Demonstration</vt:lpstr>
      <vt:lpstr>Adapting FHIR to your needs: Profiling</vt:lpstr>
      <vt:lpstr>More on Profiling</vt:lpstr>
      <vt:lpstr>For example…</vt:lpstr>
      <vt:lpstr>Demo</vt:lpstr>
      <vt:lpstr>General considerations</vt:lpstr>
      <vt:lpstr>Logical Models</vt:lpstr>
      <vt:lpstr>Demo</vt:lpstr>
      <vt:lpstr>Paradigms revisited</vt:lpstr>
      <vt:lpstr>Bundles</vt:lpstr>
      <vt:lpstr>Document paradigm</vt:lpstr>
      <vt:lpstr>Documents - are bundles</vt:lpstr>
      <vt:lpstr>Composition resource</vt:lpstr>
      <vt:lpstr>Demo</vt:lpstr>
      <vt:lpstr>Implementation Guide</vt:lpstr>
      <vt:lpstr>Demo</vt:lpstr>
      <vt:lpstr>Associated Standards</vt:lpstr>
      <vt:lpstr>Security</vt:lpstr>
      <vt:lpstr>Wrapping up: Doing this for real</vt:lpstr>
      <vt:lpstr>More information</vt:lpstr>
    </vt:vector>
  </TitlesOfParts>
  <Company>Stewardshop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David Hay</cp:lastModifiedBy>
  <cp:revision>98</cp:revision>
  <dcterms:created xsi:type="dcterms:W3CDTF">2008-01-21T06:12:12Z</dcterms:created>
  <dcterms:modified xsi:type="dcterms:W3CDTF">2018-01-11T20:30:20Z</dcterms:modified>
</cp:coreProperties>
</file>