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4" r:id="rId2"/>
    <p:sldId id="265" r:id="rId3"/>
    <p:sldId id="279" r:id="rId4"/>
    <p:sldId id="266" r:id="rId5"/>
    <p:sldId id="280" r:id="rId6"/>
    <p:sldId id="281" r:id="rId7"/>
    <p:sldId id="285" r:id="rId8"/>
    <p:sldId id="282" r:id="rId9"/>
    <p:sldId id="283" r:id="rId10"/>
    <p:sldId id="284" r:id="rId11"/>
    <p:sldId id="295" r:id="rId12"/>
    <p:sldId id="286" r:id="rId13"/>
    <p:sldId id="287" r:id="rId14"/>
    <p:sldId id="301" r:id="rId15"/>
    <p:sldId id="303" r:id="rId16"/>
    <p:sldId id="299" r:id="rId17"/>
    <p:sldId id="294" r:id="rId1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1" d="100"/>
          <a:sy n="91" d="100"/>
        </p:scale>
        <p:origin x="-2214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13A7FB80-B934-4A12-BAB1-2DE9F68F2A4C}" type="datetimeFigureOut">
              <a:rPr lang="en-US"/>
              <a:pPr/>
              <a:t>2/28/2014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03BE09BE-8068-401E-B985-34B99CFCB0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508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1A9BA65F-3B6A-42D0-A6F4-53B06D05FB96}" type="datetimeFigureOut">
              <a:rPr lang="en-US"/>
              <a:pPr/>
              <a:t>2/28/2014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61680538-7586-4DD9-AFC1-11D2B9ED63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70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6825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6ED130-AC13-4142-A082-9874197C26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6460704"/>
            <a:ext cx="739298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BFBFBF"/>
                </a:solidFill>
                <a:latin typeface="Calibri" pitchFamily="34" charset="0"/>
              </a:rPr>
              <a:t>© 2013 Health Level Seven ® International. All Rights Reserved. HL7 and Health Level Seven are registered trademarks of Health Level Seven International. Reg. U.S. TM Office</a:t>
            </a:r>
            <a:r>
              <a:rPr lang="en-US" sz="800" dirty="0" smtClean="0">
                <a:solidFill>
                  <a:srgbClr val="BFBFBF"/>
                </a:solidFill>
                <a:latin typeface="Calibri" pitchFamily="34" charset="0"/>
              </a:rPr>
              <a:t>.</a:t>
            </a:r>
            <a:endParaRPr lang="en-US" sz="800" dirty="0">
              <a:solidFill>
                <a:srgbClr val="BFBFB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8401"/>
            <a:ext cx="8229600" cy="114300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59064"/>
            <a:ext cx="8229600" cy="3119436"/>
          </a:xfrm>
        </p:spPr>
        <p:txBody>
          <a:bodyPr/>
          <a:lstStyle>
            <a:lvl1pPr marL="342900" indent="-342900">
              <a:buClr>
                <a:srgbClr val="990000"/>
              </a:buClr>
              <a:buFont typeface="Wingdings" charset="2"/>
              <a:buChar char="§"/>
              <a:defRPr/>
            </a:lvl1pPr>
            <a:lvl3pPr marL="1143000" indent="-228600">
              <a:buClr>
                <a:srgbClr val="990000"/>
              </a:buClr>
              <a:buFont typeface="Wingdings" charset="2"/>
              <a:buChar char="§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850063" y="646271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1F13C625-F572-489C-A590-4963B7C030F1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838199" y="6643688"/>
            <a:ext cx="739298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AU" sz="800" dirty="0" smtClean="0">
                <a:solidFill>
                  <a:srgbClr val="BFBFBF"/>
                </a:solidFill>
                <a:latin typeface="Calibri" pitchFamily="34" charset="0"/>
              </a:rPr>
              <a:t>This work is licensed under a Creative Commons Attribution 3.0 </a:t>
            </a:r>
            <a:r>
              <a:rPr lang="en-AU" sz="800" dirty="0" err="1" smtClean="0">
                <a:solidFill>
                  <a:srgbClr val="BFBFBF"/>
                </a:solidFill>
                <a:latin typeface="Calibri" pitchFamily="34" charset="0"/>
              </a:rPr>
              <a:t>Unported</a:t>
            </a:r>
            <a:r>
              <a:rPr lang="en-AU" sz="800" dirty="0" smtClean="0">
                <a:solidFill>
                  <a:srgbClr val="BFBFBF"/>
                </a:solidFill>
                <a:latin typeface="Calibri" pitchFamily="34" charset="0"/>
              </a:rPr>
              <a:t> License.</a:t>
            </a:r>
            <a:endParaRPr lang="en-US" sz="800" dirty="0">
              <a:solidFill>
                <a:srgbClr val="BFBFBF"/>
              </a:solidFill>
              <a:latin typeface="Calibri" pitchFamily="34" charset="0"/>
            </a:endParaRPr>
          </a:p>
        </p:txBody>
      </p:sp>
      <p:pic>
        <p:nvPicPr>
          <p:cNvPr id="1026" name="Picture 2" descr="Creative Commons Licens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6986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47663" y="6475413"/>
            <a:ext cx="739298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itchFamily="34" charset="0"/>
              </a:rPr>
              <a:t>© 2013 Health Level Seven ® International. All Rights Reserved. HL7 and Health Level Seven are registered trademarks of Health Level Seven International. Reg. U.S. TM Office.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659064"/>
            <a:ext cx="8229600" cy="3119436"/>
          </a:xfrm>
        </p:spPr>
        <p:txBody>
          <a:bodyPr/>
          <a:lstStyle>
            <a:lvl1pPr marL="342900" indent="-342900">
              <a:buClr>
                <a:srgbClr val="990000"/>
              </a:buClr>
              <a:buFont typeface="Wingdings" charset="2"/>
              <a:buChar char="§"/>
              <a:defRPr/>
            </a:lvl1pPr>
            <a:lvl3pPr marL="1143000" indent="-228600">
              <a:buClr>
                <a:srgbClr val="990000"/>
              </a:buClr>
              <a:buFont typeface="Wingdings" charset="2"/>
              <a:buChar char="§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00D4A0-422F-4CEA-A082-F2D5C04B1A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1715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654300"/>
            <a:ext cx="8229600" cy="334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Enter text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1650" y="64611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506A08CB-F478-4E20-8B61-179FB8C7FA9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FF0000"/>
          </a:solidFill>
          <a:latin typeface="Calibri"/>
          <a:ea typeface="MS PGothic" pitchFamily="34" charset="-128"/>
          <a:cs typeface="Calibri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alibri" charset="0"/>
          <a:ea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alibri" charset="0"/>
          <a:ea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alibri" charset="0"/>
          <a:ea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alibri" charset="0"/>
          <a:ea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alibri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alibri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alibri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alibri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bg1"/>
          </a:solidFill>
          <a:latin typeface="Calibri"/>
          <a:ea typeface="MS PGothic" pitchFamily="34" charset="-128"/>
          <a:cs typeface="Calibri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l7.org/index.php?title=FHIR_email_list_subscription_instructions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ctrTitle"/>
          </p:nvPr>
        </p:nvSpPr>
        <p:spPr>
          <a:xfrm>
            <a:off x="12582" y="4194815"/>
            <a:ext cx="9144000" cy="1470025"/>
          </a:xfrm>
        </p:spPr>
        <p:txBody>
          <a:bodyPr/>
          <a:lstStyle/>
          <a:p>
            <a:pPr eaLnBrk="1" hangingPunct="1"/>
            <a:r>
              <a:rPr lang="en-US" sz="6600" dirty="0" smtClean="0">
                <a:latin typeface="Calibri" pitchFamily="34" charset="0"/>
              </a:rPr>
              <a:t>More Than You Think</a:t>
            </a:r>
          </a:p>
        </p:txBody>
      </p:sp>
      <p:sp>
        <p:nvSpPr>
          <p:cNvPr id="7170" name="Subtitle 2"/>
          <p:cNvSpPr>
            <a:spLocks noGrp="1"/>
          </p:cNvSpPr>
          <p:nvPr>
            <p:ph type="subTitle" idx="1"/>
          </p:nvPr>
        </p:nvSpPr>
        <p:spPr>
          <a:xfrm>
            <a:off x="0" y="3468688"/>
            <a:ext cx="9144000" cy="1573212"/>
          </a:xfrm>
        </p:spPr>
        <p:txBody>
          <a:bodyPr/>
          <a:lstStyle/>
          <a:p>
            <a:pPr eaLnBrk="1" hangingPunct="1"/>
            <a:r>
              <a:rPr lang="en-US" sz="4400" b="1" baseline="30000" dirty="0" smtClean="0">
                <a:latin typeface="Calibri" pitchFamily="34" charset="0"/>
              </a:rPr>
              <a:t>HL7 is people</a:t>
            </a:r>
            <a:r>
              <a:rPr lang="en-US" sz="4400" baseline="30000" dirty="0" smtClean="0">
                <a:latin typeface="Calibri" pitchFamily="34" charset="0"/>
              </a:rPr>
              <a:t>, </a:t>
            </a:r>
            <a:r>
              <a:rPr lang="en-US" sz="4400" b="1" baseline="30000" dirty="0" smtClean="0">
                <a:latin typeface="Calibri" pitchFamily="34" charset="0"/>
              </a:rPr>
              <a:t>HL7 is ideas</a:t>
            </a:r>
            <a:r>
              <a:rPr lang="en-US" sz="4400" baseline="30000" dirty="0" smtClean="0">
                <a:latin typeface="Calibri" pitchFamily="34" charset="0"/>
              </a:rPr>
              <a:t>, </a:t>
            </a:r>
            <a:r>
              <a:rPr lang="en-US" sz="4400" b="1" baseline="30000" dirty="0" smtClean="0">
                <a:latin typeface="Calibri" pitchFamily="34" charset="0"/>
              </a:rPr>
              <a:t>HL7 is collaboration</a:t>
            </a:r>
            <a:endParaRPr lang="en-US" sz="4400" dirty="0" smtClean="0">
              <a:latin typeface="Calibri" pitchFamily="34" charset="0"/>
            </a:endParaRPr>
          </a:p>
          <a:p>
            <a:pPr eaLnBrk="1" hangingPunct="1"/>
            <a:endParaRPr lang="en-US" sz="4400" dirty="0" smtClean="0">
              <a:latin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4" t="17323" r="24944" b="28043"/>
          <a:stretch/>
        </p:blipFill>
        <p:spPr>
          <a:xfrm>
            <a:off x="2214693" y="192947"/>
            <a:ext cx="4546834" cy="28902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Using Resources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AU" dirty="0"/>
              <a:t>Classic </a:t>
            </a:r>
            <a:r>
              <a:rPr lang="en-AU" dirty="0" smtClean="0"/>
              <a:t>Web </a:t>
            </a:r>
            <a:r>
              <a:rPr lang="en-AU" dirty="0" err="1" smtClean="0"/>
              <a:t>RESTful</a:t>
            </a:r>
            <a:r>
              <a:rPr lang="en-AU" dirty="0" smtClean="0"/>
              <a:t> </a:t>
            </a:r>
            <a:r>
              <a:rPr lang="en-AU" dirty="0"/>
              <a:t>approach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Simple approach led by Facebook, Twitter, etc.</a:t>
            </a:r>
          </a:p>
          <a:p>
            <a:r>
              <a:rPr lang="en-AU" dirty="0" smtClean="0"/>
              <a:t>Bundles – use Atom to group them</a:t>
            </a:r>
            <a:endParaRPr lang="en-AU" dirty="0"/>
          </a:p>
          <a:p>
            <a:pPr lvl="1"/>
            <a:r>
              <a:rPr lang="en-AU" dirty="0" smtClean="0">
                <a:solidFill>
                  <a:schemeClr val="bg1"/>
                </a:solidFill>
              </a:rPr>
              <a:t>Internet syndication (publish/subscribe)</a:t>
            </a:r>
            <a:endParaRPr lang="en-AU" dirty="0">
              <a:solidFill>
                <a:schemeClr val="bg1"/>
              </a:solidFill>
            </a:endParaRPr>
          </a:p>
          <a:p>
            <a:pPr lvl="1"/>
            <a:r>
              <a:rPr lang="en-AU" dirty="0" smtClean="0">
                <a:solidFill>
                  <a:schemeClr val="bg1"/>
                </a:solidFill>
              </a:rPr>
              <a:t>Messages (~v2), </a:t>
            </a:r>
            <a:r>
              <a:rPr lang="en-AU" dirty="0">
                <a:solidFill>
                  <a:schemeClr val="bg1"/>
                </a:solidFill>
              </a:rPr>
              <a:t>Documents </a:t>
            </a:r>
            <a:r>
              <a:rPr lang="en-AU" dirty="0" smtClean="0">
                <a:solidFill>
                  <a:schemeClr val="bg1"/>
                </a:solidFill>
              </a:rPr>
              <a:t>(~CDA</a:t>
            </a:r>
            <a:r>
              <a:rPr lang="en-AU" dirty="0">
                <a:solidFill>
                  <a:schemeClr val="bg1"/>
                </a:solidFill>
              </a:rPr>
              <a:t>)</a:t>
            </a:r>
          </a:p>
          <a:p>
            <a:r>
              <a:rPr lang="en-AU" dirty="0"/>
              <a:t>Custom Services (</a:t>
            </a:r>
            <a:r>
              <a:rPr lang="en-AU" dirty="0" smtClean="0"/>
              <a:t>SOA)</a:t>
            </a:r>
            <a:endParaRPr lang="en-AU" dirty="0"/>
          </a:p>
          <a:p>
            <a:pPr lvl="1"/>
            <a:r>
              <a:rPr lang="en-AU" dirty="0">
                <a:solidFill>
                  <a:schemeClr val="bg1"/>
                </a:solidFill>
              </a:rPr>
              <a:t>Same </a:t>
            </a:r>
            <a:r>
              <a:rPr lang="en-AU" dirty="0" smtClean="0">
                <a:solidFill>
                  <a:schemeClr val="bg1"/>
                </a:solidFill>
              </a:rPr>
              <a:t>content / base rules </a:t>
            </a:r>
          </a:p>
          <a:p>
            <a:r>
              <a:rPr lang="en-AU" dirty="0" smtClean="0"/>
              <a:t>P</a:t>
            </a:r>
            <a:r>
              <a:rPr lang="en-AU" dirty="0" smtClean="0">
                <a:solidFill>
                  <a:schemeClr val="bg1"/>
                </a:solidFill>
              </a:rPr>
              <a:t>ortability</a:t>
            </a:r>
            <a:endParaRPr lang="en-AU" dirty="0">
              <a:solidFill>
                <a:schemeClr val="bg1"/>
              </a:solidFill>
            </a:endParaRP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4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Extensions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Managing extensibility is a central problem</a:t>
            </a:r>
          </a:p>
          <a:p>
            <a:r>
              <a:rPr lang="en-US" dirty="0" smtClean="0">
                <a:latin typeface="Calibri" pitchFamily="34" charset="0"/>
              </a:rPr>
              <a:t>Everyone needs extensions, everyone hates them</a:t>
            </a:r>
          </a:p>
          <a:p>
            <a:r>
              <a:rPr lang="en-US" dirty="0" smtClean="0">
                <a:latin typeface="Calibri" pitchFamily="34" charset="0"/>
              </a:rPr>
              <a:t>FHIR tames extensibility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Built in extensibility framework (engineering level)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Define, publish, find extensions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Use them</a:t>
            </a:r>
          </a:p>
          <a:p>
            <a:r>
              <a:rPr lang="en-US" dirty="0" smtClean="0">
                <a:latin typeface="Calibri" pitchFamily="34" charset="0"/>
              </a:rPr>
              <a:t>This tames the overall specification</a:t>
            </a:r>
            <a:endParaRPr lang="en-US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8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FHIR Ethos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AU" dirty="0"/>
              <a:t>Simplicity / Web alignment</a:t>
            </a:r>
          </a:p>
          <a:p>
            <a:r>
              <a:rPr lang="en-AU" dirty="0"/>
              <a:t>Implementation focused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Reference Implementations </a:t>
            </a:r>
            <a:r>
              <a:rPr lang="en-AU" dirty="0" smtClean="0">
                <a:solidFill>
                  <a:schemeClr val="bg1"/>
                </a:solidFill>
              </a:rPr>
              <a:t>(C#, Java, </a:t>
            </a:r>
            <a:r>
              <a:rPr lang="en-AU" dirty="0" err="1" smtClean="0">
                <a:solidFill>
                  <a:schemeClr val="bg1"/>
                </a:solidFill>
              </a:rPr>
              <a:t>etc</a:t>
            </a:r>
            <a:r>
              <a:rPr lang="en-AU" dirty="0" smtClean="0">
                <a:solidFill>
                  <a:schemeClr val="bg1"/>
                </a:solidFill>
              </a:rPr>
              <a:t>)</a:t>
            </a:r>
            <a:endParaRPr lang="en-AU" dirty="0">
              <a:solidFill>
                <a:schemeClr val="bg1"/>
              </a:solidFill>
            </a:endParaRPr>
          </a:p>
          <a:p>
            <a:pPr lvl="1"/>
            <a:r>
              <a:rPr lang="en-AU" dirty="0">
                <a:solidFill>
                  <a:schemeClr val="bg1"/>
                </a:solidFill>
              </a:rPr>
              <a:t>Publically available test servers (now)</a:t>
            </a:r>
          </a:p>
          <a:p>
            <a:pPr lvl="1"/>
            <a:r>
              <a:rPr lang="en-AU" dirty="0" err="1" smtClean="0">
                <a:solidFill>
                  <a:schemeClr val="bg1"/>
                </a:solidFill>
              </a:rPr>
              <a:t>Connectathons</a:t>
            </a:r>
            <a:endParaRPr lang="en-AU" dirty="0">
              <a:solidFill>
                <a:schemeClr val="bg1"/>
              </a:solidFill>
            </a:endParaRPr>
          </a:p>
          <a:p>
            <a:r>
              <a:rPr lang="en-AU" dirty="0"/>
              <a:t>Freely available</a:t>
            </a:r>
          </a:p>
          <a:p>
            <a:pPr lvl="1"/>
            <a:r>
              <a:rPr lang="en-AU" dirty="0">
                <a:solidFill>
                  <a:schemeClr val="bg1"/>
                </a:solidFill>
                <a:hlinkClick r:id="rId2"/>
              </a:rPr>
              <a:t>http://hl7.org/fhir</a:t>
            </a:r>
            <a:endParaRPr lang="en-AU" dirty="0">
              <a:solidFill>
                <a:schemeClr val="bg1"/>
              </a:solidFill>
            </a:endParaRPr>
          </a:p>
          <a:p>
            <a:pPr lvl="1"/>
            <a:r>
              <a:rPr lang="en-AU" dirty="0">
                <a:solidFill>
                  <a:schemeClr val="bg1"/>
                </a:solidFill>
              </a:rPr>
              <a:t>Unencumbered – free for anyone to use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00" y="1770078"/>
            <a:ext cx="8667619" cy="264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616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Status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DSTU published Feb 3</a:t>
            </a:r>
            <a:r>
              <a:rPr lang="en-US" baseline="30000" dirty="0" smtClean="0">
                <a:latin typeface="Calibri" pitchFamily="34" charset="0"/>
              </a:rPr>
              <a:t>rd</a:t>
            </a:r>
            <a:r>
              <a:rPr lang="en-US" dirty="0" smtClean="0">
                <a:latin typeface="Calibri" pitchFamily="34" charset="0"/>
              </a:rPr>
              <a:t> 2014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Stable version for trial use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Subject to further change based on experience</a:t>
            </a:r>
          </a:p>
          <a:p>
            <a:r>
              <a:rPr lang="en-US" dirty="0" smtClean="0">
                <a:latin typeface="Calibri" pitchFamily="34" charset="0"/>
              </a:rPr>
              <a:t>Widespread Community Growth and Adoption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Demonstrations at the Interoperability Showcase (or see Harris, Cerner, Intermountain Healthcare)</a:t>
            </a:r>
          </a:p>
          <a:p>
            <a:r>
              <a:rPr lang="en-US" dirty="0" smtClean="0">
                <a:latin typeface="Calibri" pitchFamily="34" charset="0"/>
              </a:rPr>
              <a:t>Interest from National Programs</a:t>
            </a:r>
            <a:endParaRPr lang="en-US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3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FHIR &amp; CCDA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CCDA is mandated by Meaningful Use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FHIR is a new specification</a:t>
            </a:r>
          </a:p>
          <a:p>
            <a:r>
              <a:rPr lang="en-US" dirty="0" smtClean="0">
                <a:latin typeface="Calibri" pitchFamily="34" charset="0"/>
              </a:rPr>
              <a:t>FHIR is not a replacement for CCDA (yet)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Project to migrate CCDA content to FHIR</a:t>
            </a:r>
          </a:p>
          <a:p>
            <a:r>
              <a:rPr lang="en-US" dirty="0" smtClean="0">
                <a:latin typeface="Calibri" pitchFamily="34" charset="0"/>
              </a:rPr>
              <a:t>In the future, FHIR may gradually </a:t>
            </a:r>
            <a:r>
              <a:rPr lang="en-US" smtClean="0">
                <a:latin typeface="Calibri" pitchFamily="34" charset="0"/>
              </a:rPr>
              <a:t>replace </a:t>
            </a:r>
            <a:r>
              <a:rPr lang="en-US" smtClean="0">
                <a:latin typeface="Calibri" pitchFamily="34" charset="0"/>
              </a:rPr>
              <a:t>CCDA</a:t>
            </a:r>
            <a:endParaRPr lang="en-US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6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Follow Up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AU" dirty="0"/>
              <a:t>Read the spec: </a:t>
            </a:r>
            <a:r>
              <a:rPr lang="en-AU" dirty="0">
                <a:hlinkClick r:id="rId2"/>
              </a:rPr>
              <a:t>http://hl7.org/fhir</a:t>
            </a:r>
            <a:endParaRPr lang="en-AU" dirty="0"/>
          </a:p>
          <a:p>
            <a:r>
              <a:rPr lang="en-AU" dirty="0"/>
              <a:t>Follow #FHIR on Twitter</a:t>
            </a:r>
          </a:p>
          <a:p>
            <a:r>
              <a:rPr lang="en-AU" dirty="0" smtClean="0"/>
              <a:t>Become part of the community:</a:t>
            </a:r>
            <a:endParaRPr lang="en-AU" dirty="0"/>
          </a:p>
          <a:p>
            <a:pPr lvl="1"/>
            <a:r>
              <a:rPr lang="en-AU" dirty="0">
                <a:solidFill>
                  <a:schemeClr val="bg1"/>
                </a:solidFill>
              </a:rPr>
              <a:t>Come to </a:t>
            </a:r>
            <a:r>
              <a:rPr lang="en-AU" dirty="0" smtClean="0">
                <a:solidFill>
                  <a:schemeClr val="bg1"/>
                </a:solidFill>
              </a:rPr>
              <a:t>a </a:t>
            </a:r>
            <a:r>
              <a:rPr lang="en-AU" dirty="0" err="1" smtClean="0">
                <a:solidFill>
                  <a:schemeClr val="bg1"/>
                </a:solidFill>
              </a:rPr>
              <a:t>Connectathon</a:t>
            </a:r>
            <a:r>
              <a:rPr lang="en-AU" dirty="0">
                <a:solidFill>
                  <a:schemeClr val="bg1"/>
                </a:solidFill>
              </a:rPr>
              <a:t>!</a:t>
            </a:r>
          </a:p>
          <a:p>
            <a:pPr lvl="1"/>
            <a:r>
              <a:rPr lang="en-AU" dirty="0" smtClean="0">
                <a:solidFill>
                  <a:schemeClr val="bg1"/>
                </a:solidFill>
              </a:rPr>
              <a:t>Make </a:t>
            </a:r>
            <a:r>
              <a:rPr lang="en-AU" dirty="0">
                <a:solidFill>
                  <a:schemeClr val="bg1"/>
                </a:solidFill>
              </a:rPr>
              <a:t>comments online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Join the FHIR email list </a:t>
            </a:r>
            <a:br>
              <a:rPr lang="en-AU" dirty="0">
                <a:solidFill>
                  <a:schemeClr val="bg1"/>
                </a:solidFill>
              </a:rPr>
            </a:br>
            <a:r>
              <a:rPr lang="en-AU" sz="1200" dirty="0">
                <a:solidFill>
                  <a:schemeClr val="bg1"/>
                </a:solidFill>
                <a:hlinkClick r:id="rId3"/>
              </a:rPr>
              <a:t>http://wiki.hl7.org/index.php?title=FHIR_email_list_subscription_instructions</a:t>
            </a:r>
            <a:endParaRPr lang="en-AU" dirty="0">
              <a:solidFill>
                <a:schemeClr val="bg1"/>
              </a:solidFill>
            </a:endParaRPr>
          </a:p>
          <a:p>
            <a:pPr lvl="1"/>
            <a:r>
              <a:rPr lang="en-AU" dirty="0" smtClean="0">
                <a:solidFill>
                  <a:schemeClr val="bg1"/>
                </a:solidFill>
              </a:rPr>
              <a:t>Implement </a:t>
            </a:r>
            <a:r>
              <a:rPr lang="en-AU" dirty="0">
                <a:solidFill>
                  <a:schemeClr val="bg1"/>
                </a:solidFill>
              </a:rPr>
              <a:t>it</a:t>
            </a:r>
          </a:p>
          <a:p>
            <a:pPr lvl="1"/>
            <a:r>
              <a:rPr lang="en-AU" dirty="0" smtClean="0">
                <a:solidFill>
                  <a:schemeClr val="bg1"/>
                </a:solidFill>
              </a:rPr>
              <a:t>Come </a:t>
            </a:r>
            <a:r>
              <a:rPr lang="en-AU" dirty="0">
                <a:solidFill>
                  <a:schemeClr val="bg1"/>
                </a:solidFill>
              </a:rPr>
              <a:t>to the next meeting </a:t>
            </a:r>
            <a:r>
              <a:rPr lang="en-AU" dirty="0" smtClean="0">
                <a:solidFill>
                  <a:schemeClr val="bg1"/>
                </a:solidFill>
              </a:rPr>
              <a:t>(Phoenix in </a:t>
            </a:r>
            <a:r>
              <a:rPr lang="en-AU" dirty="0">
                <a:solidFill>
                  <a:schemeClr val="bg1"/>
                </a:solidFill>
              </a:rPr>
              <a:t>May)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FHIR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Simple…. FAST…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Easy to use and understand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Standard skills, tools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Cost-effective information sharing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1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Healthcare Standards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Complex…. Slow…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Hard to use and understand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Require specialist skills, tools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Costly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562062" y="25400"/>
            <a:ext cx="8124737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Healthcare Standards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199" y="1610686"/>
            <a:ext cx="8526463" cy="4469817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Complex…. Slow…</a:t>
            </a:r>
          </a:p>
          <a:p>
            <a:pPr>
              <a:buFont typeface="Wingdings" pitchFamily="2" charset="2"/>
              <a:buChar char="§"/>
            </a:pPr>
            <a:r>
              <a:rPr lang="en-US" sz="4800" dirty="0">
                <a:latin typeface="Calibri" pitchFamily="34" charset="0"/>
              </a:rPr>
              <a:t>Hard to use and understand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Require specialist skills, tools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Costly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5100831"/>
            <a:ext cx="93212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FF00"/>
                </a:solidFill>
                <a:latin typeface="Calibri" pitchFamily="34" charset="0"/>
                <a:cs typeface="Calibri"/>
              </a:rPr>
              <a:t>What if it didn’t have to be like that?</a:t>
            </a:r>
          </a:p>
          <a:p>
            <a:endParaRPr lang="en-AU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8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Introducing FHIR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AU" sz="4000" b="1" dirty="0"/>
              <a:t>F</a:t>
            </a:r>
            <a:r>
              <a:rPr lang="en-AU" dirty="0"/>
              <a:t>ast </a:t>
            </a:r>
            <a:r>
              <a:rPr lang="en-AU" sz="4000" b="1" dirty="0"/>
              <a:t>H</a:t>
            </a:r>
            <a:r>
              <a:rPr lang="en-AU" dirty="0"/>
              <a:t>ealth </a:t>
            </a:r>
            <a:r>
              <a:rPr lang="en-AU" sz="4000" b="1" dirty="0"/>
              <a:t>I</a:t>
            </a:r>
            <a:r>
              <a:rPr lang="en-AU" dirty="0"/>
              <a:t>nteroperability </a:t>
            </a:r>
            <a:r>
              <a:rPr lang="en-AU" sz="4000" b="1" dirty="0"/>
              <a:t>R</a:t>
            </a:r>
            <a:r>
              <a:rPr lang="en-AU" dirty="0"/>
              <a:t>esources</a:t>
            </a:r>
          </a:p>
          <a:p>
            <a:endParaRPr lang="en-AU" dirty="0"/>
          </a:p>
          <a:p>
            <a:r>
              <a:rPr lang="en-AU" dirty="0"/>
              <a:t>Pronounced “Fire</a:t>
            </a:r>
            <a:r>
              <a:rPr lang="en-AU" dirty="0" smtClean="0"/>
              <a:t>”</a:t>
            </a:r>
          </a:p>
          <a:p>
            <a:endParaRPr lang="en-AU" dirty="0"/>
          </a:p>
          <a:p>
            <a:r>
              <a:rPr lang="en-AU" dirty="0" smtClean="0"/>
              <a:t>Based on industry best practices, with a focus on simplicity and </a:t>
            </a:r>
            <a:r>
              <a:rPr lang="en-AU" dirty="0" err="1" smtClean="0"/>
              <a:t>implementability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…insert your fire related joke here….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3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REST &amp; Resources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AU" dirty="0" smtClean="0"/>
              <a:t>REST: a pattern for using web technologies to manage information </a:t>
            </a:r>
          </a:p>
          <a:p>
            <a:r>
              <a:rPr lang="en-AU" dirty="0" smtClean="0"/>
              <a:t>Resources: the building blocks that get exchanged</a:t>
            </a:r>
          </a:p>
          <a:p>
            <a:r>
              <a:rPr lang="en-AU" dirty="0" smtClean="0"/>
              <a:t>Like web pages, but for computer usage</a:t>
            </a:r>
          </a:p>
          <a:p>
            <a:r>
              <a:rPr lang="en-AU" dirty="0" smtClean="0"/>
              <a:t>Scalable – performance, and community</a:t>
            </a:r>
          </a:p>
          <a:p>
            <a:endParaRPr lang="en-AU" dirty="0" smtClean="0"/>
          </a:p>
          <a:p>
            <a:endParaRPr lang="en-AU" dirty="0"/>
          </a:p>
          <a:p>
            <a:endParaRPr lang="en-AU" dirty="0"/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10"/>
          <p:cNvPicPr>
            <a:picLocks noGrp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417" y="83016"/>
            <a:ext cx="5416057" cy="6744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831470" y="992467"/>
            <a:ext cx="5018593" cy="130611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endParaRPr lang="en-US" dirty="0" smtClean="0">
              <a:latin typeface="Calibri" pitchFamily="34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  <p:sp>
        <p:nvSpPr>
          <p:cNvPr id="7" name="Text Box 3"/>
          <p:cNvSpPr txBox="1"/>
          <p:nvPr/>
        </p:nvSpPr>
        <p:spPr>
          <a:xfrm>
            <a:off x="7382195" y="1428695"/>
            <a:ext cx="1428750" cy="6572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100">
                <a:effectLst/>
                <a:ea typeface="Calibri"/>
                <a:cs typeface="Times New Roman"/>
              </a:rPr>
              <a:t>Human Readable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100">
                <a:effectLst/>
                <a:ea typeface="Calibri"/>
                <a:cs typeface="Times New Roman"/>
              </a:rPr>
              <a:t>Summary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843080" y="1753815"/>
            <a:ext cx="54292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6"/>
          <p:cNvSpPr txBox="1"/>
          <p:nvPr/>
        </p:nvSpPr>
        <p:spPr>
          <a:xfrm>
            <a:off x="7386005" y="3247911"/>
            <a:ext cx="1428750" cy="150495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100" dirty="0">
                <a:effectLst/>
                <a:ea typeface="Calibri"/>
                <a:cs typeface="Times New Roman"/>
              </a:rPr>
              <a:t>Standard Data </a:t>
            </a:r>
            <a:br>
              <a:rPr lang="en-AU" sz="1100" dirty="0">
                <a:effectLst/>
                <a:ea typeface="Calibri"/>
                <a:cs typeface="Times New Roman"/>
              </a:rPr>
            </a:br>
            <a:r>
              <a:rPr lang="en-AU" sz="1100" dirty="0">
                <a:effectLst/>
                <a:ea typeface="Calibri"/>
                <a:cs typeface="Times New Roman"/>
              </a:rPr>
              <a:t>Content: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000" dirty="0">
                <a:effectLst/>
                <a:ea typeface="Calibri"/>
                <a:cs typeface="Times New Roman"/>
              </a:rPr>
              <a:t>MRN</a:t>
            </a:r>
            <a:endParaRPr lang="en-AU" sz="11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000" dirty="0">
                <a:effectLst/>
                <a:ea typeface="Calibri"/>
                <a:cs typeface="Times New Roman"/>
              </a:rPr>
              <a:t>Name</a:t>
            </a:r>
            <a:endParaRPr lang="en-AU" sz="11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000" dirty="0">
                <a:effectLst/>
                <a:ea typeface="Calibri"/>
                <a:cs typeface="Times New Roman"/>
              </a:rPr>
              <a:t>Gender</a:t>
            </a:r>
            <a:endParaRPr lang="en-AU" sz="11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000" dirty="0">
                <a:effectLst/>
                <a:ea typeface="Calibri"/>
                <a:cs typeface="Times New Roman"/>
              </a:rPr>
              <a:t>Date of Birth</a:t>
            </a:r>
            <a:endParaRPr lang="en-AU" sz="11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/>
              <a:buChar char=""/>
            </a:pPr>
            <a:r>
              <a:rPr lang="en-AU" sz="1000" dirty="0">
                <a:effectLst/>
                <a:ea typeface="Calibri"/>
                <a:cs typeface="Times New Roman"/>
              </a:rPr>
              <a:t>Provider</a:t>
            </a:r>
            <a:endParaRPr lang="en-AU" sz="1100" dirty="0">
              <a:effectLst/>
              <a:ea typeface="Calibri"/>
              <a:cs typeface="Times New Roman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844985" y="3995306"/>
            <a:ext cx="54356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831470" y="2298582"/>
            <a:ext cx="5022403" cy="4320331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1831470" y="249795"/>
            <a:ext cx="5022403" cy="742672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4" name="Text Box 10"/>
          <p:cNvSpPr txBox="1"/>
          <p:nvPr/>
        </p:nvSpPr>
        <p:spPr>
          <a:xfrm>
            <a:off x="7386005" y="239004"/>
            <a:ext cx="1428750" cy="6572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100" u="sng" dirty="0" smtClean="0">
                <a:solidFill>
                  <a:srgbClr val="008080"/>
                </a:solidFill>
                <a:effectLst/>
                <a:ea typeface="Calibri"/>
                <a:cs typeface="Times New Roman"/>
              </a:rPr>
              <a:t>Extension </a:t>
            </a:r>
            <a:r>
              <a:rPr lang="en-AU" sz="1100" u="sng" dirty="0">
                <a:solidFill>
                  <a:srgbClr val="008080"/>
                </a:solidFill>
                <a:effectLst/>
                <a:ea typeface="Calibri"/>
                <a:cs typeface="Times New Roman"/>
              </a:rPr>
              <a:t>with reference to its definition</a:t>
            </a:r>
            <a:endParaRPr lang="en-AU" sz="1100" dirty="0">
              <a:effectLst/>
              <a:ea typeface="Calibri"/>
              <a:cs typeface="Times New Roman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843080" y="495077"/>
            <a:ext cx="539115" cy="7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10196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endParaRPr lang="en-US" dirty="0" smtClean="0">
              <a:latin typeface="Calibri" pitchFamily="34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72" y="0"/>
            <a:ext cx="7295049" cy="6864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225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Resources</a:t>
            </a:r>
            <a:r>
              <a:rPr lang="en-AU" dirty="0"/>
              <a:t> have 3 parts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442906"/>
            <a:ext cx="8229600" cy="4637597"/>
          </a:xfrm>
        </p:spPr>
        <p:txBody>
          <a:bodyPr/>
          <a:lstStyle/>
          <a:p>
            <a:r>
              <a:rPr lang="en-AU" dirty="0" smtClean="0"/>
              <a:t>Defined </a:t>
            </a:r>
            <a:r>
              <a:rPr lang="en-AU" dirty="0"/>
              <a:t>Structured Data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The logical, </a:t>
            </a:r>
            <a:r>
              <a:rPr lang="en-AU" i="1" dirty="0">
                <a:solidFill>
                  <a:schemeClr val="bg1"/>
                </a:solidFill>
              </a:rPr>
              <a:t>common</a:t>
            </a:r>
            <a:r>
              <a:rPr lang="en-AU" dirty="0">
                <a:solidFill>
                  <a:schemeClr val="bg1"/>
                </a:solidFill>
              </a:rPr>
              <a:t> contents of the resource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Mapped to formal definitions/RIM &amp; other formats</a:t>
            </a:r>
          </a:p>
          <a:p>
            <a:r>
              <a:rPr lang="en-AU" dirty="0"/>
              <a:t>Extensions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Local requirements, but everyone can use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Published and managed</a:t>
            </a:r>
          </a:p>
          <a:p>
            <a:r>
              <a:rPr lang="en-AU" dirty="0"/>
              <a:t>Narrative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Human readable (fall back)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2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Kinds of Resources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AU" dirty="0"/>
              <a:t>Administrative Concepts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Person, Patient, </a:t>
            </a:r>
            <a:r>
              <a:rPr lang="en-US" dirty="0">
                <a:solidFill>
                  <a:schemeClr val="bg1"/>
                </a:solidFill>
              </a:rPr>
              <a:t>Organization</a:t>
            </a:r>
            <a:r>
              <a:rPr lang="en-AU" dirty="0">
                <a:solidFill>
                  <a:schemeClr val="bg1"/>
                </a:solidFill>
              </a:rPr>
              <a:t>, Device, Facility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Coverage, Invoice, etc.</a:t>
            </a:r>
          </a:p>
          <a:p>
            <a:r>
              <a:rPr lang="en-AU" dirty="0"/>
              <a:t>Clinical Concepts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Allergy, Problem, Medication, Family History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Care Plan</a:t>
            </a:r>
          </a:p>
          <a:p>
            <a:r>
              <a:rPr lang="en-AU" dirty="0"/>
              <a:t>Infrastructure Functionality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Document, Message, Conformance/Profiling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2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3_HL7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03_HL7_ppt_template</Template>
  <TotalTime>1982</TotalTime>
  <Words>479</Words>
  <Application>Microsoft Office PowerPoint</Application>
  <PresentationFormat>On-screen Show (4:3)</PresentationFormat>
  <Paragraphs>124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03_HL7_ppt_template</vt:lpstr>
      <vt:lpstr>More Than You Think</vt:lpstr>
      <vt:lpstr>Healthcare Standards</vt:lpstr>
      <vt:lpstr>Healthcare Standards</vt:lpstr>
      <vt:lpstr>Introducing FHIR</vt:lpstr>
      <vt:lpstr>REST &amp; Resources</vt:lpstr>
      <vt:lpstr>PowerPoint Presentation</vt:lpstr>
      <vt:lpstr>PowerPoint Presentation</vt:lpstr>
      <vt:lpstr>Resources have 3 parts</vt:lpstr>
      <vt:lpstr>Kinds of Resources</vt:lpstr>
      <vt:lpstr>Using Resources</vt:lpstr>
      <vt:lpstr>Extensions</vt:lpstr>
      <vt:lpstr>FHIR Ethos</vt:lpstr>
      <vt:lpstr>License</vt:lpstr>
      <vt:lpstr>Status</vt:lpstr>
      <vt:lpstr>FHIR &amp; CCDA</vt:lpstr>
      <vt:lpstr>Follow Up</vt:lpstr>
      <vt:lpstr>FHIR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Than You Think</dc:title>
  <dc:creator>Andrea Ribick (HL7)</dc:creator>
  <cp:lastModifiedBy>Grahame</cp:lastModifiedBy>
  <cp:revision>22</cp:revision>
  <dcterms:created xsi:type="dcterms:W3CDTF">2013-02-27T13:36:51Z</dcterms:created>
  <dcterms:modified xsi:type="dcterms:W3CDTF">2014-02-28T02:55:29Z</dcterms:modified>
</cp:coreProperties>
</file>