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00"/>
  </p:notesMasterIdLst>
  <p:sldIdLst>
    <p:sldId id="256" r:id="rId2"/>
    <p:sldId id="281" r:id="rId3"/>
    <p:sldId id="282" r:id="rId4"/>
    <p:sldId id="283" r:id="rId5"/>
    <p:sldId id="258" r:id="rId6"/>
    <p:sldId id="405" r:id="rId7"/>
    <p:sldId id="406" r:id="rId8"/>
    <p:sldId id="407" r:id="rId9"/>
    <p:sldId id="409" r:id="rId10"/>
    <p:sldId id="410" r:id="rId11"/>
    <p:sldId id="411" r:id="rId12"/>
    <p:sldId id="412" r:id="rId13"/>
    <p:sldId id="413" r:id="rId14"/>
    <p:sldId id="414" r:id="rId15"/>
    <p:sldId id="280" r:id="rId16"/>
    <p:sldId id="415" r:id="rId17"/>
    <p:sldId id="263" r:id="rId18"/>
    <p:sldId id="264" r:id="rId19"/>
    <p:sldId id="265" r:id="rId20"/>
    <p:sldId id="266" r:id="rId21"/>
    <p:sldId id="268" r:id="rId22"/>
    <p:sldId id="269" r:id="rId23"/>
    <p:sldId id="267" r:id="rId24"/>
    <p:sldId id="270" r:id="rId25"/>
    <p:sldId id="465" r:id="rId26"/>
    <p:sldId id="466" r:id="rId27"/>
    <p:sldId id="271" r:id="rId28"/>
    <p:sldId id="285" r:id="rId29"/>
    <p:sldId id="272" r:id="rId30"/>
    <p:sldId id="274" r:id="rId31"/>
    <p:sldId id="276" r:id="rId32"/>
    <p:sldId id="277" r:id="rId33"/>
    <p:sldId id="286" r:id="rId34"/>
    <p:sldId id="416" r:id="rId35"/>
    <p:sldId id="394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87" r:id="rId44"/>
    <p:sldId id="388" r:id="rId45"/>
    <p:sldId id="467" r:id="rId46"/>
    <p:sldId id="392" r:id="rId47"/>
    <p:sldId id="390" r:id="rId48"/>
    <p:sldId id="393" r:id="rId49"/>
    <p:sldId id="395" r:id="rId50"/>
    <p:sldId id="401" r:id="rId51"/>
    <p:sldId id="396" r:id="rId52"/>
    <p:sldId id="397" r:id="rId53"/>
    <p:sldId id="398" r:id="rId54"/>
    <p:sldId id="399" r:id="rId55"/>
    <p:sldId id="420" r:id="rId56"/>
    <p:sldId id="451" r:id="rId57"/>
    <p:sldId id="400" r:id="rId58"/>
    <p:sldId id="361" r:id="rId59"/>
    <p:sldId id="362" r:id="rId60"/>
    <p:sldId id="363" r:id="rId61"/>
    <p:sldId id="366" r:id="rId62"/>
    <p:sldId id="367" r:id="rId63"/>
    <p:sldId id="372" r:id="rId64"/>
    <p:sldId id="373" r:id="rId65"/>
    <p:sldId id="468" r:id="rId66"/>
    <p:sldId id="378" r:id="rId67"/>
    <p:sldId id="379" r:id="rId68"/>
    <p:sldId id="469" r:id="rId69"/>
    <p:sldId id="428" r:id="rId70"/>
    <p:sldId id="444" r:id="rId71"/>
    <p:sldId id="445" r:id="rId72"/>
    <p:sldId id="446" r:id="rId73"/>
    <p:sldId id="447" r:id="rId74"/>
    <p:sldId id="448" r:id="rId75"/>
    <p:sldId id="312" r:id="rId76"/>
    <p:sldId id="314" r:id="rId77"/>
    <p:sldId id="315" r:id="rId78"/>
    <p:sldId id="368" r:id="rId79"/>
    <p:sldId id="316" r:id="rId80"/>
    <p:sldId id="313" r:id="rId81"/>
    <p:sldId id="318" r:id="rId82"/>
    <p:sldId id="319" r:id="rId83"/>
    <p:sldId id="439" r:id="rId84"/>
    <p:sldId id="437" r:id="rId85"/>
    <p:sldId id="324" r:id="rId86"/>
    <p:sldId id="326" r:id="rId87"/>
    <p:sldId id="327" r:id="rId88"/>
    <p:sldId id="328" r:id="rId89"/>
    <p:sldId id="325" r:id="rId90"/>
    <p:sldId id="386" r:id="rId91"/>
    <p:sldId id="458" r:id="rId92"/>
    <p:sldId id="459" r:id="rId93"/>
    <p:sldId id="460" r:id="rId94"/>
    <p:sldId id="461" r:id="rId95"/>
    <p:sldId id="462" r:id="rId96"/>
    <p:sldId id="453" r:id="rId97"/>
    <p:sldId id="454" r:id="rId98"/>
    <p:sldId id="450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2940D974-007F-4EBA-8FF5-0D1E33F3764A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2D4AA596-8521-4028-8B6E-F3F02C2BA9E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C0E8F55-1F95-4A73-9F69-C8E692138B38}" type="presOf" srcId="{B5E039F1-BBD9-49CA-AED0-167893AD4C2D}" destId="{AA9D5778-9E54-41DB-BF3A-44486A11C644}" srcOrd="0" destOrd="0" presId="urn:microsoft.com/office/officeart/2005/8/layout/matrix3"/>
    <dgm:cxn modelId="{9EA3D620-4AC0-45EF-8982-1F404C03C7C0}" type="presOf" srcId="{1439D559-D189-4FF1-A4FB-F22A15A268D1}" destId="{B6C28692-8BAE-4E06-A3BE-9AAFCCA84D47}" srcOrd="0" destOrd="0" presId="urn:microsoft.com/office/officeart/2005/8/layout/matrix3"/>
    <dgm:cxn modelId="{7C3F3471-1D19-4ABC-B99C-5A3D78E4EE0B}" type="presOf" srcId="{95D9FA2A-C5BC-4752-8E72-6799C0FBC1C6}" destId="{C9DED484-765B-4B50-9650-386C82457535}" srcOrd="0" destOrd="0" presId="urn:microsoft.com/office/officeart/2005/8/layout/matrix3"/>
    <dgm:cxn modelId="{C93CB21A-A231-4C9C-B238-71A45CD3497C}" type="presParOf" srcId="{0F528374-3DE1-4486-B71C-82DC73192314}" destId="{7476B03F-5A87-4E08-A32E-D8B9821AFAB6}" srcOrd="0" destOrd="0" presId="urn:microsoft.com/office/officeart/2005/8/layout/matrix3"/>
    <dgm:cxn modelId="{A0B3F395-05DD-420F-B3FF-92882EFAA0E4}" type="presParOf" srcId="{0F528374-3DE1-4486-B71C-82DC73192314}" destId="{ECAE1A64-3C26-4CD0-8055-16154FF0361B}" srcOrd="1" destOrd="0" presId="urn:microsoft.com/office/officeart/2005/8/layout/matrix3"/>
    <dgm:cxn modelId="{BC620667-BF96-4FEA-A62F-CACA26413807}" type="presParOf" srcId="{0F528374-3DE1-4486-B71C-82DC73192314}" destId="{AA9D5778-9E54-41DB-BF3A-44486A11C644}" srcOrd="2" destOrd="0" presId="urn:microsoft.com/office/officeart/2005/8/layout/matrix3"/>
    <dgm:cxn modelId="{3138364D-6D66-4416-91C8-15734C4EE996}" type="presParOf" srcId="{0F528374-3DE1-4486-B71C-82DC73192314}" destId="{B6C28692-8BAE-4E06-A3BE-9AAFCCA84D47}" srcOrd="3" destOrd="0" presId="urn:microsoft.com/office/officeart/2005/8/layout/matrix3"/>
    <dgm:cxn modelId="{32DFE270-554B-4A01-9031-2FD2FAC4FE5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0AD4659-7389-42C3-8375-0CB657435D63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72A7F40-5B38-4253-BE78-85C6635FA2F5}" type="presOf" srcId="{95D9FA2A-C5BC-4752-8E72-6799C0FBC1C6}" destId="{C9DED484-765B-4B50-9650-386C82457535}" srcOrd="0" destOrd="0" presId="urn:microsoft.com/office/officeart/2005/8/layout/matrix3"/>
    <dgm:cxn modelId="{6EDDF8A9-7C8E-47BF-8FB6-382344B2E26F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C7B4D79-79B5-49F2-8A22-41E1752CD8DF}" type="presOf" srcId="{1439D559-D189-4FF1-A4FB-F22A15A268D1}" destId="{B6C28692-8BAE-4E06-A3BE-9AAFCCA84D47}" srcOrd="0" destOrd="0" presId="urn:microsoft.com/office/officeart/2005/8/layout/matrix3"/>
    <dgm:cxn modelId="{C953F985-F04E-4833-882A-5EC1B549E000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F9B0AF1-7CD3-49DA-85E6-106A91F4819D}" type="presParOf" srcId="{0F528374-3DE1-4486-B71C-82DC73192314}" destId="{7476B03F-5A87-4E08-A32E-D8B9821AFAB6}" srcOrd="0" destOrd="0" presId="urn:microsoft.com/office/officeart/2005/8/layout/matrix3"/>
    <dgm:cxn modelId="{91EFAB2B-D501-4F4E-BCD6-7F2ABC959EA5}" type="presParOf" srcId="{0F528374-3DE1-4486-B71C-82DC73192314}" destId="{ECAE1A64-3C26-4CD0-8055-16154FF0361B}" srcOrd="1" destOrd="0" presId="urn:microsoft.com/office/officeart/2005/8/layout/matrix3"/>
    <dgm:cxn modelId="{3ADF1FEC-DA95-415F-A608-C603A996901E}" type="presParOf" srcId="{0F528374-3DE1-4486-B71C-82DC73192314}" destId="{AA9D5778-9E54-41DB-BF3A-44486A11C644}" srcOrd="2" destOrd="0" presId="urn:microsoft.com/office/officeart/2005/8/layout/matrix3"/>
    <dgm:cxn modelId="{617BFA6C-95E0-44CF-8C6B-80843D556625}" type="presParOf" srcId="{0F528374-3DE1-4486-B71C-82DC73192314}" destId="{B6C28692-8BAE-4E06-A3BE-9AAFCCA84D47}" srcOrd="3" destOrd="0" presId="urn:microsoft.com/office/officeart/2005/8/layout/matrix3"/>
    <dgm:cxn modelId="{1AFF0223-96F2-4C8A-A70C-8E60A2765C98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E8190AA-E1C5-442C-B7BB-2CBE73777E00}" type="presOf" srcId="{B5E039F1-BBD9-49CA-AED0-167893AD4C2D}" destId="{AA9D5778-9E54-41DB-BF3A-44486A11C644}" srcOrd="0" destOrd="0" presId="urn:microsoft.com/office/officeart/2005/8/layout/matrix3"/>
    <dgm:cxn modelId="{EDF6E213-DD8D-4EEC-8683-DD87497679D8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6C11BDC7-05B4-4CDE-B040-00B8E7C0D773}" type="presOf" srcId="{1439D559-D189-4FF1-A4FB-F22A15A268D1}" destId="{B6C28692-8BAE-4E06-A3BE-9AAFCCA84D47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432456D-4B03-4A4B-A8EF-763AD68B6B79}" type="presOf" srcId="{3E4F9D75-D5D8-4314-ACBD-27833A7F9B37}" destId="{0F528374-3DE1-4486-B71C-82DC73192314}" srcOrd="0" destOrd="0" presId="urn:microsoft.com/office/officeart/2005/8/layout/matrix3"/>
    <dgm:cxn modelId="{7D2ABA65-8EA1-4F3F-9D54-14A1CC19EA2C}" type="presOf" srcId="{D1EB14A3-E50B-4C6B-8B85-FC2F1AA58ED5}" destId="{ECAE1A64-3C26-4CD0-8055-16154FF0361B}" srcOrd="0" destOrd="0" presId="urn:microsoft.com/office/officeart/2005/8/layout/matrix3"/>
    <dgm:cxn modelId="{4C9748B7-52C8-439D-B6EE-989577A1E232}" type="presParOf" srcId="{0F528374-3DE1-4486-B71C-82DC73192314}" destId="{7476B03F-5A87-4E08-A32E-D8B9821AFAB6}" srcOrd="0" destOrd="0" presId="urn:microsoft.com/office/officeart/2005/8/layout/matrix3"/>
    <dgm:cxn modelId="{7B395F65-A2ED-402C-AB1B-113AF7A901D1}" type="presParOf" srcId="{0F528374-3DE1-4486-B71C-82DC73192314}" destId="{ECAE1A64-3C26-4CD0-8055-16154FF0361B}" srcOrd="1" destOrd="0" presId="urn:microsoft.com/office/officeart/2005/8/layout/matrix3"/>
    <dgm:cxn modelId="{58EBC80B-8F10-406F-B359-B402E12E1FFF}" type="presParOf" srcId="{0F528374-3DE1-4486-B71C-82DC73192314}" destId="{AA9D5778-9E54-41DB-BF3A-44486A11C644}" srcOrd="2" destOrd="0" presId="urn:microsoft.com/office/officeart/2005/8/layout/matrix3"/>
    <dgm:cxn modelId="{28CF59FD-7750-423F-B2EB-1772FE9488E9}" type="presParOf" srcId="{0F528374-3DE1-4486-B71C-82DC73192314}" destId="{B6C28692-8BAE-4E06-A3BE-9AAFCCA84D47}" srcOrd="3" destOrd="0" presId="urn:microsoft.com/office/officeart/2005/8/layout/matrix3"/>
    <dgm:cxn modelId="{5DDE6FEE-3CED-4E27-95A1-C7A7D28749F7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F77C197-A770-40AE-834A-DFF89B951BDB}" type="presOf" srcId="{1439D559-D189-4FF1-A4FB-F22A15A268D1}" destId="{B6C28692-8BAE-4E06-A3BE-9AAFCCA84D47}" srcOrd="0" destOrd="0" presId="urn:microsoft.com/office/officeart/2005/8/layout/matrix3"/>
    <dgm:cxn modelId="{E9585F8E-8749-49CC-BD03-D9BD6A750574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B51FCAFC-6952-4513-A6BB-1C7F250DF21B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7CC2369-2305-4E61-B795-0D1503FE0BFC}" type="presOf" srcId="{3E4F9D75-D5D8-4314-ACBD-27833A7F9B37}" destId="{0F528374-3DE1-4486-B71C-82DC73192314}" srcOrd="0" destOrd="0" presId="urn:microsoft.com/office/officeart/2005/8/layout/matrix3"/>
    <dgm:cxn modelId="{113790A3-3666-4B74-BC29-46F37BA66FE8}" type="presOf" srcId="{95D9FA2A-C5BC-4752-8E72-6799C0FBC1C6}" destId="{C9DED484-765B-4B50-9650-386C82457535}" srcOrd="0" destOrd="0" presId="urn:microsoft.com/office/officeart/2005/8/layout/matrix3"/>
    <dgm:cxn modelId="{92D4647E-9C23-4628-98A5-65104E3C30EE}" type="presParOf" srcId="{0F528374-3DE1-4486-B71C-82DC73192314}" destId="{7476B03F-5A87-4E08-A32E-D8B9821AFAB6}" srcOrd="0" destOrd="0" presId="urn:microsoft.com/office/officeart/2005/8/layout/matrix3"/>
    <dgm:cxn modelId="{F4135CCE-B947-465D-8B97-46D0B24E5794}" type="presParOf" srcId="{0F528374-3DE1-4486-B71C-82DC73192314}" destId="{ECAE1A64-3C26-4CD0-8055-16154FF0361B}" srcOrd="1" destOrd="0" presId="urn:microsoft.com/office/officeart/2005/8/layout/matrix3"/>
    <dgm:cxn modelId="{360B2268-4EF3-45E3-8D81-D43BFC308253}" type="presParOf" srcId="{0F528374-3DE1-4486-B71C-82DC73192314}" destId="{AA9D5778-9E54-41DB-BF3A-44486A11C644}" srcOrd="2" destOrd="0" presId="urn:microsoft.com/office/officeart/2005/8/layout/matrix3"/>
    <dgm:cxn modelId="{2EEAB825-E220-48B7-8774-090588752D8E}" type="presParOf" srcId="{0F528374-3DE1-4486-B71C-82DC73192314}" destId="{B6C28692-8BAE-4E06-A3BE-9AAFCCA84D47}" srcOrd="3" destOrd="0" presId="urn:microsoft.com/office/officeart/2005/8/layout/matrix3"/>
    <dgm:cxn modelId="{52A6219D-A7F0-4456-9213-F256504B3DD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1E8C661-C76B-4527-99F5-60F3C670F94A}" type="presOf" srcId="{95D9FA2A-C5BC-4752-8E72-6799C0FBC1C6}" destId="{C9DED484-765B-4B50-9650-386C82457535}" srcOrd="0" destOrd="0" presId="urn:microsoft.com/office/officeart/2005/8/layout/matrix3"/>
    <dgm:cxn modelId="{A2E7DC09-8D88-4057-9690-584A27A2059E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F148D385-657D-495C-BA0E-160241AAC29A}" type="presOf" srcId="{3E4F9D75-D5D8-4314-ACBD-27833A7F9B37}" destId="{0F528374-3DE1-4486-B71C-82DC73192314}" srcOrd="0" destOrd="0" presId="urn:microsoft.com/office/officeart/2005/8/layout/matrix3"/>
    <dgm:cxn modelId="{28769ED9-6103-4BF8-80B7-31A5D43C31A6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69ACD8D-D5D5-4DE1-AF03-7D4DA94A1E66}" type="presOf" srcId="{1439D559-D189-4FF1-A4FB-F22A15A268D1}" destId="{B6C28692-8BAE-4E06-A3BE-9AAFCCA84D47}" srcOrd="0" destOrd="0" presId="urn:microsoft.com/office/officeart/2005/8/layout/matrix3"/>
    <dgm:cxn modelId="{4D4E0D8D-E1CD-40C6-A8F3-8104A7ADC50F}" type="presParOf" srcId="{0F528374-3DE1-4486-B71C-82DC73192314}" destId="{7476B03F-5A87-4E08-A32E-D8B9821AFAB6}" srcOrd="0" destOrd="0" presId="urn:microsoft.com/office/officeart/2005/8/layout/matrix3"/>
    <dgm:cxn modelId="{DD40CB12-E6A2-487E-8F6C-E647BAEBBE92}" type="presParOf" srcId="{0F528374-3DE1-4486-B71C-82DC73192314}" destId="{ECAE1A64-3C26-4CD0-8055-16154FF0361B}" srcOrd="1" destOrd="0" presId="urn:microsoft.com/office/officeart/2005/8/layout/matrix3"/>
    <dgm:cxn modelId="{4A7470AA-4428-4941-8BF7-251CFC987457}" type="presParOf" srcId="{0F528374-3DE1-4486-B71C-82DC73192314}" destId="{AA9D5778-9E54-41DB-BF3A-44486A11C644}" srcOrd="2" destOrd="0" presId="urn:microsoft.com/office/officeart/2005/8/layout/matrix3"/>
    <dgm:cxn modelId="{4548D3C5-FBB5-4EFB-90A3-B89C1ABE29DF}" type="presParOf" srcId="{0F528374-3DE1-4486-B71C-82DC73192314}" destId="{B6C28692-8BAE-4E06-A3BE-9AAFCCA84D47}" srcOrd="3" destOrd="0" presId="urn:microsoft.com/office/officeart/2005/8/layout/matrix3"/>
    <dgm:cxn modelId="{ECE9A7A1-F90D-4C99-87F0-C777E58A0FCB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AF331-6D81-4ADB-8C88-08A70D50FF90}" type="datetimeFigureOut">
              <a:rPr lang="en-AU" smtClean="0"/>
              <a:t>18/09/2013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EFBC-1DFC-46CA-9D1F-E1C0ACFB8F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76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URLs, parameters, etc. all defined</a:t>
            </a:r>
          </a:p>
          <a:p>
            <a:r>
              <a:rPr lang="en-US" dirty="0" smtClean="0"/>
              <a:t>Choice of what operations to support</a:t>
            </a:r>
          </a:p>
          <a:p>
            <a:r>
              <a:rPr lang="en-US" dirty="0" smtClean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57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90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</a:p>
          <a:p>
            <a:r>
              <a:rPr lang="en-US" dirty="0" smtClean="0"/>
              <a:t>Text linkages not as important when not human-attested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95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89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Health</a:t>
            </a:r>
            <a:r>
              <a:rPr lang="en-US" sz="800" b="1" baseline="0" dirty="0" smtClean="0"/>
              <a:t> Intersections</a:t>
            </a:r>
            <a:r>
              <a:rPr lang="en-US" sz="800" b="1" dirty="0" smtClean="0"/>
              <a:t>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FHIR, HL7 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32656"/>
            <a:ext cx="3093538" cy="7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73075"/>
            <a:ext cx="209550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3075"/>
            <a:ext cx="613410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4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894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8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>
              <a:ln>
                <a:solidFill>
                  <a:srgbClr val="006600"/>
                </a:solidFill>
              </a:ln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© 2012 Health</a:t>
            </a:r>
            <a:r>
              <a:rPr lang="en-US" sz="800" b="1" baseline="0" dirty="0" smtClean="0"/>
              <a:t> Intersections</a:t>
            </a:r>
            <a:r>
              <a:rPr lang="en-US" sz="800" b="1" dirty="0" smtClean="0"/>
              <a:t>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FHIR,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078" y="5999499"/>
            <a:ext cx="2080522" cy="5267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acme.org/fhir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iki.hl7.org/index.php?title=Publicly_Available_FHIR_Servers_for_testing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204864"/>
            <a:ext cx="7772400" cy="14700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1160" y="4405119"/>
            <a:ext cx="6400800" cy="1345704"/>
          </a:xfrm>
        </p:spPr>
        <p:txBody>
          <a:bodyPr/>
          <a:lstStyle/>
          <a:p>
            <a:r>
              <a:rPr lang="en-AU" dirty="0" smtClean="0"/>
              <a:t>Grahame Grieve</a:t>
            </a:r>
          </a:p>
          <a:p>
            <a:r>
              <a:rPr lang="en-AU" dirty="0" err="1" smtClean="0"/>
              <a:t>Commonwell</a:t>
            </a:r>
            <a:endParaRPr lang="en-AU" dirty="0" smtClean="0"/>
          </a:p>
          <a:p>
            <a:r>
              <a:rPr lang="en-AU" dirty="0" smtClean="0"/>
              <a:t>18-Sept 2013</a:t>
            </a:r>
            <a:endParaRPr lang="en-AU" dirty="0"/>
          </a:p>
        </p:txBody>
      </p:sp>
      <p:pic>
        <p:nvPicPr>
          <p:cNvPr id="11267" name="Picture 3" descr="C:\temp\logo-fhir-1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760"/>
            <a:ext cx="5255989" cy="312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someone wants to provide a cloud based health app that integrates with social networks, what standard should they use?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 January</a:t>
            </a:r>
            <a:r>
              <a:rPr lang="en-US" sz="2800" baseline="0" dirty="0" smtClean="0"/>
              <a:t> 2011, the HL7 Board initiated a project called “Fresh Look”</a:t>
            </a:r>
          </a:p>
          <a:p>
            <a:pPr lvl="1"/>
            <a:r>
              <a:rPr lang="en-US" sz="2400" dirty="0" smtClean="0"/>
              <a:t>Mandate</a:t>
            </a:r>
            <a:r>
              <a:rPr lang="en-US" sz="2400" baseline="0" dirty="0" smtClean="0"/>
              <a:t> was to identify “what would we do if we were to revisit the healthcare interoperability space from scratch?”</a:t>
            </a:r>
          </a:p>
          <a:p>
            <a:pPr lvl="0"/>
            <a:r>
              <a:rPr lang="en-US" sz="2800" dirty="0" smtClean="0"/>
              <a:t>At the May 2011 WGM, there was an “official” meeting</a:t>
            </a:r>
            <a:r>
              <a:rPr lang="en-US" sz="2800" baseline="0" dirty="0" smtClean="0"/>
              <a:t> of the Fresh Look taskforce</a:t>
            </a:r>
          </a:p>
          <a:p>
            <a:pPr lvl="1"/>
            <a:r>
              <a:rPr lang="en-US" sz="2400" dirty="0" smtClean="0"/>
              <a:t>Didn’t accomplish a whole lot</a:t>
            </a:r>
          </a:p>
          <a:p>
            <a:pPr lvl="0"/>
            <a:r>
              <a:rPr lang="en-US" sz="2800" dirty="0" smtClean="0"/>
              <a:t>There was also an “unofficial” meeting that took over an evening implementers session and was broadly attended (40% of core)</a:t>
            </a:r>
          </a:p>
          <a:p>
            <a:pPr lvl="1"/>
            <a:r>
              <a:rPr lang="en-US" sz="2400" dirty="0" smtClean="0"/>
              <a:t>Much of the discussion was focused on HL7 v3 pain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</a:t>
            </a:r>
            <a:r>
              <a:rPr lang="en-US" baseline="0" dirty="0" smtClean="0"/>
              <a:t> HL7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unofficial</a:t>
            </a:r>
            <a:r>
              <a:rPr lang="en-US" baseline="0" dirty="0" smtClean="0"/>
              <a:t> meeting didn’t really get to the point of addressing solutions</a:t>
            </a:r>
          </a:p>
          <a:p>
            <a:pPr lvl="1"/>
            <a:r>
              <a:rPr lang="en-US" dirty="0" smtClean="0"/>
              <a:t>No obvious ones in</a:t>
            </a:r>
            <a:r>
              <a:rPr lang="en-US" baseline="0" dirty="0" smtClean="0"/>
              <a:t> the room at the time</a:t>
            </a:r>
          </a:p>
          <a:p>
            <a:pPr lvl="1"/>
            <a:r>
              <a:rPr lang="en-US" baseline="0" dirty="0" smtClean="0"/>
              <a:t>Strong feeling that “v3 has lots of good stuff in it”</a:t>
            </a:r>
          </a:p>
          <a:p>
            <a:pPr lvl="1"/>
            <a:r>
              <a:rPr lang="en-US" baseline="0" dirty="0" smtClean="0"/>
              <a:t>No desire to abandon the good work that has been done</a:t>
            </a:r>
          </a:p>
          <a:p>
            <a:pPr lvl="1"/>
            <a:r>
              <a:rPr lang="en-US" baseline="0" dirty="0" smtClean="0"/>
              <a:t>Definitely a need to do things better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From</a:t>
            </a:r>
            <a:r>
              <a:rPr lang="en-US" baseline="0" dirty="0" smtClean="0"/>
              <a:t> this meeting the seeds were planted for RFH/FHIR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525344"/>
            <a:ext cx="2133600" cy="2564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12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Someone must know what they are doing (it sure </a:t>
            </a:r>
            <a:r>
              <a:rPr lang="en-AU" dirty="0" err="1" smtClean="0"/>
              <a:t>ain’t</a:t>
            </a:r>
            <a:r>
              <a:rPr lang="en-AU" dirty="0" smtClean="0"/>
              <a:t> HL7)</a:t>
            </a:r>
          </a:p>
          <a:p>
            <a:r>
              <a:rPr lang="en-AU" dirty="0" smtClean="0"/>
              <a:t>What would be evidence be? – look for the evidence</a:t>
            </a:r>
          </a:p>
          <a:p>
            <a:r>
              <a:rPr lang="en-AU" dirty="0" smtClean="0"/>
              <a:t>Many roads lead to REST – particularly </a:t>
            </a:r>
            <a:r>
              <a:rPr lang="en-AU" dirty="0" err="1" smtClean="0"/>
              <a:t>Highrise</a:t>
            </a:r>
            <a:r>
              <a:rPr lang="en-AU" dirty="0" smtClean="0"/>
              <a:t> CRM</a:t>
            </a:r>
          </a:p>
          <a:p>
            <a:r>
              <a:rPr lang="en-AU" dirty="0" smtClean="0"/>
              <a:t>Adapt that to Health (as little as possible)</a:t>
            </a:r>
          </a:p>
          <a:p>
            <a:r>
              <a:rPr lang="en-AU" dirty="0" smtClean="0"/>
              <a:t>Received with joy at HL7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Good ideas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28800"/>
            <a:ext cx="8382000" cy="4419600"/>
          </a:xfrm>
        </p:spPr>
        <p:txBody>
          <a:bodyPr/>
          <a:lstStyle/>
          <a:p>
            <a:r>
              <a:rPr lang="en-AU" dirty="0" smtClean="0"/>
              <a:t>DICOM</a:t>
            </a:r>
          </a:p>
          <a:p>
            <a:pPr lvl="1"/>
            <a:r>
              <a:rPr lang="en-AU" dirty="0" smtClean="0"/>
              <a:t>Stable wire format / Few transaction types / in place extensibility</a:t>
            </a:r>
          </a:p>
          <a:p>
            <a:r>
              <a:rPr lang="en-AU" dirty="0" smtClean="0"/>
              <a:t>HL7 v2 </a:t>
            </a:r>
          </a:p>
          <a:p>
            <a:pPr lvl="1"/>
            <a:r>
              <a:rPr lang="en-AU" dirty="0" smtClean="0"/>
              <a:t>Easy to understand | Modular </a:t>
            </a:r>
          </a:p>
          <a:p>
            <a:r>
              <a:rPr lang="en-AU" dirty="0" smtClean="0"/>
              <a:t>CDA</a:t>
            </a:r>
          </a:p>
          <a:p>
            <a:pPr lvl="1"/>
            <a:r>
              <a:rPr lang="en-AU" dirty="0" smtClean="0"/>
              <a:t>Narrative | Structured containment</a:t>
            </a:r>
          </a:p>
          <a:p>
            <a:r>
              <a:rPr lang="en-AU" dirty="0" smtClean="0"/>
              <a:t>Web / REST</a:t>
            </a:r>
          </a:p>
          <a:p>
            <a:pPr lvl="1"/>
            <a:r>
              <a:rPr lang="en-AU" dirty="0" smtClean="0"/>
              <a:t>Scale | technical base | ubiquitous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Target Markets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(financial)</a:t>
            </a:r>
          </a:p>
          <a:p>
            <a:r>
              <a:rPr lang="en-AU" dirty="0" smtClean="0"/>
              <a:t>RHIO</a:t>
            </a:r>
          </a:p>
          <a:p>
            <a:r>
              <a:rPr lang="en-AU" dirty="0" smtClean="0"/>
              <a:t>National EHR systems</a:t>
            </a:r>
          </a:p>
          <a:p>
            <a:endParaRPr lang="en-AU" dirty="0" smtClean="0"/>
          </a:p>
          <a:p>
            <a:r>
              <a:rPr lang="en-AU" b="1" dirty="0" smtClean="0"/>
              <a:t>Social Web (Health)</a:t>
            </a:r>
          </a:p>
          <a:p>
            <a:r>
              <a:rPr lang="en-AU" b="1" dirty="0" smtClean="0"/>
              <a:t>Mobile Applications</a:t>
            </a:r>
            <a:endParaRPr lang="en-AU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Ethos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great definitions accessible to implementers</a:t>
            </a:r>
          </a:p>
          <a:p>
            <a:r>
              <a:rPr lang="en-US" dirty="0" smtClean="0"/>
              <a:t>Simplicity (+ industry/web alignment)</a:t>
            </a:r>
          </a:p>
          <a:p>
            <a:r>
              <a:rPr lang="en-US" dirty="0" smtClean="0"/>
              <a:t>Implementation focus: code, servers, </a:t>
            </a:r>
            <a:r>
              <a:rPr lang="en-US" dirty="0" err="1" smtClean="0"/>
              <a:t>connectathons</a:t>
            </a:r>
            <a:endParaRPr lang="en-US" dirty="0" smtClean="0"/>
          </a:p>
          <a:p>
            <a:r>
              <a:rPr lang="en-US" dirty="0" smtClean="0"/>
              <a:t>Freely available</a:t>
            </a:r>
          </a:p>
          <a:p>
            <a:r>
              <a:rPr lang="en-US" dirty="0" smtClean="0"/>
              <a:t>Contain extensibility so it helps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525344"/>
            <a:ext cx="2133600" cy="2564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16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“Resources” are:</a:t>
            </a:r>
          </a:p>
          <a:p>
            <a:r>
              <a:rPr lang="en-AU" dirty="0" smtClean="0"/>
              <a:t>Small logically discrete units of exchange</a:t>
            </a:r>
          </a:p>
          <a:p>
            <a:r>
              <a:rPr lang="en-AU" dirty="0" smtClean="0"/>
              <a:t>Defined behaviour and meaning</a:t>
            </a:r>
          </a:p>
          <a:p>
            <a:r>
              <a:rPr lang="en-AU" dirty="0" smtClean="0"/>
              <a:t>Known identity / location</a:t>
            </a:r>
          </a:p>
          <a:p>
            <a:r>
              <a:rPr lang="en-AU" dirty="0" smtClean="0"/>
              <a:t>Smallest unit of transaction</a:t>
            </a:r>
          </a:p>
          <a:p>
            <a:r>
              <a:rPr lang="en-AU" dirty="0" smtClean="0"/>
              <a:t>Represented in XML or JSON (or others)</a:t>
            </a:r>
          </a:p>
          <a:p>
            <a:r>
              <a:rPr lang="en-AU" dirty="0" smtClean="0"/>
              <a:t>Addressed through HTTP or other methods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Administrative Concepts</a:t>
            </a:r>
          </a:p>
          <a:p>
            <a:pPr lvl="1"/>
            <a:r>
              <a:rPr lang="en-AU" dirty="0" smtClean="0"/>
              <a:t>Person, Patient, </a:t>
            </a:r>
            <a:r>
              <a:rPr lang="en-US" dirty="0" smtClean="0"/>
              <a:t>Organization</a:t>
            </a:r>
            <a:r>
              <a:rPr lang="en-AU" dirty="0" smtClean="0"/>
              <a:t>, Device, Facility</a:t>
            </a:r>
          </a:p>
          <a:p>
            <a:pPr lvl="1"/>
            <a:r>
              <a:rPr lang="en-AU" dirty="0" smtClean="0"/>
              <a:t>Coverage, Invoice, etc.</a:t>
            </a:r>
            <a:endParaRPr lang="en-AU" dirty="0"/>
          </a:p>
          <a:p>
            <a:r>
              <a:rPr lang="en-AU" dirty="0" smtClean="0"/>
              <a:t>Clinical Concepts</a:t>
            </a:r>
          </a:p>
          <a:p>
            <a:pPr lvl="1"/>
            <a:r>
              <a:rPr lang="en-AU" dirty="0" smtClean="0"/>
              <a:t>Allergy, Problem, Medication, Family History</a:t>
            </a:r>
          </a:p>
          <a:p>
            <a:pPr lvl="1"/>
            <a:r>
              <a:rPr lang="en-AU" dirty="0" smtClean="0"/>
              <a:t>Care Plan</a:t>
            </a:r>
          </a:p>
          <a:p>
            <a:r>
              <a:rPr lang="en-AU" dirty="0" smtClean="0"/>
              <a:t>Infrastructure </a:t>
            </a:r>
            <a:r>
              <a:rPr lang="en-AU" dirty="0"/>
              <a:t>F</a:t>
            </a:r>
            <a:r>
              <a:rPr lang="en-AU" dirty="0" smtClean="0"/>
              <a:t>unctionality</a:t>
            </a:r>
          </a:p>
          <a:p>
            <a:pPr lvl="1"/>
            <a:r>
              <a:rPr lang="en-AU" dirty="0" smtClean="0"/>
              <a:t>Document, Message, Conformance/Profiling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Resources have 3 parts</a:t>
            </a:r>
          </a:p>
          <a:p>
            <a:r>
              <a:rPr lang="en-AU" dirty="0" smtClean="0"/>
              <a:t>Defined Structured Data</a:t>
            </a:r>
          </a:p>
          <a:p>
            <a:pPr lvl="1"/>
            <a:r>
              <a:rPr lang="en-AU" dirty="0" smtClean="0"/>
              <a:t>The logical, </a:t>
            </a:r>
            <a:r>
              <a:rPr lang="en-AU" i="1" dirty="0" smtClean="0"/>
              <a:t>common</a:t>
            </a:r>
            <a:r>
              <a:rPr lang="en-AU" dirty="0" smtClean="0"/>
              <a:t> contents of the resource</a:t>
            </a:r>
          </a:p>
          <a:p>
            <a:pPr lvl="1"/>
            <a:r>
              <a:rPr lang="en-AU" dirty="0" smtClean="0"/>
              <a:t>Mapped to formal definitions/RIM &amp; other formats</a:t>
            </a:r>
            <a:endParaRPr lang="en-AU" dirty="0"/>
          </a:p>
          <a:p>
            <a:r>
              <a:rPr lang="en-AU" dirty="0" smtClean="0"/>
              <a:t>Extensions</a:t>
            </a:r>
          </a:p>
          <a:p>
            <a:pPr lvl="1"/>
            <a:r>
              <a:rPr lang="en-AU" dirty="0" smtClean="0"/>
              <a:t>Local requirements, but everyone can use</a:t>
            </a:r>
          </a:p>
          <a:p>
            <a:pPr lvl="1"/>
            <a:r>
              <a:rPr lang="en-AU" dirty="0" smtClean="0"/>
              <a:t>Published and managed</a:t>
            </a:r>
          </a:p>
          <a:p>
            <a:r>
              <a:rPr lang="en-AU" dirty="0" smtClean="0"/>
              <a:t>Narrative</a:t>
            </a:r>
          </a:p>
          <a:p>
            <a:pPr lvl="1"/>
            <a:r>
              <a:rPr lang="en-AU" dirty="0" smtClean="0"/>
              <a:t>Human readable (fall back)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50063" y="6462713"/>
            <a:ext cx="2133600" cy="365125"/>
          </a:xfrm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417" y="83016"/>
            <a:ext cx="5416057" cy="674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831470" y="992467"/>
            <a:ext cx="5018593" cy="13061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6850063" y="646271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E2B389-5997-41EC-A1F5-068E1141888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sp>
        <p:nvSpPr>
          <p:cNvPr id="15" name="Text Box 3"/>
          <p:cNvSpPr txBox="1"/>
          <p:nvPr/>
        </p:nvSpPr>
        <p:spPr>
          <a:xfrm>
            <a:off x="7382195" y="1428695"/>
            <a:ext cx="1428750" cy="6572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Human Readable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Summary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843080" y="175381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6"/>
          <p:cNvSpPr txBox="1"/>
          <p:nvPr/>
        </p:nvSpPr>
        <p:spPr>
          <a:xfrm>
            <a:off x="7386005" y="3247911"/>
            <a:ext cx="1428750" cy="150495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100" dirty="0">
                <a:effectLst/>
                <a:ea typeface="Calibri"/>
                <a:cs typeface="Times New Roman"/>
              </a:rPr>
            </a:br>
            <a:r>
              <a:rPr lang="en-AU" sz="11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MRN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Name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Gender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Date of Birth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Provider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844985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31470" y="2298582"/>
            <a:ext cx="5022403" cy="432033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1831470" y="249795"/>
            <a:ext cx="5022403" cy="7426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21" name="Text Box 10"/>
          <p:cNvSpPr txBox="1"/>
          <p:nvPr/>
        </p:nvSpPr>
        <p:spPr>
          <a:xfrm>
            <a:off x="7386005" y="239004"/>
            <a:ext cx="1428750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u="sng" dirty="0" smtClean="0">
                <a:solidFill>
                  <a:srgbClr val="008080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100" u="sng" dirty="0">
                <a:solidFill>
                  <a:srgbClr val="008080"/>
                </a:solidFill>
                <a:effectLst/>
                <a:ea typeface="Calibri"/>
                <a:cs typeface="Times New Roman"/>
              </a:rPr>
              <a:t>with reference to its definition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843080" y="495077"/>
            <a:ext cx="539115" cy="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465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Resources have 3 parts</a:t>
            </a:r>
          </a:p>
          <a:p>
            <a:r>
              <a:rPr lang="en-AU" dirty="0" smtClean="0"/>
              <a:t>Defined Structured Data</a:t>
            </a:r>
          </a:p>
          <a:p>
            <a:pPr lvl="1"/>
            <a:r>
              <a:rPr lang="en-AU" dirty="0" smtClean="0"/>
              <a:t>The logical, </a:t>
            </a:r>
            <a:r>
              <a:rPr lang="en-AU" i="1" dirty="0" smtClean="0"/>
              <a:t>common</a:t>
            </a:r>
            <a:r>
              <a:rPr lang="en-AU" dirty="0" smtClean="0"/>
              <a:t> contents of the resource</a:t>
            </a:r>
          </a:p>
          <a:p>
            <a:pPr lvl="1"/>
            <a:r>
              <a:rPr lang="en-AU" dirty="0"/>
              <a:t>Mapped to formal definitions/RIM &amp; other formats</a:t>
            </a:r>
          </a:p>
          <a:p>
            <a:r>
              <a:rPr lang="en-AU" dirty="0" smtClean="0"/>
              <a:t>Extensions</a:t>
            </a:r>
          </a:p>
          <a:p>
            <a:pPr lvl="1"/>
            <a:r>
              <a:rPr lang="en-AU" dirty="0" smtClean="0"/>
              <a:t>Local requirements, but everyone can use</a:t>
            </a:r>
          </a:p>
          <a:p>
            <a:pPr lvl="1"/>
            <a:r>
              <a:rPr lang="en-AU" dirty="0" smtClean="0"/>
              <a:t>Published and managed</a:t>
            </a:r>
          </a:p>
          <a:p>
            <a:r>
              <a:rPr lang="en-AU" dirty="0" smtClean="0"/>
              <a:t>Narrative</a:t>
            </a:r>
          </a:p>
          <a:p>
            <a:pPr lvl="1"/>
            <a:r>
              <a:rPr lang="en-AU" dirty="0" smtClean="0"/>
              <a:t>Human readable (fall back)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Using 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/>
              <a:t>C</a:t>
            </a:r>
            <a:r>
              <a:rPr lang="en-AU" dirty="0" smtClean="0"/>
              <a:t>lassic HTTP RESTful approach</a:t>
            </a:r>
          </a:p>
          <a:p>
            <a:pPr lvl="1"/>
            <a:r>
              <a:rPr lang="en-AU" dirty="0" smtClean="0"/>
              <a:t>Simple approach led by </a:t>
            </a:r>
            <a:r>
              <a:rPr lang="en-AU" dirty="0"/>
              <a:t>F</a:t>
            </a:r>
            <a:r>
              <a:rPr lang="en-AU" dirty="0" smtClean="0"/>
              <a:t>acebook, Twitter, etc.</a:t>
            </a:r>
          </a:p>
          <a:p>
            <a:r>
              <a:rPr lang="en-AU" dirty="0" smtClean="0"/>
              <a:t>Atom (RSS feed standard)</a:t>
            </a:r>
          </a:p>
          <a:p>
            <a:pPr lvl="1"/>
            <a:r>
              <a:rPr lang="en-AU" dirty="0" smtClean="0"/>
              <a:t>Use Atom to “bundle” resources</a:t>
            </a:r>
          </a:p>
          <a:p>
            <a:pPr lvl="1"/>
            <a:r>
              <a:rPr lang="en-AU" dirty="0" smtClean="0"/>
              <a:t>Pub/sub framework, Multi-resource Transactions</a:t>
            </a:r>
          </a:p>
          <a:p>
            <a:pPr lvl="1"/>
            <a:r>
              <a:rPr lang="en-AU" dirty="0" smtClean="0"/>
              <a:t>Messages (v2-like), Documents (per CDA)</a:t>
            </a:r>
          </a:p>
          <a:p>
            <a:r>
              <a:rPr lang="en-AU" dirty="0" smtClean="0"/>
              <a:t>Custom Services / SOA</a:t>
            </a:r>
          </a:p>
          <a:p>
            <a:pPr lvl="1"/>
            <a:r>
              <a:rPr lang="en-AU" dirty="0" smtClean="0"/>
              <a:t>Same content</a:t>
            </a:r>
          </a:p>
          <a:p>
            <a:pPr lvl="1"/>
            <a:r>
              <a:rPr lang="en-AU" dirty="0" smtClean="0"/>
              <a:t>Same base rules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 The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</a:p>
          <a:p>
            <a:pPr lvl="1"/>
            <a:r>
              <a:rPr lang="en-AU" dirty="0" smtClean="0"/>
              <a:t>Background, basics, framework</a:t>
            </a:r>
          </a:p>
          <a:p>
            <a:r>
              <a:rPr lang="en-AU" dirty="0" smtClean="0"/>
              <a:t>Implementation</a:t>
            </a:r>
          </a:p>
          <a:p>
            <a:pPr lvl="1"/>
            <a:r>
              <a:rPr lang="en-AU" dirty="0" smtClean="0"/>
              <a:t>HTTP, conformance, JSON, etc.</a:t>
            </a:r>
          </a:p>
          <a:p>
            <a:r>
              <a:rPr lang="en-AU" dirty="0" smtClean="0"/>
              <a:t>Resource Definitions</a:t>
            </a:r>
          </a:p>
          <a:p>
            <a:pPr lvl="1"/>
            <a:r>
              <a:rPr lang="en-AU" dirty="0" smtClean="0"/>
              <a:t>Actual logical definitions of resources and their behaviour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624"/>
            <a:ext cx="7776864" cy="677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9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7"/>
            <a:ext cx="8748464" cy="585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765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434627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9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7906"/>
            <a:ext cx="6366017" cy="4625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72816"/>
            <a:ext cx="6038464" cy="4787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5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Extensions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Managing extensibility is a central problem</a:t>
            </a:r>
          </a:p>
          <a:p>
            <a:r>
              <a:rPr lang="en-US" dirty="0" smtClean="0">
                <a:latin typeface="Calibri" pitchFamily="34" charset="0"/>
              </a:rPr>
              <a:t>Everyone needs extensions, everyone hates them</a:t>
            </a:r>
          </a:p>
          <a:p>
            <a:r>
              <a:rPr lang="en-US" dirty="0" smtClean="0">
                <a:latin typeface="Calibri" pitchFamily="34" charset="0"/>
              </a:rPr>
              <a:t>FHIR tames extensibility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Built in extensibility framework (engineering level)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Define, publish, find extensions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Use them</a:t>
            </a:r>
          </a:p>
          <a:p>
            <a:r>
              <a:rPr lang="en-US" dirty="0" smtClean="0">
                <a:latin typeface="Calibri" pitchFamily="34" charset="0"/>
              </a:rPr>
              <a:t>This tames the overall specification</a:t>
            </a:r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50063" y="6462713"/>
            <a:ext cx="2133600" cy="365125"/>
          </a:xfrm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Ethos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Simplicity / Web alignment</a:t>
            </a:r>
          </a:p>
          <a:p>
            <a:r>
              <a:rPr lang="en-AU" dirty="0" smtClean="0"/>
              <a:t>Implementation focused</a:t>
            </a:r>
          </a:p>
          <a:p>
            <a:pPr lvl="1"/>
            <a:r>
              <a:rPr lang="en-AU" dirty="0" smtClean="0"/>
              <a:t>Reference Implementations published</a:t>
            </a:r>
          </a:p>
          <a:p>
            <a:pPr lvl="1"/>
            <a:r>
              <a:rPr lang="en-AU" dirty="0" smtClean="0"/>
              <a:t>Publically available test servers (now)</a:t>
            </a:r>
          </a:p>
          <a:p>
            <a:pPr lvl="1"/>
            <a:r>
              <a:rPr lang="en-AU" dirty="0" smtClean="0"/>
              <a:t>Connectathon</a:t>
            </a:r>
          </a:p>
          <a:p>
            <a:r>
              <a:rPr lang="en-AU" dirty="0" smtClean="0"/>
              <a:t>Freely available</a:t>
            </a:r>
          </a:p>
          <a:p>
            <a:pPr lvl="1"/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  <a:p>
            <a:pPr lvl="1"/>
            <a:r>
              <a:rPr lang="en-AU" dirty="0" smtClean="0"/>
              <a:t>Unencumbered – free for anyone to use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562062" y="25400"/>
            <a:ext cx="8124737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199" y="1610686"/>
            <a:ext cx="8526463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50063" y="6462713"/>
            <a:ext cx="2133600" cy="365125"/>
          </a:xfrm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100831"/>
            <a:ext cx="9321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Calibri" pitchFamily="34" charset="0"/>
                <a:cs typeface="Calibri"/>
              </a:rPr>
              <a:t>What if it didn’t have to be like that?</a:t>
            </a:r>
          </a:p>
          <a:p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License</a:t>
            </a:r>
            <a:endParaRPr lang="en-A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50517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Collaborations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IHE</a:t>
            </a:r>
          </a:p>
          <a:p>
            <a:pPr lvl="1"/>
            <a:r>
              <a:rPr lang="en-AU" dirty="0" smtClean="0"/>
              <a:t>investigating - use of FHIR for MHD (mobile XDS)</a:t>
            </a:r>
          </a:p>
          <a:p>
            <a:r>
              <a:rPr lang="en-AU" dirty="0" smtClean="0"/>
              <a:t>DICOM</a:t>
            </a:r>
          </a:p>
          <a:p>
            <a:pPr lvl="1"/>
            <a:r>
              <a:rPr lang="en-AU" dirty="0"/>
              <a:t>i</a:t>
            </a:r>
            <a:r>
              <a:rPr lang="en-AU" dirty="0" smtClean="0"/>
              <a:t>nterested - RESTful access to image metadata</a:t>
            </a:r>
          </a:p>
          <a:p>
            <a:r>
              <a:rPr lang="en-AU" dirty="0" smtClean="0"/>
              <a:t>W3C </a:t>
            </a:r>
          </a:p>
          <a:p>
            <a:pPr lvl="1"/>
            <a:r>
              <a:rPr lang="en-AU" dirty="0" smtClean="0"/>
              <a:t>Semantic health group helping us with RDF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Lots of work to be done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Future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DSTU </a:t>
            </a:r>
            <a:r>
              <a:rPr lang="en-AU" dirty="0" smtClean="0"/>
              <a:t>(reconciliation now)</a:t>
            </a:r>
            <a:endParaRPr lang="en-AU" dirty="0" smtClean="0"/>
          </a:p>
          <a:p>
            <a:r>
              <a:rPr lang="en-AU" dirty="0" smtClean="0"/>
              <a:t>Infrastructure very solid (implementation focus)</a:t>
            </a:r>
          </a:p>
          <a:p>
            <a:r>
              <a:rPr lang="en-AU" dirty="0" smtClean="0"/>
              <a:t>Definitions &amp; Mappings need work</a:t>
            </a:r>
          </a:p>
          <a:p>
            <a:r>
              <a:rPr lang="en-AU" dirty="0" smtClean="0"/>
              <a:t>Resource coverage needs to broaden</a:t>
            </a:r>
          </a:p>
          <a:p>
            <a:r>
              <a:rPr lang="en-AU" dirty="0" smtClean="0"/>
              <a:t>Future:</a:t>
            </a:r>
          </a:p>
          <a:p>
            <a:pPr lvl="1"/>
            <a:r>
              <a:rPr lang="en-AU" dirty="0" smtClean="0"/>
              <a:t>Testing, real world implementation experience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Simple…. FAST…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Easy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Standard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Cost-effective information sharing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50063" y="6462713"/>
            <a:ext cx="2133600" cy="365125"/>
          </a:xfrm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Impact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can be a game changer</a:t>
            </a:r>
          </a:p>
          <a:p>
            <a:r>
              <a:rPr lang="en-AU" dirty="0" smtClean="0"/>
              <a:t>Front -&gt; Back, all usages of healthcare, all using the same spec</a:t>
            </a:r>
          </a:p>
          <a:p>
            <a:r>
              <a:rPr lang="en-AU" dirty="0" smtClean="0"/>
              <a:t>Remarkable reduction in cost to exchange health records</a:t>
            </a:r>
          </a:p>
          <a:p>
            <a:r>
              <a:rPr lang="en-AU" dirty="0" smtClean="0"/>
              <a:t>This will take time to eventuate</a:t>
            </a:r>
          </a:p>
          <a:p>
            <a:r>
              <a:rPr lang="en-AU" dirty="0" smtClean="0"/>
              <a:t>Initial impact will be unequal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FHIR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AU" dirty="0" smtClean="0">
                <a:hlinkClick r:id="rId2"/>
              </a:rPr>
              <a:t>http://hl7.org/fhir</a:t>
            </a:r>
            <a:r>
              <a:rPr lang="en-AU" dirty="0" smtClean="0"/>
              <a:t> </a:t>
            </a:r>
          </a:p>
          <a:p>
            <a:r>
              <a:rPr lang="en-AU" dirty="0" smtClean="0"/>
              <a:t>Web based specification</a:t>
            </a:r>
          </a:p>
          <a:p>
            <a:r>
              <a:rPr lang="en-AU" dirty="0" smtClean="0"/>
              <a:t>Namespaces (XML &amp; </a:t>
            </a:r>
            <a:r>
              <a:rPr lang="en-AU" dirty="0" err="1" smtClean="0"/>
              <a:t>Tx</a:t>
            </a:r>
            <a:r>
              <a:rPr lang="en-AU" dirty="0" smtClean="0"/>
              <a:t>) point directly to the specification</a:t>
            </a:r>
          </a:p>
          <a:p>
            <a:r>
              <a:rPr lang="en-AU" dirty="0" smtClean="0"/>
              <a:t>Specification itself is constructed to enable </a:t>
            </a:r>
            <a:r>
              <a:rPr lang="en-AU" dirty="0" err="1" smtClean="0"/>
              <a:t>RESTful</a:t>
            </a:r>
            <a:r>
              <a:rPr lang="en-AU" dirty="0" smtClean="0"/>
              <a:t> integration of the spec into run-time systems</a:t>
            </a:r>
          </a:p>
          <a:p>
            <a:r>
              <a:rPr lang="en-AU" dirty="0" smtClean="0"/>
              <a:t>This is a work in progress</a:t>
            </a:r>
          </a:p>
          <a:p>
            <a:endParaRPr lang="en-A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9593964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out-of-the-box interoperability</a:t>
            </a:r>
          </a:p>
          <a:p>
            <a:r>
              <a:rPr lang="en-US" dirty="0" smtClean="0"/>
              <a:t>Leverage</a:t>
            </a:r>
            <a:r>
              <a:rPr lang="en-US" baseline="0" dirty="0" smtClean="0"/>
              <a:t> HTTP: GET, POST, etc.</a:t>
            </a:r>
          </a:p>
          <a:p>
            <a:r>
              <a:rPr lang="en-US" dirty="0" smtClean="0"/>
              <a:t>Pre-defined operations</a:t>
            </a:r>
          </a:p>
          <a:p>
            <a:pPr lvl="1"/>
            <a:r>
              <a:rPr lang="en-US" dirty="0" smtClean="0"/>
              <a:t>Create, Read, Update, Delete</a:t>
            </a:r>
          </a:p>
          <a:p>
            <a:pPr lvl="1"/>
            <a:r>
              <a:rPr lang="en-US" dirty="0" smtClean="0"/>
              <a:t>Also: History, Read Version, Search, Updates, Validate, Conformance &amp; Batch</a:t>
            </a:r>
          </a:p>
          <a:p>
            <a:r>
              <a:rPr lang="en-US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78969419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3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CDA</a:t>
            </a:r>
          </a:p>
          <a:p>
            <a:r>
              <a:rPr lang="en-US" dirty="0" smtClean="0"/>
              <a:t>Collection</a:t>
            </a:r>
            <a:r>
              <a:rPr lang="en-US" baseline="0" dirty="0" smtClean="0"/>
              <a:t> of resources bound together</a:t>
            </a:r>
          </a:p>
          <a:p>
            <a:pPr lvl="1"/>
            <a:r>
              <a:rPr lang="en-US" baseline="0" dirty="0" smtClean="0"/>
              <a:t>Root is a “Document” resource</a:t>
            </a:r>
          </a:p>
          <a:p>
            <a:pPr lvl="1"/>
            <a:r>
              <a:rPr lang="en-US" baseline="0" dirty="0" smtClean="0"/>
              <a:t>Just like CDA header</a:t>
            </a:r>
          </a:p>
          <a:p>
            <a:r>
              <a:rPr lang="en-US" baseline="0" dirty="0" smtClean="0"/>
              <a:t>Sent as an ATOM feed</a:t>
            </a:r>
          </a:p>
          <a:p>
            <a:r>
              <a:rPr lang="en-US" baseline="0" dirty="0" smtClean="0"/>
              <a:t>One context</a:t>
            </a:r>
          </a:p>
          <a:p>
            <a:r>
              <a:rPr lang="en-US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42437203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3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v2 and v3 messaging</a:t>
            </a:r>
          </a:p>
          <a:p>
            <a:r>
              <a:rPr lang="en-US" dirty="0" smtClean="0"/>
              <a:t>Also a collection of resources as an ATOM feed</a:t>
            </a:r>
          </a:p>
          <a:p>
            <a:r>
              <a:rPr lang="en-US" dirty="0" smtClean="0"/>
              <a:t>Allows request/response behavior with bundles for both request and response</a:t>
            </a:r>
          </a:p>
          <a:p>
            <a:r>
              <a:rPr lang="en-US" dirty="0" smtClean="0"/>
              <a:t>Event-driven</a:t>
            </a:r>
          </a:p>
          <a:p>
            <a:pPr lvl="1"/>
            <a:r>
              <a:rPr lang="en-US" dirty="0" smtClean="0"/>
              <a:t>E.g. Send lab order, get back result</a:t>
            </a:r>
          </a:p>
          <a:p>
            <a:r>
              <a:rPr lang="en-US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50774722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8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Introducing 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sz="4000" b="1" dirty="0"/>
              <a:t>F</a:t>
            </a:r>
            <a:r>
              <a:rPr lang="en-AU" dirty="0"/>
              <a:t>ast </a:t>
            </a:r>
            <a:r>
              <a:rPr lang="en-AU" sz="4000" b="1" dirty="0"/>
              <a:t>H</a:t>
            </a:r>
            <a:r>
              <a:rPr lang="en-AU" dirty="0"/>
              <a:t>ealth </a:t>
            </a:r>
            <a:r>
              <a:rPr lang="en-AU" sz="4000" b="1" dirty="0"/>
              <a:t>I</a:t>
            </a:r>
            <a:r>
              <a:rPr lang="en-AU" dirty="0"/>
              <a:t>nteroperability </a:t>
            </a:r>
            <a:r>
              <a:rPr lang="en-AU" sz="4000" b="1" dirty="0"/>
              <a:t>R</a:t>
            </a:r>
            <a:r>
              <a:rPr lang="en-AU" dirty="0"/>
              <a:t>esources</a:t>
            </a:r>
          </a:p>
          <a:p>
            <a:endParaRPr lang="en-AU" dirty="0"/>
          </a:p>
          <a:p>
            <a:r>
              <a:rPr lang="en-AU" dirty="0"/>
              <a:t>Pronounced “Fire</a:t>
            </a:r>
            <a:r>
              <a:rPr lang="en-AU" dirty="0" smtClean="0"/>
              <a:t>”</a:t>
            </a:r>
          </a:p>
          <a:p>
            <a:endParaRPr lang="en-AU" dirty="0"/>
          </a:p>
          <a:p>
            <a:r>
              <a:rPr lang="en-AU" dirty="0" smtClean="0"/>
              <a:t>Based on industry best practices, with a focus on simplicity and </a:t>
            </a:r>
            <a:r>
              <a:rPr lang="en-AU" dirty="0" err="1" smtClean="0"/>
              <a:t>implementability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…insert your fire related joke here….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50063" y="6462713"/>
            <a:ext cx="2133600" cy="365125"/>
          </a:xfrm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whatever you like </a:t>
            </a:r>
          </a:p>
          <a:p>
            <a:pPr lvl="1"/>
            <a:r>
              <a:rPr lang="en-US" dirty="0" smtClean="0"/>
              <a:t>(based on SOA principles)</a:t>
            </a:r>
          </a:p>
          <a:p>
            <a:pPr lvl="1"/>
            <a:r>
              <a:rPr lang="en-US" dirty="0" smtClean="0"/>
              <a:t>Ultra complex workflows</a:t>
            </a:r>
          </a:p>
          <a:p>
            <a:pPr lvl="1"/>
            <a:r>
              <a:rPr lang="en-US" dirty="0" smtClean="0"/>
              <a:t>Ultra simple workflows</a:t>
            </a:r>
          </a:p>
          <a:p>
            <a:pPr lvl="1"/>
            <a:r>
              <a:rPr lang="en-US" dirty="0" smtClean="0"/>
              <a:t>Individual resources or collections (in Atom or other formats)</a:t>
            </a:r>
          </a:p>
          <a:p>
            <a:pPr lvl="1"/>
            <a:r>
              <a:rPr lang="en-US" dirty="0" smtClean="0"/>
              <a:t>Use HTTP or use something else</a:t>
            </a:r>
          </a:p>
          <a:p>
            <a:pPr lvl="1"/>
            <a:r>
              <a:rPr lang="en-US" dirty="0" smtClean="0"/>
              <a:t>Only constraint is that you’re passing around FHIR resources </a:t>
            </a:r>
            <a:r>
              <a:rPr lang="en-US" dirty="0" smtClean="0"/>
              <a:t>with basic metadata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688546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no assumptions about the architectural design of systems</a:t>
            </a:r>
          </a:p>
          <a:p>
            <a:pPr lvl="0"/>
            <a:r>
              <a:rPr lang="en-US" dirty="0" smtClean="0"/>
              <a:t>You can use it for</a:t>
            </a:r>
          </a:p>
          <a:p>
            <a:pPr lvl="1"/>
            <a:r>
              <a:rPr lang="en-US" dirty="0" smtClean="0"/>
              <a:t>Light or heavy</a:t>
            </a:r>
            <a:r>
              <a:rPr lang="en-US" baseline="0" dirty="0" smtClean="0"/>
              <a:t> c</a:t>
            </a:r>
            <a:r>
              <a:rPr lang="en-US" dirty="0" smtClean="0"/>
              <a:t>lients</a:t>
            </a:r>
          </a:p>
          <a:p>
            <a:pPr lvl="1"/>
            <a:r>
              <a:rPr lang="en-US" dirty="0" smtClean="0"/>
              <a:t>Central server or peer-to-peer</a:t>
            </a:r>
            <a:r>
              <a:rPr lang="en-US" baseline="0" dirty="0" smtClean="0"/>
              <a:t> sharing</a:t>
            </a:r>
          </a:p>
          <a:p>
            <a:pPr lvl="1"/>
            <a:r>
              <a:rPr lang="en-US" baseline="0" dirty="0" smtClean="0"/>
              <a:t>Push or pull</a:t>
            </a:r>
          </a:p>
          <a:p>
            <a:pPr lvl="1"/>
            <a:r>
              <a:rPr lang="en-US" dirty="0" smtClean="0"/>
              <a:t>Query</a:t>
            </a:r>
            <a:r>
              <a:rPr lang="en-US" baseline="0" dirty="0" smtClean="0"/>
              <a:t> or publish/subscribe</a:t>
            </a:r>
          </a:p>
          <a:p>
            <a:pPr lvl="1"/>
            <a:r>
              <a:rPr lang="en-US" baseline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in detail</a:t>
            </a:r>
            <a:endParaRPr lang="en-A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717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84221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6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It’s entirely up to the server how the API is implemented</a:t>
            </a:r>
          </a:p>
          <a:p>
            <a:r>
              <a:rPr lang="en-AU" dirty="0" smtClean="0"/>
              <a:t>Options:</a:t>
            </a:r>
          </a:p>
          <a:p>
            <a:pPr lvl="1"/>
            <a:r>
              <a:rPr lang="en-AU" dirty="0" smtClean="0"/>
              <a:t>A dedicated repository of FHIR resources</a:t>
            </a:r>
          </a:p>
          <a:p>
            <a:pPr lvl="1"/>
            <a:r>
              <a:rPr lang="en-AU" dirty="0" smtClean="0"/>
              <a:t>A virtual view of relational database (classic application)</a:t>
            </a:r>
          </a:p>
          <a:p>
            <a:pPr lvl="1"/>
            <a:r>
              <a:rPr lang="en-AU" dirty="0" smtClean="0"/>
              <a:t>A data store built from CDA documents</a:t>
            </a:r>
          </a:p>
          <a:p>
            <a:pPr lvl="1"/>
            <a:r>
              <a:rPr lang="en-AU" dirty="0" smtClean="0"/>
              <a:t>A middleware façade to other server(s)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in detail</a:t>
            </a:r>
            <a:endParaRPr lang="en-A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717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84221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4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2816"/>
            <a:ext cx="8382000" cy="4419600"/>
          </a:xfrm>
        </p:spPr>
        <p:txBody>
          <a:bodyPr/>
          <a:lstStyle/>
          <a:p>
            <a:r>
              <a:rPr lang="en-AU" dirty="0" smtClean="0"/>
              <a:t>All operations</a:t>
            </a:r>
          </a:p>
          <a:p>
            <a:pPr lvl="1"/>
            <a:r>
              <a:rPr lang="en-AU" dirty="0" smtClean="0"/>
              <a:t>Can secure using HTTP security approach of choice (FHIR doesn’t fix)</a:t>
            </a:r>
          </a:p>
          <a:p>
            <a:pPr lvl="1"/>
            <a:r>
              <a:rPr lang="en-AU" dirty="0" smtClean="0"/>
              <a:t>Can specify XML or JSON as part of operation (server may conform)</a:t>
            </a:r>
          </a:p>
          <a:p>
            <a:pPr lvl="1"/>
            <a:r>
              <a:rPr lang="en-AU" dirty="0" smtClean="0"/>
              <a:t>Unicode (UTF-8)</a:t>
            </a:r>
          </a:p>
          <a:p>
            <a:pPr lvl="1"/>
            <a:r>
              <a:rPr lang="en-AU" dirty="0" smtClean="0"/>
              <a:t>Have a common root URL (e.g. </a:t>
            </a:r>
            <a:r>
              <a:rPr lang="en-AU" dirty="0" smtClean="0">
                <a:hlinkClick r:id="rId2"/>
              </a:rPr>
              <a:t>http://www.acme.org/</a:t>
            </a:r>
            <a:r>
              <a:rPr lang="en-AU" dirty="0" err="1" smtClean="0">
                <a:hlinkClick r:id="rId2"/>
              </a:rPr>
              <a:t>fhir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....)</a:t>
            </a:r>
          </a:p>
          <a:p>
            <a:pPr lvl="1"/>
            <a:r>
              <a:rPr lang="en-AU" dirty="0" smtClean="0"/>
              <a:t>Server chooses what operations to support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32633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17712"/>
            <a:ext cx="8382000" cy="4419600"/>
          </a:xfrm>
        </p:spPr>
        <p:txBody>
          <a:bodyPr/>
          <a:lstStyle/>
          <a:p>
            <a:r>
              <a:rPr lang="en-AU" dirty="0" smtClean="0"/>
              <a:t>Read–retrieve the current version of the resource:</a:t>
            </a:r>
            <a:r>
              <a:rPr lang="en-AU" dirty="0"/>
              <a:t/>
            </a:r>
            <a:br>
              <a:rPr lang="en-AU" dirty="0"/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[base]/[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resourcetype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]/{@id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AU" dirty="0" smtClean="0"/>
              <a:t> </a:t>
            </a:r>
          </a:p>
          <a:p>
            <a:endParaRPr lang="en-AU" dirty="0" smtClean="0"/>
          </a:p>
          <a:p>
            <a:r>
              <a:rPr lang="en-AU" dirty="0" err="1" smtClean="0"/>
              <a:t>VRead</a:t>
            </a:r>
            <a:r>
              <a:rPr lang="en-AU" dirty="0" smtClean="0"/>
              <a:t> – retrieve a specific past version of the resource:</a:t>
            </a:r>
            <a:r>
              <a:rPr lang="en-AU" dirty="0"/>
              <a:t/>
            </a:r>
            <a:br>
              <a:rPr lang="en-AU" dirty="0"/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[base]/[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resourcetype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]/{@id}/history/{@vid}</a:t>
            </a:r>
            <a:endParaRPr lang="en-AU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dirty="0" smtClean="0"/>
              <a:t>Servers must support </a:t>
            </a:r>
            <a:r>
              <a:rPr lang="en-AU" dirty="0" err="1" smtClean="0"/>
              <a:t>vread</a:t>
            </a:r>
            <a:r>
              <a:rPr lang="en-AU" dirty="0" smtClean="0"/>
              <a:t> of the current version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Create – create a new resource with server assigned ID</a:t>
            </a:r>
            <a:r>
              <a:rPr lang="en-AU" dirty="0"/>
              <a:t/>
            </a:r>
            <a:br>
              <a:rPr lang="en-AU" dirty="0"/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POST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[base]/[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resourcetype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AU" dirty="0" smtClean="0"/>
              <a:t>Server returns ID in the response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Update – update (or create if needed) resource with </a:t>
            </a:r>
            <a:r>
              <a:rPr lang="en-AU" dirty="0"/>
              <a:t>named ID</a:t>
            </a:r>
            <a:br>
              <a:rPr lang="en-AU" dirty="0"/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PUT [base]/[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resourcetype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]/{@id}</a:t>
            </a:r>
          </a:p>
          <a:p>
            <a:pPr lvl="1"/>
            <a:r>
              <a:rPr lang="en-AU" dirty="0" smtClean="0"/>
              <a:t>There is a protocol for version-aware updates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Delete - removes </a:t>
            </a:r>
            <a:r>
              <a:rPr lang="en-AU" dirty="0"/>
              <a:t>an existing </a:t>
            </a:r>
            <a:r>
              <a:rPr lang="en-AU" dirty="0" smtClean="0"/>
              <a:t>resource:</a:t>
            </a:r>
            <a:br>
              <a:rPr lang="en-AU" dirty="0" smtClean="0"/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[base]/[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resourcetype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]/{@id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dirty="0" smtClean="0"/>
              <a:t>ID can never be used</a:t>
            </a:r>
          </a:p>
          <a:p>
            <a:pPr lvl="1"/>
            <a:r>
              <a:rPr lang="en-AU" dirty="0" smtClean="0"/>
              <a:t>History can still be retrieved</a:t>
            </a:r>
          </a:p>
          <a:p>
            <a:pPr lvl="1"/>
            <a:r>
              <a:rPr lang="en-AU" dirty="0" smtClean="0"/>
              <a:t>Not a true delete</a:t>
            </a:r>
          </a:p>
          <a:p>
            <a:pPr lvl="1"/>
            <a:r>
              <a:rPr lang="en-AU" dirty="0" smtClean="0"/>
              <a:t>May be resurrected</a:t>
            </a:r>
          </a:p>
          <a:p>
            <a:pPr lvl="1"/>
            <a:r>
              <a:rPr lang="en-AU" dirty="0" smtClean="0"/>
              <a:t>Deleted resources not found in searches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Why FHIR?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Arose out of Fresh Look Taskforce:</a:t>
            </a:r>
            <a:br>
              <a:rPr lang="en-AU" dirty="0" smtClean="0"/>
            </a:br>
            <a:r>
              <a:rPr lang="en-AU" dirty="0" smtClean="0"/>
              <a:t>“What would interoperability look like if we started afresh”</a:t>
            </a:r>
          </a:p>
          <a:p>
            <a:r>
              <a:rPr lang="en-AU" dirty="0" smtClean="0"/>
              <a:t>Existing standards are not a platform for the future:</a:t>
            </a:r>
          </a:p>
          <a:p>
            <a:pPr lvl="1"/>
            <a:r>
              <a:rPr lang="en-AU" dirty="0" smtClean="0"/>
              <a:t>V2 – venerable, but old technology, self limiting</a:t>
            </a:r>
          </a:p>
          <a:p>
            <a:pPr lvl="1"/>
            <a:r>
              <a:rPr lang="en-AU" dirty="0" smtClean="0"/>
              <a:t>V3 – thorough and correct, but not practical</a:t>
            </a:r>
          </a:p>
          <a:p>
            <a:pPr lvl="1"/>
            <a:r>
              <a:rPr lang="en-AU" dirty="0" smtClean="0"/>
              <a:t>CDA – well established, but also limited in scope and difficult</a:t>
            </a:r>
          </a:p>
          <a:p>
            <a:pPr lvl="1"/>
            <a:r>
              <a:rPr lang="en-AU" dirty="0" smtClean="0"/>
              <a:t>Different approaches not reconciled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304641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Transaction - </a:t>
            </a:r>
            <a:r>
              <a:rPr lang="en-AU" dirty="0"/>
              <a:t>submits a set of resources to be updated, created or deleted on the </a:t>
            </a:r>
            <a:r>
              <a:rPr lang="en-AU" dirty="0" smtClean="0"/>
              <a:t>server</a:t>
            </a:r>
            <a:r>
              <a:rPr lang="en-AU" dirty="0" smtClean="0"/>
              <a:t>:</a:t>
            </a:r>
            <a:br>
              <a:rPr lang="en-AU" dirty="0" smtClean="0"/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POST [base]</a:t>
            </a:r>
          </a:p>
          <a:p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dirty="0" smtClean="0"/>
              <a:t>A </a:t>
            </a:r>
            <a:r>
              <a:rPr lang="en-AU" dirty="0" smtClean="0"/>
              <a:t>bundle (atom feed) of resources</a:t>
            </a:r>
          </a:p>
          <a:p>
            <a:pPr lvl="1"/>
            <a:r>
              <a:rPr lang="en-AU" dirty="0" smtClean="0"/>
              <a:t>Uses</a:t>
            </a:r>
            <a:r>
              <a:rPr lang="en-AU" dirty="0"/>
              <a:t>: </a:t>
            </a:r>
            <a:r>
              <a:rPr lang="en-AU" dirty="0" smtClean="0"/>
              <a:t>push-based </a:t>
            </a:r>
            <a:r>
              <a:rPr lang="en-AU" dirty="0"/>
              <a:t>pub/sub, </a:t>
            </a:r>
            <a:r>
              <a:rPr lang="en-AU" dirty="0" smtClean="0"/>
              <a:t>&amp; </a:t>
            </a:r>
            <a:r>
              <a:rPr lang="en-AU" dirty="0"/>
              <a:t>single transaction </a:t>
            </a:r>
            <a:r>
              <a:rPr lang="en-AU" dirty="0" smtClean="0"/>
              <a:t> on multiple resources</a:t>
            </a:r>
          </a:p>
          <a:p>
            <a:pPr lvl="1"/>
            <a:r>
              <a:rPr lang="en-AU" dirty="0" smtClean="0"/>
              <a:t>Transactions fails or succeeds as a whole</a:t>
            </a:r>
          </a:p>
          <a:p>
            <a:pPr lvl="1"/>
            <a:r>
              <a:rPr lang="en-AU" dirty="0" smtClean="0"/>
              <a:t>Many business practices rely on this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Search:</a:t>
            </a:r>
            <a:br>
              <a:rPr lang="en-AU" dirty="0"/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GET [base]/[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resourcetype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]/(?parameters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AU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dirty="0" smtClean="0"/>
              <a:t>Returns an ATOM feed of results</a:t>
            </a:r>
          </a:p>
          <a:p>
            <a:pPr lvl="1"/>
            <a:r>
              <a:rPr lang="en-AU" dirty="0" smtClean="0"/>
              <a:t>Parameters specified by server</a:t>
            </a:r>
          </a:p>
          <a:p>
            <a:pPr lvl="1"/>
            <a:r>
              <a:rPr lang="en-AU" dirty="0" smtClean="0"/>
              <a:t>Basic parameters defined in specification</a:t>
            </a:r>
          </a:p>
          <a:p>
            <a:pPr lvl="1"/>
            <a:r>
              <a:rPr lang="en-AU" dirty="0" smtClean="0"/>
              <a:t>Atom feed includes paging support</a:t>
            </a:r>
          </a:p>
          <a:p>
            <a:pPr lvl="1"/>
            <a:r>
              <a:rPr lang="en-AU" dirty="0" smtClean="0"/>
              <a:t>Results can be sorted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Advanced 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28800"/>
            <a:ext cx="8382000" cy="4419600"/>
          </a:xfrm>
        </p:spPr>
        <p:txBody>
          <a:bodyPr/>
          <a:lstStyle/>
          <a:p>
            <a:r>
              <a:rPr lang="en-AU" dirty="0" smtClean="0"/>
              <a:t>Can specify to search on missing or present values (rather than a particular value)</a:t>
            </a:r>
          </a:p>
          <a:p>
            <a:r>
              <a:rPr lang="en-AU" dirty="0" smtClean="0"/>
              <a:t>Can search across resource references (i.e. all lab reports where patient is a female in the age of 30-40)</a:t>
            </a:r>
          </a:p>
          <a:p>
            <a:r>
              <a:rPr lang="en-AU" dirty="0" smtClean="0"/>
              <a:t>Can ask the server to include referenced resources in response</a:t>
            </a:r>
          </a:p>
          <a:p>
            <a:r>
              <a:rPr lang="en-AU" dirty="0" smtClean="0"/>
              <a:t>Full search is the hardest part of writing a server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AU" dirty="0" smtClean="0"/>
              <a:t>Validate – is attached </a:t>
            </a:r>
            <a:r>
              <a:rPr lang="en-AU" dirty="0"/>
              <a:t>content </a:t>
            </a:r>
            <a:r>
              <a:rPr lang="en-AU" dirty="0" smtClean="0"/>
              <a:t>acceptable </a:t>
            </a:r>
            <a:r>
              <a:rPr lang="en-AU" dirty="0"/>
              <a:t>as an </a:t>
            </a:r>
            <a:r>
              <a:rPr lang="en-AU" dirty="0" smtClean="0"/>
              <a:t>update?</a:t>
            </a:r>
            <a:br>
              <a:rPr lang="en-AU" dirty="0" smtClean="0"/>
            </a:br>
            <a:r>
              <a:rPr lang="nn-NO" sz="2000" dirty="0">
                <a:latin typeface="Courier New" pitchFamily="49" charset="0"/>
                <a:cs typeface="Courier New" pitchFamily="49" charset="0"/>
              </a:rPr>
              <a:t>POST [base]/[resourcetype]/validate/{@id}</a:t>
            </a:r>
          </a:p>
          <a:p>
            <a:pPr lvl="1"/>
            <a:r>
              <a:rPr lang="en-AU" dirty="0"/>
              <a:t>may be the first part of a light two- phase commit process</a:t>
            </a:r>
            <a:endParaRPr lang="en-AU" dirty="0" smtClean="0"/>
          </a:p>
          <a:p>
            <a:r>
              <a:rPr lang="en-AU" dirty="0" smtClean="0"/>
              <a:t>Conformance – get conformance resource </a:t>
            </a:r>
            <a:r>
              <a:rPr lang="en-AU" dirty="0"/>
              <a:t>that defines </a:t>
            </a:r>
            <a:r>
              <a:rPr lang="en-AU" dirty="0" smtClean="0"/>
              <a:t>server functions:</a:t>
            </a:r>
            <a:br>
              <a:rPr lang="en-AU" dirty="0" smtClean="0"/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GET [base]/metadata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OPTIONS [base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742950" lvl="2" indent="-342900">
              <a:buSzPct val="75000"/>
            </a:pPr>
            <a:r>
              <a:rPr lang="en-AU" dirty="0" smtClean="0"/>
              <a:t>Specifies resources, operations, parameters, rules</a:t>
            </a:r>
            <a:endParaRPr lang="en-AU" dirty="0"/>
          </a:p>
          <a:p>
            <a:endParaRPr lang="en-AU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History – get history </a:t>
            </a:r>
            <a:r>
              <a:rPr lang="en-AU" dirty="0"/>
              <a:t>of </a:t>
            </a:r>
            <a:r>
              <a:rPr lang="en-AU" dirty="0" smtClean="0"/>
              <a:t>particular </a:t>
            </a:r>
            <a:r>
              <a:rPr lang="en-AU" dirty="0"/>
              <a:t>resource, all resources of a given type, or all resources supported by the system:</a:t>
            </a:r>
            <a:br>
              <a:rPr lang="en-AU" dirty="0"/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GET [base]/[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resourcetype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]/{@id}/history 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GET [base]/[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resourcetype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]/history 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GET [base]/history</a:t>
            </a:r>
          </a:p>
          <a:p>
            <a:pPr lvl="1"/>
            <a:r>
              <a:rPr lang="en-AU" dirty="0" smtClean="0"/>
              <a:t>Includes deleted versions of resources</a:t>
            </a:r>
          </a:p>
          <a:p>
            <a:pPr lvl="1"/>
            <a:r>
              <a:rPr lang="en-AU" dirty="0" smtClean="0"/>
              <a:t>Can be restricted to a particular time (pub/sub)</a:t>
            </a:r>
          </a:p>
          <a:p>
            <a:pPr lvl="1"/>
            <a:r>
              <a:rPr lang="en-AU" dirty="0" smtClean="0"/>
              <a:t>Can be paged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Limitations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do you handle metadata on transactions?</a:t>
            </a:r>
          </a:p>
          <a:p>
            <a:r>
              <a:rPr lang="en-AU" dirty="0" smtClean="0"/>
              <a:t>Typical national programs capture extensive metadata around the transaction (clinical workflow context, not IT platform context)</a:t>
            </a:r>
          </a:p>
          <a:p>
            <a:r>
              <a:rPr lang="en-AU" dirty="0" smtClean="0"/>
              <a:t>Out of the box, REST doesn’t </a:t>
            </a:r>
            <a:r>
              <a:rPr lang="en-AU" dirty="0" smtClean="0"/>
              <a:t>solve this well </a:t>
            </a:r>
            <a:r>
              <a:rPr lang="en-AU" dirty="0" smtClean="0"/>
              <a:t>(e.g. trust client to keep suitable audit logs)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Advantages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2816"/>
            <a:ext cx="8382000" cy="4419600"/>
          </a:xfrm>
        </p:spPr>
        <p:txBody>
          <a:bodyPr/>
          <a:lstStyle/>
          <a:p>
            <a:r>
              <a:rPr lang="en-AU" dirty="0" smtClean="0"/>
              <a:t>Seamless integration into web (i.e. debug from browser, use web technologies)</a:t>
            </a:r>
          </a:p>
          <a:p>
            <a:r>
              <a:rPr lang="en-AU" dirty="0" smtClean="0"/>
              <a:t>Access is not workflow restricted, but not behind the back of the logic</a:t>
            </a:r>
          </a:p>
          <a:p>
            <a:r>
              <a:rPr lang="en-AU" dirty="0" smtClean="0"/>
              <a:t>Leverage in many directions</a:t>
            </a:r>
          </a:p>
          <a:p>
            <a:pPr lvl="1"/>
            <a:r>
              <a:rPr lang="en-AU" dirty="0" smtClean="0"/>
              <a:t>Technical</a:t>
            </a:r>
          </a:p>
          <a:p>
            <a:pPr lvl="1"/>
            <a:r>
              <a:rPr lang="en-AU" dirty="0" smtClean="0"/>
              <a:t>Social</a:t>
            </a:r>
          </a:p>
          <a:p>
            <a:pPr lvl="1"/>
            <a:r>
              <a:rPr lang="en-AU" dirty="0" smtClean="0"/>
              <a:t>Personnel / Skills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17712"/>
            <a:ext cx="8382000" cy="4419600"/>
          </a:xfrm>
        </p:spPr>
        <p:txBody>
          <a:bodyPr/>
          <a:lstStyle/>
          <a:p>
            <a:r>
              <a:rPr lang="en-AU" dirty="0" smtClean="0"/>
              <a:t>The API presents a view of operations on a repository of resources</a:t>
            </a:r>
          </a:p>
          <a:p>
            <a:r>
              <a:rPr lang="en-AU" dirty="0" smtClean="0"/>
              <a:t>It can be used in multiple ways:</a:t>
            </a:r>
          </a:p>
          <a:p>
            <a:pPr lvl="1"/>
            <a:r>
              <a:rPr lang="en-AU" dirty="0" smtClean="0"/>
              <a:t>Source hosts repository – consumer reads it</a:t>
            </a:r>
          </a:p>
          <a:p>
            <a:pPr lvl="1"/>
            <a:r>
              <a:rPr lang="en-AU" dirty="0" smtClean="0"/>
              <a:t>Consumer hosts repository – source pushes into it</a:t>
            </a:r>
          </a:p>
          <a:p>
            <a:pPr lvl="1"/>
            <a:r>
              <a:rPr lang="en-AU" dirty="0" smtClean="0"/>
              <a:t>Source provides history – consumer polls it</a:t>
            </a:r>
          </a:p>
          <a:p>
            <a:pPr lvl="1"/>
            <a:r>
              <a:rPr lang="en-AU" dirty="0" smtClean="0"/>
              <a:t>Source pushes history as batch updates</a:t>
            </a:r>
          </a:p>
          <a:p>
            <a:r>
              <a:rPr lang="en-AU" dirty="0" smtClean="0"/>
              <a:t>Can introduce a middleware engine to mix modes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27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is necessary because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is too hard</a:t>
            </a:r>
          </a:p>
          <a:p>
            <a:pPr lvl="0"/>
            <a:r>
              <a:rPr lang="en-US" dirty="0" smtClean="0"/>
              <a:t>Documents aren’t enough</a:t>
            </a:r>
          </a:p>
          <a:p>
            <a:pPr lvl="0"/>
            <a:r>
              <a:rPr lang="en-US" dirty="0" smtClean="0"/>
              <a:t>V2 needs a transition path</a:t>
            </a:r>
          </a:p>
          <a:p>
            <a:pPr lvl="0"/>
            <a:r>
              <a:rPr lang="en-US" dirty="0" smtClean="0"/>
              <a:t>There are new markets and HL7 needs something to offer</a:t>
            </a:r>
          </a:p>
          <a:p>
            <a:pPr lvl="0"/>
            <a:r>
              <a:rPr lang="en-US" dirty="0" smtClean="0"/>
              <a:t>The world has evolved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525344"/>
            <a:ext cx="2133600" cy="2564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77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Person, Patient, Organization, Facility,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Problem,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5805264"/>
            <a:ext cx="489654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100-150 total - ever</a:t>
            </a:r>
            <a:endParaRPr lang="en-CA" sz="4000" b="1" dirty="0">
              <a:solidFill>
                <a:schemeClr val="accent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ither a datatype or nested elements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433245" y="5517232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Agent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341971" y="22687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Facility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75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889720"/>
            <a:ext cx="8382000" cy="4419600"/>
          </a:xfrm>
        </p:spPr>
        <p:txBody>
          <a:bodyPr/>
          <a:lstStyle/>
          <a:p>
            <a:r>
              <a:rPr lang="en-US" dirty="0" smtClean="0"/>
              <a:t>Document constraints and extensions on one or more resources</a:t>
            </a:r>
          </a:p>
          <a:p>
            <a:r>
              <a:rPr lang="en-US" dirty="0" smtClean="0"/>
              <a:t>May also define new extensions search terms, new messaging events, etc.</a:t>
            </a:r>
          </a:p>
          <a:p>
            <a:r>
              <a:rPr lang="en-US" dirty="0" smtClean="0"/>
              <a:t>Looks an awful lot like the definition of the resources themselves</a:t>
            </a:r>
          </a:p>
          <a:p>
            <a:pPr lvl="1"/>
            <a:r>
              <a:rPr lang="en-US" dirty="0" smtClean="0"/>
              <a:t>You can download profile XML for all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resource is published with several views covering different aspects</a:t>
            </a:r>
          </a:p>
          <a:p>
            <a:pPr lvl="1"/>
            <a:r>
              <a:rPr lang="en-US" sz="2000" dirty="0" smtClean="0"/>
              <a:t>UML diagram</a:t>
            </a:r>
          </a:p>
          <a:p>
            <a:pPr lvl="1"/>
            <a:r>
              <a:rPr lang="en-US" sz="2000" dirty="0" smtClean="0"/>
              <a:t>Simple pseudo-XML syntax</a:t>
            </a:r>
          </a:p>
          <a:p>
            <a:pPr lvl="1"/>
            <a:r>
              <a:rPr lang="en-US" sz="2000" dirty="0" smtClean="0"/>
              <a:t>Vocabulary bindings</a:t>
            </a:r>
          </a:p>
          <a:p>
            <a:pPr lvl="1"/>
            <a:r>
              <a:rPr lang="en-US" sz="2000" dirty="0" smtClean="0"/>
              <a:t>Notes</a:t>
            </a:r>
          </a:p>
          <a:p>
            <a:pPr lvl="1"/>
            <a:r>
              <a:rPr lang="en-US" sz="2000" dirty="0" smtClean="0"/>
              <a:t>Search Criteria</a:t>
            </a:r>
          </a:p>
          <a:p>
            <a:pPr lvl="1"/>
            <a:r>
              <a:rPr lang="en-US" sz="2000" dirty="0" smtClean="0"/>
              <a:t>Data dictionary</a:t>
            </a:r>
          </a:p>
          <a:p>
            <a:pPr lvl="1"/>
            <a:r>
              <a:rPr lang="en-US" sz="2000" dirty="0" smtClean="0"/>
              <a:t>Example instance</a:t>
            </a:r>
          </a:p>
          <a:p>
            <a:pPr lvl="1"/>
            <a:r>
              <a:rPr lang="en-US" sz="2000" dirty="0" smtClean="0"/>
              <a:t>Schema + Schematron</a:t>
            </a:r>
          </a:p>
          <a:p>
            <a:pPr lvl="1"/>
            <a:r>
              <a:rPr lang="en-US" sz="2000" dirty="0" smtClean="0"/>
              <a:t>RDF, XMI, etc. to come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7906"/>
            <a:ext cx="6366017" cy="4625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72816"/>
            <a:ext cx="6038464" cy="4787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0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0" y="404664"/>
            <a:ext cx="822007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68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3"/>
            <a:ext cx="6552728" cy="54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8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434627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6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Initial Focus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Cover for basic PHR on social media</a:t>
            </a:r>
          </a:p>
          <a:p>
            <a:r>
              <a:rPr lang="en-AU" dirty="0" smtClean="0"/>
              <a:t>Cover CCDA breadth</a:t>
            </a:r>
          </a:p>
          <a:p>
            <a:r>
              <a:rPr lang="en-AU" dirty="0" smtClean="0"/>
              <a:t>Other resources as people want them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for the modeler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pPr lvl="0"/>
            <a:r>
              <a:rPr lang="en-US" dirty="0" smtClean="0"/>
              <a:t>Implementation requires experts &amp; custom tools at every step</a:t>
            </a:r>
          </a:p>
          <a:p>
            <a:pPr lvl="0"/>
            <a:r>
              <a:rPr lang="en-US" dirty="0" smtClean="0"/>
              <a:t>Unstable wire format – engineering nightmare</a:t>
            </a:r>
          </a:p>
          <a:p>
            <a:pPr lvl="0"/>
            <a:r>
              <a:rPr lang="en-US" dirty="0" smtClean="0"/>
              <a:t>Poor market penetration (disaster)</a:t>
            </a:r>
          </a:p>
          <a:p>
            <a:pPr lvl="0"/>
            <a:endParaRPr lang="en-US" baseline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often problematic in existing HL7 specs</a:t>
            </a:r>
          </a:p>
          <a:p>
            <a:pPr lvl="1"/>
            <a:r>
              <a:rPr lang="en-US" dirty="0" smtClean="0"/>
              <a:t>Z-segments in v2</a:t>
            </a:r>
          </a:p>
          <a:p>
            <a:pPr lvl="2"/>
            <a:r>
              <a:rPr lang="en-US" dirty="0" smtClean="0"/>
              <a:t>What does this mean?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ZSB|20080117|Q^57|4.30^uL</a:t>
            </a:r>
          </a:p>
          <a:p>
            <a:pPr lvl="1"/>
            <a:r>
              <a:rPr lang="en-US" dirty="0" smtClean="0"/>
              <a:t>Foreign namespaces in CDA/V3</a:t>
            </a:r>
          </a:p>
          <a:p>
            <a:pPr lvl="2"/>
            <a:r>
              <a:rPr lang="en-US" dirty="0" smtClean="0"/>
              <a:t>Break schemas</a:t>
            </a:r>
            <a:endParaRPr lang="en-US" dirty="0"/>
          </a:p>
          <a:p>
            <a:r>
              <a:rPr lang="en-US" dirty="0" smtClean="0"/>
              <a:t>Simple choice – design for absolutely everything or allow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  <p:pic>
        <p:nvPicPr>
          <p:cNvPr id="6146" name="Picture 2" descr="C:\Users\office\AppData\Local\Microsoft\Windows\Temporary Internet Files\Content.IE5\272C75AG\MC900048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46574"/>
            <a:ext cx="98107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Extension</a:t>
            </a:r>
            <a:endParaRPr lang="en-AU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1"/>
            <a:ext cx="7848872" cy="11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7853188" cy="143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Definition of an Extension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55277"/>
              </p:ext>
            </p:extLst>
          </p:nvPr>
        </p:nvGraphicFramePr>
        <p:xfrm>
          <a:off x="381000" y="1828800"/>
          <a:ext cx="838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776"/>
                <a:gridCol w="6207224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Field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Use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Context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Where this extension can be used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Definitions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What this extension</a:t>
                      </a:r>
                      <a:r>
                        <a:rPr lang="en-AU" baseline="0" dirty="0" smtClean="0"/>
                        <a:t> means (short and long)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Requirements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Why this extension was defined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Comments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Comments about</a:t>
                      </a:r>
                      <a:r>
                        <a:rPr lang="en-AU" baseline="0" dirty="0" smtClean="0"/>
                        <a:t> how to use the extension </a:t>
                      </a:r>
                      <a:r>
                        <a:rPr lang="en-AU" baseline="0" dirty="0" err="1" smtClean="0"/>
                        <a:t>etc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Cardinality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Min..Max</a:t>
                      </a:r>
                      <a:r>
                        <a:rPr lang="en-AU" baseline="0" dirty="0" smtClean="0"/>
                        <a:t> 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Type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type(s)</a:t>
                      </a:r>
                      <a:r>
                        <a:rPr lang="en-AU" baseline="0" dirty="0" smtClean="0"/>
                        <a:t> this extension is allowed to be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XPaths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Additional constraints on it’s usage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Binding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If a coded element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Must-Understand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If you can ignore this or not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Mappings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Mappings</a:t>
                      </a:r>
                      <a:r>
                        <a:rPr lang="en-AU" baseline="0" dirty="0" smtClean="0"/>
                        <a:t> to other specifications i.e. v2, RIM, </a:t>
                      </a:r>
                      <a:r>
                        <a:rPr lang="en-AU" baseline="0" dirty="0" err="1" smtClean="0"/>
                        <a:t>snomed</a:t>
                      </a:r>
                      <a:r>
                        <a:rPr lang="en-AU" baseline="0" dirty="0" smtClean="0"/>
                        <a:t>…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Is-Modifier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When extensions are used </a:t>
            </a:r>
            <a:r>
              <a:rPr lang="en-AU" dirty="0"/>
              <a:t>to qualify the meaning of other existing elements or even to negate their meanings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32633"/>
            <a:ext cx="2034746" cy="1252151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9" y="3284984"/>
            <a:ext cx="7848872" cy="325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5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without the pain…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extensions are handled by infrastructure</a:t>
            </a:r>
          </a:p>
          <a:p>
            <a:pPr lvl="1"/>
            <a:r>
              <a:rPr lang="en-US" dirty="0" smtClean="0"/>
              <a:t>Read, write, store, exchange – </a:t>
            </a:r>
            <a:r>
              <a:rPr lang="en-US" i="1" dirty="0" smtClean="0"/>
              <a:t>but not understand</a:t>
            </a:r>
          </a:p>
          <a:p>
            <a:pPr lvl="0"/>
            <a:r>
              <a:rPr lang="en-US" dirty="0" smtClean="0"/>
              <a:t>Consult reference to know meaning of data</a:t>
            </a:r>
          </a:p>
          <a:p>
            <a:pPr lvl="0"/>
            <a:r>
              <a:rPr lang="en-US" dirty="0"/>
              <a:t>All systems processing resources </a:t>
            </a:r>
            <a:r>
              <a:rPr lang="en-US" b="1" i="1" dirty="0"/>
              <a:t>MUST</a:t>
            </a:r>
            <a:r>
              <a:rPr lang="en-US" dirty="0"/>
              <a:t> check for must-understand extensions</a:t>
            </a:r>
          </a:p>
          <a:p>
            <a:pPr lvl="0"/>
            <a:r>
              <a:rPr lang="en-US" dirty="0" smtClean="0"/>
              <a:t>Include important extensions in the narrative</a:t>
            </a:r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17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927132" cy="157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29675"/>
              </p:ext>
            </p:extLst>
          </p:nvPr>
        </p:nvGraphicFramePr>
        <p:xfrm>
          <a:off x="611560" y="3717032"/>
          <a:ext cx="8064897" cy="2707013"/>
        </p:xfrm>
        <a:graphic>
          <a:graphicData uri="http://schemas.openxmlformats.org/drawingml/2006/table">
            <a:tbl>
              <a:tblPr/>
              <a:tblGrid>
                <a:gridCol w="2088232"/>
                <a:gridCol w="1440160"/>
                <a:gridCol w="4536505"/>
              </a:tblGrid>
              <a:tr h="127658">
                <a:tc>
                  <a:txBody>
                    <a:bodyPr/>
                    <a:lstStyle/>
                    <a:p>
                      <a:pPr fontAlgn="t"/>
                      <a:r>
                        <a:rPr lang="en-AU" sz="1800" b="1" dirty="0">
                          <a:effectLst/>
                          <a:latin typeface="verdana"/>
                        </a:rPr>
                        <a:t>Metadata Item</a:t>
                      </a:r>
                    </a:p>
                  </a:txBody>
                  <a:tcPr marL="11005" marR="11005" marT="11005" marB="1100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1">
                          <a:effectLst/>
                          <a:latin typeface="verdana"/>
                        </a:rPr>
                        <a:t>Type</a:t>
                      </a:r>
                    </a:p>
                  </a:txBody>
                  <a:tcPr marL="11005" marR="11005" marT="11005" marB="1100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1" dirty="0">
                          <a:effectLst/>
                          <a:latin typeface="verdana"/>
                        </a:rPr>
                        <a:t>Usage</a:t>
                      </a:r>
                    </a:p>
                  </a:txBody>
                  <a:tcPr marL="11005" marR="11005" marT="11005" marB="1100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8488">
                <a:tc>
                  <a:txBody>
                    <a:bodyPr/>
                    <a:lstStyle/>
                    <a:p>
                      <a:pPr fontAlgn="t"/>
                      <a:r>
                        <a:rPr lang="en-AU" sz="1800" b="0" dirty="0">
                          <a:effectLst/>
                          <a:latin typeface="verdana"/>
                        </a:rPr>
                        <a:t>Logical Id</a:t>
                      </a:r>
                    </a:p>
                  </a:txBody>
                  <a:tcPr marL="11005" marR="11005" marT="11005" marB="1100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dirty="0">
                          <a:effectLst/>
                          <a:latin typeface="verdana"/>
                        </a:rPr>
                        <a:t>id</a:t>
                      </a:r>
                    </a:p>
                  </a:txBody>
                  <a:tcPr marL="11005" marR="11005" marT="11005" marB="1100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dirty="0">
                          <a:effectLst/>
                          <a:latin typeface="verdana"/>
                        </a:rPr>
                        <a:t>The identity of the resource. </a:t>
                      </a:r>
                      <a:r>
                        <a:rPr lang="en-AU" sz="1800" b="0" dirty="0" smtClean="0">
                          <a:effectLst/>
                          <a:latin typeface="verdana"/>
                        </a:rPr>
                        <a:t>Known and constant</a:t>
                      </a:r>
                      <a:endParaRPr lang="en-AU" sz="1800" b="0" dirty="0">
                        <a:effectLst/>
                        <a:latin typeface="verdana"/>
                      </a:endParaRPr>
                    </a:p>
                  </a:txBody>
                  <a:tcPr marL="11005" marR="11005" marT="11005" marB="1100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8198">
                <a:tc>
                  <a:txBody>
                    <a:bodyPr/>
                    <a:lstStyle/>
                    <a:p>
                      <a:pPr fontAlgn="t"/>
                      <a:r>
                        <a:rPr lang="en-AU" sz="1800" b="0" dirty="0">
                          <a:effectLst/>
                          <a:latin typeface="verdana"/>
                        </a:rPr>
                        <a:t>Version Id</a:t>
                      </a:r>
                    </a:p>
                  </a:txBody>
                  <a:tcPr marL="11005" marR="11005" marT="11005" marB="1100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dirty="0">
                          <a:effectLst/>
                          <a:latin typeface="verdana"/>
                        </a:rPr>
                        <a:t>id</a:t>
                      </a:r>
                    </a:p>
                  </a:txBody>
                  <a:tcPr marL="11005" marR="11005" marT="11005" marB="1100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dirty="0">
                          <a:effectLst/>
                          <a:latin typeface="verdana"/>
                        </a:rPr>
                        <a:t>Changed each time the content of the resource changes</a:t>
                      </a:r>
                      <a:r>
                        <a:rPr lang="en-AU" sz="1800" b="0" dirty="0" smtClean="0">
                          <a:effectLst/>
                          <a:latin typeface="verdana"/>
                        </a:rPr>
                        <a:t>.</a:t>
                      </a:r>
                      <a:endParaRPr lang="en-AU" sz="1800" b="0" dirty="0">
                        <a:effectLst/>
                        <a:latin typeface="verdana"/>
                      </a:endParaRPr>
                    </a:p>
                  </a:txBody>
                  <a:tcPr marL="11005" marR="11005" marT="11005" marB="1100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545">
                <a:tc>
                  <a:txBody>
                    <a:bodyPr/>
                    <a:lstStyle/>
                    <a:p>
                      <a:pPr fontAlgn="t"/>
                      <a:r>
                        <a:rPr lang="en-AU" sz="1800" b="0">
                          <a:effectLst/>
                          <a:latin typeface="verdana"/>
                        </a:rPr>
                        <a:t>Last Modified Date</a:t>
                      </a:r>
                    </a:p>
                  </a:txBody>
                  <a:tcPr marL="11005" marR="11005" marT="11005" marB="1100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dirty="0">
                          <a:effectLst/>
                          <a:latin typeface="verdana"/>
                        </a:rPr>
                        <a:t>instant</a:t>
                      </a:r>
                    </a:p>
                  </a:txBody>
                  <a:tcPr marL="11005" marR="11005" marT="11005" marB="1100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800" b="0" dirty="0" smtClean="0">
                          <a:effectLst/>
                          <a:latin typeface="verdana"/>
                        </a:rPr>
                        <a:t>Used </a:t>
                      </a:r>
                      <a:r>
                        <a:rPr lang="en-AU" sz="1800" b="0" dirty="0">
                          <a:effectLst/>
                          <a:latin typeface="verdana"/>
                        </a:rPr>
                        <a:t>by a system or a human to judge the currency of the resource content.</a:t>
                      </a:r>
                    </a:p>
                  </a:txBody>
                  <a:tcPr marL="11005" marR="11005" marT="11005" marB="1100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1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 Bundles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linear list of resources</a:t>
            </a:r>
          </a:p>
          <a:p>
            <a:r>
              <a:rPr lang="en-AU" dirty="0" smtClean="0"/>
              <a:t>Each carries metadata with it</a:t>
            </a:r>
          </a:p>
          <a:p>
            <a:r>
              <a:rPr lang="en-AU" dirty="0" smtClean="0"/>
              <a:t>May refer to each other, or externally</a:t>
            </a:r>
          </a:p>
          <a:p>
            <a:r>
              <a:rPr lang="en-AU" dirty="0" smtClean="0"/>
              <a:t>Technically: an atom feed (internet pub/sub)</a:t>
            </a:r>
          </a:p>
          <a:p>
            <a:r>
              <a:rPr lang="en-AU" dirty="0" smtClean="0"/>
              <a:t>Other Uses:</a:t>
            </a:r>
          </a:p>
          <a:p>
            <a:pPr lvl="1"/>
            <a:r>
              <a:rPr lang="en-AU" dirty="0" smtClean="0"/>
              <a:t>Searches</a:t>
            </a:r>
          </a:p>
          <a:p>
            <a:pPr lvl="1"/>
            <a:r>
              <a:rPr lang="en-AU" dirty="0" smtClean="0"/>
              <a:t>Documents &amp; Messages</a:t>
            </a:r>
          </a:p>
          <a:p>
            <a:pPr lvl="1"/>
            <a:r>
              <a:rPr lang="en-AU" dirty="0" smtClean="0"/>
              <a:t>Batch operations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40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Conformance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Each Element:</a:t>
            </a:r>
          </a:p>
          <a:p>
            <a:pPr lvl="1"/>
            <a:r>
              <a:rPr lang="en-AU" dirty="0" smtClean="0"/>
              <a:t>Cardinality (0..1, 1..1, 0..*, 1..) </a:t>
            </a:r>
          </a:p>
          <a:p>
            <a:pPr lvl="1"/>
            <a:r>
              <a:rPr lang="en-AU" dirty="0" smtClean="0"/>
              <a:t>Is-Modifier </a:t>
            </a:r>
            <a:r>
              <a:rPr lang="en-AU" dirty="0" smtClean="0"/>
              <a:t>– contents affect interpretation of other elements (only used when elements are defined)</a:t>
            </a:r>
          </a:p>
          <a:p>
            <a:pPr lvl="1"/>
            <a:r>
              <a:rPr lang="en-AU" dirty="0" smtClean="0"/>
              <a:t>Must-Support – application must “support” it (never used in the specification itself)</a:t>
            </a:r>
          </a:p>
          <a:p>
            <a:pPr lvl="1"/>
            <a:r>
              <a:rPr lang="en-AU" dirty="0" smtClean="0"/>
              <a:t>Invariants – rules expressed in </a:t>
            </a:r>
            <a:r>
              <a:rPr lang="en-AU" dirty="0" err="1" smtClean="0"/>
              <a:t>XPath</a:t>
            </a:r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54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433245" y="5517232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Agent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341971" y="22687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Facility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1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 References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5" y="3573016"/>
            <a:ext cx="8382000" cy="2027312"/>
          </a:xfrm>
        </p:spPr>
        <p:txBody>
          <a:bodyPr/>
          <a:lstStyle/>
          <a:p>
            <a:r>
              <a:rPr lang="en-AU" dirty="0"/>
              <a:t>R</a:t>
            </a:r>
            <a:r>
              <a:rPr lang="en-AU" dirty="0" smtClean="0"/>
              <a:t>efer from one resource to another</a:t>
            </a:r>
          </a:p>
          <a:p>
            <a:r>
              <a:rPr lang="en-AU" dirty="0" smtClean="0"/>
              <a:t>URLs (relative or absolute)</a:t>
            </a:r>
          </a:p>
          <a:p>
            <a:r>
              <a:rPr lang="en-AU" dirty="0" smtClean="0"/>
              <a:t>References are </a:t>
            </a:r>
            <a:r>
              <a:rPr lang="en-AU" dirty="0" err="1" smtClean="0"/>
              <a:t>uni</a:t>
            </a:r>
            <a:r>
              <a:rPr lang="en-AU" dirty="0" smtClean="0"/>
              <a:t>-directional technically, but semantically bi-directional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1024729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2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Documents</a:t>
            </a:r>
            <a:r>
              <a:rPr lang="en-US" baseline="0" dirty="0" smtClean="0"/>
              <a:t>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45704"/>
            <a:ext cx="8382000" cy="4419600"/>
          </a:xfrm>
        </p:spPr>
        <p:txBody>
          <a:bodyPr/>
          <a:lstStyle/>
          <a:p>
            <a:r>
              <a:rPr lang="en-US" dirty="0" smtClean="0"/>
              <a:t>CDA has many lessons for HL7:</a:t>
            </a:r>
          </a:p>
          <a:p>
            <a:pPr lvl="1"/>
            <a:r>
              <a:rPr lang="en-US" dirty="0" smtClean="0"/>
              <a:t>Wire format stability is essential</a:t>
            </a:r>
          </a:p>
          <a:p>
            <a:pPr lvl="1"/>
            <a:r>
              <a:rPr lang="en-US" dirty="0" smtClean="0"/>
              <a:t>Provide an extension mechanism</a:t>
            </a:r>
          </a:p>
          <a:p>
            <a:pPr lvl="2"/>
            <a:r>
              <a:rPr lang="en-US" dirty="0" smtClean="0"/>
              <a:t>Though CDA extension is quite problematic</a:t>
            </a:r>
          </a:p>
          <a:p>
            <a:pPr lvl="1"/>
            <a:r>
              <a:rPr lang="en-US" dirty="0" smtClean="0"/>
              <a:t>Text (human-to-human) interoperability is critical stepping stone</a:t>
            </a:r>
          </a:p>
          <a:p>
            <a:pPr lvl="1"/>
            <a:r>
              <a:rPr lang="en-US" dirty="0" smtClean="0"/>
              <a:t>Breaking data into “chunks” is helpful</a:t>
            </a:r>
          </a:p>
          <a:p>
            <a:r>
              <a:rPr lang="en-US" dirty="0" smtClean="0"/>
              <a:t>That said:</a:t>
            </a:r>
          </a:p>
          <a:p>
            <a:pPr lvl="1"/>
            <a:r>
              <a:rPr lang="en-US" dirty="0" smtClean="0"/>
              <a:t>CDA </a:t>
            </a:r>
            <a:r>
              <a:rPr lang="en-US" dirty="0"/>
              <a:t>is successful, but in many cases in spite of rather than because of </a:t>
            </a:r>
            <a:r>
              <a:rPr lang="en-US" dirty="0" smtClean="0"/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References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560840" cy="502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9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Contained Resources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REST, each resource has a known unambiguous identity</a:t>
            </a:r>
          </a:p>
          <a:p>
            <a:r>
              <a:rPr lang="en-AU" dirty="0" smtClean="0"/>
              <a:t>Key enabler of outcomes for REST</a:t>
            </a:r>
          </a:p>
          <a:p>
            <a:r>
              <a:rPr lang="en-AU" dirty="0" smtClean="0"/>
              <a:t>But quite often, in healthcare, you can’t do that</a:t>
            </a:r>
          </a:p>
          <a:p>
            <a:pPr lvl="1"/>
            <a:r>
              <a:rPr lang="en-AU" dirty="0" smtClean="0"/>
              <a:t>No unambiguous info (</a:t>
            </a:r>
            <a:r>
              <a:rPr lang="en-AU" dirty="0" err="1" smtClean="0"/>
              <a:t>i.e</a:t>
            </a:r>
            <a:r>
              <a:rPr lang="en-AU" dirty="0" smtClean="0"/>
              <a:t> just a user name)</a:t>
            </a:r>
          </a:p>
          <a:p>
            <a:pPr lvl="1"/>
            <a:r>
              <a:rPr lang="en-AU" dirty="0" smtClean="0"/>
              <a:t>Identifiers may be re-assigned or </a:t>
            </a:r>
            <a:r>
              <a:rPr lang="en-AU" dirty="0" err="1" smtClean="0"/>
              <a:t>unscoped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96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Case Example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Generate FHIR resources from this message: 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MSH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|^~\&amp;|||||20100727114703||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ORM^O01^ORM_O01|288095|T|2.4</a:t>
            </a:r>
            <a:br>
              <a:rPr lang="en-A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PID|1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||||LAST^FIRST^M||19011215|F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||||||||||</a:t>
            </a:r>
            <a:br>
              <a:rPr lang="en-A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ORC|XE|12312|||||||||1000</a:t>
            </a:r>
            <a:br>
              <a:rPr lang="en-A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OBR|1|1231||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GLU|||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20061114102100||||||||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SER||||^^^^^^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P</a:t>
            </a:r>
            <a:br>
              <a:rPr lang="en-A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OBR|2|1231||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UREA|||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20061114102100|20061114103100|||||||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SER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||||^^^^^^P</a:t>
            </a:r>
          </a:p>
          <a:p>
            <a:r>
              <a:rPr lang="en-AU" dirty="0" smtClean="0"/>
              <a:t>An observation request that refers to a subject, but what’s the subject?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96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Case Example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120680" cy="526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5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Case Example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Revised – add an account number: 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MSH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|^~\&amp;|||||20100727114703||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ORM^O01^ORM_O01|288095|T|2.4</a:t>
            </a:r>
            <a:br>
              <a:rPr lang="en-A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PID|1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||||LAST^FIRST^M||19011215|F||||||||||</a:t>
            </a:r>
            <a:r>
              <a:rPr lang="en-AU" sz="1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998877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ORC|XE|12312|||||||||1000</a:t>
            </a:r>
            <a:br>
              <a:rPr lang="en-A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OBR|1|1231||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GLU|||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20061114102100||||||||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SER||||^^^^^^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P</a:t>
            </a:r>
            <a:br>
              <a:rPr lang="en-A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OBR|2|1231||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UREA|||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20061114102100|20061114103100|||||||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SER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||||^^^^^^P</a:t>
            </a:r>
          </a:p>
          <a:p>
            <a:r>
              <a:rPr lang="en-AU" dirty="0" smtClean="0"/>
              <a:t>Is the account number useable as a primary key?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69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Formats - XHTML</a:t>
            </a:r>
            <a:endParaRPr lang="en-A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5595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8568952" cy="277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2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XHTML Restrictions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AU" dirty="0" smtClean="0"/>
              <a:t>Allowed:</a:t>
            </a:r>
          </a:p>
          <a:p>
            <a:pPr lvl="1"/>
            <a:r>
              <a:rPr lang="en-AU" sz="2000" dirty="0" smtClean="0"/>
              <a:t>basic formatting described </a:t>
            </a:r>
            <a:r>
              <a:rPr lang="en-AU" sz="2000" dirty="0"/>
              <a:t>in chapters 7-11 (except section 4 of chapter 9) and 15 of the HTML 4.0 standard, </a:t>
            </a:r>
            <a:endParaRPr lang="en-AU" sz="2000" dirty="0" smtClean="0"/>
          </a:p>
          <a:p>
            <a:pPr lvl="1"/>
            <a:r>
              <a:rPr lang="en-AU" sz="2000" dirty="0" smtClean="0"/>
              <a:t>&lt;</a:t>
            </a:r>
            <a:r>
              <a:rPr lang="en-AU" sz="2000" dirty="0"/>
              <a:t>a&gt; elements (either name or </a:t>
            </a:r>
            <a:r>
              <a:rPr lang="en-AU" sz="2000" dirty="0" err="1"/>
              <a:t>href</a:t>
            </a:r>
            <a:r>
              <a:rPr lang="en-AU" sz="2000" dirty="0"/>
              <a:t>), </a:t>
            </a:r>
            <a:endParaRPr lang="en-AU" sz="2000" dirty="0" smtClean="0"/>
          </a:p>
          <a:p>
            <a:pPr lvl="1"/>
            <a:r>
              <a:rPr lang="en-AU" sz="2000" dirty="0" smtClean="0"/>
              <a:t>images </a:t>
            </a:r>
            <a:r>
              <a:rPr lang="en-AU" sz="2000" dirty="0"/>
              <a:t>and internally contained style attributes</a:t>
            </a:r>
            <a:r>
              <a:rPr lang="en-AU" dirty="0"/>
              <a:t>. </a:t>
            </a:r>
            <a:endParaRPr lang="en-AU" dirty="0" smtClean="0"/>
          </a:p>
          <a:p>
            <a:r>
              <a:rPr lang="en-AU" dirty="0" smtClean="0"/>
              <a:t>Not allowed:</a:t>
            </a:r>
          </a:p>
          <a:p>
            <a:pPr lvl="1"/>
            <a:r>
              <a:rPr lang="en-AU" sz="2000" dirty="0" smtClean="0"/>
              <a:t>head</a:t>
            </a:r>
            <a:r>
              <a:rPr lang="en-AU" sz="2000" dirty="0"/>
              <a:t>, </a:t>
            </a:r>
            <a:r>
              <a:rPr lang="en-AU" sz="2000" dirty="0" smtClean="0"/>
              <a:t>body, </a:t>
            </a:r>
            <a:r>
              <a:rPr lang="en-AU" sz="2000" dirty="0"/>
              <a:t>external </a:t>
            </a:r>
            <a:r>
              <a:rPr lang="en-AU" sz="2000" dirty="0" err="1"/>
              <a:t>stylesheet</a:t>
            </a:r>
            <a:r>
              <a:rPr lang="en-AU" sz="2000" dirty="0"/>
              <a:t> </a:t>
            </a:r>
            <a:r>
              <a:rPr lang="en-AU" sz="2000" dirty="0" smtClean="0"/>
              <a:t>references</a:t>
            </a:r>
          </a:p>
          <a:p>
            <a:pPr lvl="1"/>
            <a:r>
              <a:rPr lang="en-AU" sz="2000" dirty="0" smtClean="0"/>
              <a:t>scripts</a:t>
            </a:r>
            <a:r>
              <a:rPr lang="en-AU" sz="2000" dirty="0"/>
              <a:t>, forms, base/link/</a:t>
            </a:r>
            <a:r>
              <a:rPr lang="en-AU" sz="2000" dirty="0" err="1"/>
              <a:t>xlink</a:t>
            </a:r>
            <a:r>
              <a:rPr lang="en-AU" sz="2000" dirty="0"/>
              <a:t>, frames, </a:t>
            </a:r>
            <a:r>
              <a:rPr lang="en-AU" sz="2000" dirty="0" err="1"/>
              <a:t>iframes</a:t>
            </a:r>
            <a:r>
              <a:rPr lang="en-AU" sz="2000" dirty="0"/>
              <a:t>, and objects</a:t>
            </a:r>
            <a:r>
              <a:rPr lang="en-AU" dirty="0"/>
              <a:t>. </a:t>
            </a:r>
            <a:endParaRPr lang="en-AU" dirty="0" smtClean="0"/>
          </a:p>
          <a:p>
            <a:r>
              <a:rPr lang="en-AU" dirty="0" smtClean="0"/>
              <a:t>Rule:</a:t>
            </a:r>
          </a:p>
          <a:p>
            <a:pPr lvl="1"/>
            <a:r>
              <a:rPr lang="en-AU" sz="2000" dirty="0" smtClean="0"/>
              <a:t>The </a:t>
            </a:r>
            <a:r>
              <a:rPr lang="en-AU" sz="2000" dirty="0"/>
              <a:t>div element must have some non-whitespace content</a:t>
            </a:r>
          </a:p>
        </p:txBody>
      </p:sp>
    </p:spTree>
    <p:extLst>
      <p:ext uri="{BB962C8B-B14F-4D97-AF65-F5344CB8AC3E}">
        <p14:creationId xmlns:p14="http://schemas.microsoft.com/office/powerpoint/2010/main" val="38131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Formats - JSON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Enterprises, national programs still very focused on XML</a:t>
            </a:r>
          </a:p>
          <a:p>
            <a:pPr lvl="1"/>
            <a:r>
              <a:rPr lang="en-AU" dirty="0" smtClean="0"/>
              <a:t>Conformance tooling, still learning how to implement it</a:t>
            </a:r>
          </a:p>
          <a:p>
            <a:r>
              <a:rPr lang="en-AU" dirty="0" smtClean="0"/>
              <a:t>Many implementers have moved on to JSON</a:t>
            </a:r>
          </a:p>
          <a:p>
            <a:pPr lvl="1"/>
            <a:r>
              <a:rPr lang="en-AU" dirty="0" smtClean="0"/>
              <a:t>Simpler to parse, work with</a:t>
            </a:r>
          </a:p>
          <a:p>
            <a:pPr lvl="1"/>
            <a:r>
              <a:rPr lang="en-AU" dirty="0" smtClean="0"/>
              <a:t>Integrates really well with web</a:t>
            </a:r>
          </a:p>
          <a:p>
            <a:r>
              <a:rPr lang="en-AU" dirty="0" smtClean="0"/>
              <a:t>FHIR JSON format is algorithmic transform from XML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Formats - JSON</a:t>
            </a:r>
            <a:endParaRPr lang="en-A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434138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60848"/>
            <a:ext cx="430038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JSON Differences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2816"/>
            <a:ext cx="8382000" cy="4419600"/>
          </a:xfrm>
        </p:spPr>
        <p:txBody>
          <a:bodyPr/>
          <a:lstStyle/>
          <a:p>
            <a:r>
              <a:rPr lang="en-AU" dirty="0" smtClean="0"/>
              <a:t>No namespaces</a:t>
            </a:r>
            <a:endParaRPr lang="en-AU" dirty="0"/>
          </a:p>
          <a:p>
            <a:r>
              <a:rPr lang="en-AU" dirty="0"/>
              <a:t>Order is not </a:t>
            </a:r>
            <a:r>
              <a:rPr lang="en-AU" dirty="0" smtClean="0"/>
              <a:t>significant</a:t>
            </a:r>
            <a:endParaRPr lang="en-AU" dirty="0"/>
          </a:p>
          <a:p>
            <a:r>
              <a:rPr lang="en-AU" dirty="0" smtClean="0"/>
              <a:t>XML Attributes </a:t>
            </a:r>
            <a:r>
              <a:rPr lang="en-AU" dirty="0"/>
              <a:t>(</a:t>
            </a:r>
            <a:r>
              <a:rPr lang="en-AU" dirty="0" err="1"/>
              <a:t>xml:id</a:t>
            </a:r>
            <a:r>
              <a:rPr lang="en-AU" dirty="0"/>
              <a:t>, value) are treated as JSON object </a:t>
            </a:r>
            <a:r>
              <a:rPr lang="en-AU" dirty="0" smtClean="0"/>
              <a:t>members</a:t>
            </a:r>
            <a:endParaRPr lang="en-AU" dirty="0"/>
          </a:p>
          <a:p>
            <a:r>
              <a:rPr lang="en-AU" dirty="0"/>
              <a:t>JSON </a:t>
            </a:r>
            <a:r>
              <a:rPr lang="en-AU" dirty="0" smtClean="0"/>
              <a:t>arrays (even </a:t>
            </a:r>
            <a:r>
              <a:rPr lang="en-AU" dirty="0"/>
              <a:t>if </a:t>
            </a:r>
            <a:r>
              <a:rPr lang="en-AU" dirty="0" smtClean="0"/>
              <a:t>elements do </a:t>
            </a:r>
            <a:r>
              <a:rPr lang="en-AU" dirty="0"/>
              <a:t>not repeat in the actual </a:t>
            </a:r>
            <a:r>
              <a:rPr lang="en-AU" dirty="0" smtClean="0"/>
              <a:t>instance)</a:t>
            </a:r>
            <a:endParaRPr lang="en-AU" dirty="0"/>
          </a:p>
          <a:p>
            <a:r>
              <a:rPr lang="en-AU" dirty="0" smtClean="0"/>
              <a:t>XHTML </a:t>
            </a:r>
            <a:r>
              <a:rPr lang="en-AU" dirty="0"/>
              <a:t>&lt;div&gt; element </a:t>
            </a:r>
            <a:r>
              <a:rPr lang="en-AU" dirty="0" smtClean="0"/>
              <a:t>is </a:t>
            </a:r>
            <a:r>
              <a:rPr lang="en-AU" dirty="0"/>
              <a:t>represented as a single escaped string of XHTML.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needs a transition path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00808"/>
            <a:ext cx="8382000" cy="4419600"/>
          </a:xfrm>
        </p:spPr>
        <p:txBody>
          <a:bodyPr/>
          <a:lstStyle/>
          <a:p>
            <a:r>
              <a:rPr lang="en-US" dirty="0" smtClean="0"/>
              <a:t>V2 implementations will be around for another 20+ years</a:t>
            </a:r>
          </a:p>
          <a:p>
            <a:pPr lvl="1"/>
            <a:r>
              <a:rPr lang="en-US" dirty="0" smtClean="0"/>
              <a:t>Many of them 2.3 and 2.3.1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dirty="0" smtClean="0"/>
              <a:t>However, v2 does</a:t>
            </a:r>
            <a:r>
              <a:rPr lang="en-US" baseline="0" dirty="0" smtClean="0"/>
              <a:t> not provide a modern platform for internal processing and manipulation of healthcare data</a:t>
            </a:r>
          </a:p>
          <a:p>
            <a:pPr lvl="0"/>
            <a:r>
              <a:rPr lang="en-US" dirty="0" smtClean="0"/>
              <a:t>We need something the v2 implementers can start using internally, and possibly eventually migrate to using for exchange</a:t>
            </a:r>
          </a:p>
        </p:txBody>
      </p:sp>
    </p:spTree>
    <p:extLst>
      <p:ext uri="{BB962C8B-B14F-4D97-AF65-F5344CB8AC3E}">
        <p14:creationId xmlns:p14="http://schemas.microsoft.com/office/powerpoint/2010/main" val="12142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5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14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94" name="Picture 2" descr="C:\Users\office\AppData\Local\Microsoft\Windows\Temporary Internet Files\Content.IE5\5WDXES51\MC90043156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3103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4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v2</a:t>
            </a:r>
            <a:endParaRPr lang="en-CA" sz="44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tend to be based on templates and realm constraints rather than international specs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v3</a:t>
            </a:r>
            <a:endParaRPr lang="en-CA" sz="44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18" name="Picture 2" descr="Clinical Document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53875"/>
            <a:ext cx="2148159" cy="10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7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 Implementations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Java (used in build)</a:t>
            </a:r>
          </a:p>
          <a:p>
            <a:r>
              <a:rPr lang="en-AU" dirty="0" smtClean="0"/>
              <a:t>C#</a:t>
            </a:r>
          </a:p>
          <a:p>
            <a:r>
              <a:rPr lang="en-AU" dirty="0" smtClean="0"/>
              <a:t>Delphi (I use)</a:t>
            </a:r>
          </a:p>
          <a:p>
            <a:r>
              <a:rPr lang="en-AU" dirty="0" err="1" smtClean="0"/>
              <a:t>javascript</a:t>
            </a:r>
            <a:r>
              <a:rPr lang="en-AU" dirty="0" smtClean="0"/>
              <a:t>?</a:t>
            </a:r>
          </a:p>
          <a:p>
            <a:r>
              <a:rPr lang="en-AU" dirty="0" err="1" smtClean="0"/>
              <a:t>eCore</a:t>
            </a:r>
            <a:r>
              <a:rPr lang="en-AU" dirty="0" smtClean="0"/>
              <a:t>?</a:t>
            </a:r>
          </a:p>
          <a:p>
            <a:r>
              <a:rPr lang="en-AU" strike="sngStrike" dirty="0" err="1" smtClean="0"/>
              <a:t>iOS</a:t>
            </a:r>
            <a:endParaRPr lang="en-AU" strike="sngStrike" dirty="0" smtClean="0"/>
          </a:p>
          <a:p>
            <a:r>
              <a:rPr lang="en-AU" dirty="0" err="1" smtClean="0"/>
              <a:t>Lua</a:t>
            </a:r>
            <a:r>
              <a:rPr lang="en-AU" dirty="0" smtClean="0"/>
              <a:t>?</a:t>
            </a:r>
          </a:p>
          <a:p>
            <a:r>
              <a:rPr lang="en-AU" dirty="0" smtClean="0"/>
              <a:t>Anything else people ask for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85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Publically available servers: </a:t>
            </a:r>
            <a:r>
              <a:rPr lang="en-AU" sz="1600" dirty="0">
                <a:hlinkClick r:id="rId2"/>
              </a:rPr>
              <a:t>http://</a:t>
            </a:r>
            <a:r>
              <a:rPr lang="en-AU" sz="1600" dirty="0" smtClean="0">
                <a:hlinkClick r:id="rId2"/>
              </a:rPr>
              <a:t>wiki.hl7.org/index.php?title=Publicly_Available_FHIR_Servers_for_testing</a:t>
            </a:r>
            <a:endParaRPr lang="en-AU" dirty="0" smtClean="0"/>
          </a:p>
          <a:p>
            <a:r>
              <a:rPr lang="en-AU" dirty="0" smtClean="0"/>
              <a:t>At least two servers planned as commercial offering</a:t>
            </a:r>
          </a:p>
          <a:p>
            <a:r>
              <a:rPr lang="en-AU" dirty="0" smtClean="0"/>
              <a:t>Projects doing pre-production </a:t>
            </a:r>
            <a:r>
              <a:rPr lang="en-AU" dirty="0" err="1" smtClean="0"/>
              <a:t>mockups</a:t>
            </a:r>
            <a:endParaRPr lang="en-AU" dirty="0" smtClean="0"/>
          </a:p>
          <a:p>
            <a:pPr lvl="1"/>
            <a:r>
              <a:rPr lang="en-AU" dirty="0" smtClean="0"/>
              <a:t>Some plan to go live this year!</a:t>
            </a:r>
          </a:p>
          <a:p>
            <a:r>
              <a:rPr lang="en-AU" dirty="0" smtClean="0"/>
              <a:t>Vendors doing pre-production development of social PHRs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XDS repository (</a:t>
            </a:r>
            <a:r>
              <a:rPr lang="en-AU" dirty="0" err="1" smtClean="0"/>
              <a:t>DocumentReference</a:t>
            </a:r>
            <a:r>
              <a:rPr lang="en-AU" dirty="0" smtClean="0"/>
              <a:t>)</a:t>
            </a:r>
          </a:p>
          <a:p>
            <a:r>
              <a:rPr lang="en-AU" dirty="0" smtClean="0"/>
              <a:t>National &amp; Regional Health Record Repositories</a:t>
            </a:r>
          </a:p>
          <a:p>
            <a:r>
              <a:rPr lang="en-AU" dirty="0" smtClean="0"/>
              <a:t>DICOM VNA access</a:t>
            </a:r>
          </a:p>
          <a:p>
            <a:r>
              <a:rPr lang="en-AU" dirty="0"/>
              <a:t>V2 Messaging (Clinical content first</a:t>
            </a:r>
            <a:r>
              <a:rPr lang="en-AU" dirty="0" smtClean="0"/>
              <a:t>)</a:t>
            </a:r>
          </a:p>
          <a:p>
            <a:endParaRPr lang="en-AU" dirty="0"/>
          </a:p>
          <a:p>
            <a:r>
              <a:rPr lang="en-AU" dirty="0" smtClean="0"/>
              <a:t>Projects already happening</a:t>
            </a:r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3626</TotalTime>
  <Words>3107</Words>
  <Application>Microsoft Office PowerPoint</Application>
  <PresentationFormat>On-screen Show (4:3)</PresentationFormat>
  <Paragraphs>643</Paragraphs>
  <Slides>98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Refined</vt:lpstr>
      <vt:lpstr>PowerPoint Presentation</vt:lpstr>
      <vt:lpstr>Healthcare Standards</vt:lpstr>
      <vt:lpstr>Healthcare Standards</vt:lpstr>
      <vt:lpstr>Introducing FHIR</vt:lpstr>
      <vt:lpstr>Why FHIR?</vt:lpstr>
      <vt:lpstr>FHIR is necessary because</vt:lpstr>
      <vt:lpstr>V3 is too hard</vt:lpstr>
      <vt:lpstr>Documents are not enough</vt:lpstr>
      <vt:lpstr>V2 needs a transition path</vt:lpstr>
      <vt:lpstr>New Markets</vt:lpstr>
      <vt:lpstr>Fresh Look</vt:lpstr>
      <vt:lpstr>So what should HL7 do?</vt:lpstr>
      <vt:lpstr>Genesis of FHIR</vt:lpstr>
      <vt:lpstr>Good ideas</vt:lpstr>
      <vt:lpstr>Target Markets</vt:lpstr>
      <vt:lpstr>FHIR Ethos</vt:lpstr>
      <vt:lpstr>Resources</vt:lpstr>
      <vt:lpstr>Resources</vt:lpstr>
      <vt:lpstr>Resources</vt:lpstr>
      <vt:lpstr>PowerPoint Presentation</vt:lpstr>
      <vt:lpstr>Resources</vt:lpstr>
      <vt:lpstr>Using Resources</vt:lpstr>
      <vt:lpstr>  The Specification</vt:lpstr>
      <vt:lpstr>PowerPoint Presentation</vt:lpstr>
      <vt:lpstr>PowerPoint Presentation</vt:lpstr>
      <vt:lpstr>PowerPoint Presentation</vt:lpstr>
      <vt:lpstr>PowerPoint Presentation</vt:lpstr>
      <vt:lpstr>Extensions</vt:lpstr>
      <vt:lpstr>Ethos</vt:lpstr>
      <vt:lpstr>License</vt:lpstr>
      <vt:lpstr>Collaborations</vt:lpstr>
      <vt:lpstr>Future Plans</vt:lpstr>
      <vt:lpstr>FHIR</vt:lpstr>
      <vt:lpstr>FHIR Impact</vt:lpstr>
      <vt:lpstr>FHIR Specification</vt:lpstr>
      <vt:lpstr>Paradigms</vt:lpstr>
      <vt:lpstr>REST</vt:lpstr>
      <vt:lpstr>Documents</vt:lpstr>
      <vt:lpstr>Messages</vt:lpstr>
      <vt:lpstr>Service Oriented Architecture (SOA)</vt:lpstr>
      <vt:lpstr>Paradigms</vt:lpstr>
      <vt:lpstr>Architectures</vt:lpstr>
      <vt:lpstr>REST in detail</vt:lpstr>
      <vt:lpstr>REST</vt:lpstr>
      <vt:lpstr>REST in detail</vt:lpstr>
      <vt:lpstr>REST</vt:lpstr>
      <vt:lpstr>Operations</vt:lpstr>
      <vt:lpstr>Operations</vt:lpstr>
      <vt:lpstr>Operations</vt:lpstr>
      <vt:lpstr>Operations</vt:lpstr>
      <vt:lpstr>Operations</vt:lpstr>
      <vt:lpstr>Advanced Search</vt:lpstr>
      <vt:lpstr>Operations</vt:lpstr>
      <vt:lpstr>Operations</vt:lpstr>
      <vt:lpstr>REST Limitations</vt:lpstr>
      <vt:lpstr>REST Advantages</vt:lpstr>
      <vt:lpstr>Operations</vt:lpstr>
      <vt:lpstr>FHIR Resources</vt:lpstr>
      <vt:lpstr>Resources</vt:lpstr>
      <vt:lpstr>What’s a Resource?</vt:lpstr>
      <vt:lpstr>Resource elements</vt:lpstr>
      <vt:lpstr>It’s all about the resources . . .</vt:lpstr>
      <vt:lpstr>Profiles</vt:lpstr>
      <vt:lpstr>Resource representations</vt:lpstr>
      <vt:lpstr>PowerPoint Presentation</vt:lpstr>
      <vt:lpstr>Example - Person</vt:lpstr>
      <vt:lpstr>Example - Person</vt:lpstr>
      <vt:lpstr>PowerPoint Presentation</vt:lpstr>
      <vt:lpstr>Initial Focus</vt:lpstr>
      <vt:lpstr>The Case for Extensions</vt:lpstr>
      <vt:lpstr>Extension</vt:lpstr>
      <vt:lpstr>Definition of an Extension</vt:lpstr>
      <vt:lpstr>Is-Modifier</vt:lpstr>
      <vt:lpstr>Extensions without the pain…</vt:lpstr>
      <vt:lpstr>Resources</vt:lpstr>
      <vt:lpstr>Resource Bundles</vt:lpstr>
      <vt:lpstr>Conformance</vt:lpstr>
      <vt:lpstr>It’s all about the resources . . .</vt:lpstr>
      <vt:lpstr>Resource References</vt:lpstr>
      <vt:lpstr>Resource References</vt:lpstr>
      <vt:lpstr>Contained Resources</vt:lpstr>
      <vt:lpstr>Case Example</vt:lpstr>
      <vt:lpstr>Case Example</vt:lpstr>
      <vt:lpstr>Case Example</vt:lpstr>
      <vt:lpstr>Formats - XHTML</vt:lpstr>
      <vt:lpstr>XHTML Restrictions</vt:lpstr>
      <vt:lpstr>Formats - JSON</vt:lpstr>
      <vt:lpstr>Formats - JSON</vt:lpstr>
      <vt:lpstr>JSON Differences</vt:lpstr>
      <vt:lpstr>FHIR Manifesto</vt:lpstr>
      <vt:lpstr>Where can FHIR be used?</vt:lpstr>
      <vt:lpstr>Migration</vt:lpstr>
      <vt:lpstr>Migration – v2</vt:lpstr>
      <vt:lpstr>Migration – v3</vt:lpstr>
      <vt:lpstr>Migration – CDA</vt:lpstr>
      <vt:lpstr>Reference Implementations</vt:lpstr>
      <vt:lpstr>Implementations</vt:lpstr>
      <vt:lpstr>FHIR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Grahame</cp:lastModifiedBy>
  <cp:revision>72</cp:revision>
  <dcterms:created xsi:type="dcterms:W3CDTF">2012-12-03T20:41:34Z</dcterms:created>
  <dcterms:modified xsi:type="dcterms:W3CDTF">2013-09-18T08:59:32Z</dcterms:modified>
</cp:coreProperties>
</file>