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5" r:id="rId3"/>
    <p:sldId id="391" r:id="rId4"/>
    <p:sldId id="320" r:id="rId5"/>
    <p:sldId id="323" r:id="rId6"/>
    <p:sldId id="322" r:id="rId7"/>
    <p:sldId id="325" r:id="rId8"/>
    <p:sldId id="326" r:id="rId9"/>
    <p:sldId id="288" r:id="rId10"/>
    <p:sldId id="343" r:id="rId11"/>
    <p:sldId id="301" r:id="rId12"/>
    <p:sldId id="387" r:id="rId13"/>
    <p:sldId id="346" r:id="rId14"/>
    <p:sldId id="300" r:id="rId15"/>
    <p:sldId id="395" r:id="rId16"/>
    <p:sldId id="396" r:id="rId17"/>
    <p:sldId id="397" r:id="rId18"/>
    <p:sldId id="398" r:id="rId19"/>
    <p:sldId id="414" r:id="rId20"/>
    <p:sldId id="416" r:id="rId21"/>
    <p:sldId id="399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2" r:id="rId32"/>
    <p:sldId id="41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433" autoAdjust="0"/>
  </p:normalViewPr>
  <p:slideViewPr>
    <p:cSldViewPr>
      <p:cViewPr varScale="1">
        <p:scale>
          <a:sx n="115" d="100"/>
          <a:sy n="115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26/11/2013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 invent</a:t>
            </a:r>
            <a:r>
              <a:rPr lang="en-US" baseline="0" dirty="0" smtClean="0"/>
              <a:t> stuff that exists elsewhere unless it’s really broken or totally unaligned with the FHIR principles.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31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80%?  Look to existing specs – v2, v3, CDA templates, OpenEHR, jurisdictional projects, what implementations we’ve seen</a:t>
            </a:r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not 80% of instances, 80% of implementations</a:t>
            </a:r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52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2013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Grahame Grieve</a:t>
            </a:r>
          </a:p>
          <a:p>
            <a:r>
              <a:rPr lang="en-AU" dirty="0" smtClean="0"/>
              <a:t>Oct 29, 2013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Regardless of paradigm</a:t>
            </a:r>
            <a:r>
              <a:rPr lang="en-US" sz="2600" baseline="0" dirty="0" smtClean="0"/>
              <a:t> </a:t>
            </a:r>
            <a:r>
              <a:rPr lang="en-US" sz="2600" b="1" baseline="0" dirty="0" smtClean="0"/>
              <a:t>the content is the same</a:t>
            </a:r>
            <a:endParaRPr lang="en-US" sz="2600" b="0" baseline="0" dirty="0" smtClean="0"/>
          </a:p>
          <a:p>
            <a:r>
              <a:rPr lang="en-US" sz="2600" b="0" baseline="0" dirty="0" smtClean="0"/>
              <a:t>This means it’s straight-forward to share content across paradigms</a:t>
            </a:r>
          </a:p>
          <a:p>
            <a:pPr lvl="1"/>
            <a:r>
              <a:rPr lang="en-US" sz="2600" dirty="0" smtClean="0"/>
              <a:t>E.g. Receive a lab result in a message.  Package it in a discharge</a:t>
            </a:r>
            <a:r>
              <a:rPr lang="en-US" sz="2600" baseline="0" dirty="0" smtClean="0"/>
              <a:t> summary document</a:t>
            </a:r>
          </a:p>
          <a:p>
            <a:pPr lvl="0"/>
            <a:r>
              <a:rPr lang="en-US" sz="2600" dirty="0" smtClean="0"/>
              <a:t>It also means constraints can be shared across paradigms</a:t>
            </a:r>
          </a:p>
          <a:p>
            <a:pPr lvl="1"/>
            <a:r>
              <a:rPr lang="en-US" sz="2600" dirty="0" smtClean="0"/>
              <a:t>E.g. Define a profile for Blood Pressure and use it on resources in messages, documents, REST and services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l7.org/implement/standards/FHIR/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7560840" cy="630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250657" y="3176791"/>
            <a:ext cx="1577975" cy="1901825"/>
            <a:chOff x="4250657" y="3176791"/>
            <a:chExt cx="1577975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355976" y="3589094"/>
              <a:ext cx="10081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Lab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2774" y="328498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67744" y="3284984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6389" y="5013176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5115" y="1724725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Manageable Extensibility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built into the wire format</a:t>
            </a:r>
          </a:p>
          <a:p>
            <a:pPr lvl="1"/>
            <a:r>
              <a:rPr lang="en-US" dirty="0" smtClean="0"/>
              <a:t>All conformant systems can “handle” any possible extension - Just a bucket of “other stuff”</a:t>
            </a:r>
          </a:p>
          <a:p>
            <a:pPr lvl="0"/>
            <a:r>
              <a:rPr lang="en-US" dirty="0" smtClean="0"/>
              <a:t>Use </a:t>
            </a:r>
            <a:r>
              <a:rPr lang="en-US" dirty="0" err="1" smtClean="0"/>
              <a:t>modifierExtensions</a:t>
            </a:r>
            <a:r>
              <a:rPr lang="en-US" dirty="0" smtClean="0"/>
              <a:t> for extensions that “change things”</a:t>
            </a:r>
          </a:p>
          <a:p>
            <a:pPr lvl="0"/>
            <a:r>
              <a:rPr lang="en-US" dirty="0" smtClean="0"/>
              <a:t>Require formal definitions of extensions to be available in interoperability space</a:t>
            </a:r>
          </a:p>
          <a:p>
            <a:pPr lvl="0"/>
            <a:r>
              <a:rPr lang="en-US" dirty="0" smtClean="0"/>
              <a:t>Extensions rendered in human readable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1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can you do with FHIR?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3055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you can do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REST is inherently a platform – a capability</a:t>
            </a:r>
          </a:p>
          <a:p>
            <a:r>
              <a:rPr lang="en-AU" dirty="0" smtClean="0"/>
              <a:t>All sorts of collaborations are possible using the base API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799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AutoShape 2" descr="https://mail-attachment.googleusercontent.com/attachment/u/0/?saduie=AG9B_P-wRqdQ-kFcgved3mN9oRxL&amp;attid=0.4&amp;disp=emb&amp;view=att&amp;th=141fd9ce80f9018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https://mail-attachment.googleusercontent.com/attachment/u/0/?saduie=AG9B_P-wRqdQ-kFcgved3mN9oRxL&amp;attid=0.4&amp;disp=emb&amp;view=att&amp;th=141fd9ce80f9018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47" y="333199"/>
            <a:ext cx="3727039" cy="621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7" descr="https://mail-attachment.googleusercontent.com/attachment/u/0/?saduie=AG9B_P-wRqdQ-kFcgved3mN9oRxL&amp;attid=0.2&amp;disp=emb&amp;view=att&amp;th=141fd9ce80f9018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76" y="333199"/>
            <a:ext cx="3735484" cy="622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62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6" y="260646"/>
            <a:ext cx="3758818" cy="626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https://mail-attachment.googleusercontent.com/attachment/u/0/?saduie=AG9B_P-wRqdQ-kFcgved3mN9oRxL&amp;attid=0.1&amp;disp=emb&amp;view=att&amp;th=141fd9ce80f9018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646" y="260647"/>
            <a:ext cx="3758818" cy="626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2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943" y="4581128"/>
            <a:ext cx="2292105" cy="215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84" y="4221088"/>
            <a:ext cx="2392716" cy="224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874" y="1052736"/>
            <a:ext cx="2198526" cy="206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40968"/>
            <a:ext cx="2185355" cy="204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89" y="2852936"/>
            <a:ext cx="2155787" cy="222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36912"/>
            <a:ext cx="2103671" cy="210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764704"/>
            <a:ext cx="2273159" cy="213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616" y="476672"/>
            <a:ext cx="2091328" cy="211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2103671" cy="218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82975" y="3317603"/>
            <a:ext cx="1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Australian, Dutch, US and UK servers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6582975" y="4740583"/>
            <a:ext cx="2285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 Australian GP Systems wrapper servers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4410447" y="292006"/>
            <a:ext cx="363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Click and Play Client from Base URL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3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instigator of bad puns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Fast Healthcare Interoperability Resources</a:t>
            </a:r>
            <a:endParaRPr lang="en-US" dirty="0" smtClean="0"/>
          </a:p>
          <a:p>
            <a:r>
              <a:rPr lang="en-US" dirty="0" smtClean="0"/>
              <a:t>FHIR </a:t>
            </a:r>
            <a:r>
              <a:rPr lang="en-US" dirty="0" smtClean="0"/>
              <a:t>is the hottest thing since . . .</a:t>
            </a:r>
          </a:p>
          <a:p>
            <a:r>
              <a:rPr lang="en-US" dirty="0" smtClean="0"/>
              <a:t>This spec is spreading like . . .</a:t>
            </a:r>
          </a:p>
          <a:p>
            <a:r>
              <a:rPr lang="en-US" dirty="0" smtClean="0"/>
              <a:t>Committee X is really on FHIR</a:t>
            </a:r>
          </a:p>
          <a:p>
            <a:r>
              <a:rPr lang="en-US" dirty="0" smtClean="0"/>
              <a:t>Feel free to come up with your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1026" name="Picture 2" descr="C:\Users\office\AppData\Local\Microsoft\Windows\Temporary Internet Files\Content.IE5\NXP59YGH\MP90040001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7704856" cy="1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14" y="-50343"/>
            <a:ext cx="9158291" cy="690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649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You can do anything…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Which has it’s downside: what do you do?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There’s going to be need for implementation guides to make choices</a:t>
            </a:r>
          </a:p>
          <a:p>
            <a:endParaRPr lang="en-AU" dirty="0"/>
          </a:p>
          <a:p>
            <a:r>
              <a:rPr lang="en-AU" dirty="0" smtClean="0"/>
              <a:t>FHIR is an international platform specification</a:t>
            </a:r>
          </a:p>
          <a:p>
            <a:pPr lvl="1"/>
            <a:r>
              <a:rPr lang="en-AU" dirty="0" smtClean="0"/>
              <a:t>Will be realm and domain guides</a:t>
            </a:r>
          </a:p>
          <a:p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83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in the future?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344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Jan 2014 – publish the DSTU</a:t>
            </a:r>
          </a:p>
          <a:p>
            <a:r>
              <a:rPr lang="en-AU" dirty="0" smtClean="0"/>
              <a:t>Through 2014:</a:t>
            </a:r>
          </a:p>
          <a:p>
            <a:pPr lvl="1"/>
            <a:r>
              <a:rPr lang="en-AU" dirty="0" smtClean="0"/>
              <a:t>Implementation &amp; </a:t>
            </a:r>
            <a:r>
              <a:rPr lang="en-AU" dirty="0"/>
              <a:t>Evangelisation </a:t>
            </a:r>
            <a:r>
              <a:rPr lang="en-AU" dirty="0" smtClean="0"/>
              <a:t>Activities</a:t>
            </a:r>
          </a:p>
          <a:p>
            <a:pPr lvl="1"/>
            <a:r>
              <a:rPr lang="en-AU" dirty="0" smtClean="0"/>
              <a:t>Add to DSTU (Sept?): Additional resources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Through 2015</a:t>
            </a:r>
          </a:p>
          <a:p>
            <a:pPr lvl="1"/>
            <a:r>
              <a:rPr lang="en-AU" dirty="0" smtClean="0"/>
              <a:t>More</a:t>
            </a:r>
          </a:p>
          <a:p>
            <a:pPr lvl="1"/>
            <a:r>
              <a:rPr lang="en-AU" dirty="0" smtClean="0"/>
              <a:t>+ start preparing normative ballot? </a:t>
            </a:r>
          </a:p>
        </p:txBody>
      </p:sp>
    </p:spTree>
    <p:extLst>
      <p:ext uri="{BB962C8B-B14F-4D97-AF65-F5344CB8AC3E}">
        <p14:creationId xmlns:p14="http://schemas.microsoft.com/office/powerpoint/2010/main" val="3535150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Impact of FHIR on the market:</a:t>
            </a:r>
          </a:p>
          <a:p>
            <a:pPr lvl="1"/>
            <a:r>
              <a:rPr lang="en-AU" dirty="0" smtClean="0"/>
              <a:t>Drive interoperability prices down</a:t>
            </a:r>
          </a:p>
          <a:p>
            <a:pPr lvl="1"/>
            <a:r>
              <a:rPr lang="en-AU" dirty="0" smtClean="0"/>
              <a:t>Higher Expectations</a:t>
            </a:r>
          </a:p>
          <a:p>
            <a:pPr lvl="1"/>
            <a:r>
              <a:rPr lang="en-AU" dirty="0" smtClean="0"/>
              <a:t>Increased spend on integration (N x 2!)</a:t>
            </a:r>
          </a:p>
          <a:p>
            <a:r>
              <a:rPr lang="en-AU" dirty="0" smtClean="0"/>
              <a:t>Overall Market focus</a:t>
            </a:r>
          </a:p>
          <a:p>
            <a:pPr lvl="1"/>
            <a:r>
              <a:rPr lang="en-AU" dirty="0" smtClean="0"/>
              <a:t>PHR + SMAC</a:t>
            </a:r>
          </a:p>
          <a:p>
            <a:pPr lvl="1"/>
            <a:r>
              <a:rPr lang="en-AU" dirty="0" smtClean="0"/>
              <a:t>Healthcare repositories (MHD+)</a:t>
            </a:r>
          </a:p>
          <a:p>
            <a:pPr lvl="1"/>
            <a:r>
              <a:rPr lang="en-AU" dirty="0" smtClean="0"/>
              <a:t>Device Data management</a:t>
            </a:r>
          </a:p>
          <a:p>
            <a:pPr lvl="1"/>
            <a:r>
              <a:rPr lang="en-AU" dirty="0" smtClean="0"/>
              <a:t>Retooling existing connections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1308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Cost of Integration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AU" sz="2800" dirty="0" smtClean="0"/>
              <a:t>FHIR is designed for implementers</a:t>
            </a:r>
          </a:p>
          <a:p>
            <a:r>
              <a:rPr lang="en-AU" sz="2800" dirty="0" smtClean="0"/>
              <a:t>Written to be understood and implemented</a:t>
            </a:r>
          </a:p>
          <a:p>
            <a:r>
              <a:rPr lang="en-AU" sz="2800" dirty="0"/>
              <a:t>Resources are described in the language of the problem</a:t>
            </a:r>
          </a:p>
          <a:p>
            <a:r>
              <a:rPr lang="en-AU" sz="2800" dirty="0"/>
              <a:t>Quality and Consistency is in the </a:t>
            </a:r>
            <a:r>
              <a:rPr lang="en-AU" sz="2800" dirty="0" smtClean="0"/>
              <a:t>background</a:t>
            </a:r>
          </a:p>
          <a:p>
            <a:r>
              <a:rPr lang="en-AU" sz="2800" dirty="0" smtClean="0"/>
              <a:t>Version Stability inherent</a:t>
            </a:r>
            <a:endParaRPr lang="en-AU" sz="2800" dirty="0"/>
          </a:p>
          <a:p>
            <a:r>
              <a:rPr lang="en-AU" sz="2800" dirty="0" smtClean="0"/>
              <a:t>1000s of examples</a:t>
            </a:r>
          </a:p>
          <a:p>
            <a:r>
              <a:rPr lang="en-AU" sz="2800" dirty="0" smtClean="0"/>
              <a:t>Implementation assistance (code </a:t>
            </a:r>
            <a:r>
              <a:rPr lang="en-AU" sz="2800" dirty="0" err="1" smtClean="0"/>
              <a:t>etc</a:t>
            </a:r>
            <a:r>
              <a:rPr lang="en-AU" sz="2800" dirty="0" smtClean="0"/>
              <a:t>)</a:t>
            </a:r>
          </a:p>
          <a:p>
            <a:r>
              <a:rPr lang="en-AU" sz="2800" dirty="0" smtClean="0"/>
              <a:t>Live Servers, Regular </a:t>
            </a:r>
            <a:r>
              <a:rPr lang="en-AU" sz="2800" dirty="0" err="1" smtClean="0"/>
              <a:t>Connectathons</a:t>
            </a:r>
            <a:endParaRPr lang="en-AU" sz="2800" dirty="0" smtClean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962498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3200" dirty="0" smtClean="0"/>
              <a:t>FHIR re-uses technology</a:t>
            </a:r>
          </a:p>
          <a:p>
            <a:r>
              <a:rPr lang="en-AU" sz="3200" dirty="0" smtClean="0"/>
              <a:t>Copy Facebook, Google, Twitter </a:t>
            </a:r>
            <a:r>
              <a:rPr lang="en-AU" sz="3200" dirty="0" err="1" smtClean="0"/>
              <a:t>etc</a:t>
            </a:r>
            <a:endParaRPr lang="en-AU" sz="3200" dirty="0" smtClean="0"/>
          </a:p>
          <a:p>
            <a:r>
              <a:rPr lang="en-AU" sz="3200" dirty="0" smtClean="0"/>
              <a:t>Work with W3C</a:t>
            </a:r>
          </a:p>
          <a:p>
            <a:r>
              <a:rPr lang="en-AU" sz="3200" dirty="0" smtClean="0"/>
              <a:t>Skills &amp; Libraries are easily available</a:t>
            </a:r>
          </a:p>
          <a:p>
            <a:r>
              <a:rPr lang="en-AU" sz="3200" dirty="0" err="1" smtClean="0"/>
              <a:t>RESTful</a:t>
            </a:r>
            <a:r>
              <a:rPr lang="en-AU" sz="3200" dirty="0" smtClean="0"/>
              <a:t> API is re-usable</a:t>
            </a:r>
          </a:p>
          <a:p>
            <a:pPr lvl="1"/>
            <a:r>
              <a:rPr lang="en-AU" sz="3200" dirty="0" smtClean="0"/>
              <a:t>Push / Pull / Subscribe / Search</a:t>
            </a:r>
          </a:p>
          <a:p>
            <a:pPr lvl="1"/>
            <a:r>
              <a:rPr lang="en-AU" sz="3200" dirty="0" smtClean="0"/>
              <a:t>Build on top of it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924357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2800" dirty="0" smtClean="0"/>
              <a:t>FHIR is free and accessible</a:t>
            </a:r>
          </a:p>
          <a:p>
            <a:r>
              <a:rPr lang="en-AU" sz="2800" dirty="0" smtClean="0"/>
              <a:t>No limitations on use or distribution</a:t>
            </a:r>
          </a:p>
          <a:p>
            <a:r>
              <a:rPr lang="en-AU" sz="2800" dirty="0" smtClean="0"/>
              <a:t>Published as a website (direct linking)</a:t>
            </a:r>
          </a:p>
          <a:p>
            <a:r>
              <a:rPr lang="en-AU" sz="2800" dirty="0" smtClean="0"/>
              <a:t>Tutorials, Documentation published under open licenses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56909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These factors will drive down the cost of integration and interoperability </a:t>
            </a:r>
          </a:p>
          <a:p>
            <a:pPr lvl="1"/>
            <a:r>
              <a:rPr lang="en-AU" sz="2600" dirty="0" smtClean="0"/>
              <a:t>Easier to Develop</a:t>
            </a:r>
          </a:p>
          <a:p>
            <a:pPr lvl="1"/>
            <a:r>
              <a:rPr lang="en-AU" sz="2600" dirty="0" smtClean="0"/>
              <a:t>Easier to Troubleshoot</a:t>
            </a:r>
          </a:p>
          <a:p>
            <a:pPr lvl="1"/>
            <a:r>
              <a:rPr lang="en-AU" sz="2600" dirty="0" smtClean="0"/>
              <a:t>Easier to Leverage in production</a:t>
            </a:r>
          </a:p>
          <a:p>
            <a:pPr lvl="1"/>
            <a:r>
              <a:rPr lang="en-AU" sz="2600" dirty="0" smtClean="0"/>
              <a:t>More people to do the work (less expensive consultants)</a:t>
            </a:r>
          </a:p>
          <a:p>
            <a:r>
              <a:rPr lang="en-AU" sz="2800" dirty="0" smtClean="0"/>
              <a:t>Competing approaches will have to match the cost, or disappear – effect is already being felt</a:t>
            </a:r>
          </a:p>
        </p:txBody>
      </p:sp>
    </p:spTree>
    <p:extLst>
      <p:ext uri="{BB962C8B-B14F-4D97-AF65-F5344CB8AC3E}">
        <p14:creationId xmlns:p14="http://schemas.microsoft.com/office/powerpoint/2010/main" val="2268505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Impact of FHIR on the market:</a:t>
            </a:r>
          </a:p>
          <a:p>
            <a:pPr lvl="1"/>
            <a:r>
              <a:rPr lang="en-AU" dirty="0" smtClean="0"/>
              <a:t>Drive interoperability prices down</a:t>
            </a:r>
          </a:p>
          <a:p>
            <a:pPr lvl="1"/>
            <a:r>
              <a:rPr lang="en-AU" dirty="0" smtClean="0"/>
              <a:t>Higher Expectations</a:t>
            </a:r>
          </a:p>
          <a:p>
            <a:pPr lvl="1"/>
            <a:r>
              <a:rPr lang="en-AU" dirty="0" smtClean="0"/>
              <a:t>Increased spend on integration (N x 2!)</a:t>
            </a:r>
          </a:p>
          <a:p>
            <a:r>
              <a:rPr lang="en-AU" dirty="0" smtClean="0"/>
              <a:t>Overall Market focus</a:t>
            </a:r>
          </a:p>
          <a:p>
            <a:pPr lvl="1"/>
            <a:r>
              <a:rPr lang="en-AU" dirty="0" smtClean="0"/>
              <a:t>PHR + SMAC</a:t>
            </a:r>
          </a:p>
          <a:p>
            <a:pPr lvl="1"/>
            <a:r>
              <a:rPr lang="en-AU" dirty="0" smtClean="0"/>
              <a:t>Healthcare repositories (MHD+)</a:t>
            </a:r>
          </a:p>
          <a:p>
            <a:pPr lvl="1"/>
            <a:r>
              <a:rPr lang="en-AU" dirty="0" smtClean="0"/>
              <a:t>Device Data management</a:t>
            </a:r>
          </a:p>
          <a:p>
            <a:pPr lvl="1"/>
            <a:r>
              <a:rPr lang="en-AU" dirty="0"/>
              <a:t>Retooling existing connections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14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Brief Introduction to FHIR</a:t>
            </a:r>
          </a:p>
          <a:p>
            <a:r>
              <a:rPr lang="en-AU" dirty="0" smtClean="0"/>
              <a:t>What </a:t>
            </a:r>
            <a:r>
              <a:rPr lang="en-AU" dirty="0" smtClean="0"/>
              <a:t>can you do with FHIR?</a:t>
            </a:r>
          </a:p>
          <a:p>
            <a:r>
              <a:rPr lang="en-AU" dirty="0" smtClean="0"/>
              <a:t>What’s </a:t>
            </a:r>
            <a:r>
              <a:rPr lang="en-AU" dirty="0" smtClean="0"/>
              <a:t>in the future?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5336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Still a lot of missing coverage</a:t>
            </a:r>
          </a:p>
          <a:p>
            <a:pPr lvl="1"/>
            <a:r>
              <a:rPr lang="en-AU" dirty="0" smtClean="0"/>
              <a:t>A lot of clinical content to cover</a:t>
            </a:r>
          </a:p>
          <a:p>
            <a:pPr lvl="1"/>
            <a:r>
              <a:rPr lang="en-AU" dirty="0" smtClean="0"/>
              <a:t>Leverage CCDA knowledge</a:t>
            </a:r>
          </a:p>
          <a:p>
            <a:r>
              <a:rPr lang="en-AU" dirty="0" smtClean="0"/>
              <a:t>Still missing infrastructure</a:t>
            </a:r>
          </a:p>
          <a:p>
            <a:pPr lvl="1"/>
            <a:r>
              <a:rPr lang="en-AU" dirty="0" smtClean="0"/>
              <a:t>A way to collate &amp; organise content</a:t>
            </a:r>
          </a:p>
          <a:p>
            <a:pPr lvl="1"/>
            <a:r>
              <a:rPr lang="en-AU" dirty="0" smtClean="0"/>
              <a:t>Additional tooling still needed</a:t>
            </a:r>
            <a:endParaRPr lang="en-AU" dirty="0"/>
          </a:p>
          <a:p>
            <a:r>
              <a:rPr lang="en-AU" dirty="0" smtClean="0"/>
              <a:t>Impact </a:t>
            </a:r>
            <a:r>
              <a:rPr lang="en-AU" dirty="0"/>
              <a:t>o</a:t>
            </a:r>
            <a:r>
              <a:rPr lang="en-AU" dirty="0" smtClean="0"/>
              <a:t>n community</a:t>
            </a:r>
          </a:p>
          <a:p>
            <a:pPr lvl="1"/>
            <a:r>
              <a:rPr lang="en-AU" dirty="0" smtClean="0"/>
              <a:t>New people come to HL7</a:t>
            </a:r>
          </a:p>
          <a:p>
            <a:pPr lvl="1"/>
            <a:r>
              <a:rPr lang="en-AU" dirty="0" smtClean="0"/>
              <a:t>Governance Problems kicked down the 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04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r>
              <a:rPr lang="en-US" dirty="0"/>
              <a:t>Leverage cross-industry </a:t>
            </a:r>
            <a:r>
              <a:rPr lang="en-US" b="1" dirty="0"/>
              <a:t>web technologies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/>
              <a:t>Support multiple </a:t>
            </a:r>
            <a:r>
              <a:rPr lang="en-US" b="1" dirty="0"/>
              <a:t>paradigms </a:t>
            </a:r>
            <a:r>
              <a:rPr lang="en-US" dirty="0"/>
              <a:t>&amp; </a:t>
            </a:r>
            <a:r>
              <a:rPr lang="en-US" dirty="0" smtClean="0"/>
              <a:t>architectures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content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freely available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rgbClr val="0070C0"/>
                </a:solidFill>
                <a:effectLst/>
              </a:rPr>
              <a:t>governance</a:t>
            </a:r>
            <a:endParaRPr lang="en-CA" sz="3100" dirty="0" smtClean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97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FHIR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CA" sz="3100" dirty="0" smtClean="0">
              <a:solidFill>
                <a:srgbClr val="0070C0"/>
              </a:solidFill>
              <a:effectLst/>
            </a:endParaRPr>
          </a:p>
          <a:p>
            <a:pPr lvl="0"/>
            <a:endParaRPr lang="en-CA" dirty="0">
              <a:solidFill>
                <a:srgbClr val="0070C0"/>
              </a:solidFill>
            </a:endParaRPr>
          </a:p>
          <a:p>
            <a:pPr lvl="0"/>
            <a:r>
              <a:rPr lang="en-CA" sz="3100" dirty="0" smtClean="0">
                <a:effectLst/>
                <a:hlinkClick r:id="rId3"/>
              </a:rPr>
              <a:t>http://hl7.org/fhir</a:t>
            </a:r>
            <a:endParaRPr lang="en-CA" sz="3100" dirty="0" smtClean="0">
              <a:effectLst/>
            </a:endParaRPr>
          </a:p>
          <a:p>
            <a:pPr lvl="0"/>
            <a:endParaRPr lang="en-CA" dirty="0"/>
          </a:p>
          <a:p>
            <a:pPr lvl="0"/>
            <a:r>
              <a:rPr lang="en-CA" sz="3100" dirty="0" smtClean="0">
                <a:effectLst/>
              </a:rPr>
              <a:t>Twitter: #FHIR</a:t>
            </a:r>
          </a:p>
        </p:txBody>
      </p:sp>
    </p:spTree>
    <p:extLst>
      <p:ext uri="{BB962C8B-B14F-4D97-AF65-F5344CB8AC3E}">
        <p14:creationId xmlns:p14="http://schemas.microsoft.com/office/powerpoint/2010/main" val="29288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r>
              <a:rPr lang="en-US" dirty="0"/>
              <a:t>Leverage cross-industry </a:t>
            </a:r>
            <a:r>
              <a:rPr lang="en-US" b="1" dirty="0"/>
              <a:t>web technologies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>
              <a:defRPr/>
            </a:pPr>
            <a:r>
              <a:rPr lang="en-US" dirty="0"/>
              <a:t>Make content </a:t>
            </a:r>
            <a:r>
              <a:rPr lang="en-US" b="1" dirty="0"/>
              <a:t>freely available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shared using XML &amp; JSON</a:t>
            </a:r>
          </a:p>
          <a:p>
            <a:r>
              <a:rPr lang="en-US" dirty="0" smtClean="0"/>
              <a:t>Collections represented using ATOM</a:t>
            </a:r>
          </a:p>
          <a:p>
            <a:pPr lvl="1"/>
            <a:r>
              <a:rPr lang="en-US" dirty="0" smtClean="0"/>
              <a:t>Same technology</a:t>
            </a:r>
            <a:r>
              <a:rPr lang="en-US" baseline="0" dirty="0" smtClean="0"/>
              <a:t> that gives you your daily news summary</a:t>
            </a:r>
          </a:p>
          <a:p>
            <a:pPr lvl="1"/>
            <a:r>
              <a:rPr lang="en-US" baseline="0" dirty="0" smtClean="0"/>
              <a:t>Out-of-the-box publish/subscribe</a:t>
            </a:r>
          </a:p>
          <a:p>
            <a:pPr lvl="0"/>
            <a:r>
              <a:rPr lang="en-US" dirty="0" smtClean="0"/>
              <a:t>Web calls work the same way they do for Facebook</a:t>
            </a:r>
            <a:r>
              <a:rPr lang="en-US" baseline="0" dirty="0" smtClean="0"/>
              <a:t> &amp; Twitter</a:t>
            </a:r>
          </a:p>
          <a:p>
            <a:pPr lvl="0"/>
            <a:r>
              <a:rPr lang="en-US" dirty="0" smtClean="0"/>
              <a:t>Rely on HTTPS, OAuth, etc. for security functions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 rot="1342982">
            <a:off x="195075" y="2958290"/>
            <a:ext cx="864096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2700">
                  <a:noFill/>
                  <a:prstDash val="solid"/>
                </a:ln>
                <a:solidFill>
                  <a:schemeClr val="accent1">
                    <a:alpha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http://...</a:t>
            </a:r>
            <a:endParaRPr lang="en-US" sz="16600" b="1" cap="none" spc="0" dirty="0">
              <a:ln w="12700">
                <a:noFill/>
                <a:prstDash val="solid"/>
              </a:ln>
              <a:solidFill>
                <a:schemeClr val="accent1">
                  <a:alpha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2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Inclusion of content in core specification is based on core rule</a:t>
            </a:r>
          </a:p>
          <a:p>
            <a:pPr lvl="1"/>
            <a:r>
              <a:rPr lang="en-US" dirty="0" smtClean="0"/>
              <a:t>“We only include data elements if we are confident that 80% of implementations maintaining that resource will make use of the element”</a:t>
            </a:r>
          </a:p>
          <a:p>
            <a:pPr lvl="1"/>
            <a:r>
              <a:rPr lang="en-US" dirty="0" smtClean="0"/>
              <a:t>Other content pushed to extensions</a:t>
            </a:r>
          </a:p>
          <a:p>
            <a:pPr lvl="2"/>
            <a:r>
              <a:rPr lang="en-US" dirty="0" smtClean="0"/>
              <a:t>(more on this later)</a:t>
            </a:r>
          </a:p>
          <a:p>
            <a:r>
              <a:rPr lang="en-US" dirty="0" smtClean="0"/>
              <a:t>Easy to say, governance challenge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95536" y="1700808"/>
            <a:ext cx="864096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  <a:alpha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80%</a:t>
            </a:r>
            <a:endParaRPr lang="en-US" sz="287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  <a:alpha val="1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89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very important lesson from CDA</a:t>
            </a:r>
          </a:p>
          <a:p>
            <a:pPr lvl="1"/>
            <a:r>
              <a:rPr lang="en-US" dirty="0" smtClean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dirty="0" smtClean="0"/>
              <a:t>This doesn’t just hold for documents – important for messages, services, etc.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is required to </a:t>
            </a:r>
            <a:br>
              <a:rPr lang="en-US" b="0" baseline="0" dirty="0" smtClean="0"/>
            </a:br>
            <a:r>
              <a:rPr lang="en-US" b="0" baseline="0" dirty="0" smtClean="0"/>
              <a:t>have a 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568538"/>
            <a:ext cx="8283611" cy="252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782115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6686</TotalTime>
  <Words>1198</Words>
  <Application>Microsoft Office PowerPoint</Application>
  <PresentationFormat>On-screen Show (4:3)</PresentationFormat>
  <Paragraphs>228</Paragraphs>
  <Slides>32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Refined</vt:lpstr>
      <vt:lpstr>Introduction to FHIR</vt:lpstr>
      <vt:lpstr>An instigator of bad puns</vt:lpstr>
      <vt:lpstr>Content</vt:lpstr>
      <vt:lpstr>FHIR Manifesto</vt:lpstr>
      <vt:lpstr>Web technologies</vt:lpstr>
      <vt:lpstr>Support “Common” Scenarios</vt:lpstr>
      <vt:lpstr>Human Readable</vt:lpstr>
      <vt:lpstr>Freely available</vt:lpstr>
      <vt:lpstr>Paradigms</vt:lpstr>
      <vt:lpstr>Paradigms</vt:lpstr>
      <vt:lpstr>Resources</vt:lpstr>
      <vt:lpstr>PowerPoint Presentation</vt:lpstr>
      <vt:lpstr>It’s all about the resources . . .</vt:lpstr>
      <vt:lpstr>Manageable Extensibility</vt:lpstr>
      <vt:lpstr>What can you do with FHIR?</vt:lpstr>
      <vt:lpstr>What you can do</vt:lpstr>
      <vt:lpstr>PowerPoint Presentation</vt:lpstr>
      <vt:lpstr>PowerPoint Presentation</vt:lpstr>
      <vt:lpstr>PowerPoint Presentation</vt:lpstr>
      <vt:lpstr>PowerPoint Presentation</vt:lpstr>
      <vt:lpstr>You can do anything…</vt:lpstr>
      <vt:lpstr>What’s in the future?</vt:lpstr>
      <vt:lpstr>Future</vt:lpstr>
      <vt:lpstr>Future</vt:lpstr>
      <vt:lpstr>FHIR &amp; Cost of Integration</vt:lpstr>
      <vt:lpstr>FHIR &amp; Cost of Integration</vt:lpstr>
      <vt:lpstr>FHIR &amp; Cost of Integration</vt:lpstr>
      <vt:lpstr>FHIR &amp; Cost of Integration</vt:lpstr>
      <vt:lpstr>Future</vt:lpstr>
      <vt:lpstr>Future Challenges</vt:lpstr>
      <vt:lpstr>FHIR Manifesto</vt:lpstr>
      <vt:lpstr>FHIR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Grahame</cp:lastModifiedBy>
  <cp:revision>147</cp:revision>
  <dcterms:created xsi:type="dcterms:W3CDTF">2012-12-03T20:41:34Z</dcterms:created>
  <dcterms:modified xsi:type="dcterms:W3CDTF">2013-11-25T23:14:59Z</dcterms:modified>
</cp:coreProperties>
</file>