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2" r:id="rId5"/>
    <p:sldId id="275" r:id="rId6"/>
    <p:sldId id="269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90" r:id="rId15"/>
    <p:sldId id="286" r:id="rId16"/>
    <p:sldId id="287" r:id="rId17"/>
    <p:sldId id="288" r:id="rId18"/>
    <p:sldId id="289" r:id="rId19"/>
    <p:sldId id="291" r:id="rId20"/>
    <p:sldId id="293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9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34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974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588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47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C11DB270-AFF3-4D77-B54A-0026E3B95482}" type="datetimeFigureOut">
              <a:rPr lang="en-AU" smtClean="0"/>
              <a:t>27/11/2013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2013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://fhirblog.com/" TargetMode="External"/><Relationship Id="rId4" Type="http://schemas.openxmlformats.org/officeDocument/2006/relationships/hyperlink" Target="http://www.healthintersections.com.a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4800" dirty="0"/>
              <a:t>FHIR: </a:t>
            </a:r>
            <a:r>
              <a:rPr lang="en-AU" sz="4800" dirty="0" smtClean="0"/>
              <a:t/>
            </a:r>
            <a:br>
              <a:rPr lang="en-AU" sz="4800" dirty="0" smtClean="0"/>
            </a:br>
            <a:r>
              <a:rPr lang="en-AU" sz="4800" dirty="0" smtClean="0"/>
              <a:t>What’s it all about?</a:t>
            </a: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Grahame Grieve</a:t>
            </a:r>
          </a:p>
          <a:p>
            <a:r>
              <a:rPr lang="en-AU" dirty="0" smtClean="0"/>
              <a:t>HINZ</a:t>
            </a:r>
            <a:endParaRPr lang="en-AU" dirty="0"/>
          </a:p>
          <a:p>
            <a:r>
              <a:rPr lang="en-AU" dirty="0" smtClean="0"/>
              <a:t>November 2014</a:t>
            </a:r>
          </a:p>
        </p:txBody>
      </p:sp>
    </p:spTree>
    <p:extLst>
      <p:ext uri="{BB962C8B-B14F-4D97-AF65-F5344CB8AC3E}">
        <p14:creationId xmlns:p14="http://schemas.microsoft.com/office/powerpoint/2010/main" val="2428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Web Centric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A Fresh Look must start with the web</a:t>
            </a:r>
          </a:p>
          <a:p>
            <a:r>
              <a:rPr lang="en-AU" sz="3200" dirty="0" smtClean="0"/>
              <a:t>Successful integration not dreamed of even a decade ago</a:t>
            </a:r>
          </a:p>
          <a:p>
            <a:r>
              <a:rPr lang="en-AU" sz="3200" dirty="0" smtClean="0"/>
              <a:t>Leverage both technology and approaches</a:t>
            </a:r>
          </a:p>
          <a:p>
            <a:r>
              <a:rPr lang="en-AU" sz="3200" dirty="0" smtClean="0"/>
              <a:t>Get on board with “SMAC”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8526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Searching for success markers lead to </a:t>
            </a:r>
            <a:r>
              <a:rPr lang="en-AU" sz="2800" dirty="0" err="1" smtClean="0"/>
              <a:t>RESTful</a:t>
            </a:r>
            <a:r>
              <a:rPr lang="en-AU" sz="2800" dirty="0" smtClean="0"/>
              <a:t> APIs</a:t>
            </a:r>
          </a:p>
          <a:p>
            <a:pPr lvl="1"/>
            <a:r>
              <a:rPr lang="en-AU" sz="2800" dirty="0" smtClean="0"/>
              <a:t>In particular, 37Signals “</a:t>
            </a:r>
            <a:r>
              <a:rPr lang="en-AU" sz="2800" dirty="0" err="1" smtClean="0"/>
              <a:t>Highrise</a:t>
            </a:r>
            <a:r>
              <a:rPr lang="en-AU" sz="2800" dirty="0" smtClean="0"/>
              <a:t>” Application</a:t>
            </a:r>
          </a:p>
          <a:p>
            <a:pPr lvl="1"/>
            <a:r>
              <a:rPr lang="en-AU" sz="2800" dirty="0" smtClean="0"/>
              <a:t>Highly regarded “</a:t>
            </a:r>
            <a:r>
              <a:rPr lang="en-AU" sz="2800" dirty="0" err="1" smtClean="0"/>
              <a:t>RESTful</a:t>
            </a:r>
            <a:r>
              <a:rPr lang="en-AU" sz="2800" dirty="0" smtClean="0"/>
              <a:t>” API</a:t>
            </a:r>
          </a:p>
          <a:p>
            <a:r>
              <a:rPr lang="en-AU" sz="2800" dirty="0" smtClean="0"/>
              <a:t>Rewrote the </a:t>
            </a:r>
            <a:r>
              <a:rPr lang="en-AU" sz="2800" dirty="0" err="1" smtClean="0"/>
              <a:t>Highrise</a:t>
            </a:r>
            <a:r>
              <a:rPr lang="en-AU" sz="2800" dirty="0" smtClean="0"/>
              <a:t> API for healthcare</a:t>
            </a:r>
          </a:p>
          <a:p>
            <a:pPr lvl="1"/>
            <a:r>
              <a:rPr lang="en-AU" sz="2800" dirty="0" smtClean="0"/>
              <a:t>With as little change as possible</a:t>
            </a:r>
          </a:p>
          <a:p>
            <a:r>
              <a:rPr lang="en-AU" sz="2800" dirty="0" smtClean="0"/>
              <a:t>Very positively received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442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– http://hl7.org/fhir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Fast Health Interoperable Resources® (pr. “fire”)</a:t>
            </a:r>
          </a:p>
          <a:p>
            <a:pPr lvl="1"/>
            <a:r>
              <a:rPr lang="en-AU" sz="2800" dirty="0" smtClean="0"/>
              <a:t>Small building blocks for health records</a:t>
            </a:r>
          </a:p>
          <a:p>
            <a:pPr lvl="1"/>
            <a:r>
              <a:rPr lang="en-AU" sz="2800" dirty="0" smtClean="0"/>
              <a:t>XML / JSON representation</a:t>
            </a:r>
          </a:p>
          <a:p>
            <a:pPr lvl="1"/>
            <a:r>
              <a:rPr lang="en-AU" sz="2800" dirty="0" smtClean="0"/>
              <a:t>Tailored for REST but useable in other ways</a:t>
            </a:r>
          </a:p>
          <a:p>
            <a:pPr lvl="1"/>
            <a:r>
              <a:rPr lang="en-AU" sz="2800" dirty="0" smtClean="0"/>
              <a:t>Standard Data, Narrative, and Extensions</a:t>
            </a:r>
          </a:p>
          <a:p>
            <a:pPr lvl="1"/>
            <a:r>
              <a:rPr lang="en-AU" sz="2800" dirty="0" smtClean="0"/>
              <a:t>Best ideas from HL7, DICOM, IHE </a:t>
            </a:r>
            <a:r>
              <a:rPr lang="en-AU" sz="2800" dirty="0" err="1" smtClean="0"/>
              <a:t>etc</a:t>
            </a:r>
            <a:endParaRPr lang="en-AU" sz="2800" dirty="0" smtClean="0"/>
          </a:p>
          <a:p>
            <a:r>
              <a:rPr lang="en-AU" sz="2800" dirty="0" smtClean="0"/>
              <a:t>Based </a:t>
            </a:r>
            <a:r>
              <a:rPr lang="en-AU" sz="2800" dirty="0"/>
              <a:t>on industry best practices, with a focus on simplicity and </a:t>
            </a:r>
            <a:r>
              <a:rPr lang="en-AU" sz="2800" dirty="0" err="1" smtClean="0"/>
              <a:t>implementability</a:t>
            </a:r>
            <a:endParaRPr lang="en-AU" sz="2800" dirty="0" smtClean="0"/>
          </a:p>
          <a:p>
            <a:r>
              <a:rPr lang="en-AU" sz="2800" dirty="0" smtClean="0"/>
              <a:t>Administration / Clinical / Infrastructure</a:t>
            </a:r>
            <a:endParaRPr lang="en-AU" sz="2800" dirty="0"/>
          </a:p>
          <a:p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27520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23528" y="332656"/>
            <a:ext cx="8496944" cy="14401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C:\work\org.hl7.fhir\build\publish\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9148"/>
            <a:ext cx="7416824" cy="618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4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Development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July 2011 – Conception</a:t>
            </a:r>
          </a:p>
          <a:p>
            <a:r>
              <a:rPr lang="en-AU" sz="3200" dirty="0" smtClean="0"/>
              <a:t>Aug/Sept 2012 – First Draft Ballot</a:t>
            </a:r>
          </a:p>
          <a:p>
            <a:r>
              <a:rPr lang="en-AU" sz="3200" dirty="0" smtClean="0"/>
              <a:t>Sept 2012 – First </a:t>
            </a:r>
            <a:r>
              <a:rPr lang="en-AU" sz="3200" dirty="0" err="1" smtClean="0"/>
              <a:t>Connectathon</a:t>
            </a:r>
            <a:endParaRPr lang="en-AU" sz="3200" dirty="0" smtClean="0"/>
          </a:p>
          <a:p>
            <a:r>
              <a:rPr lang="en-AU" sz="3200" dirty="0" smtClean="0"/>
              <a:t>Aug/Sept 2013 (now) – First DSTU ballot</a:t>
            </a:r>
            <a:br>
              <a:rPr lang="en-AU" sz="3200" dirty="0" smtClean="0"/>
            </a:br>
            <a:r>
              <a:rPr lang="en-AU" sz="3200" dirty="0" smtClean="0"/>
              <a:t>DSTU = Draft Standard For Trial Use</a:t>
            </a:r>
          </a:p>
          <a:p>
            <a:r>
              <a:rPr lang="en-AU" sz="3200" dirty="0" smtClean="0"/>
              <a:t>January 2014 </a:t>
            </a:r>
            <a:r>
              <a:rPr lang="en-AU" sz="3200" dirty="0" smtClean="0"/>
              <a:t>– DSTU finalised</a:t>
            </a:r>
          </a:p>
          <a:p>
            <a:r>
              <a:rPr lang="en-AU" sz="3200" dirty="0" smtClean="0"/>
              <a:t>~2016 – Final full version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7204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Cost of Integration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AU" sz="2800" dirty="0" smtClean="0"/>
              <a:t>FHIR is designed for implementers</a:t>
            </a:r>
          </a:p>
          <a:p>
            <a:r>
              <a:rPr lang="en-AU" sz="2800" dirty="0" smtClean="0"/>
              <a:t>Written to be understood and implemented</a:t>
            </a:r>
          </a:p>
          <a:p>
            <a:r>
              <a:rPr lang="en-AU" sz="2800" dirty="0"/>
              <a:t>Resources are described in the language of the problem</a:t>
            </a:r>
          </a:p>
          <a:p>
            <a:r>
              <a:rPr lang="en-AU" sz="2800" dirty="0"/>
              <a:t>Quality and Consistency is in the </a:t>
            </a:r>
            <a:r>
              <a:rPr lang="en-AU" sz="2800" dirty="0" smtClean="0"/>
              <a:t>background</a:t>
            </a:r>
          </a:p>
          <a:p>
            <a:r>
              <a:rPr lang="en-AU" sz="2800" dirty="0" smtClean="0"/>
              <a:t>Version Stability inherent</a:t>
            </a:r>
            <a:endParaRPr lang="en-AU" sz="2800" dirty="0"/>
          </a:p>
          <a:p>
            <a:r>
              <a:rPr lang="en-AU" sz="2800" dirty="0" smtClean="0"/>
              <a:t>100s of examples</a:t>
            </a:r>
          </a:p>
          <a:p>
            <a:r>
              <a:rPr lang="en-AU" sz="2800" dirty="0" smtClean="0"/>
              <a:t>Implementation assistance (code </a:t>
            </a:r>
            <a:r>
              <a:rPr lang="en-AU" sz="2800" dirty="0" err="1" smtClean="0"/>
              <a:t>etc</a:t>
            </a:r>
            <a:r>
              <a:rPr lang="en-AU" sz="2800" dirty="0" smtClean="0"/>
              <a:t>)</a:t>
            </a:r>
          </a:p>
          <a:p>
            <a:r>
              <a:rPr lang="en-AU" sz="2800" dirty="0" smtClean="0"/>
              <a:t>Live Servers, Regular </a:t>
            </a:r>
            <a:r>
              <a:rPr lang="en-AU" sz="2800" dirty="0" err="1" smtClean="0"/>
              <a:t>Connectathons</a:t>
            </a:r>
            <a:endParaRPr lang="en-AU" sz="28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458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3200" dirty="0" smtClean="0"/>
              <a:t>FHIR re-uses technology</a:t>
            </a:r>
          </a:p>
          <a:p>
            <a:r>
              <a:rPr lang="en-AU" sz="3200" dirty="0" smtClean="0"/>
              <a:t>Copy Facebook, Google, Twitter </a:t>
            </a:r>
            <a:r>
              <a:rPr lang="en-AU" sz="3200" dirty="0" err="1" smtClean="0"/>
              <a:t>etc</a:t>
            </a:r>
            <a:endParaRPr lang="en-AU" sz="3200" dirty="0" smtClean="0"/>
          </a:p>
          <a:p>
            <a:r>
              <a:rPr lang="en-AU" sz="3200" dirty="0" smtClean="0"/>
              <a:t>Work with W3C</a:t>
            </a:r>
          </a:p>
          <a:p>
            <a:r>
              <a:rPr lang="en-AU" sz="3200" dirty="0" smtClean="0"/>
              <a:t>Skills &amp; Libraries are easily available</a:t>
            </a:r>
          </a:p>
          <a:p>
            <a:r>
              <a:rPr lang="en-AU" sz="3200" dirty="0" err="1" smtClean="0"/>
              <a:t>RESTful</a:t>
            </a:r>
            <a:r>
              <a:rPr lang="en-AU" sz="3200" dirty="0" smtClean="0"/>
              <a:t> API is re-usable</a:t>
            </a:r>
          </a:p>
          <a:p>
            <a:pPr lvl="1"/>
            <a:r>
              <a:rPr lang="en-AU" sz="3200" dirty="0" smtClean="0"/>
              <a:t>Push / Pull / Subscribe / Search</a:t>
            </a:r>
          </a:p>
          <a:p>
            <a:pPr lvl="1"/>
            <a:r>
              <a:rPr lang="en-AU" sz="3200" dirty="0" smtClean="0"/>
              <a:t>Build on top of it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6354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2800" dirty="0" smtClean="0"/>
              <a:t>FHIR is free and accessible</a:t>
            </a:r>
          </a:p>
          <a:p>
            <a:r>
              <a:rPr lang="en-AU" sz="2800" dirty="0" smtClean="0"/>
              <a:t>No limitations on use or distribution</a:t>
            </a:r>
          </a:p>
          <a:p>
            <a:r>
              <a:rPr lang="en-AU" sz="2800" dirty="0" smtClean="0"/>
              <a:t>Published as a website (direct linking)</a:t>
            </a:r>
          </a:p>
          <a:p>
            <a:r>
              <a:rPr lang="en-AU" sz="2800" dirty="0" smtClean="0"/>
              <a:t>Tutorials, Documentation published under open licenses</a:t>
            </a:r>
          </a:p>
          <a:p>
            <a:endParaRPr lang="en-AU" sz="2800" dirty="0"/>
          </a:p>
        </p:txBody>
      </p:sp>
      <p:pic>
        <p:nvPicPr>
          <p:cNvPr id="4" name="Content Placeholder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8667619" cy="26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0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These factors will drive down the cost of integration and interoperability </a:t>
            </a:r>
          </a:p>
          <a:p>
            <a:pPr lvl="1"/>
            <a:r>
              <a:rPr lang="en-AU" sz="2600" dirty="0" smtClean="0"/>
              <a:t>Easier to Develop</a:t>
            </a:r>
          </a:p>
          <a:p>
            <a:pPr lvl="1"/>
            <a:r>
              <a:rPr lang="en-AU" sz="2600" dirty="0" smtClean="0"/>
              <a:t>Easier to Troubleshoot</a:t>
            </a:r>
          </a:p>
          <a:p>
            <a:pPr lvl="1"/>
            <a:r>
              <a:rPr lang="en-AU" sz="2600" dirty="0" smtClean="0"/>
              <a:t>Easier to Leverage in production</a:t>
            </a:r>
          </a:p>
          <a:p>
            <a:pPr lvl="1"/>
            <a:r>
              <a:rPr lang="en-AU" sz="2600" dirty="0" smtClean="0"/>
              <a:t>More people to do the work (less expensive consultants)</a:t>
            </a:r>
          </a:p>
          <a:p>
            <a:r>
              <a:rPr lang="en-AU" sz="2800" dirty="0" smtClean="0"/>
              <a:t>Competing approaches will have to match the cost, or disappear – effect is already being felt</a:t>
            </a:r>
          </a:p>
        </p:txBody>
      </p:sp>
    </p:spTree>
    <p:extLst>
      <p:ext uri="{BB962C8B-B14F-4D97-AF65-F5344CB8AC3E}">
        <p14:creationId xmlns:p14="http://schemas.microsoft.com/office/powerpoint/2010/main" val="13795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Market Consequences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FHIR is a brand new approach</a:t>
            </a:r>
          </a:p>
          <a:p>
            <a:r>
              <a:rPr lang="en-AU" sz="3200" dirty="0" smtClean="0"/>
              <a:t>Is it really worth doing something brand new?</a:t>
            </a:r>
          </a:p>
          <a:p>
            <a:r>
              <a:rPr lang="en-AU" sz="3200" dirty="0" smtClean="0"/>
              <a:t>Initial response from HL7 community members is always negative</a:t>
            </a:r>
          </a:p>
          <a:p>
            <a:r>
              <a:rPr lang="en-AU" sz="3200" dirty="0" smtClean="0"/>
              <a:t>Drive to adopt FHIR comes from outside</a:t>
            </a:r>
          </a:p>
          <a:p>
            <a:pPr lvl="1"/>
            <a:r>
              <a:rPr lang="en-AU" sz="3000" dirty="0" smtClean="0"/>
              <a:t>Reason why FHIR is free</a:t>
            </a:r>
          </a:p>
          <a:p>
            <a:r>
              <a:rPr lang="en-AU" sz="3200" dirty="0" smtClean="0"/>
              <a:t>Classic change process problem</a:t>
            </a:r>
          </a:p>
        </p:txBody>
      </p:sp>
    </p:spTree>
    <p:extLst>
      <p:ext uri="{BB962C8B-B14F-4D97-AF65-F5344CB8AC3E}">
        <p14:creationId xmlns:p14="http://schemas.microsoft.com/office/powerpoint/2010/main" val="38594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2400" dirty="0" smtClean="0"/>
              <a:t>Introducing FHIR (Fast Healthcare Interoperable Resources)</a:t>
            </a:r>
          </a:p>
          <a:p>
            <a:pPr marL="114300" indent="0">
              <a:buNone/>
            </a:pPr>
            <a:endParaRPr lang="en-AU" sz="2400" dirty="0" smtClean="0"/>
          </a:p>
          <a:p>
            <a:r>
              <a:rPr lang="en-AU" sz="2400" dirty="0" smtClean="0"/>
              <a:t>Why </a:t>
            </a:r>
            <a:r>
              <a:rPr lang="en-AU" sz="2400" dirty="0"/>
              <a:t>HL7 needs a fresh approach</a:t>
            </a:r>
          </a:p>
          <a:p>
            <a:r>
              <a:rPr lang="en-AU" sz="2400" dirty="0" smtClean="0"/>
              <a:t>Leveraging </a:t>
            </a:r>
            <a:r>
              <a:rPr lang="en-AU" sz="2400" dirty="0"/>
              <a:t>web technologies in core healthcare business</a:t>
            </a:r>
          </a:p>
          <a:p>
            <a:r>
              <a:rPr lang="en-AU" sz="2400" dirty="0" smtClean="0"/>
              <a:t>How </a:t>
            </a:r>
            <a:r>
              <a:rPr lang="en-AU" sz="2400" dirty="0"/>
              <a:t>FHIR will drive down the costs of integration</a:t>
            </a:r>
          </a:p>
          <a:p>
            <a:r>
              <a:rPr lang="en-AU" sz="2400" dirty="0" smtClean="0"/>
              <a:t>Market </a:t>
            </a:r>
            <a:r>
              <a:rPr lang="en-AU" sz="2400" dirty="0"/>
              <a:t>consequence of changes in standards</a:t>
            </a:r>
          </a:p>
        </p:txBody>
      </p:sp>
    </p:spTree>
    <p:extLst>
      <p:ext uri="{BB962C8B-B14F-4D97-AF65-F5344CB8AC3E}">
        <p14:creationId xmlns:p14="http://schemas.microsoft.com/office/powerpoint/2010/main" val="30416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Community of Interest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200" dirty="0" smtClean="0"/>
              <a:t>July 2011 – A few insiders</a:t>
            </a:r>
          </a:p>
          <a:p>
            <a:r>
              <a:rPr lang="en-AU" sz="3200" dirty="0" smtClean="0"/>
              <a:t>Sept 2012 – The wider HL7 community</a:t>
            </a:r>
          </a:p>
          <a:p>
            <a:r>
              <a:rPr lang="en-AU" sz="3200" dirty="0" smtClean="0"/>
              <a:t>Early 2013 – National programs start exploring use of FHIR</a:t>
            </a:r>
          </a:p>
          <a:p>
            <a:r>
              <a:rPr lang="en-AU" sz="3200" dirty="0" smtClean="0"/>
              <a:t>Sept 2013 – The integration community (interface engine vendors) + (new) EHR vendors</a:t>
            </a:r>
          </a:p>
          <a:p>
            <a:r>
              <a:rPr lang="en-AU" sz="3200" dirty="0" smtClean="0"/>
              <a:t>2014/2015: Slow penetration across the market – especially large projects</a:t>
            </a:r>
          </a:p>
          <a:p>
            <a:endParaRPr lang="en-AU" sz="3200" dirty="0" smtClean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7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PHR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PHR market growing rapidly</a:t>
            </a:r>
          </a:p>
          <a:p>
            <a:r>
              <a:rPr lang="en-AU" sz="3200" dirty="0" smtClean="0"/>
              <a:t>Many PHR providers, 1000s of healthcare providers</a:t>
            </a:r>
          </a:p>
          <a:p>
            <a:r>
              <a:rPr lang="en-AU" sz="3200" dirty="0" smtClean="0"/>
              <a:t>Total cost for PHR connection - ~$100000</a:t>
            </a:r>
          </a:p>
          <a:p>
            <a:r>
              <a:rPr lang="en-AU" sz="3200" dirty="0" smtClean="0"/>
              <a:t>The PHR interface has to be commoditised</a:t>
            </a:r>
          </a:p>
          <a:p>
            <a:r>
              <a:rPr lang="en-AU" sz="3200" dirty="0" smtClean="0"/>
              <a:t>FHIR is the only candidate</a:t>
            </a:r>
          </a:p>
          <a:p>
            <a:r>
              <a:rPr lang="en-AU" sz="3200" dirty="0" smtClean="0"/>
              <a:t>Strong &amp; Quick Adoption in this space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79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org.hl7.fhir\documents\graphics\logo-fhir-123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8" y="3948790"/>
            <a:ext cx="388134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Specification: </a:t>
            </a:r>
            <a:r>
              <a:rPr lang="en-AU" sz="2800" dirty="0" smtClean="0">
                <a:hlinkClick r:id="rId3"/>
              </a:rPr>
              <a:t>http://hl7.org/fhir</a:t>
            </a:r>
            <a:endParaRPr lang="en-AU" sz="2800" dirty="0" smtClean="0"/>
          </a:p>
          <a:p>
            <a:r>
              <a:rPr lang="en-AU" sz="2800" dirty="0" smtClean="0"/>
              <a:t>Twitter: #FHIR (news feed)</a:t>
            </a:r>
          </a:p>
          <a:p>
            <a:r>
              <a:rPr lang="en-AU" sz="2800" dirty="0" smtClean="0"/>
              <a:t>My </a:t>
            </a:r>
            <a:r>
              <a:rPr lang="en-AU" sz="2800" dirty="0" smtClean="0"/>
              <a:t>blog: </a:t>
            </a:r>
            <a:r>
              <a:rPr lang="en-AU" sz="2800" dirty="0" smtClean="0">
                <a:hlinkClick r:id="rId4"/>
              </a:rPr>
              <a:t>http://</a:t>
            </a:r>
            <a:r>
              <a:rPr lang="en-AU" sz="2800" dirty="0" smtClean="0">
                <a:hlinkClick r:id="rId4"/>
              </a:rPr>
              <a:t>www.healthintersections.com.au</a:t>
            </a:r>
            <a:endParaRPr lang="en-AU" sz="2800" dirty="0" smtClean="0"/>
          </a:p>
          <a:p>
            <a:r>
              <a:rPr lang="en-AU" sz="2800" dirty="0" smtClean="0"/>
              <a:t>David Hay’s blog: </a:t>
            </a:r>
            <a:r>
              <a:rPr lang="en-AU" sz="2800" dirty="0" smtClean="0">
                <a:hlinkClick r:id="rId5"/>
              </a:rPr>
              <a:t>http://fhirblog.com</a:t>
            </a:r>
            <a:r>
              <a:rPr lang="en-AU" sz="2800" dirty="0" smtClean="0"/>
              <a:t> </a:t>
            </a:r>
            <a:endParaRPr lang="en-AU" sz="2800" dirty="0" smtClean="0"/>
          </a:p>
          <a:p>
            <a:endParaRPr lang="en-AU" sz="2800" dirty="0" smtClean="0"/>
          </a:p>
          <a:p>
            <a:endParaRPr lang="en-AU" sz="2800" u="sng" dirty="0" smtClean="0"/>
          </a:p>
        </p:txBody>
      </p:sp>
      <p:pic>
        <p:nvPicPr>
          <p:cNvPr id="1026" name="Picture 2" descr="C:\Dropbox\Health Intersections\Organisation\Website\health-intersections-high-r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085184"/>
            <a:ext cx="3747939" cy="94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6484694"/>
            <a:ext cx="787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© Health Intersections. This work is licensed under a Creative Commons Attribution 3.0 </a:t>
            </a:r>
            <a:r>
              <a:rPr lang="en-AU" sz="1400" dirty="0" err="1" smtClean="0"/>
              <a:t>Unported</a:t>
            </a:r>
            <a:r>
              <a:rPr lang="en-AU" sz="1400" dirty="0" smtClean="0"/>
              <a:t> License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6614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HL7</a:t>
            </a:r>
            <a:endParaRPr lang="en-AU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 fontScale="92500"/>
          </a:bodyPr>
          <a:lstStyle/>
          <a:p>
            <a:r>
              <a:rPr lang="en-AU" sz="3600" dirty="0" smtClean="0"/>
              <a:t>“The 800lb Gorilla of Healthcare Standards”</a:t>
            </a:r>
          </a:p>
          <a:p>
            <a:r>
              <a:rPr lang="en-AU" sz="3600" dirty="0" smtClean="0"/>
              <a:t>Underlying standards for most interactions between healthcare systems</a:t>
            </a:r>
          </a:p>
          <a:p>
            <a:pPr lvl="1"/>
            <a:r>
              <a:rPr lang="en-AU" sz="3400" dirty="0" smtClean="0"/>
              <a:t>Messaging: HL7 v2</a:t>
            </a:r>
          </a:p>
          <a:p>
            <a:pPr lvl="1"/>
            <a:r>
              <a:rPr lang="en-AU" sz="3400" dirty="0" smtClean="0"/>
              <a:t>Clinical Documents: CDA</a:t>
            </a:r>
          </a:p>
          <a:p>
            <a:r>
              <a:rPr lang="en-AU" sz="3600" dirty="0" smtClean="0"/>
              <a:t>Basis for many </a:t>
            </a:r>
            <a:r>
              <a:rPr lang="en-AU" sz="3600" dirty="0" smtClean="0"/>
              <a:t>New Zealand Standards</a:t>
            </a:r>
            <a:endParaRPr lang="en-AU" sz="3600" dirty="0" smtClean="0"/>
          </a:p>
        </p:txBody>
      </p:sp>
    </p:spTree>
    <p:extLst>
      <p:ext uri="{BB962C8B-B14F-4D97-AF65-F5344CB8AC3E}">
        <p14:creationId xmlns:p14="http://schemas.microsoft.com/office/powerpoint/2010/main" val="22775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HL7 v2</a:t>
            </a:r>
            <a:endParaRPr lang="en-AU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42900" y="1556792"/>
            <a:ext cx="81534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3200" dirty="0" smtClean="0"/>
              <a:t>Common Messaging </a:t>
            </a:r>
            <a:r>
              <a:rPr lang="en-AU" sz="3200" dirty="0" smtClean="0"/>
              <a:t>standard</a:t>
            </a:r>
            <a:endParaRPr lang="en-AU" sz="3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04864"/>
            <a:ext cx="3657600" cy="39212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Simple syntax</a:t>
            </a:r>
          </a:p>
          <a:p>
            <a:r>
              <a:rPr lang="en-AU" sz="3000" dirty="0" smtClean="0"/>
              <a:t>East to Understand</a:t>
            </a:r>
          </a:p>
          <a:p>
            <a:r>
              <a:rPr lang="en-AU" sz="3000" dirty="0" smtClean="0"/>
              <a:t>Widely adopted</a:t>
            </a:r>
          </a:p>
          <a:p>
            <a:r>
              <a:rPr lang="en-AU" sz="3000" dirty="0" smtClean="0"/>
              <a:t>Much experience</a:t>
            </a:r>
          </a:p>
          <a:p>
            <a:r>
              <a:rPr lang="en-AU" sz="3000" dirty="0" smtClean="0"/>
              <a:t>Backwards comp.</a:t>
            </a:r>
            <a:br>
              <a:rPr lang="en-AU" sz="3000" dirty="0" smtClean="0"/>
            </a:br>
            <a:r>
              <a:rPr lang="en-AU" sz="3000" dirty="0" smtClean="0"/>
              <a:t>preserves investment</a:t>
            </a:r>
          </a:p>
          <a:p>
            <a:endParaRPr lang="en-AU" sz="3600" dirty="0" smtClean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419600" y="2204864"/>
            <a:ext cx="3657600" cy="39212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smtClean="0"/>
              <a:t>Old technology</a:t>
            </a:r>
          </a:p>
          <a:p>
            <a:r>
              <a:rPr lang="en-AU" sz="3200" smtClean="0"/>
              <a:t>Poor format</a:t>
            </a:r>
          </a:p>
          <a:p>
            <a:r>
              <a:rPr lang="en-AU" sz="3200" smtClean="0"/>
              <a:t>Very Limited Scope</a:t>
            </a:r>
          </a:p>
          <a:p>
            <a:r>
              <a:rPr lang="en-AU" sz="3200" smtClean="0"/>
              <a:t>Backwards comp. </a:t>
            </a:r>
            <a:br>
              <a:rPr lang="en-AU" sz="3200" smtClean="0"/>
            </a:br>
            <a:r>
              <a:rPr lang="en-AU" sz="3200" smtClean="0"/>
              <a:t>limits new ideas</a:t>
            </a:r>
          </a:p>
          <a:p>
            <a:r>
              <a:rPr lang="en-AU" sz="3200" smtClean="0"/>
              <a:t>Local agreement</a:t>
            </a:r>
          </a:p>
          <a:p>
            <a:r>
              <a:rPr lang="en-AU" sz="3200" smtClean="0"/>
              <a:t>If you’ve seen one v2 interface…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16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HL7 v3</a:t>
            </a:r>
            <a:endParaRPr lang="en-AU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7032" y="1628800"/>
            <a:ext cx="81534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3600" dirty="0" smtClean="0"/>
              <a:t>Quality Methodology to </a:t>
            </a:r>
            <a:r>
              <a:rPr lang="en-AU" sz="3600" dirty="0" err="1" smtClean="0"/>
              <a:t>supercede</a:t>
            </a:r>
            <a:r>
              <a:rPr lang="en-AU" sz="3600" dirty="0" smtClean="0"/>
              <a:t> v2</a:t>
            </a:r>
          </a:p>
          <a:p>
            <a:pPr marL="114300" indent="0">
              <a:buNone/>
            </a:pPr>
            <a:endParaRPr lang="en-AU" sz="3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306" y="2492896"/>
            <a:ext cx="3898776" cy="39212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Rigorous &amp; Thorough Definitions</a:t>
            </a:r>
          </a:p>
          <a:p>
            <a:r>
              <a:rPr lang="en-AU" sz="3000" dirty="0" smtClean="0"/>
              <a:t>Computable Base</a:t>
            </a:r>
          </a:p>
          <a:p>
            <a:r>
              <a:rPr lang="en-AU" sz="3000" dirty="0" smtClean="0"/>
              <a:t>Massive Require-</a:t>
            </a:r>
            <a:r>
              <a:rPr lang="en-AU" sz="3000" dirty="0" err="1" smtClean="0"/>
              <a:t>ments</a:t>
            </a:r>
            <a:r>
              <a:rPr lang="en-AU" sz="3000" dirty="0" smtClean="0"/>
              <a:t> Exercise</a:t>
            </a:r>
          </a:p>
          <a:p>
            <a:r>
              <a:rPr lang="en-AU" sz="3000" dirty="0" smtClean="0"/>
              <a:t>Based on XML &amp; UML</a:t>
            </a:r>
          </a:p>
          <a:p>
            <a:endParaRPr lang="en-AU" sz="3600" dirty="0" smtClean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419600" y="2492896"/>
            <a:ext cx="4040832" cy="39212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Deep Knowledge Required</a:t>
            </a:r>
          </a:p>
          <a:p>
            <a:r>
              <a:rPr lang="en-AU" sz="3000" dirty="0" smtClean="0"/>
              <a:t>Complex Syntax</a:t>
            </a:r>
          </a:p>
          <a:p>
            <a:r>
              <a:rPr lang="en-AU" sz="3000" strike="sngStrike" dirty="0" smtClean="0"/>
              <a:t>Common Semantics </a:t>
            </a:r>
            <a:r>
              <a:rPr lang="en-AU" sz="3000" dirty="0" smtClean="0"/>
              <a:t>!= Common Engineering</a:t>
            </a:r>
          </a:p>
          <a:p>
            <a:r>
              <a:rPr lang="en-AU" sz="3000" dirty="0" smtClean="0"/>
              <a:t>If you’ve seen one v3 interface….</a:t>
            </a:r>
          </a:p>
          <a:p>
            <a:r>
              <a:rPr lang="en-AU" sz="3000" dirty="0" smtClean="0"/>
              <a:t>Very expensive</a:t>
            </a:r>
          </a:p>
          <a:p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26933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CDA</a:t>
            </a:r>
            <a:endParaRPr lang="en-AU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74868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AU" sz="3600" dirty="0"/>
              <a:t>C</a:t>
            </a:r>
            <a:r>
              <a:rPr lang="en-AU" sz="3600" dirty="0" smtClean="0"/>
              <a:t>linical document (Narrative + v3 data)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5584" y="2420888"/>
            <a:ext cx="3898776" cy="327322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Easier than v3</a:t>
            </a:r>
          </a:p>
          <a:p>
            <a:r>
              <a:rPr lang="en-AU" sz="3000" dirty="0" smtClean="0"/>
              <a:t>Reusable Engineering</a:t>
            </a:r>
          </a:p>
          <a:p>
            <a:r>
              <a:rPr lang="en-AU" sz="3000" dirty="0" smtClean="0"/>
              <a:t>Flexible and Adaptable</a:t>
            </a:r>
          </a:p>
          <a:p>
            <a:r>
              <a:rPr lang="en-AU" sz="3000" dirty="0" smtClean="0"/>
              <a:t>Widely adopted</a:t>
            </a:r>
          </a:p>
          <a:p>
            <a:r>
              <a:rPr lang="en-AU" sz="3000" dirty="0" smtClean="0"/>
              <a:t>Suits poor governance context</a:t>
            </a:r>
          </a:p>
          <a:p>
            <a:endParaRPr lang="en-AU" sz="3600" dirty="0" smtClean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427984" y="2420888"/>
            <a:ext cx="4040832" cy="327322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Documents are not data</a:t>
            </a:r>
          </a:p>
          <a:p>
            <a:r>
              <a:rPr lang="en-AU" sz="3000" dirty="0" smtClean="0"/>
              <a:t>Narrative </a:t>
            </a:r>
            <a:r>
              <a:rPr lang="en-AU" sz="3000" dirty="0" err="1" smtClean="0"/>
              <a:t>vs</a:t>
            </a:r>
            <a:r>
              <a:rPr lang="en-AU" sz="3000" dirty="0" smtClean="0"/>
              <a:t> Data</a:t>
            </a:r>
          </a:p>
          <a:p>
            <a:r>
              <a:rPr lang="en-AU" sz="3000" dirty="0" smtClean="0"/>
              <a:t>Hacking v2 &amp; CDA together</a:t>
            </a:r>
          </a:p>
          <a:p>
            <a:r>
              <a:rPr lang="en-AU" sz="3000" dirty="0" smtClean="0"/>
              <a:t>Development still too complex</a:t>
            </a:r>
          </a:p>
          <a:p>
            <a:r>
              <a:rPr lang="en-AU" sz="3000" dirty="0" smtClean="0"/>
              <a:t>CDA is too simple for desires</a:t>
            </a:r>
          </a:p>
          <a:p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24322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OMG Collaboration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3200" dirty="0" smtClean="0"/>
              <a:t>Common services for healthcare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420888"/>
            <a:ext cx="3898776" cy="3705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Definitions – HL7 knowledge</a:t>
            </a:r>
          </a:p>
          <a:p>
            <a:r>
              <a:rPr lang="en-AU" sz="3000" dirty="0" smtClean="0"/>
              <a:t>Engineering – OMG expertise</a:t>
            </a:r>
          </a:p>
          <a:p>
            <a:r>
              <a:rPr lang="en-AU" sz="3000" dirty="0" smtClean="0"/>
              <a:t>Architectural relevance to big enterprise</a:t>
            </a:r>
          </a:p>
          <a:p>
            <a:endParaRPr lang="en-AU" sz="3000" dirty="0" smtClean="0"/>
          </a:p>
          <a:p>
            <a:endParaRPr lang="en-AU" sz="3600" dirty="0" smtClean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419600" y="2420888"/>
            <a:ext cx="4040832" cy="3705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Hybrid – Odd engineering</a:t>
            </a:r>
          </a:p>
          <a:p>
            <a:r>
              <a:rPr lang="en-AU" sz="3000" dirty="0" smtClean="0"/>
              <a:t>Uptake Variable</a:t>
            </a:r>
          </a:p>
          <a:p>
            <a:r>
              <a:rPr lang="en-AU" sz="3000" dirty="0" smtClean="0"/>
              <a:t>Mostly relevant to big enterprise</a:t>
            </a:r>
          </a:p>
          <a:p>
            <a:endParaRPr lang="en-AU" sz="3000" dirty="0" smtClean="0"/>
          </a:p>
          <a:p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4030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HL7 Position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Existing standards work tolerably well</a:t>
            </a:r>
          </a:p>
          <a:p>
            <a:r>
              <a:rPr lang="en-AU" sz="2800" dirty="0" smtClean="0"/>
              <a:t>Approach is fractured</a:t>
            </a:r>
          </a:p>
          <a:p>
            <a:r>
              <a:rPr lang="en-AU" sz="2800" dirty="0" smtClean="0"/>
              <a:t>None of the available approaches future proof</a:t>
            </a:r>
          </a:p>
          <a:p>
            <a:pPr lvl="1"/>
            <a:r>
              <a:rPr lang="en-AU" sz="2800" dirty="0" smtClean="0"/>
              <a:t>Mobile Application Client/Server</a:t>
            </a:r>
          </a:p>
          <a:p>
            <a:pPr lvl="1"/>
            <a:r>
              <a:rPr lang="en-AU" sz="2800" dirty="0" smtClean="0"/>
              <a:t>Web / Social Network / Cloud Integration</a:t>
            </a:r>
          </a:p>
          <a:p>
            <a:pPr lvl="1"/>
            <a:r>
              <a:rPr lang="en-AU" sz="2800" dirty="0" smtClean="0"/>
              <a:t>Vendor standards based API</a:t>
            </a:r>
          </a:p>
          <a:p>
            <a:pPr lvl="1"/>
            <a:r>
              <a:rPr lang="en-AU" sz="2800" dirty="0" smtClean="0"/>
              <a:t>Governments implementing national EHRs</a:t>
            </a:r>
          </a:p>
          <a:p>
            <a:r>
              <a:rPr lang="en-AU" sz="3000" dirty="0" smtClean="0"/>
              <a:t>HL7’s community – very unhappy</a:t>
            </a:r>
          </a:p>
          <a:p>
            <a:endParaRPr lang="en-AU" sz="3000" dirty="0" smtClean="0"/>
          </a:p>
        </p:txBody>
      </p:sp>
    </p:spTree>
    <p:extLst>
      <p:ext uri="{BB962C8B-B14F-4D97-AF65-F5344CB8AC3E}">
        <p14:creationId xmlns:p14="http://schemas.microsoft.com/office/powerpoint/2010/main" val="11268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Fresh Look Taskforce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Charter:</a:t>
            </a:r>
            <a:br>
              <a:rPr lang="en-AU" sz="3200" dirty="0" smtClean="0"/>
            </a:br>
            <a:r>
              <a:rPr lang="en-AU" sz="3200" dirty="0"/>
              <a:t>to examine the best ways it could create interoperability solutions, with no pre-conditions on what those solutions might </a:t>
            </a:r>
            <a:r>
              <a:rPr lang="en-AU" sz="3200" dirty="0" smtClean="0"/>
              <a:t>be</a:t>
            </a:r>
          </a:p>
          <a:p>
            <a:r>
              <a:rPr lang="en-AU" sz="3200" dirty="0" smtClean="0"/>
              <a:t>Outcomes:</a:t>
            </a:r>
          </a:p>
          <a:p>
            <a:pPr lvl="1"/>
            <a:r>
              <a:rPr lang="en-AU" sz="2400" dirty="0" smtClean="0"/>
              <a:t>CIMI – Clinical Information </a:t>
            </a:r>
            <a:r>
              <a:rPr lang="en-AU" sz="2400" dirty="0" err="1" smtClean="0"/>
              <a:t>Modeling</a:t>
            </a:r>
            <a:r>
              <a:rPr lang="en-AU" sz="2400" dirty="0" smtClean="0"/>
              <a:t> Initiative</a:t>
            </a:r>
          </a:p>
          <a:p>
            <a:pPr lvl="1"/>
            <a:r>
              <a:rPr lang="en-AU" sz="2400" dirty="0" smtClean="0"/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3372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785</Words>
  <Application>Microsoft Office PowerPoint</Application>
  <PresentationFormat>On-screen Show (4:3)</PresentationFormat>
  <Paragraphs>158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Refined</vt:lpstr>
      <vt:lpstr>FHIR:  What’s it all about?</vt:lpstr>
      <vt:lpstr>Overview</vt:lpstr>
      <vt:lpstr>HL7</vt:lpstr>
      <vt:lpstr>HL7 v2</vt:lpstr>
      <vt:lpstr>HL7 v3</vt:lpstr>
      <vt:lpstr>CDA</vt:lpstr>
      <vt:lpstr>OMG Collaboration</vt:lpstr>
      <vt:lpstr>HL7 Position</vt:lpstr>
      <vt:lpstr>Fresh Look Taskforce</vt:lpstr>
      <vt:lpstr>Web Centric</vt:lpstr>
      <vt:lpstr>RESTful</vt:lpstr>
      <vt:lpstr>FHIR – http://hl7.org/fhir</vt:lpstr>
      <vt:lpstr>PowerPoint Presentation</vt:lpstr>
      <vt:lpstr>FHIR Development Progress</vt:lpstr>
      <vt:lpstr>FHIR &amp; Cost of Integration</vt:lpstr>
      <vt:lpstr>FHIR &amp; Cost of Integration</vt:lpstr>
      <vt:lpstr>FHIR &amp; Cost of Integration</vt:lpstr>
      <vt:lpstr>FHIR &amp; Cost of Integration</vt:lpstr>
      <vt:lpstr>FHIR &amp; Market Consequences</vt:lpstr>
      <vt:lpstr>FHIR Community of Interest</vt:lpstr>
      <vt:lpstr>FHIR &amp; PHR</vt:lpstr>
      <vt:lpstr>FHIR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FHIR: Why a New Approach to Healthcare Interoperability Standards?</dc:title>
  <dc:creator>Grahame</dc:creator>
  <cp:lastModifiedBy>Grahame</cp:lastModifiedBy>
  <cp:revision>19</cp:revision>
  <dcterms:created xsi:type="dcterms:W3CDTF">2013-09-10T11:32:46Z</dcterms:created>
  <dcterms:modified xsi:type="dcterms:W3CDTF">2013-11-26T18:35:15Z</dcterms:modified>
</cp:coreProperties>
</file>