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>
        <p:scale>
          <a:sx n="100" d="100"/>
          <a:sy n="100" d="100"/>
        </p:scale>
        <p:origin x="-194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11/19/2013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07.20.116.177/svc/fhir/labreport/@1?format=text/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Looking Forward TO FHIR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HINZ November 2013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</p:txBody>
      </p:sp>
    </p:spTree>
    <p:extLst>
      <p:ext uri="{BB962C8B-B14F-4D97-AF65-F5344CB8AC3E}">
        <p14:creationId xmlns:p14="http://schemas.microsoft.com/office/powerpoint/2010/main" val="63606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Structured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Each element may have mappings to the other formats or formalisms</a:t>
            </a:r>
          </a:p>
          <a:p>
            <a:r>
              <a:rPr lang="en-AU" dirty="0" smtClean="0"/>
              <a:t>HL7 defined elements will always have mappings to the RIM. </a:t>
            </a:r>
          </a:p>
          <a:p>
            <a:r>
              <a:rPr lang="en-AU" dirty="0" smtClean="0"/>
              <a:t>Other common mappings:</a:t>
            </a:r>
          </a:p>
          <a:p>
            <a:pPr lvl="1"/>
            <a:r>
              <a:rPr lang="en-AU" dirty="0" smtClean="0"/>
              <a:t>HL7 v2, V3 domain models, consolidated CDA</a:t>
            </a:r>
          </a:p>
          <a:p>
            <a:pPr lvl="1"/>
            <a:r>
              <a:rPr lang="en-AU" dirty="0" err="1" smtClean="0"/>
              <a:t>openEHR</a:t>
            </a:r>
            <a:r>
              <a:rPr lang="en-AU" dirty="0" smtClean="0"/>
              <a:t> archetypes</a:t>
            </a:r>
          </a:p>
          <a:p>
            <a:pPr lvl="1"/>
            <a:r>
              <a:rPr lang="en-AU" dirty="0" err="1" smtClean="0"/>
              <a:t>Snomed</a:t>
            </a:r>
            <a:r>
              <a:rPr lang="en-AU" dirty="0" smtClean="0"/>
              <a:t>-CT, LOINC,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DOLCE, OBO, </a:t>
            </a:r>
            <a:r>
              <a:rPr lang="en-AU" dirty="0" err="1" smtClean="0"/>
              <a:t>etc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1952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Structured Data Mappings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does not define a modelling/definitional methodology</a:t>
            </a:r>
          </a:p>
          <a:p>
            <a:r>
              <a:rPr lang="en-AU" dirty="0" smtClean="0"/>
              <a:t>The mappings are the source of rigour &amp; consistency</a:t>
            </a:r>
          </a:p>
          <a:p>
            <a:r>
              <a:rPr lang="en-AU" dirty="0" smtClean="0"/>
              <a:t>Mappings provided in computable form</a:t>
            </a:r>
          </a:p>
          <a:p>
            <a:r>
              <a:rPr lang="en-AU" dirty="0" smtClean="0"/>
              <a:t>W3C has RDF project</a:t>
            </a:r>
          </a:p>
          <a:p>
            <a:r>
              <a:rPr lang="en-AU" dirty="0" smtClean="0"/>
              <a:t>Mappings are not required for implementation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028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206" y="3473"/>
            <a:ext cx="7293496" cy="1143000"/>
          </a:xfrm>
        </p:spPr>
        <p:txBody>
          <a:bodyPr/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636912"/>
            <a:ext cx="7272808" cy="3384376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Resources carry extensions</a:t>
            </a:r>
          </a:p>
          <a:p>
            <a:r>
              <a:rPr lang="en-AU" dirty="0"/>
              <a:t>E</a:t>
            </a:r>
            <a:r>
              <a:rPr lang="en-AU" dirty="0" smtClean="0"/>
              <a:t>xtensions </a:t>
            </a:r>
            <a:r>
              <a:rPr lang="en-AU" dirty="0" smtClean="0"/>
              <a:t>have:</a:t>
            </a:r>
          </a:p>
          <a:p>
            <a:pPr lvl="1"/>
            <a:r>
              <a:rPr lang="en-AU" dirty="0" smtClean="0"/>
              <a:t>Definition URL – get the definition from here</a:t>
            </a:r>
          </a:p>
          <a:p>
            <a:pPr lvl="1"/>
            <a:r>
              <a:rPr lang="en-AU" dirty="0" smtClean="0"/>
              <a:t>Value </a:t>
            </a:r>
            <a:r>
              <a:rPr lang="en-AU" dirty="0" smtClean="0"/>
              <a:t>(or more extensions</a:t>
            </a:r>
            <a:r>
              <a:rPr lang="en-AU" dirty="0" smtClean="0"/>
              <a:t>)</a:t>
            </a:r>
          </a:p>
          <a:p>
            <a:r>
              <a:rPr lang="en-AU" dirty="0" smtClean="0"/>
              <a:t>Can have “modifying extensions”</a:t>
            </a:r>
          </a:p>
          <a:p>
            <a:pPr lvl="1"/>
            <a:r>
              <a:rPr lang="en-AU" dirty="0" smtClean="0"/>
              <a:t>Need for these arises in edge cases, but they are important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6"/>
          <a:stretch/>
        </p:blipFill>
        <p:spPr bwMode="auto">
          <a:xfrm>
            <a:off x="1259633" y="1268760"/>
            <a:ext cx="708426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55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Extension schema is fixed – everybody can read/write all extensions allowed</a:t>
            </a:r>
          </a:p>
          <a:p>
            <a:r>
              <a:rPr lang="en-AU" dirty="0" smtClean="0"/>
              <a:t>Making Extensions useful allows for simpler definitions</a:t>
            </a:r>
          </a:p>
          <a:p>
            <a:r>
              <a:rPr lang="en-AU" dirty="0" smtClean="0"/>
              <a:t>Anyone can create and define extensions</a:t>
            </a:r>
          </a:p>
          <a:p>
            <a:pPr lvl="1"/>
            <a:r>
              <a:rPr lang="en-AU" dirty="0" smtClean="0"/>
              <a:t>Must publish formal definitions in implementation scope</a:t>
            </a:r>
          </a:p>
          <a:p>
            <a:r>
              <a:rPr lang="en-AU" dirty="0" smtClean="0"/>
              <a:t>must-understand allows for extensions to quality or negate pre-defined elements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88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HTML Presentation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Every resource includes an html presentation</a:t>
            </a:r>
          </a:p>
          <a:p>
            <a:r>
              <a:rPr lang="en-AU" dirty="0" smtClean="0"/>
              <a:t>Fall-back for human use (i.e. when system can’t understand contents of resource)</a:t>
            </a:r>
          </a:p>
          <a:p>
            <a:r>
              <a:rPr lang="en-AU" dirty="0" smtClean="0"/>
              <a:t>Idea copied from CDA – but much more control than CDA</a:t>
            </a:r>
          </a:p>
          <a:p>
            <a:r>
              <a:rPr lang="en-AU" dirty="0" smtClean="0"/>
              <a:t>Content is XHTML (no forms, active content, web links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Images can be in-lined in resources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655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Presentation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6381328"/>
            <a:ext cx="7812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 smtClean="0">
                <a:hlinkClick r:id="rId2"/>
              </a:rPr>
              <a:t>http</a:t>
            </a:r>
            <a:r>
              <a:rPr lang="en-AU" sz="1600" dirty="0" smtClean="0">
                <a:hlinkClick r:id="rId2"/>
              </a:rPr>
              <a:t>://hl7connect.healthintersections.com.au/svc/fhir/labreport</a:t>
            </a:r>
            <a:r>
              <a:rPr lang="en-AU" sz="1600" dirty="0" smtClean="0">
                <a:hlinkClick r:id="rId2"/>
              </a:rPr>
              <a:t>/@1?format=text/html</a:t>
            </a:r>
            <a:endParaRPr lang="en-AU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264696" cy="499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5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Resources can be used:</a:t>
            </a:r>
          </a:p>
          <a:p>
            <a:r>
              <a:rPr lang="en-AU" dirty="0" smtClean="0"/>
              <a:t>In an HTTP REST fashion (servers/clients)</a:t>
            </a:r>
          </a:p>
          <a:p>
            <a:pPr lvl="1"/>
            <a:r>
              <a:rPr lang="en-AU" dirty="0" smtClean="0"/>
              <a:t>Use with </a:t>
            </a:r>
            <a:r>
              <a:rPr lang="en-AU" dirty="0" err="1" smtClean="0"/>
              <a:t>OAuth</a:t>
            </a:r>
            <a:r>
              <a:rPr lang="en-AU" dirty="0" smtClean="0"/>
              <a:t> for global social media EHR</a:t>
            </a:r>
          </a:p>
          <a:p>
            <a:r>
              <a:rPr lang="en-AU" dirty="0" smtClean="0"/>
              <a:t>In a classic HL7 v2 messaging fashion</a:t>
            </a:r>
          </a:p>
          <a:p>
            <a:r>
              <a:rPr lang="en-AU" dirty="0" smtClean="0"/>
              <a:t>Like a CDA document (a bundle of resources)</a:t>
            </a:r>
          </a:p>
          <a:p>
            <a:r>
              <a:rPr lang="en-AU" dirty="0" smtClean="0"/>
              <a:t>In other services as desired</a:t>
            </a:r>
          </a:p>
          <a:p>
            <a:pPr lvl="1"/>
            <a:r>
              <a:rPr lang="en-AU" dirty="0" smtClean="0"/>
              <a:t>HL7 / IHE / national programs define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160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Atom Feeds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Many cases need to bundle resources in a list </a:t>
            </a:r>
          </a:p>
          <a:p>
            <a:pPr lvl="1"/>
            <a:r>
              <a:rPr lang="en-AU" dirty="0" smtClean="0"/>
              <a:t>A message is a list of resources with a message header</a:t>
            </a:r>
          </a:p>
          <a:p>
            <a:pPr lvl="1"/>
            <a:r>
              <a:rPr lang="en-AU" dirty="0" smtClean="0"/>
              <a:t>A document is a list of resources with a document header</a:t>
            </a:r>
          </a:p>
          <a:p>
            <a:pPr lvl="1"/>
            <a:r>
              <a:rPr lang="en-AU" dirty="0" smtClean="0"/>
              <a:t>A search/update list returns a list of resources</a:t>
            </a:r>
          </a:p>
          <a:p>
            <a:r>
              <a:rPr lang="en-AU" dirty="0" smtClean="0"/>
              <a:t>Implement these as Atom feeds</a:t>
            </a:r>
          </a:p>
          <a:p>
            <a:r>
              <a:rPr lang="en-AU" dirty="0" smtClean="0"/>
              <a:t>Re-use existing web pub/sub frameworks such as </a:t>
            </a:r>
            <a:r>
              <a:rPr lang="en-AU" dirty="0" err="1" smtClean="0"/>
              <a:t>google</a:t>
            </a:r>
            <a:r>
              <a:rPr lang="en-AU" dirty="0" smtClean="0"/>
              <a:t> reader (e.g. subscribe to your own EHR)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343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Representations of resource definitions:</a:t>
            </a:r>
          </a:p>
          <a:p>
            <a:pPr lvl="1"/>
            <a:r>
              <a:rPr lang="en-AU" dirty="0" smtClean="0"/>
              <a:t>W3 Schema, relax NG schema, </a:t>
            </a:r>
            <a:r>
              <a:rPr lang="en-AU" dirty="0" err="1" smtClean="0"/>
              <a:t>schematron</a:t>
            </a:r>
            <a:endParaRPr lang="en-AU" dirty="0" smtClean="0"/>
          </a:p>
          <a:p>
            <a:pPr lvl="1"/>
            <a:r>
              <a:rPr lang="en-AU" dirty="0" err="1" smtClean="0"/>
              <a:t>eCore</a:t>
            </a:r>
            <a:r>
              <a:rPr lang="en-AU" dirty="0" smtClean="0"/>
              <a:t>, RDF definitions, ADL</a:t>
            </a:r>
          </a:p>
          <a:p>
            <a:pPr lvl="1"/>
            <a:r>
              <a:rPr lang="en-AU" dirty="0" smtClean="0"/>
              <a:t>UML</a:t>
            </a:r>
          </a:p>
          <a:p>
            <a:r>
              <a:rPr lang="en-AU" dirty="0" smtClean="0"/>
              <a:t>Representations of resource instances:</a:t>
            </a:r>
          </a:p>
          <a:p>
            <a:pPr lvl="1"/>
            <a:r>
              <a:rPr lang="en-AU" dirty="0" smtClean="0"/>
              <a:t>XML, JSON, RDF</a:t>
            </a:r>
          </a:p>
          <a:p>
            <a:pPr lvl="1"/>
            <a:r>
              <a:rPr lang="en-AU" dirty="0" smtClean="0"/>
              <a:t>Java, C#, Delphi, Objective C implementations</a:t>
            </a:r>
          </a:p>
          <a:p>
            <a:r>
              <a:rPr lang="en-AU" dirty="0" smtClean="0"/>
              <a:t>Tools</a:t>
            </a:r>
          </a:p>
          <a:p>
            <a:pPr lvl="1"/>
            <a:r>
              <a:rPr lang="en-AU" dirty="0" smtClean="0"/>
              <a:t>design, validation, profiling</a:t>
            </a:r>
          </a:p>
          <a:p>
            <a:pPr lvl="1"/>
            <a:r>
              <a:rPr lang="en-AU" dirty="0" smtClean="0"/>
              <a:t>Registries / </a:t>
            </a:r>
            <a:r>
              <a:rPr lang="en-AU" dirty="0" err="1" smtClean="0"/>
              <a:t>Respositories</a:t>
            </a: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409178" y="6484694"/>
            <a:ext cx="473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Note: some of these are still under development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1618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License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Plain </a:t>
            </a:r>
            <a:r>
              <a:rPr lang="en-AU" dirty="0" smtClean="0"/>
              <a:t>English license: </a:t>
            </a:r>
          </a:p>
          <a:p>
            <a:pPr lvl="1"/>
            <a:r>
              <a:rPr lang="en-AU" dirty="0" smtClean="0"/>
              <a:t>FHIR is © HL7. The right to maintain FHIR remains vested in HL7</a:t>
            </a:r>
          </a:p>
          <a:p>
            <a:pPr lvl="1"/>
            <a:r>
              <a:rPr lang="en-AU" dirty="0" smtClean="0"/>
              <a:t>You can redistribute FHIR or create derivative specifications or implementation related products and services</a:t>
            </a:r>
          </a:p>
          <a:p>
            <a:pPr lvl="1"/>
            <a:r>
              <a:rPr lang="en-AU" dirty="0" smtClean="0"/>
              <a:t>Derivative Specifications cannot redefine what conformance to FHIR means</a:t>
            </a:r>
          </a:p>
          <a:p>
            <a:pPr lvl="1"/>
            <a:r>
              <a:rPr lang="en-AU" dirty="0" smtClean="0"/>
              <a:t>You can't claim that HL7 or any of it's members endorses your derived [thing] because it uses content from this specification</a:t>
            </a:r>
          </a:p>
          <a:p>
            <a:pPr lvl="1"/>
            <a:r>
              <a:rPr lang="en-AU" dirty="0" smtClean="0"/>
              <a:t>Neither HL7 nor any of the contributors to this specification accept any liability for your use of FHIR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322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FHIR?</a:t>
            </a:r>
          </a:p>
          <a:p>
            <a:pPr lvl="1"/>
            <a:r>
              <a:rPr lang="en-US" dirty="0" smtClean="0"/>
              <a:t>What’s a resource?</a:t>
            </a:r>
          </a:p>
          <a:p>
            <a:pPr lvl="1"/>
            <a:r>
              <a:rPr lang="en-US" dirty="0" smtClean="0"/>
              <a:t>The parts of a resource</a:t>
            </a:r>
          </a:p>
          <a:p>
            <a:pPr lvl="1"/>
            <a:r>
              <a:rPr lang="en-US" dirty="0" smtClean="0"/>
              <a:t>How to use resources</a:t>
            </a:r>
          </a:p>
          <a:p>
            <a:r>
              <a:rPr lang="en-US" dirty="0" smtClean="0"/>
              <a:t>What’s the big deal?</a:t>
            </a:r>
          </a:p>
          <a:p>
            <a:pPr lvl="1"/>
            <a:r>
              <a:rPr lang="en-US" dirty="0" smtClean="0"/>
              <a:t>Why do we need something new?</a:t>
            </a:r>
          </a:p>
          <a:p>
            <a:pPr lvl="1"/>
            <a:r>
              <a:rPr lang="en-US" dirty="0" smtClean="0"/>
              <a:t>Why such a big change?</a:t>
            </a:r>
          </a:p>
          <a:p>
            <a:pPr lvl="1"/>
            <a:r>
              <a:rPr lang="en-US" dirty="0" smtClean="0"/>
              <a:t>What does this mean for existing implementers? (PCEHR)</a:t>
            </a:r>
          </a:p>
        </p:txBody>
      </p:sp>
    </p:spTree>
    <p:extLst>
      <p:ext uri="{BB962C8B-B14F-4D97-AF65-F5344CB8AC3E}">
        <p14:creationId xmlns:p14="http://schemas.microsoft.com/office/powerpoint/2010/main" val="165738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is for implementers</a:t>
            </a:r>
          </a:p>
          <a:p>
            <a:r>
              <a:rPr lang="en-AU" dirty="0" smtClean="0"/>
              <a:t>Resource designers have to produce examples instances – lots of them</a:t>
            </a:r>
          </a:p>
          <a:p>
            <a:r>
              <a:rPr lang="en-AU" dirty="0" smtClean="0"/>
              <a:t>Document resources for implementers</a:t>
            </a:r>
          </a:p>
          <a:p>
            <a:r>
              <a:rPr lang="en-AU" dirty="0" smtClean="0"/>
              <a:t>Hold </a:t>
            </a:r>
            <a:r>
              <a:rPr lang="en-AU" dirty="0" err="1" smtClean="0"/>
              <a:t>connectathons</a:t>
            </a:r>
            <a:r>
              <a:rPr lang="en-AU" dirty="0" smtClean="0"/>
              <a:t> to test infrastructure and resources</a:t>
            </a:r>
          </a:p>
          <a:p>
            <a:r>
              <a:rPr lang="en-AU" dirty="0" smtClean="0"/>
              <a:t>FHIR </a:t>
            </a:r>
            <a:r>
              <a:rPr lang="en-AU" dirty="0" smtClean="0"/>
              <a:t>is about making it 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874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for v2 Implementers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/>
              <a:t>Start with a v2 message… and imagine….</a:t>
            </a:r>
          </a:p>
          <a:p>
            <a:r>
              <a:rPr lang="en-AU" dirty="0" smtClean="0"/>
              <a:t>Give each segment a URL to identify it</a:t>
            </a:r>
          </a:p>
          <a:p>
            <a:pPr lvl="1"/>
            <a:r>
              <a:rPr lang="en-AU" dirty="0" smtClean="0"/>
              <a:t>can put segments on a server and get/update them independently</a:t>
            </a:r>
          </a:p>
          <a:p>
            <a:r>
              <a:rPr lang="en-AU" dirty="0" smtClean="0"/>
              <a:t>Use XML to represent the segment – using field names</a:t>
            </a:r>
          </a:p>
          <a:p>
            <a:r>
              <a:rPr lang="en-AU" dirty="0" smtClean="0"/>
              <a:t>Add an html representation</a:t>
            </a:r>
          </a:p>
          <a:p>
            <a:r>
              <a:rPr lang="en-AU" dirty="0" smtClean="0"/>
              <a:t>Put a little z-section at the end (extension definitions published!)</a:t>
            </a:r>
          </a:p>
          <a:p>
            <a:r>
              <a:rPr lang="en-AU" dirty="0" smtClean="0"/>
              <a:t>Messages = segments in a row with message header</a:t>
            </a:r>
          </a:p>
          <a:p>
            <a:r>
              <a:rPr lang="en-AU" dirty="0" smtClean="0"/>
              <a:t>Call the segments “resources”</a:t>
            </a:r>
          </a:p>
          <a:p>
            <a:r>
              <a:rPr lang="en-AU" dirty="0" smtClean="0"/>
              <a:t>Redefine the list of segments and their contexts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348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we need something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is a huge change from past practice</a:t>
            </a:r>
          </a:p>
          <a:p>
            <a:r>
              <a:rPr lang="en-AU" dirty="0" smtClean="0"/>
              <a:t>Almost a clean slate</a:t>
            </a:r>
          </a:p>
          <a:p>
            <a:r>
              <a:rPr lang="en-AU" dirty="0" smtClean="0"/>
              <a:t>Re-implementation is required</a:t>
            </a:r>
          </a:p>
          <a:p>
            <a:r>
              <a:rPr lang="en-AU" dirty="0" smtClean="0"/>
              <a:t>Business Sponsors ask “do you have to make this much change? Why not do something less?”</a:t>
            </a:r>
          </a:p>
          <a:p>
            <a:pPr lvl="1"/>
            <a:r>
              <a:rPr lang="en-AU" dirty="0" smtClean="0"/>
              <a:t>i.e. why not just “fix” v3(?)?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01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we need something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Fundamental problem:</a:t>
            </a:r>
          </a:p>
          <a:p>
            <a:pPr lvl="1"/>
            <a:r>
              <a:rPr lang="en-AU" dirty="0" smtClean="0"/>
              <a:t>How do you make change compelling enough to justify the cost of change?</a:t>
            </a:r>
          </a:p>
          <a:p>
            <a:pPr lvl="1"/>
            <a:r>
              <a:rPr lang="en-AU" dirty="0" smtClean="0"/>
              <a:t>Small change = small cost, small benefit</a:t>
            </a:r>
          </a:p>
          <a:p>
            <a:pPr lvl="1"/>
            <a:r>
              <a:rPr lang="en-AU" dirty="0" smtClean="0"/>
              <a:t>Big change = big cost, big benefit</a:t>
            </a:r>
          </a:p>
          <a:p>
            <a:r>
              <a:rPr lang="en-AU" dirty="0" smtClean="0"/>
              <a:t>Backwards compatibility generates buy-in, but creates lock-in </a:t>
            </a:r>
          </a:p>
          <a:p>
            <a:pPr lvl="1"/>
            <a:r>
              <a:rPr lang="en-AU" dirty="0" smtClean="0"/>
              <a:t>change will be destructive</a:t>
            </a:r>
          </a:p>
        </p:txBody>
      </p:sp>
    </p:spTree>
    <p:extLst>
      <p:ext uri="{BB962C8B-B14F-4D97-AF65-F5344CB8AC3E}">
        <p14:creationId xmlns:p14="http://schemas.microsoft.com/office/powerpoint/2010/main" val="2089638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we need something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v2 Messaging</a:t>
            </a:r>
          </a:p>
          <a:p>
            <a:pPr lvl="1"/>
            <a:r>
              <a:rPr lang="en-AU" dirty="0" smtClean="0"/>
              <a:t>Venerable and well understood</a:t>
            </a:r>
          </a:p>
          <a:p>
            <a:pPr lvl="1"/>
            <a:r>
              <a:rPr lang="en-AU" dirty="0" smtClean="0"/>
              <a:t>Inherent limitations (fixed definitions &amp; syntax, transactional nature) not resolvable</a:t>
            </a:r>
          </a:p>
          <a:p>
            <a:r>
              <a:rPr lang="en-AU" dirty="0" smtClean="0"/>
              <a:t>Any important change will abandon backwards compatibility &amp; all existing implementation stacks</a:t>
            </a:r>
          </a:p>
          <a:p>
            <a:pPr lvl="1"/>
            <a:r>
              <a:rPr lang="en-AU" dirty="0" smtClean="0"/>
              <a:t>Small change will never justify the cost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4238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we need something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CDA </a:t>
            </a:r>
          </a:p>
          <a:p>
            <a:pPr lvl="1"/>
            <a:r>
              <a:rPr lang="en-AU" dirty="0" smtClean="0"/>
              <a:t>Focus of much current adoption</a:t>
            </a:r>
          </a:p>
          <a:p>
            <a:pPr lvl="1"/>
            <a:r>
              <a:rPr lang="en-AU" dirty="0" smtClean="0"/>
              <a:t>Implementation is hard work (harder than it should be)</a:t>
            </a:r>
          </a:p>
          <a:p>
            <a:pPr lvl="1"/>
            <a:r>
              <a:rPr lang="en-AU" dirty="0" smtClean="0"/>
              <a:t>It’s scope limitations are baked into it’s success</a:t>
            </a:r>
          </a:p>
          <a:p>
            <a:pPr lvl="1"/>
            <a:r>
              <a:rPr lang="en-AU" dirty="0" smtClean="0"/>
              <a:t>No sweet spot where change is justified</a:t>
            </a:r>
          </a:p>
          <a:p>
            <a:r>
              <a:rPr lang="en-AU" dirty="0" smtClean="0"/>
              <a:t>V3</a:t>
            </a:r>
          </a:p>
          <a:p>
            <a:pPr lvl="1"/>
            <a:r>
              <a:rPr lang="en-AU" dirty="0" smtClean="0"/>
              <a:t>Backwards compatibility prevents change</a:t>
            </a:r>
          </a:p>
          <a:p>
            <a:pPr lvl="2"/>
            <a:r>
              <a:rPr lang="en-AU" dirty="0" smtClean="0"/>
              <a:t>E.g. ISO 21090 very unlikely to be adopted in practice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6943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standard should you use…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196752"/>
            <a:ext cx="7355160" cy="53285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you are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are)?</a:t>
            </a:r>
          </a:p>
          <a:p>
            <a:r>
              <a:rPr lang="en-US" dirty="0" smtClean="0"/>
              <a:t>If you want to provide a cloud based health app that integrates with social networks?</a:t>
            </a:r>
          </a:p>
          <a:p>
            <a:r>
              <a:rPr lang="en-US" dirty="0" smtClean="0"/>
              <a:t>If you wants a simple to use exchange standard that integrates with existing architecture?</a:t>
            </a:r>
          </a:p>
          <a:p>
            <a:r>
              <a:rPr lang="en-US" dirty="0" smtClean="0"/>
              <a:t>If you want to provide a simple to use standards based API to cloud based health integration services?</a:t>
            </a:r>
          </a:p>
          <a:p>
            <a:r>
              <a:rPr lang="en-US" dirty="0" smtClean="0"/>
              <a:t>If you want to implement a national EHR?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HL7 have to offer?</a:t>
            </a:r>
          </a:p>
        </p:txBody>
      </p:sp>
    </p:spTree>
    <p:extLst>
      <p:ext uri="{BB962C8B-B14F-4D97-AF65-F5344CB8AC3E}">
        <p14:creationId xmlns:p14="http://schemas.microsoft.com/office/powerpoint/2010/main" val="65750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– the name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= Fast Health Interoperability Resources</a:t>
            </a:r>
          </a:p>
          <a:p>
            <a:r>
              <a:rPr lang="en-AU" dirty="0" smtClean="0"/>
              <a:t>An unused acronym</a:t>
            </a:r>
          </a:p>
          <a:p>
            <a:r>
              <a:rPr lang="en-AU" dirty="0" smtClean="0"/>
              <a:t>FHIR is pronounced “Fire” (not “fur”)</a:t>
            </a:r>
          </a:p>
          <a:p>
            <a:r>
              <a:rPr lang="en-AU" dirty="0" smtClean="0"/>
              <a:t>It’s a great generator of jokes </a:t>
            </a:r>
          </a:p>
          <a:p>
            <a:pPr lvl="1"/>
            <a:r>
              <a:rPr lang="en-AU" dirty="0" smtClean="0"/>
              <a:t>“putting a fire under HL7”</a:t>
            </a:r>
          </a:p>
          <a:p>
            <a:pPr lvl="1"/>
            <a:r>
              <a:rPr lang="en-AU" dirty="0" smtClean="0"/>
              <a:t>Other ideas for what the acronym stands for</a:t>
            </a:r>
          </a:p>
          <a:p>
            <a:r>
              <a:rPr lang="en-AU" dirty="0" smtClean="0"/>
              <a:t>I didn’t pick the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784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a Resource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source of specific information</a:t>
            </a:r>
          </a:p>
          <a:p>
            <a:pPr lvl="1"/>
            <a:r>
              <a:rPr lang="en-AU" dirty="0" smtClean="0"/>
              <a:t>Defined Content and behaviour</a:t>
            </a:r>
          </a:p>
          <a:p>
            <a:r>
              <a:rPr lang="en-AU" dirty="0" smtClean="0"/>
              <a:t>Referenced with a fixed identifier</a:t>
            </a:r>
          </a:p>
          <a:p>
            <a:r>
              <a:rPr lang="en-AU" dirty="0" smtClean="0"/>
              <a:t>Communicate via a standardised interface (HTTP)</a:t>
            </a:r>
          </a:p>
          <a:p>
            <a:r>
              <a:rPr lang="en-AU" dirty="0" smtClean="0"/>
              <a:t>Inter-changeable representations</a:t>
            </a:r>
          </a:p>
          <a:p>
            <a:r>
              <a:rPr lang="en-AU" dirty="0" smtClean="0"/>
              <a:t>“End-point” (Server) manages content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475656" y="6488668"/>
            <a:ext cx="7668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u="sng" dirty="0">
                <a:solidFill>
                  <a:srgbClr val="0070C0"/>
                </a:solidFill>
                <a:hlinkClick r:id="rId2"/>
              </a:rPr>
              <a:t>http://en.wikipedia.org/wiki/Representational_state_transfer#Central_principle</a:t>
            </a:r>
            <a:endParaRPr lang="en-AU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and Resources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defines resources for healthcare</a:t>
            </a:r>
          </a:p>
          <a:p>
            <a:r>
              <a:rPr lang="en-AU" dirty="0" smtClean="0"/>
              <a:t>Basic requirements</a:t>
            </a:r>
          </a:p>
          <a:p>
            <a:pPr lvl="1"/>
            <a:r>
              <a:rPr lang="en-AU" dirty="0" smtClean="0"/>
              <a:t>Stable identification across life-cycle</a:t>
            </a:r>
          </a:p>
          <a:p>
            <a:pPr lvl="1"/>
            <a:r>
              <a:rPr lang="en-AU" dirty="0" smtClean="0"/>
              <a:t>Known, well described, stable content</a:t>
            </a:r>
          </a:p>
          <a:p>
            <a:pPr lvl="1"/>
            <a:r>
              <a:rPr lang="en-AU" dirty="0" smtClean="0"/>
              <a:t>Understood mapping from business work-flows to resource existence, content, and state</a:t>
            </a:r>
          </a:p>
          <a:p>
            <a:pPr lvl="1"/>
            <a:r>
              <a:rPr lang="en-AU" dirty="0" smtClean="0"/>
              <a:t>Basic rules must be respected</a:t>
            </a:r>
          </a:p>
          <a:p>
            <a:pPr lvl="2"/>
            <a:r>
              <a:rPr lang="en-AU" dirty="0" smtClean="0"/>
              <a:t>Allows content to move in and out of pure HTTP/server environment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22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work\org.hl7.fhir\build\publish\sh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99"/>
          <a:stretch/>
        </p:blipFill>
        <p:spPr bwMode="auto">
          <a:xfrm>
            <a:off x="1113613" y="1244445"/>
            <a:ext cx="5021387" cy="5362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 Aspects of a Resource 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5868143" y="1063159"/>
            <a:ext cx="681329" cy="64807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6559135" y="1732166"/>
            <a:ext cx="1039067" cy="3693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Metadata</a:t>
            </a:r>
            <a:endParaRPr lang="en-AU" dirty="0"/>
          </a:p>
        </p:txBody>
      </p:sp>
      <p:cxnSp>
        <p:nvCxnSpPr>
          <p:cNvPr id="10" name="Straight Connector 9"/>
          <p:cNvCxnSpPr>
            <a:stCxn id="7" idx="6"/>
            <a:endCxn id="8" idx="1"/>
          </p:cNvCxnSpPr>
          <p:nvPr/>
        </p:nvCxnSpPr>
        <p:spPr>
          <a:xfrm>
            <a:off x="6549472" y="1387195"/>
            <a:ext cx="9663" cy="5296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6589" y="4542981"/>
            <a:ext cx="166911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Structured Data</a:t>
            </a:r>
            <a:endParaRPr lang="en-AU" dirty="0"/>
          </a:p>
        </p:txBody>
      </p:sp>
      <p:cxnSp>
        <p:nvCxnSpPr>
          <p:cNvPr id="15" name="Straight Connector 14"/>
          <p:cNvCxnSpPr>
            <a:stCxn id="16" idx="3"/>
            <a:endCxn id="14" idx="1"/>
          </p:cNvCxnSpPr>
          <p:nvPr/>
        </p:nvCxnSpPr>
        <p:spPr>
          <a:xfrm flipV="1">
            <a:off x="6012159" y="4727647"/>
            <a:ext cx="57443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212042" y="3145976"/>
            <a:ext cx="4800117" cy="31633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1163518" y="1440986"/>
            <a:ext cx="4971482" cy="54785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6588082" y="2490656"/>
            <a:ext cx="172819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cxnSp>
        <p:nvCxnSpPr>
          <p:cNvPr id="21" name="Straight Connector 20"/>
          <p:cNvCxnSpPr>
            <a:stCxn id="19" idx="6"/>
            <a:endCxn id="20" idx="1"/>
          </p:cNvCxnSpPr>
          <p:nvPr/>
        </p:nvCxnSpPr>
        <p:spPr>
          <a:xfrm>
            <a:off x="6135000" y="1714913"/>
            <a:ext cx="453082" cy="9604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212043" y="1988840"/>
            <a:ext cx="4950416" cy="109469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6588082" y="3389670"/>
            <a:ext cx="1981183" cy="3693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HTML Presentation</a:t>
            </a:r>
            <a:endParaRPr lang="en-AU" dirty="0"/>
          </a:p>
        </p:txBody>
      </p:sp>
      <p:cxnSp>
        <p:nvCxnSpPr>
          <p:cNvPr id="35" name="Straight Connector 34"/>
          <p:cNvCxnSpPr>
            <a:stCxn id="33" idx="6"/>
            <a:endCxn id="34" idx="1"/>
          </p:cNvCxnSpPr>
          <p:nvPr/>
        </p:nvCxnSpPr>
        <p:spPr>
          <a:xfrm>
            <a:off x="6162459" y="2536187"/>
            <a:ext cx="425623" cy="10381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1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Identification / Metadata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89784"/>
              </p:ext>
            </p:extLst>
          </p:nvPr>
        </p:nvGraphicFramePr>
        <p:xfrm>
          <a:off x="1115616" y="1600201"/>
          <a:ext cx="7128792" cy="4103856"/>
        </p:xfrm>
        <a:graphic>
          <a:graphicData uri="http://schemas.openxmlformats.org/drawingml/2006/table">
            <a:tbl>
              <a:tblPr/>
              <a:tblGrid>
                <a:gridCol w="1765225"/>
                <a:gridCol w="5363567"/>
              </a:tblGrid>
              <a:tr h="191028">
                <a:tc>
                  <a:txBody>
                    <a:bodyPr/>
                    <a:lstStyle/>
                    <a:p>
                      <a:r>
                        <a:rPr lang="en-AU" sz="2000" b="1" dirty="0" smtClean="0"/>
                        <a:t>Item</a:t>
                      </a:r>
                      <a:endParaRPr lang="en-AU" sz="2000" b="1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b="1" dirty="0"/>
                        <a:t>Usage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133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Type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Possible</a:t>
                      </a:r>
                      <a:r>
                        <a:rPr lang="en-AU" sz="2000" baseline="0" dirty="0" smtClean="0"/>
                        <a:t> </a:t>
                      </a:r>
                      <a:r>
                        <a:rPr lang="en-AU" sz="2000" dirty="0" smtClean="0"/>
                        <a:t>Types are defined by spec</a:t>
                      </a:r>
                      <a:r>
                        <a:rPr lang="en-AU" sz="2000" baseline="0" dirty="0" smtClean="0"/>
                        <a:t> – can never change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26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Id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</a:t>
                      </a:r>
                      <a:r>
                        <a:rPr lang="en-AU" sz="2000" baseline="0" dirty="0" smtClean="0"/>
                        <a:t>dentifier that never changes – Absolute or relative URL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265">
                <a:tc>
                  <a:txBody>
                    <a:bodyPr/>
                    <a:lstStyle/>
                    <a:p>
                      <a:r>
                        <a:rPr lang="en-AU" sz="2000" dirty="0"/>
                        <a:t>Version Id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Changed each time the content of the resource changes. 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597">
                <a:tc>
                  <a:txBody>
                    <a:bodyPr/>
                    <a:lstStyle/>
                    <a:p>
                      <a:r>
                        <a:rPr lang="en-AU" sz="2000"/>
                        <a:t>Last Modified Date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Can </a:t>
                      </a:r>
                      <a:r>
                        <a:rPr lang="en-AU" sz="2000" dirty="0"/>
                        <a:t>be used by a system or a human to judge the currency of the resource content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0656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Security</a:t>
                      </a:r>
                      <a:r>
                        <a:rPr lang="en-AU" sz="2000" baseline="0" dirty="0" smtClean="0"/>
                        <a:t> Labels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Apply specific connections</a:t>
                      </a:r>
                      <a:r>
                        <a:rPr lang="en-AU" sz="2000" baseline="0" dirty="0" smtClean="0"/>
                        <a:t> to access control policy to particular resources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2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Structured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hierarchy of named elements</a:t>
            </a:r>
          </a:p>
          <a:p>
            <a:r>
              <a:rPr lang="en-AU" dirty="0" smtClean="0"/>
              <a:t>Each element has</a:t>
            </a:r>
          </a:p>
          <a:p>
            <a:pPr lvl="1"/>
            <a:r>
              <a:rPr lang="en-AU" dirty="0" smtClean="0"/>
              <a:t>Name, definition, comments, requirements</a:t>
            </a:r>
          </a:p>
          <a:p>
            <a:pPr lvl="1"/>
            <a:r>
              <a:rPr lang="en-AU" dirty="0" smtClean="0"/>
              <a:t>Conditions / invariants</a:t>
            </a:r>
          </a:p>
          <a:p>
            <a:pPr lvl="1"/>
            <a:r>
              <a:rPr lang="en-AU" dirty="0" smtClean="0"/>
              <a:t>Type, cardinality</a:t>
            </a:r>
          </a:p>
          <a:p>
            <a:pPr lvl="2"/>
            <a:r>
              <a:rPr lang="en-AU" dirty="0" smtClean="0"/>
              <a:t>Sub-elements, terminology bindings</a:t>
            </a:r>
          </a:p>
          <a:p>
            <a:r>
              <a:rPr lang="en-AU" dirty="0" smtClean="0"/>
              <a:t>Element names are “business” focused – natural names in the context of use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36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Simple XML Presentation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924944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/>
              <a:t>Name – the name of the element – hyperlink to formal definition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/>
              <a:t>Cardinality – appearance rules (min = 0 or 1, max = 1 or *)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/>
              <a:t>Type – hyperlink to type definition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/>
              <a:t>Short definition</a:t>
            </a:r>
          </a:p>
          <a:p>
            <a:pPr marL="285750" indent="-285750">
              <a:buFont typeface="Arial" pitchFamily="34" charset="0"/>
              <a:buChar char="•"/>
            </a:pPr>
            <a:endParaRPr lang="en-AU" sz="2400" dirty="0"/>
          </a:p>
          <a:p>
            <a:r>
              <a:rPr lang="en-AU" sz="2400" dirty="0" smtClean="0"/>
              <a:t>Copy into XML editor and </a:t>
            </a:r>
            <a:r>
              <a:rPr lang="en-AU" sz="2400" dirty="0" smtClean="0"/>
              <a:t>fill out content (or use schema driven editor)</a:t>
            </a:r>
            <a:endParaRPr lang="en-A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65" b="42528"/>
          <a:stretch/>
        </p:blipFill>
        <p:spPr bwMode="auto">
          <a:xfrm>
            <a:off x="1043608" y="1052736"/>
            <a:ext cx="799288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0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1255</Words>
  <Application>Microsoft Office PowerPoint</Application>
  <PresentationFormat>On-screen Show (4:3)</PresentationFormat>
  <Paragraphs>190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TrainingPresentation</vt:lpstr>
      <vt:lpstr> Looking Forward TO FHIR</vt:lpstr>
      <vt:lpstr>Outline</vt:lpstr>
      <vt:lpstr>FHIR – the name</vt:lpstr>
      <vt:lpstr>What’s a Resource</vt:lpstr>
      <vt:lpstr>FHIR and Resources</vt:lpstr>
      <vt:lpstr>4 Aspects of a Resource </vt:lpstr>
      <vt:lpstr>Identification / Metadata</vt:lpstr>
      <vt:lpstr>Structured Data</vt:lpstr>
      <vt:lpstr>Simple XML Presentation</vt:lpstr>
      <vt:lpstr>Structured Data</vt:lpstr>
      <vt:lpstr>Structured Data Mappings</vt:lpstr>
      <vt:lpstr>Extensions</vt:lpstr>
      <vt:lpstr>Extensions</vt:lpstr>
      <vt:lpstr>HTML Presentation</vt:lpstr>
      <vt:lpstr>Example Presentation</vt:lpstr>
      <vt:lpstr>FHIR Implementation</vt:lpstr>
      <vt:lpstr>Atom Feeds</vt:lpstr>
      <vt:lpstr>FHIR Implementation</vt:lpstr>
      <vt:lpstr>FHIR License</vt:lpstr>
      <vt:lpstr>FHIR Implementation</vt:lpstr>
      <vt:lpstr>FHIR for v2 Implementers</vt:lpstr>
      <vt:lpstr>Why do we need something new?</vt:lpstr>
      <vt:lpstr>Why do we need something new?</vt:lpstr>
      <vt:lpstr>Why do we need something new?</vt:lpstr>
      <vt:lpstr>Why do we need something new?</vt:lpstr>
      <vt:lpstr>What standard should you use…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2013-11-25T23:05:11Z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