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27"/>
  </p:notesMasterIdLst>
  <p:sldIdLst>
    <p:sldId id="256" r:id="rId3"/>
    <p:sldId id="324" r:id="rId4"/>
    <p:sldId id="286" r:id="rId5"/>
    <p:sldId id="316" r:id="rId6"/>
    <p:sldId id="320" r:id="rId7"/>
    <p:sldId id="315" r:id="rId8"/>
    <p:sldId id="301" r:id="rId9"/>
    <p:sldId id="391" r:id="rId10"/>
    <p:sldId id="395" r:id="rId11"/>
    <p:sldId id="346" r:id="rId12"/>
    <p:sldId id="392" r:id="rId13"/>
    <p:sldId id="394" r:id="rId14"/>
    <p:sldId id="325" r:id="rId15"/>
    <p:sldId id="326" r:id="rId16"/>
    <p:sldId id="288" r:id="rId17"/>
    <p:sldId id="339" r:id="rId18"/>
    <p:sldId id="340" r:id="rId19"/>
    <p:sldId id="341" r:id="rId20"/>
    <p:sldId id="342" r:id="rId21"/>
    <p:sldId id="343" r:id="rId22"/>
    <p:sldId id="331" r:id="rId23"/>
    <p:sldId id="336" r:id="rId24"/>
    <p:sldId id="329" r:id="rId25"/>
    <p:sldId id="3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53F"/>
    <a:srgbClr val="3891A7"/>
    <a:srgbClr val="97DCFF"/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90" d="100"/>
          <a:sy n="90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REST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09/03/2014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URLs, parameters, etc. all defined</a:t>
            </a:r>
          </a:p>
          <a:p>
            <a:r>
              <a:rPr lang="en-US" dirty="0" smtClean="0"/>
              <a:t>Choice of what operations to support</a:t>
            </a:r>
          </a:p>
          <a:p>
            <a:r>
              <a:rPr lang="en-US" dirty="0" smtClean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324465"/>
            <a:chOff x="240" y="288"/>
            <a:chExt cx="5290" cy="3469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469"/>
            </a:xfrm>
            <a:prstGeom prst="rect">
              <a:avLst/>
            </a:prstGeom>
            <a:grpFill/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35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grpFill/>
            <a:ln w="38100">
              <a:solidFill>
                <a:srgbClr val="05953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253854" y="5508861"/>
            <a:ext cx="1356212" cy="834592"/>
          </a:xfrm>
          <a:prstGeom prst="rect">
            <a:avLst/>
          </a:prstGeom>
        </p:spPr>
      </p:pic>
      <p:pic>
        <p:nvPicPr>
          <p:cNvPr id="12" name="Picture 14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07" y="5637124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18" y="264105"/>
            <a:ext cx="2009800" cy="1004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4" y="264105"/>
            <a:ext cx="933770" cy="12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6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9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4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5" y="264107"/>
            <a:ext cx="980443" cy="12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51520" y="252899"/>
            <a:ext cx="8640960" cy="61284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2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6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3246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9"/>
            <a:ext cx="8678863" cy="6144790"/>
          </a:xfrm>
          <a:prstGeom prst="rect">
            <a:avLst/>
          </a:prstGeom>
          <a:ln w="952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rgbClr val="05953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31775" y="6536532"/>
            <a:ext cx="8759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800" b="1" dirty="0" smtClean="0"/>
              <a:t>© 2014 AEGIS.net, Inc.,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AEGIS &amp; </a:t>
            </a:r>
            <a:r>
              <a:rPr lang="en-US" sz="800" b="1" dirty="0" err="1" smtClean="0"/>
              <a:t>WildFHIR</a:t>
            </a:r>
            <a:r>
              <a:rPr lang="en-US" sz="800" b="1" dirty="0" smtClean="0"/>
              <a:t> are registered trademarks</a:t>
            </a:r>
            <a:r>
              <a:rPr lang="en-US" sz="800" b="1" baseline="0" dirty="0" smtClean="0"/>
              <a:t> of AEGIS.net, Inc.</a:t>
            </a:r>
            <a:r>
              <a:rPr lang="en-US" sz="800" b="1" dirty="0" smtClean="0"/>
              <a:t>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636228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276073" y="5527557"/>
            <a:ext cx="1343599" cy="826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18" y="264105"/>
            <a:ext cx="2009800" cy="1004900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97" y="605911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14"/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81E5-0C72-4A6E-8949-6FD46FEB120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chard.ettema@aegis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wmf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4-01%20Tutorials/Introduction%20to%20FHIR.ppt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ihe.net/uploadedFiles/Documents/ITI/IHE_ITI_Suppl_MHD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.aegis.net/fhir" TargetMode="External"/><Relationship Id="rId2" Type="http://schemas.openxmlformats.org/officeDocument/2006/relationships/hyperlink" Target="http://wildfhir.aegis.net/fhirgui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openimmunizationsoftware.net/forecasting/forecasting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484784"/>
            <a:ext cx="6781800" cy="1912466"/>
          </a:xfrm>
        </p:spPr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sz="4800" dirty="0" smtClean="0"/>
              <a:t>Introduction to </a:t>
            </a:r>
            <a:r>
              <a:rPr lang="en-AU" sz="4800" dirty="0" smtClean="0"/>
              <a:t>FHIR</a:t>
            </a:r>
            <a:r>
              <a:rPr lang="en-AU" sz="4800" dirty="0"/>
              <a:t/>
            </a:r>
            <a:br>
              <a:rPr lang="en-AU" sz="4800" dirty="0"/>
            </a:br>
            <a:r>
              <a:rPr lang="en-AU" sz="3200" dirty="0"/>
              <a:t>Feb. 24-26, 2014</a:t>
            </a:r>
            <a:br>
              <a:rPr lang="en-AU" sz="3200" dirty="0"/>
            </a:br>
            <a:r>
              <a:rPr lang="en-AU" sz="3200" dirty="0"/>
              <a:t>HIMSS14</a:t>
            </a:r>
            <a:r>
              <a:rPr lang="en-AU" sz="4800" dirty="0"/>
              <a:t/>
            </a:r>
            <a:br>
              <a:rPr lang="en-AU" sz="48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Richard Ettema</a:t>
            </a:r>
          </a:p>
          <a:p>
            <a:r>
              <a:rPr lang="en-AU" dirty="0" smtClean="0"/>
              <a:t>Lead Consultant, AEGIS.net, Inc.</a:t>
            </a:r>
            <a:endParaRPr lang="en-AU" dirty="0" smtClean="0"/>
          </a:p>
          <a:p>
            <a:r>
              <a:rPr lang="en-AU" dirty="0" smtClean="0">
                <a:hlinkClick r:id="rId2"/>
              </a:rPr>
              <a:t>richard.ettema@aegis.net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Building blocks…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268579" y="3128717"/>
            <a:ext cx="1616672" cy="1901825"/>
            <a:chOff x="4211960" y="3176791"/>
            <a:chExt cx="1616672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89094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Diagnostic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95736" y="3127433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63888" y="3128716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83426" y="4862959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60171" y="1739458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a Resource?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</a:t>
            </a:r>
          </a:p>
          <a:p>
            <a:pPr lvl="1"/>
            <a:r>
              <a:rPr lang="en-US" dirty="0"/>
              <a:t>Patient, Practitioner, Organization, Location, Coverage, Invoice</a:t>
            </a:r>
          </a:p>
          <a:p>
            <a:r>
              <a:rPr lang="en-US" dirty="0"/>
              <a:t>Clinical Concepts</a:t>
            </a:r>
          </a:p>
          <a:p>
            <a:pPr lvl="1"/>
            <a:r>
              <a:rPr lang="en-US" dirty="0"/>
              <a:t>Allergy, Condition, Family History, Care Plan</a:t>
            </a:r>
          </a:p>
          <a:p>
            <a:r>
              <a:rPr lang="en-US" dirty="0"/>
              <a:t>Infrastructure</a:t>
            </a:r>
          </a:p>
          <a:p>
            <a:pPr lvl="1"/>
            <a:r>
              <a:rPr lang="en-US" dirty="0"/>
              <a:t>Document, Message, Profile, </a:t>
            </a:r>
            <a:r>
              <a:rPr lang="en-US" dirty="0" smtClean="0"/>
              <a:t>Conformance*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72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There’s a resource for documenting conformance to FHIR</a:t>
            </a:r>
          </a:p>
          <a:p>
            <a:r>
              <a:rPr lang="en-US" sz="2800" dirty="0"/>
              <a:t>Can be used for:</a:t>
            </a:r>
          </a:p>
          <a:p>
            <a:pPr lvl="1"/>
            <a:r>
              <a:rPr lang="en-US" sz="2400" dirty="0"/>
              <a:t>Stating how a specific system instance behaves</a:t>
            </a:r>
          </a:p>
          <a:p>
            <a:pPr lvl="1"/>
            <a:r>
              <a:rPr lang="en-US" sz="2400" dirty="0"/>
              <a:t>Defining how a software system is capable of behaving (including configuration options)</a:t>
            </a:r>
          </a:p>
          <a:p>
            <a:pPr lvl="1"/>
            <a:r>
              <a:rPr lang="en-US" sz="2400" dirty="0"/>
              <a:t>Identifying a desired set of behavior (e.g. RFP)</a:t>
            </a:r>
          </a:p>
          <a:p>
            <a:r>
              <a:rPr lang="en-US" sz="2800" dirty="0"/>
              <a:t>To declare themselves “FHIR Conformant”, a system </a:t>
            </a:r>
            <a:r>
              <a:rPr lang="en-US" sz="2800" b="1" dirty="0"/>
              <a:t>must</a:t>
            </a:r>
            <a:r>
              <a:rPr lang="en-US" sz="2800" dirty="0"/>
              <a:t> publish a Conformance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3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CDA taught HL7 a very important lesson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732390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Simple, out-of-the-box interoperability</a:t>
            </a:r>
          </a:p>
          <a:p>
            <a:r>
              <a:rPr lang="en-US" sz="2800" dirty="0" smtClean="0"/>
              <a:t>Leverage</a:t>
            </a:r>
            <a:r>
              <a:rPr lang="en-US" sz="2800" baseline="0" dirty="0" smtClean="0"/>
              <a:t> HTTP: GET, POST, etc.</a:t>
            </a:r>
          </a:p>
          <a:p>
            <a:r>
              <a:rPr lang="en-US" sz="2800" dirty="0" smtClean="0"/>
              <a:t>Pre-defined operations</a:t>
            </a:r>
          </a:p>
          <a:p>
            <a:pPr lvl="1"/>
            <a:r>
              <a:rPr lang="en-US" sz="2400" dirty="0" smtClean="0"/>
              <a:t>Create, Read, Update, Delete</a:t>
            </a:r>
          </a:p>
          <a:p>
            <a:pPr lvl="1"/>
            <a:r>
              <a:rPr lang="en-US" sz="2400" dirty="0" smtClean="0"/>
              <a:t>Also: History, Read Version, Search, Updates, Validate, Conformance &amp; Transaction</a:t>
            </a:r>
          </a:p>
          <a:p>
            <a:r>
              <a:rPr lang="en-US" sz="2800" dirty="0" smtClean="0"/>
              <a:t>Works best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58750011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Similar to CDA</a:t>
            </a:r>
          </a:p>
          <a:p>
            <a:r>
              <a:rPr lang="en-US" sz="2800" dirty="0" smtClean="0"/>
              <a:t>Collection</a:t>
            </a:r>
            <a:r>
              <a:rPr lang="en-US" sz="2800" baseline="0" dirty="0" smtClean="0"/>
              <a:t> of resources bound together</a:t>
            </a:r>
          </a:p>
          <a:p>
            <a:pPr lvl="1"/>
            <a:r>
              <a:rPr lang="en-US" sz="2400" baseline="0" dirty="0" smtClean="0"/>
              <a:t>Root is a “Composition” resource</a:t>
            </a:r>
          </a:p>
          <a:p>
            <a:pPr lvl="1"/>
            <a:r>
              <a:rPr lang="en-US" sz="2400" baseline="0" dirty="0" smtClean="0"/>
              <a:t>Just like CDA header</a:t>
            </a:r>
          </a:p>
          <a:p>
            <a:r>
              <a:rPr lang="en-US" sz="2800" baseline="0" dirty="0" smtClean="0"/>
              <a:t>Sent as an ATOM feed</a:t>
            </a:r>
          </a:p>
          <a:p>
            <a:r>
              <a:rPr lang="en-US" sz="2800" baseline="0" dirty="0" smtClean="0"/>
              <a:t>One context</a:t>
            </a:r>
          </a:p>
          <a:p>
            <a:r>
              <a:rPr lang="en-US" sz="2800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Similar to v2 and v3 messaging</a:t>
            </a:r>
          </a:p>
          <a:p>
            <a:r>
              <a:rPr lang="en-US" sz="2800" dirty="0" smtClean="0"/>
              <a:t>Also a collection of resources as an ATOM feed</a:t>
            </a:r>
          </a:p>
          <a:p>
            <a:r>
              <a:rPr lang="en-US" sz="2800" dirty="0" smtClean="0"/>
              <a:t>Allows request/response behavior with bundles for both request and response</a:t>
            </a:r>
          </a:p>
          <a:p>
            <a:r>
              <a:rPr lang="en-US" sz="2800" dirty="0" smtClean="0"/>
              <a:t>Event-driven</a:t>
            </a:r>
          </a:p>
          <a:p>
            <a:pPr lvl="1"/>
            <a:r>
              <a:rPr lang="en-US" sz="2400" dirty="0" smtClean="0"/>
              <a:t>e.g. Send lab order, get back result</a:t>
            </a:r>
          </a:p>
          <a:p>
            <a:r>
              <a:rPr lang="en-US" sz="280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 whatever you like </a:t>
            </a:r>
          </a:p>
          <a:p>
            <a:pPr lvl="1"/>
            <a:r>
              <a:rPr lang="en-US" sz="2400" dirty="0" smtClean="0"/>
              <a:t>(based on SOA principles)</a:t>
            </a:r>
          </a:p>
          <a:p>
            <a:pPr lvl="1"/>
            <a:r>
              <a:rPr lang="en-US" sz="2400" dirty="0" smtClean="0"/>
              <a:t>Ultra complex workflows</a:t>
            </a:r>
          </a:p>
          <a:p>
            <a:pPr lvl="1"/>
            <a:r>
              <a:rPr lang="en-US" sz="2400" dirty="0" smtClean="0"/>
              <a:t>Ultra simple workflows</a:t>
            </a:r>
          </a:p>
          <a:p>
            <a:pPr lvl="1"/>
            <a:r>
              <a:rPr lang="en-US" sz="2400" dirty="0" smtClean="0"/>
              <a:t>Individual resources or collections (in Atom or other formats)</a:t>
            </a:r>
          </a:p>
          <a:p>
            <a:pPr lvl="1"/>
            <a:r>
              <a:rPr lang="en-US" sz="2400" dirty="0" smtClean="0"/>
              <a:t>Use HTTP or use something else</a:t>
            </a:r>
          </a:p>
          <a:p>
            <a:pPr lvl="1"/>
            <a:r>
              <a:rPr lang="en-US" sz="2400" dirty="0" smtClean="0"/>
              <a:t>Only constraint is that you’re passing around FHIR resources in some shape or manner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Original HL7 version can be downloaded at:</a:t>
            </a:r>
          </a:p>
          <a:p>
            <a:pPr lvl="1"/>
            <a:r>
              <a:rPr lang="en-CA" sz="2400" dirty="0">
                <a:hlinkClick r:id="rId2"/>
              </a:rPr>
              <a:t>http://</a:t>
            </a:r>
            <a:r>
              <a:rPr lang="en-CA" sz="2400" dirty="0" smtClean="0">
                <a:hlinkClick r:id="rId2"/>
              </a:rPr>
              <a:t>gforge.hl7.org/svn/fhir/trunk/presentations/2014-01 </a:t>
            </a:r>
            <a:r>
              <a:rPr lang="en-CA" sz="2400" dirty="0">
                <a:hlinkClick r:id="rId2"/>
              </a:rPr>
              <a:t>Tutorials/Introduction to </a:t>
            </a:r>
            <a:r>
              <a:rPr lang="en-CA" sz="2400" dirty="0" smtClean="0">
                <a:hlinkClick r:id="rId2"/>
              </a:rPr>
              <a:t>FHIR.pptx</a:t>
            </a:r>
            <a:endParaRPr lang="en-CA" sz="2400" dirty="0" smtClean="0"/>
          </a:p>
          <a:p>
            <a:pPr lvl="1"/>
            <a:r>
              <a:rPr lang="en-CA" sz="2400" dirty="0" smtClean="0"/>
              <a:t>Author: </a:t>
            </a:r>
            <a:r>
              <a:rPr lang="en-US" sz="2400" dirty="0"/>
              <a:t>Lloyd </a:t>
            </a:r>
            <a:r>
              <a:rPr lang="en-US" sz="2400" dirty="0" smtClean="0"/>
              <a:t>McKenzie, </a:t>
            </a:r>
            <a:r>
              <a:rPr lang="en-US" sz="2400" dirty="0"/>
              <a:t>Gordon Point Informatics (</a:t>
            </a:r>
            <a:r>
              <a:rPr lang="en-US" sz="2400" dirty="0" err="1"/>
              <a:t>GPi</a:t>
            </a:r>
            <a:r>
              <a:rPr lang="en-US" sz="2400" dirty="0"/>
              <a:t>)</a:t>
            </a:r>
            <a:endParaRPr lang="en-CA" sz="2400" dirty="0" smtClean="0"/>
          </a:p>
          <a:p>
            <a:pPr lvl="0"/>
            <a:r>
              <a:rPr lang="en-US" sz="2800" dirty="0" smtClean="0"/>
              <a:t>Is licensed for use under the Creative Commons, specifically:</a:t>
            </a:r>
          </a:p>
          <a:p>
            <a:pPr lvl="1"/>
            <a:r>
              <a:rPr lang="en-CA" sz="2400" u="sng" dirty="0">
                <a:hlinkClick r:id="rId3"/>
              </a:rPr>
              <a:t>Creative Commons Attribution 3.0 </a:t>
            </a:r>
            <a:r>
              <a:rPr lang="en-CA" sz="2400" u="sng" dirty="0" err="1">
                <a:hlinkClick r:id="rId3"/>
              </a:rPr>
              <a:t>Unported</a:t>
            </a:r>
            <a:r>
              <a:rPr lang="en-CA" sz="2400" u="sng" dirty="0">
                <a:hlinkClick r:id="rId3"/>
              </a:rPr>
              <a:t> </a:t>
            </a:r>
            <a:r>
              <a:rPr lang="en-CA" sz="2400" u="sng" dirty="0" smtClean="0">
                <a:hlinkClick r:id="rId3"/>
              </a:rPr>
              <a:t>License</a:t>
            </a:r>
            <a:endParaRPr lang="en-CA" sz="2400" u="sng" dirty="0" smtClean="0"/>
          </a:p>
          <a:p>
            <a:pPr lvl="1"/>
            <a:r>
              <a:rPr lang="en-US" sz="2400" dirty="0" smtClean="0"/>
              <a:t>(Do with it as you wish, so long as you give credit)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400" dirty="0" smtClean="0"/>
              <a:t>e.g. Receive a lab result in a message.  Package it in a discharge</a:t>
            </a:r>
            <a:r>
              <a:rPr lang="en-US" sz="24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400" dirty="0" smtClean="0"/>
              <a:t>e.g. Define a profile for Blood Pressure and use it on resources in messages, documents, REST and services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8840"/>
            <a:ext cx="8382000" cy="4320480"/>
          </a:xfrm>
        </p:spPr>
        <p:txBody>
          <a:bodyPr/>
          <a:lstStyle/>
          <a:p>
            <a:r>
              <a:rPr lang="en-AU" sz="2400" dirty="0" smtClean="0"/>
              <a:t>IHE</a:t>
            </a:r>
          </a:p>
          <a:p>
            <a:pPr lvl="1"/>
            <a:r>
              <a:rPr lang="en-AU" sz="1800" dirty="0" smtClean="0"/>
              <a:t>investigating use of FHIR for MHD (mobile XDS)</a:t>
            </a:r>
          </a:p>
          <a:p>
            <a:pPr lvl="1"/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ihe.net/uploadedFiles/Documents/ITI/IHE_ITI_Suppl_MHD.pdf</a:t>
            </a:r>
            <a:endParaRPr lang="en-AU" sz="1800" dirty="0" smtClean="0"/>
          </a:p>
          <a:p>
            <a:r>
              <a:rPr lang="en-AU" sz="2400" dirty="0" smtClean="0"/>
              <a:t>DICOM</a:t>
            </a:r>
          </a:p>
          <a:p>
            <a:pPr lvl="1"/>
            <a:r>
              <a:rPr lang="en-AU" sz="2000" dirty="0" smtClean="0"/>
              <a:t>interested in RESTful access to image metadata</a:t>
            </a:r>
          </a:p>
          <a:p>
            <a:r>
              <a:rPr lang="en-AU" sz="2400" dirty="0" smtClean="0"/>
              <a:t>W3C </a:t>
            </a:r>
          </a:p>
          <a:p>
            <a:pPr lvl="1"/>
            <a:r>
              <a:rPr lang="en-AU" sz="2000" dirty="0" smtClean="0"/>
              <a:t>Semantic health group working with RDF, RIM-based semantic checking</a:t>
            </a:r>
          </a:p>
          <a:p>
            <a:r>
              <a:rPr lang="en-AU" sz="24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Resources (building blocks)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Methodology</a:t>
            </a:r>
          </a:p>
          <a:p>
            <a:pPr lvl="1"/>
            <a:r>
              <a:rPr lang="en-US" sz="2400" dirty="0" smtClean="0"/>
              <a:t>Bundles, Profiles, Conformance</a:t>
            </a:r>
          </a:p>
          <a:p>
            <a:r>
              <a:rPr lang="en-US" sz="2800" dirty="0" smtClean="0"/>
              <a:t>Syntax (XML, JSON)</a:t>
            </a:r>
          </a:p>
          <a:p>
            <a:r>
              <a:rPr lang="en-US" sz="2800" dirty="0" smtClean="0"/>
              <a:t>Human readability</a:t>
            </a:r>
          </a:p>
          <a:p>
            <a:r>
              <a:rPr lang="en-US" sz="2800" dirty="0" smtClean="0"/>
              <a:t>Support for multiple Paradigms</a:t>
            </a:r>
          </a:p>
          <a:p>
            <a:pPr lvl="1"/>
            <a:r>
              <a:rPr lang="en-US" sz="2400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AEGIS </a:t>
            </a:r>
            <a:r>
              <a:rPr lang="en-US" sz="2400" dirty="0" err="1" smtClean="0"/>
              <a:t>WildFHIR</a:t>
            </a:r>
            <a:r>
              <a:rPr lang="en-US" sz="2400" dirty="0" smtClean="0"/>
              <a:t> public site</a:t>
            </a:r>
          </a:p>
          <a:p>
            <a:pPr lvl="1"/>
            <a:r>
              <a:rPr lang="en-US" sz="2000" dirty="0" smtClean="0"/>
              <a:t>Client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wildfhir</a:t>
            </a:r>
            <a:r>
              <a:rPr lang="en-US" sz="2000" dirty="0" smtClean="0">
                <a:hlinkClick r:id="rId2"/>
              </a:rPr>
              <a:t>.aegis.net/fhirgui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Server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  <a:hlinkClick r:id="rId3"/>
              </a:rPr>
              <a:t>http</a:t>
            </a:r>
            <a:r>
              <a:rPr lang="en-US" sz="2000" dirty="0" smtClean="0">
                <a:sym typeface="Wingdings" panose="05000000000000000000" pitchFamily="2" charset="2"/>
                <a:hlinkClick r:id="rId3"/>
              </a:rPr>
              <a:t>://</a:t>
            </a:r>
            <a:r>
              <a:rPr lang="en-US" sz="2000" dirty="0" smtClean="0">
                <a:sym typeface="Wingdings" panose="05000000000000000000" pitchFamily="2" charset="2"/>
                <a:hlinkClick r:id="rId3"/>
              </a:rPr>
              <a:t>wildfhir</a:t>
            </a:r>
            <a:r>
              <a:rPr lang="en-US" sz="2000" dirty="0" smtClean="0">
                <a:sym typeface="Wingdings" panose="05000000000000000000" pitchFamily="2" charset="2"/>
                <a:hlinkClick r:id="rId3"/>
              </a:rPr>
              <a:t>.aegis.net/fhir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400" dirty="0" smtClean="0"/>
              <a:t>Demonstrate</a:t>
            </a:r>
          </a:p>
          <a:p>
            <a:pPr lvl="1"/>
            <a:r>
              <a:rPr lang="en-US" sz="2000" dirty="0" smtClean="0"/>
              <a:t>Patient Resource</a:t>
            </a:r>
          </a:p>
          <a:p>
            <a:pPr lvl="1"/>
            <a:r>
              <a:rPr lang="en-US" sz="2000" dirty="0" smtClean="0"/>
              <a:t>Conformance Resource</a:t>
            </a:r>
          </a:p>
          <a:p>
            <a:pPr lvl="1"/>
            <a:r>
              <a:rPr lang="en-US" sz="2000" dirty="0" smtClean="0"/>
              <a:t>FHIR Messaging – Clinical Decision Support Immunization Forecasting</a:t>
            </a:r>
          </a:p>
          <a:p>
            <a:pPr marL="857250" lvl="2" indent="0">
              <a:buNone/>
            </a:pPr>
            <a:r>
              <a:rPr lang="en-US" sz="1800" dirty="0" smtClean="0"/>
              <a:t>In collaboration with the </a:t>
            </a:r>
            <a:r>
              <a:rPr lang="en-US" sz="1800" b="1" dirty="0" smtClean="0"/>
              <a:t>Immunization Information System (IIS) </a:t>
            </a:r>
            <a:r>
              <a:rPr lang="en-US" sz="1800" dirty="0" smtClean="0"/>
              <a:t>community; this is an example of creating a new FHIR Profile</a:t>
            </a:r>
          </a:p>
          <a:p>
            <a:pPr marL="857250" lvl="2" indent="0">
              <a:buNone/>
            </a:pP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openimmunizationsoftware.net/forecasting/forecasting.html</a:t>
            </a:r>
            <a:endParaRPr lang="en-US" sz="1800" dirty="0" smtClean="0"/>
          </a:p>
          <a:p>
            <a:pPr marL="857250" lvl="2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84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Standards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healthcare information electronically</a:t>
            </a:r>
          </a:p>
          <a:p>
            <a:pPr lvl="1"/>
            <a:r>
              <a:rPr lang="en-US" dirty="0" smtClean="0"/>
              <a:t>HL7 v2 is over 25 years old</a:t>
            </a:r>
          </a:p>
          <a:p>
            <a:pPr lvl="1"/>
            <a:r>
              <a:rPr lang="en-US" dirty="0" smtClean="0"/>
              <a:t>HL7 v3 and CDA more recent</a:t>
            </a:r>
          </a:p>
          <a:p>
            <a:r>
              <a:rPr lang="en-US" dirty="0" smtClean="0"/>
              <a:t>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/>
              <a:t>Faster – integration in days or weeks, not months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FHIR?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</a:p>
          <a:p>
            <a:r>
              <a:rPr lang="en-AU" dirty="0" smtClean="0"/>
              <a:t>Web search for success markers led to RESTful based APIs</a:t>
            </a:r>
          </a:p>
          <a:p>
            <a:r>
              <a:rPr lang="en-AU" dirty="0" smtClean="0"/>
              <a:t>Drafted a healthcare exchange API based on this approach – </a:t>
            </a:r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Focus on </a:t>
            </a:r>
            <a:r>
              <a:rPr lang="en-US" sz="2800" b="1" dirty="0" smtClean="0"/>
              <a:t>Implementers</a:t>
            </a:r>
          </a:p>
          <a:p>
            <a:pPr lvl="0"/>
            <a:r>
              <a:rPr lang="en-US" sz="2800" dirty="0" smtClean="0"/>
              <a:t>Target support for </a:t>
            </a:r>
            <a:r>
              <a:rPr lang="en-US" sz="2800" b="1" dirty="0" smtClean="0"/>
              <a:t>common</a:t>
            </a:r>
            <a:r>
              <a:rPr lang="en-US" sz="2800" dirty="0" smtClean="0"/>
              <a:t> </a:t>
            </a:r>
            <a:r>
              <a:rPr lang="en-US" sz="2800" b="1" dirty="0" smtClean="0"/>
              <a:t>scenarios</a:t>
            </a:r>
          </a:p>
          <a:p>
            <a:r>
              <a:rPr lang="en-US" sz="2800" dirty="0" smtClean="0"/>
              <a:t>Leverage cross-industry </a:t>
            </a:r>
            <a:r>
              <a:rPr lang="en-US" sz="2800" b="1" dirty="0" smtClean="0"/>
              <a:t>web technologies</a:t>
            </a:r>
          </a:p>
          <a:p>
            <a:r>
              <a:rPr lang="en-US" sz="2800" dirty="0" smtClean="0"/>
              <a:t>Require </a:t>
            </a:r>
            <a:r>
              <a:rPr lang="en-US" sz="2800" b="1" dirty="0" smtClean="0"/>
              <a:t>human readability</a:t>
            </a:r>
            <a:r>
              <a:rPr lang="en-US" sz="2800" dirty="0" smtClean="0"/>
              <a:t> as base level of interoperability</a:t>
            </a:r>
          </a:p>
          <a:p>
            <a:r>
              <a:rPr lang="en-US" sz="2800" dirty="0" smtClean="0"/>
              <a:t>Make content </a:t>
            </a:r>
            <a:r>
              <a:rPr lang="en-US" sz="2800" b="1" dirty="0" smtClean="0"/>
              <a:t>freely available</a:t>
            </a:r>
          </a:p>
          <a:p>
            <a:r>
              <a:rPr lang="en-US" sz="2800" b="0" dirty="0" smtClean="0"/>
              <a:t>Support multiple </a:t>
            </a:r>
            <a:r>
              <a:rPr lang="en-US" sz="2800" b="1" dirty="0" smtClean="0"/>
              <a:t>paradigms </a:t>
            </a:r>
            <a:r>
              <a:rPr lang="en-US" sz="2800" b="0" dirty="0" smtClean="0"/>
              <a:t>&amp;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sz="2000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sz="2000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sz="2000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sz="2000" dirty="0" smtClean="0"/>
              <a:t>Building blocks – more on these next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Defined Structured Data</a:t>
            </a:r>
          </a:p>
          <a:p>
            <a:pPr lvl="1"/>
            <a:r>
              <a:rPr lang="en-AU" sz="2000" dirty="0"/>
              <a:t>The logical, </a:t>
            </a:r>
            <a:r>
              <a:rPr lang="en-AU" sz="2000" i="1" dirty="0"/>
              <a:t>common</a:t>
            </a:r>
            <a:r>
              <a:rPr lang="en-AU" sz="2000" dirty="0"/>
              <a:t> contents of the resource</a:t>
            </a:r>
          </a:p>
          <a:p>
            <a:pPr lvl="1"/>
            <a:r>
              <a:rPr lang="en-AU" sz="2000" dirty="0"/>
              <a:t>Mapped to formal definitions/RIM &amp; other </a:t>
            </a:r>
            <a:r>
              <a:rPr lang="en-AU" sz="2000" dirty="0" smtClean="0"/>
              <a:t>formats</a:t>
            </a:r>
          </a:p>
          <a:p>
            <a:pPr lvl="1"/>
            <a:r>
              <a:rPr lang="en-AU" sz="2000" dirty="0" smtClean="0"/>
              <a:t>Syntax (XML and JSON)</a:t>
            </a:r>
            <a:endParaRPr lang="en-AU" sz="2000" dirty="0"/>
          </a:p>
          <a:p>
            <a:r>
              <a:rPr lang="en-AU" sz="2400" dirty="0"/>
              <a:t>Extensions</a:t>
            </a:r>
          </a:p>
          <a:p>
            <a:pPr lvl="1"/>
            <a:r>
              <a:rPr lang="en-AU" sz="2000" dirty="0"/>
              <a:t>Local requirements, but everyone can use</a:t>
            </a:r>
          </a:p>
          <a:p>
            <a:pPr lvl="1"/>
            <a:r>
              <a:rPr lang="en-AU" sz="2000" dirty="0"/>
              <a:t>Published and managed</a:t>
            </a:r>
          </a:p>
          <a:p>
            <a:r>
              <a:rPr lang="en-AU" sz="2400" dirty="0"/>
              <a:t>Narrative</a:t>
            </a:r>
          </a:p>
          <a:p>
            <a:pPr lvl="1"/>
            <a:r>
              <a:rPr lang="en-AU" sz="2000" dirty="0"/>
              <a:t>Human readable</a:t>
            </a:r>
            <a:endParaRPr lang="en-AU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77624"/>
            <a:ext cx="2002284" cy="20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7"/>
            <a:ext cx="60198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052736"/>
            <a:ext cx="5416056" cy="129614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348881"/>
            <a:ext cx="5439431" cy="388843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576064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01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570547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1932" y="1484784"/>
            <a:ext cx="5322562" cy="57606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528558" y="2060848"/>
            <a:ext cx="5341492" cy="4032449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540244" y="692696"/>
            <a:ext cx="5334250" cy="792088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6" name="Text Box 3"/>
          <p:cNvSpPr txBox="1"/>
          <p:nvPr/>
        </p:nvSpPr>
        <p:spPr>
          <a:xfrm>
            <a:off x="6417419" y="134076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74494" y="1700808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10"/>
          <p:cNvSpPr txBox="1"/>
          <p:nvPr/>
        </p:nvSpPr>
        <p:spPr>
          <a:xfrm>
            <a:off x="6411069" y="620688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70049" y="950278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565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9369</TotalTime>
  <Words>1058</Words>
  <Application>Microsoft Office PowerPoint</Application>
  <PresentationFormat>On-screen Show (4:3)</PresentationFormat>
  <Paragraphs>223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Refined</vt:lpstr>
      <vt:lpstr>Custom Design</vt:lpstr>
      <vt:lpstr> Introduction to FHIR Feb. 24-26, 2014 HIMSS14 </vt:lpstr>
      <vt:lpstr>This presentation</vt:lpstr>
      <vt:lpstr>Healthcare Standards</vt:lpstr>
      <vt:lpstr>Why FHIR?</vt:lpstr>
      <vt:lpstr>FHIR Manifesto</vt:lpstr>
      <vt:lpstr>The acronym</vt:lpstr>
      <vt:lpstr>Resources</vt:lpstr>
      <vt:lpstr>PowerPoint Presentation</vt:lpstr>
      <vt:lpstr>PowerPoint Presentation</vt:lpstr>
      <vt:lpstr>It’s all about the resources . . .</vt:lpstr>
      <vt:lpstr>What is a Resource?</vt:lpstr>
      <vt:lpstr>Conformance*</vt:lpstr>
      <vt:lpstr>Human Readable</vt:lpstr>
      <vt:lpstr>Freely available</vt:lpstr>
      <vt:lpstr>Paradigms</vt:lpstr>
      <vt:lpstr>REST</vt:lpstr>
      <vt:lpstr>Documents</vt:lpstr>
      <vt:lpstr>Messages</vt:lpstr>
      <vt:lpstr>Service Oriented Architecture (SOA)</vt:lpstr>
      <vt:lpstr>Paradigms</vt:lpstr>
      <vt:lpstr>FHIR &amp; other SDOs</vt:lpstr>
      <vt:lpstr>Where can FHIR be used?</vt:lpstr>
      <vt:lpstr>What does FHIR provide?</vt:lpstr>
      <vt:lpstr>Demo and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Richard J. Ettema (AEGIS.net)</cp:lastModifiedBy>
  <cp:revision>178</cp:revision>
  <dcterms:created xsi:type="dcterms:W3CDTF">2012-12-03T20:41:34Z</dcterms:created>
  <dcterms:modified xsi:type="dcterms:W3CDTF">2014-03-09T19:43:37Z</dcterms:modified>
</cp:coreProperties>
</file>