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2"/>
  </p:notesMasterIdLst>
  <p:handoutMasterIdLst>
    <p:handoutMasterId r:id="rId83"/>
  </p:handoutMasterIdLst>
  <p:sldIdLst>
    <p:sldId id="256" r:id="rId5"/>
    <p:sldId id="268" r:id="rId6"/>
    <p:sldId id="270" r:id="rId7"/>
    <p:sldId id="272" r:id="rId8"/>
    <p:sldId id="273" r:id="rId9"/>
    <p:sldId id="345" r:id="rId10"/>
    <p:sldId id="327" r:id="rId11"/>
    <p:sldId id="332" r:id="rId12"/>
    <p:sldId id="333" r:id="rId13"/>
    <p:sldId id="334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6" r:id="rId24"/>
    <p:sldId id="33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5" r:id="rId40"/>
    <p:sldId id="362" r:id="rId41"/>
    <p:sldId id="363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8" r:id="rId54"/>
    <p:sldId id="379" r:id="rId55"/>
    <p:sldId id="380" r:id="rId56"/>
    <p:sldId id="381" r:id="rId57"/>
    <p:sldId id="382" r:id="rId58"/>
    <p:sldId id="383" r:id="rId59"/>
    <p:sldId id="385" r:id="rId60"/>
    <p:sldId id="386" r:id="rId61"/>
    <p:sldId id="387" r:id="rId62"/>
    <p:sldId id="388" r:id="rId63"/>
    <p:sldId id="389" r:id="rId64"/>
    <p:sldId id="384" r:id="rId65"/>
    <p:sldId id="390" r:id="rId66"/>
    <p:sldId id="391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404" r:id="rId78"/>
    <p:sldId id="405" r:id="rId79"/>
    <p:sldId id="407" r:id="rId80"/>
    <p:sldId id="406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 Brook" initials="JA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3" autoAdjust="0"/>
    <p:restoredTop sz="95176" autoAdjust="0"/>
  </p:normalViewPr>
  <p:slideViewPr>
    <p:cSldViewPr>
      <p:cViewPr>
        <p:scale>
          <a:sx n="141" d="100"/>
          <a:sy n="141" d="100"/>
        </p:scale>
        <p:origin x="-9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0790FCE-A3E5-5347-BB35-5A37C59DB73C}" type="datetimeFigureOut">
              <a:rPr lang="en-US"/>
              <a:pPr>
                <a:defRPr/>
              </a:pPr>
              <a:t>5/11/2014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B069C2-424B-AA41-8FFF-78C5ADEF9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70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60ED65-2A4D-4E41-970C-D12D8358D532}" type="datetime1">
              <a:rPr lang="en-US"/>
              <a:pPr>
                <a:defRPr/>
              </a:pPr>
              <a:t>5/11/2014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089494-D376-0144-8109-58CC969429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3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I made the module name larger (36 pt) and bold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Text throughout uses Franklin Gothic Book, bold 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67C35E-D1B7-B042-B925-ECA6995731E4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972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Exercise: convert this to JSON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089494-D376-0144-8109-58CC969429E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24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Credit slide .. Number 2 on all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03D4F1-928A-5240-8D09-544CFC5A5D0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9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</a:t>
            </a:r>
            <a:r>
              <a:rPr lang="en-US" baseline="0" dirty="0" smtClean="0"/>
              <a:t>%? Look </a:t>
            </a:r>
            <a:r>
              <a:rPr lang="en-US" baseline="0" dirty="0" smtClean="0"/>
              <a:t>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8" descr="CDA-logo-trans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5113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1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1B33E5-C4E2-2140-9CCF-5932691D66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541E5-6822-8543-9807-26155EA30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374904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19200"/>
            <a:ext cx="374904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2EE1-015A-2346-B53B-63EB0EC37D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7175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733800" cy="9144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143000"/>
            <a:ext cx="3733800" cy="9144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C70B7-0C12-CD42-AB5B-453D15248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9" name="Date Placeholder 2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29F01-DB13-B842-A098-5AC9A9C77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E0D1F-D627-3A4E-97E5-C1E5FDD939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3BCC6-BFB9-994F-9E85-3FE7ED20A2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E1F71-76A9-2749-B6DD-E6341EF03D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143000"/>
            <a:ext cx="7772400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3126152-F878-C84A-B7D6-465890792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914400" y="6324600"/>
            <a:ext cx="39624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2"/>
          </p:nvPr>
        </p:nvSpPr>
        <p:spPr>
          <a:xfrm>
            <a:off x="6172200" y="6324600"/>
            <a:ext cx="2476500" cy="34290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  <p:pic>
        <p:nvPicPr>
          <p:cNvPr id="1033" name="Picture 13" descr="CDA-logo-trans.gif"/>
          <p:cNvPicPr>
            <a:picLocks noChangeAspect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8588" y="228600"/>
            <a:ext cx="70961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5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Book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Book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Book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Book" charset="0"/>
          <a:ea typeface="ＭＳ Ｐゴシック" charset="-128"/>
          <a:cs typeface="ＭＳ Ｐゴシック" charset="-128"/>
        </a:defRPr>
      </a:lvl9pPr>
    </p:titleStyle>
    <p:bodyStyle>
      <a:lvl1pPr marL="273050" indent="-2730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b="1" kern="12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1pPr>
      <a:lvl2pPr marL="547688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b="1" kern="1200">
          <a:solidFill>
            <a:schemeClr val="tx1"/>
          </a:solidFill>
          <a:latin typeface="Franklin Gothic Book" charset="0"/>
          <a:ea typeface="ＭＳ Ｐゴシック" charset="-128"/>
          <a:cs typeface="+mn-cs"/>
        </a:defRPr>
      </a:lvl2pPr>
      <a:lvl3pPr marL="822325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CBADAB"/>
        </a:buClr>
        <a:buSzPct val="85000"/>
        <a:buFont typeface="Wingdings 2" charset="2"/>
        <a:buChar char=""/>
        <a:defRPr sz="2000" b="1" kern="1200">
          <a:solidFill>
            <a:schemeClr val="tx1"/>
          </a:solidFill>
          <a:latin typeface="Franklin Gothic Book" charset="0"/>
          <a:ea typeface="ＭＳ Ｐゴシック" charset="-128"/>
          <a:cs typeface="+mn-cs"/>
        </a:defRPr>
      </a:lvl3pPr>
      <a:lvl4pPr marL="10969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b="1" kern="1200">
          <a:solidFill>
            <a:schemeClr val="tx1"/>
          </a:solidFill>
          <a:latin typeface="Franklin Gothic Book" charset="0"/>
          <a:ea typeface="ＭＳ Ｐゴシック" charset="-128"/>
          <a:cs typeface="+mn-cs"/>
        </a:defRPr>
      </a:lvl4pPr>
      <a:lvl5pPr marL="1371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A28E6A"/>
        </a:buClr>
        <a:buChar char="o"/>
        <a:defRPr sz="2000" b="1" kern="1200">
          <a:solidFill>
            <a:schemeClr val="tx1"/>
          </a:solidFill>
          <a:latin typeface="Franklin Gothic Book" charset="0"/>
          <a:ea typeface="ＭＳ Ｐゴシック" charset="-128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cme.org/devices/%5bdeviceid%5d/%5balarmid" TargetMode="External"/><Relationship Id="rId2" Type="http://schemas.openxmlformats.org/officeDocument/2006/relationships/hyperlink" Target="http://acme.org/devices/turnOffAlar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fhir.healthintersections.com.au/ope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Publicly_Available_FHIR_Servers_for_testing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Open_Source_FHIR_implementations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590931"/>
          </a:xfrm>
        </p:spPr>
        <p:txBody>
          <a:bodyPr/>
          <a:lstStyle/>
          <a:p>
            <a:pPr defTabSz="449263" eaLnBrk="1" hangingPunct="1">
              <a:spcBef>
                <a:spcPct val="50000"/>
              </a:spcBef>
            </a:pPr>
            <a:r>
              <a:rPr lang="en-US" sz="3600" dirty="0" smtClean="0">
                <a:solidFill>
                  <a:srgbClr val="0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Lantana CDA Academy</a:t>
            </a:r>
            <a:endParaRPr lang="en-US" sz="3600" dirty="0" smtClean="0">
              <a:solidFill>
                <a:srgbClr val="00000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FF5DD-9A28-174F-AAAE-818E631A7E6E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www.cdaacademy.com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© CDA Academy, 2014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294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b="0" dirty="0" smtClean="0">
                <a:solidFill>
                  <a:schemeClr val="bg1"/>
                </a:solidFill>
              </a:rPr>
              <a:t>FHIR for Implementers</a:t>
            </a:r>
            <a:endParaRPr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164217"/>
          </a:xfrm>
        </p:spPr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</a:t>
            </a:r>
            <a:r>
              <a:rPr lang="en-AU" dirty="0" smtClean="0"/>
              <a:t>approach</a:t>
            </a:r>
          </a:p>
          <a:p>
            <a:r>
              <a:rPr lang="en-AU" dirty="0" smtClean="0"/>
              <a:t>This turned into the FHIR specification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2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Development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July 2011 – Conception</a:t>
            </a:r>
          </a:p>
          <a:p>
            <a:r>
              <a:rPr lang="en-AU" sz="3200" dirty="0" smtClean="0"/>
              <a:t>Aug/Sept 2012 – First Draft Ballot</a:t>
            </a:r>
          </a:p>
          <a:p>
            <a:r>
              <a:rPr lang="en-AU" sz="3200" dirty="0" smtClean="0"/>
              <a:t>Sept 2012 – First </a:t>
            </a:r>
            <a:r>
              <a:rPr lang="en-AU" sz="3200" dirty="0" err="1" smtClean="0"/>
              <a:t>Connectathon</a:t>
            </a:r>
            <a:endParaRPr lang="en-AU" sz="3200" dirty="0" smtClean="0"/>
          </a:p>
          <a:p>
            <a:r>
              <a:rPr lang="en-AU" sz="3200" dirty="0" smtClean="0"/>
              <a:t>Aug/Sept 2013 (now) – First DSTU ballot</a:t>
            </a:r>
            <a:br>
              <a:rPr lang="en-AU" sz="3200" dirty="0" smtClean="0"/>
            </a:br>
            <a:r>
              <a:rPr lang="en-AU" sz="3200" dirty="0" smtClean="0"/>
              <a:t>DSTU = Draft Standard For Trial Use</a:t>
            </a:r>
          </a:p>
          <a:p>
            <a:r>
              <a:rPr lang="en-AU" sz="3200" dirty="0" smtClean="0"/>
              <a:t>January 2014 – DSTU finalised</a:t>
            </a:r>
          </a:p>
          <a:p>
            <a:r>
              <a:rPr lang="en-AU" sz="3200" dirty="0" smtClean="0"/>
              <a:t>~Mar 2015 </a:t>
            </a:r>
            <a:r>
              <a:rPr lang="en-AU" sz="3200" dirty="0" smtClean="0"/>
              <a:t>– </a:t>
            </a:r>
            <a:r>
              <a:rPr lang="en-AU" sz="3200" dirty="0" smtClean="0"/>
              <a:t>2</a:t>
            </a:r>
            <a:r>
              <a:rPr lang="en-AU" sz="3200" baseline="30000" dirty="0" smtClean="0"/>
              <a:t>nd</a:t>
            </a:r>
            <a:r>
              <a:rPr lang="en-AU" sz="3200" dirty="0" smtClean="0"/>
              <a:t> DSTU</a:t>
            </a:r>
          </a:p>
          <a:p>
            <a:r>
              <a:rPr lang="en-AU" sz="3200" dirty="0" smtClean="0"/>
              <a:t>Mid 2016? – Normative Version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695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173450"/>
          </a:xfrm>
        </p:spPr>
        <p:txBody>
          <a:bodyPr/>
          <a:lstStyle/>
          <a:p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r>
              <a:rPr lang="en-US" dirty="0"/>
              <a:t>Leverage cross-industry web technologies</a:t>
            </a:r>
          </a:p>
          <a:p>
            <a:r>
              <a:rPr lang="en-US" dirty="0"/>
              <a:t>Target support for common scenarios</a:t>
            </a:r>
          </a:p>
          <a:p>
            <a:r>
              <a:rPr lang="en-US" dirty="0"/>
              <a:t>Require human readability as base level of interoperability</a:t>
            </a:r>
          </a:p>
          <a:p>
            <a:r>
              <a:rPr lang="en-US" dirty="0"/>
              <a:t>Support multiple paradigms &amp; architectures</a:t>
            </a:r>
          </a:p>
          <a:p>
            <a:pPr>
              <a:defRPr/>
            </a:pPr>
            <a:r>
              <a:rPr lang="en-US" dirty="0"/>
              <a:t>Make content freely available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75000"/>
              <a:defRPr/>
            </a:pPr>
            <a:r>
              <a:rPr lang="en-US" dirty="0"/>
              <a:t>Demonstrate best practice </a:t>
            </a:r>
            <a:r>
              <a:rPr lang="en-US" dirty="0"/>
              <a:t>governance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75000"/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58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302716"/>
          </a:xfrm>
        </p:spPr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</a:t>
            </a:r>
            <a:r>
              <a:rPr lang="en-US" sz="2400" dirty="0" smtClean="0"/>
              <a:t>Implementations </a:t>
            </a:r>
            <a:r>
              <a:rPr lang="en-US" sz="2400" dirty="0" smtClean="0"/>
              <a:t>published with spec</a:t>
            </a:r>
          </a:p>
          <a:p>
            <a:pPr lvl="1"/>
            <a:r>
              <a:rPr lang="en-US" dirty="0" smtClean="0"/>
              <a:t>Java, </a:t>
            </a:r>
            <a:r>
              <a:rPr lang="en-US" sz="2400" dirty="0" smtClean="0"/>
              <a:t>C</a:t>
            </a:r>
            <a:r>
              <a:rPr lang="en-US" sz="2400" dirty="0" smtClean="0"/>
              <a:t>#, </a:t>
            </a:r>
            <a:r>
              <a:rPr lang="en-US" sz="2400" dirty="0" err="1" smtClean="0"/>
              <a:t>ObjectiveC</a:t>
            </a:r>
            <a:r>
              <a:rPr lang="en-US" sz="2400" dirty="0" smtClean="0"/>
              <a:t>, Pascal,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XSLT…</a:t>
            </a:r>
            <a:endParaRPr lang="en-US" sz="2400" dirty="0" smtClean="0"/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90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533549"/>
          </a:xfrm>
        </p:spPr>
        <p:txBody>
          <a:bodyPr/>
          <a:lstStyle/>
          <a:p>
            <a:r>
              <a:rPr lang="en-US" dirty="0" smtClean="0"/>
              <a:t>Focus on scenarios that implementers ask for</a:t>
            </a:r>
          </a:p>
          <a:p>
            <a:r>
              <a:rPr lang="en-US" dirty="0" smtClean="0"/>
              <a:t>Inclusion </a:t>
            </a:r>
            <a:r>
              <a:rPr lang="en-US" dirty="0" smtClean="0"/>
              <a:t>of content in core specification is based on </a:t>
            </a:r>
            <a:r>
              <a:rPr lang="en-US" dirty="0" smtClean="0"/>
              <a:t>core content rule</a:t>
            </a:r>
            <a:endParaRPr lang="en-US" dirty="0" smtClean="0"/>
          </a:p>
          <a:p>
            <a:pPr lvl="1"/>
            <a:r>
              <a:rPr lang="en-US" dirty="0" smtClean="0"/>
              <a:t>“We only include data </a:t>
            </a:r>
            <a:r>
              <a:rPr lang="en-US" dirty="0" smtClean="0"/>
              <a:t>elements if we are confident that </a:t>
            </a:r>
            <a:r>
              <a:rPr lang="en-US" dirty="0" smtClean="0"/>
              <a:t>most normal implementations using that </a:t>
            </a:r>
            <a:r>
              <a:rPr lang="en-US" dirty="0" smtClean="0"/>
              <a:t>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pPr lvl="1"/>
            <a:r>
              <a:rPr lang="en-US" dirty="0" smtClean="0"/>
              <a:t>Easy to say, governance challenge to </a:t>
            </a:r>
            <a:r>
              <a:rPr lang="en-US" dirty="0" smtClean="0"/>
              <a:t>achieve</a:t>
            </a:r>
          </a:p>
          <a:p>
            <a:r>
              <a:rPr lang="en-US" dirty="0" smtClean="0"/>
              <a:t>Resources are simple and easy to understand and use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122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392245"/>
          </a:xfrm>
        </p:spPr>
        <p:txBody>
          <a:bodyPr/>
          <a:lstStyle/>
          <a:p>
            <a:r>
              <a:rPr lang="en-US" dirty="0" smtClean="0"/>
              <a:t>Data types aligned with common web approaches</a:t>
            </a:r>
          </a:p>
          <a:p>
            <a:r>
              <a:rPr lang="en-US" dirty="0" smtClean="0"/>
              <a:t>Instances </a:t>
            </a:r>
            <a:r>
              <a:rPr lang="en-US" dirty="0" smtClean="0"/>
              <a:t>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</a:t>
            </a:r>
            <a:r>
              <a:rPr lang="en-US" dirty="0" smtClean="0"/>
              <a:t>Facebook</a:t>
            </a:r>
            <a:r>
              <a:rPr lang="en-US" dirty="0"/>
              <a:t>,</a:t>
            </a:r>
            <a:r>
              <a:rPr lang="en-US" baseline="0" dirty="0" smtClean="0"/>
              <a:t> </a:t>
            </a:r>
            <a:r>
              <a:rPr lang="en-US" dirty="0"/>
              <a:t>Twitter </a:t>
            </a:r>
            <a:r>
              <a:rPr lang="en-US" dirty="0" err="1"/>
              <a:t>etc</a:t>
            </a:r>
            <a:endParaRPr lang="en-US" dirty="0"/>
          </a:p>
          <a:p>
            <a:pPr lvl="0"/>
            <a:r>
              <a:rPr lang="en-US" dirty="0"/>
              <a:t>Rely on HTTPS, OAuth, etc. for security functions</a:t>
            </a:r>
          </a:p>
          <a:p>
            <a:r>
              <a:rPr lang="en-AU" dirty="0"/>
              <a:t>Skills &amp; Libraries are easily available</a:t>
            </a:r>
          </a:p>
          <a:p>
            <a:r>
              <a:rPr lang="en-AU" dirty="0" err="1"/>
              <a:t>RESTful</a:t>
            </a:r>
            <a:r>
              <a:rPr lang="en-AU" dirty="0"/>
              <a:t> API is re-usable</a:t>
            </a:r>
          </a:p>
          <a:p>
            <a:pPr lvl="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5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3684085"/>
          </a:xfrm>
        </p:spPr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</a:t>
            </a:r>
            <a:r>
              <a:rPr lang="en-US" b="0" baseline="0" dirty="0" smtClean="0"/>
              <a:t>has</a:t>
            </a:r>
            <a:r>
              <a:rPr lang="en-US" b="0" dirty="0" smtClean="0"/>
              <a:t> </a:t>
            </a:r>
            <a:r>
              <a:rPr lang="en-US" b="0" baseline="0" dirty="0" smtClean="0"/>
              <a:t>a </a:t>
            </a:r>
            <a:r>
              <a:rPr lang="en-US" b="0" baseline="0" dirty="0" smtClean="0"/>
              <a:t>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60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8262166" cy="251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These factors will drive down the cost of integration and interoperability </a:t>
            </a:r>
          </a:p>
          <a:p>
            <a:pPr lvl="1"/>
            <a:r>
              <a:rPr lang="en-AU" sz="2600" dirty="0" smtClean="0"/>
              <a:t>Easier to Develop</a:t>
            </a:r>
          </a:p>
          <a:p>
            <a:pPr lvl="1"/>
            <a:r>
              <a:rPr lang="en-AU" sz="2600" dirty="0" smtClean="0"/>
              <a:t>Easier to Troubleshoot</a:t>
            </a:r>
          </a:p>
          <a:p>
            <a:pPr lvl="1"/>
            <a:r>
              <a:rPr lang="en-AU" sz="2600" dirty="0" smtClean="0"/>
              <a:t>Easier to Leverage in production</a:t>
            </a:r>
          </a:p>
          <a:p>
            <a:pPr lvl="1"/>
            <a:r>
              <a:rPr lang="en-AU" sz="2600" dirty="0" smtClean="0"/>
              <a:t>More people to do the work (less expensive consultants)</a:t>
            </a:r>
          </a:p>
          <a:p>
            <a:r>
              <a:rPr lang="en-AU" sz="2800" dirty="0" smtClean="0"/>
              <a:t>Competing approaches will have to match the cost, or disappear – effect is already being felt</a:t>
            </a:r>
          </a:p>
        </p:txBody>
      </p:sp>
    </p:spTree>
    <p:extLst>
      <p:ext uri="{BB962C8B-B14F-4D97-AF65-F5344CB8AC3E}">
        <p14:creationId xmlns:p14="http://schemas.microsoft.com/office/powerpoint/2010/main" val="86962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impact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478149"/>
          </a:xfrm>
        </p:spPr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Increased spend on integration (N x 2!)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</a:t>
            </a:r>
            <a:r>
              <a:rPr lang="en-AU" dirty="0" smtClean="0"/>
              <a:t>on the web</a:t>
            </a:r>
            <a:endParaRPr lang="en-AU" dirty="0" smtClean="0"/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/>
              <a:t>Retooling existing connections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39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8305800" cy="378565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sz="4800" dirty="0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Interoperability: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sz="4800" dirty="0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Making it Real!</a:t>
            </a:r>
          </a:p>
          <a:p>
            <a:pPr marL="0" indent="0" algn="ctr">
              <a:spcBef>
                <a:spcPts val="600"/>
              </a:spcBef>
              <a:buFont typeface="Wingdings 2" panose="05020102010507070707" pitchFamily="18" charset="2"/>
              <a:buNone/>
            </a:pPr>
            <a:endParaRPr lang="en-US" sz="3200" dirty="0" smtClean="0">
              <a:solidFill>
                <a:schemeClr val="accent1"/>
              </a:solidFill>
              <a:latin typeface="Franklin Gothic Book" panose="020B0503020102020204" pitchFamily="34" charset="0"/>
            </a:endParaRPr>
          </a:p>
          <a:p>
            <a:pPr marL="0" indent="0" algn="ctr">
              <a:spcBef>
                <a:spcPts val="600"/>
              </a:spcBef>
              <a:buFont typeface="Wingdings 2" panose="05020102010507070707" pitchFamily="18" charset="2"/>
              <a:buNone/>
            </a:pPr>
            <a:endParaRPr lang="en-US" sz="2800" dirty="0" smtClean="0">
              <a:solidFill>
                <a:schemeClr val="accent1"/>
              </a:solidFill>
              <a:latin typeface="Franklin Gothic Book" panose="020B05030201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sz="2000" dirty="0" smtClean="0">
              <a:latin typeface="Franklin Gothic Book" panose="020B05030201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sz="2000" dirty="0" smtClean="0">
                <a:latin typeface="Franklin Gothic Book" panose="020B0503020102020204" pitchFamily="34" charset="0"/>
              </a:rPr>
              <a:t>Developed by: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sz="2000" dirty="0" smtClean="0">
                <a:latin typeface="Franklin Gothic Book" panose="020B0503020102020204" pitchFamily="34" charset="0"/>
              </a:rPr>
              <a:t>Lantana Consulting Group</a:t>
            </a:r>
            <a:br>
              <a:rPr lang="en-US" sz="2000" dirty="0" smtClean="0">
                <a:latin typeface="Franklin Gothic Book" panose="020B0503020102020204" pitchFamily="34" charset="0"/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5C8CC-344A-F048-89AD-247BCC9A3F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  <p:pic>
        <p:nvPicPr>
          <p:cNvPr id="8" name="Picture 7" descr="Lantana_logo_s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05400"/>
            <a:ext cx="3997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About REST and Resources</a:t>
            </a:r>
            <a:endParaRPr lang="en-A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3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468916"/>
          </a:xfrm>
        </p:spPr>
        <p:txBody>
          <a:bodyPr/>
          <a:lstStyle/>
          <a:p>
            <a:r>
              <a:rPr lang="en-AU" dirty="0" smtClean="0"/>
              <a:t>“</a:t>
            </a:r>
            <a:r>
              <a:rPr lang="en-AU" b="0" dirty="0"/>
              <a:t>Representational state </a:t>
            </a:r>
            <a:r>
              <a:rPr lang="en-AU" b="0" dirty="0"/>
              <a:t>transfer” – an architecture for how to connect systems</a:t>
            </a:r>
          </a:p>
          <a:p>
            <a:endParaRPr lang="en-AU" dirty="0" smtClean="0"/>
          </a:p>
          <a:p>
            <a:r>
              <a:rPr lang="en-AU" b="0" dirty="0" smtClean="0"/>
              <a:t>Outcomes</a:t>
            </a:r>
          </a:p>
          <a:p>
            <a:pPr lvl="1"/>
            <a:r>
              <a:rPr lang="en-AU" b="0" dirty="0" smtClean="0"/>
              <a:t>Simple stable interfaces</a:t>
            </a:r>
          </a:p>
          <a:p>
            <a:pPr lvl="1"/>
            <a:r>
              <a:rPr lang="en-AU" b="0" dirty="0" smtClean="0"/>
              <a:t>High Performance / Scalability</a:t>
            </a:r>
          </a:p>
          <a:p>
            <a:pPr lvl="1"/>
            <a:r>
              <a:rPr lang="en-AU" b="0" dirty="0" smtClean="0"/>
              <a:t>Visible Process (e.g. can debug)</a:t>
            </a:r>
          </a:p>
          <a:p>
            <a:pPr lvl="1"/>
            <a:r>
              <a:rPr lang="en-AU" b="0" dirty="0" smtClean="0"/>
              <a:t>Portability</a:t>
            </a:r>
          </a:p>
          <a:p>
            <a:pPr lvl="1"/>
            <a:r>
              <a:rPr lang="en-AU" b="0" dirty="0" smtClean="0"/>
              <a:t>Reliability (resistance to failure)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18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in 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05849"/>
          </a:xfrm>
        </p:spPr>
        <p:txBody>
          <a:bodyPr/>
          <a:lstStyle/>
          <a:p>
            <a:r>
              <a:rPr lang="en-AU" dirty="0" smtClean="0"/>
              <a:t>“Resources” with an explicit and stable URI</a:t>
            </a:r>
          </a:p>
          <a:p>
            <a:pPr lvl="1"/>
            <a:r>
              <a:rPr lang="en-AU" dirty="0" smtClean="0"/>
              <a:t>The name for what gets exchanged in REST</a:t>
            </a:r>
          </a:p>
          <a:p>
            <a:pPr lvl="1"/>
            <a:r>
              <a:rPr lang="en-AU" dirty="0"/>
              <a:t>Defined behaviour and meaning</a:t>
            </a:r>
          </a:p>
          <a:p>
            <a:pPr lvl="1"/>
            <a:r>
              <a:rPr lang="en-AU" dirty="0"/>
              <a:t>Known identity / </a:t>
            </a:r>
            <a:r>
              <a:rPr lang="en-AU" dirty="0" smtClean="0"/>
              <a:t>location</a:t>
            </a:r>
          </a:p>
          <a:p>
            <a:pPr lvl="1"/>
            <a:r>
              <a:rPr lang="en-AU" dirty="0" smtClean="0"/>
              <a:t>Quite an abstract idea</a:t>
            </a:r>
          </a:p>
          <a:p>
            <a:r>
              <a:rPr lang="en-AU" dirty="0" smtClean="0"/>
              <a:t>Formats: XML / JSON / RDF</a:t>
            </a:r>
          </a:p>
          <a:p>
            <a:r>
              <a:rPr lang="en-AU" dirty="0" smtClean="0"/>
              <a:t>Exchange using HTTP</a:t>
            </a:r>
          </a:p>
          <a:p>
            <a:r>
              <a:rPr lang="en-AU" dirty="0" smtClean="0"/>
              <a:t>Security: SSL / OAuth</a:t>
            </a:r>
          </a:p>
          <a:p>
            <a:r>
              <a:rPr lang="en-AU" dirty="0" smtClean="0"/>
              <a:t>Very often “REST” is only followed loosely, hence “</a:t>
            </a:r>
            <a:r>
              <a:rPr lang="en-AU" dirty="0" err="1" smtClean="0"/>
              <a:t>RESTful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7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65358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CRUD(E):</a:t>
            </a:r>
          </a:p>
          <a:p>
            <a:r>
              <a:rPr lang="en-AU" dirty="0" smtClean="0"/>
              <a:t>Create – create a new instance of data</a:t>
            </a:r>
          </a:p>
          <a:p>
            <a:r>
              <a:rPr lang="en-AU" dirty="0" smtClean="0"/>
              <a:t>Read – get the content (state) of an instance of data</a:t>
            </a:r>
          </a:p>
          <a:p>
            <a:r>
              <a:rPr lang="en-AU" dirty="0" smtClean="0"/>
              <a:t>Update – change the content of an instance of data</a:t>
            </a:r>
          </a:p>
          <a:p>
            <a:r>
              <a:rPr lang="en-AU" dirty="0" smtClean="0"/>
              <a:t>Delete – remove the instance of data</a:t>
            </a:r>
          </a:p>
          <a:p>
            <a:endParaRPr lang="en-AU" dirty="0" smtClean="0"/>
          </a:p>
          <a:p>
            <a:r>
              <a:rPr lang="en-AU" dirty="0" smtClean="0"/>
              <a:t>Execute – get the instance of data (?) to do something for you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15082"/>
          </a:xfrm>
        </p:spPr>
        <p:txBody>
          <a:bodyPr/>
          <a:lstStyle/>
          <a:p>
            <a:r>
              <a:rPr lang="en-AU" dirty="0" smtClean="0"/>
              <a:t>RPC (Remote Procedure Call):</a:t>
            </a:r>
          </a:p>
          <a:p>
            <a:pPr lvl="1"/>
            <a:r>
              <a:rPr lang="en-AU" dirty="0" smtClean="0"/>
              <a:t>Ask a server to perform some operation</a:t>
            </a:r>
          </a:p>
          <a:p>
            <a:pPr lvl="1"/>
            <a:r>
              <a:rPr lang="en-AU" dirty="0" smtClean="0"/>
              <a:t>Hand it a set of parameters</a:t>
            </a:r>
          </a:p>
          <a:p>
            <a:pPr lvl="1"/>
            <a:r>
              <a:rPr lang="en-AU" dirty="0" smtClean="0"/>
              <a:t>Server performs some operations</a:t>
            </a:r>
          </a:p>
          <a:p>
            <a:pPr lvl="1"/>
            <a:r>
              <a:rPr lang="en-AU" dirty="0" smtClean="0"/>
              <a:t>Returns a set of parameters</a:t>
            </a:r>
          </a:p>
          <a:p>
            <a:endParaRPr lang="en-AU" dirty="0"/>
          </a:p>
          <a:p>
            <a:r>
              <a:rPr lang="en-AU" dirty="0" smtClean="0"/>
              <a:t>REST:</a:t>
            </a:r>
          </a:p>
          <a:p>
            <a:pPr lvl="1"/>
            <a:r>
              <a:rPr lang="en-AU" dirty="0" smtClean="0"/>
              <a:t>Define a URI that represents the state of something</a:t>
            </a:r>
          </a:p>
          <a:p>
            <a:pPr lvl="1"/>
            <a:r>
              <a:rPr lang="en-AU" dirty="0" smtClean="0"/>
              <a:t>Tell the server what the state should be </a:t>
            </a:r>
          </a:p>
          <a:p>
            <a:pPr lvl="1"/>
            <a:r>
              <a:rPr lang="en-AU" dirty="0" smtClean="0"/>
              <a:t>Server makes the state change happen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2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15082"/>
          </a:xfrm>
        </p:spPr>
        <p:txBody>
          <a:bodyPr/>
          <a:lstStyle/>
          <a:p>
            <a:r>
              <a:rPr lang="en-AU" dirty="0" smtClean="0"/>
              <a:t>Example: </a:t>
            </a:r>
          </a:p>
          <a:p>
            <a:pPr lvl="1"/>
            <a:r>
              <a:rPr lang="en-AU" dirty="0" smtClean="0"/>
              <a:t>A device that monitors a patient %0</a:t>
            </a:r>
            <a:r>
              <a:rPr lang="en-AU" baseline="-25000" dirty="0" smtClean="0"/>
              <a:t>2</a:t>
            </a:r>
            <a:r>
              <a:rPr lang="en-AU" dirty="0" smtClean="0"/>
              <a:t> saturation</a:t>
            </a:r>
          </a:p>
          <a:p>
            <a:pPr lvl="1"/>
            <a:r>
              <a:rPr lang="en-AU" dirty="0" smtClean="0"/>
              <a:t>Raises an alarm on EHR if it’s too low</a:t>
            </a:r>
          </a:p>
          <a:p>
            <a:pPr lvl="1"/>
            <a:r>
              <a:rPr lang="en-AU" dirty="0" smtClean="0"/>
              <a:t>EHR can turn the alarm off</a:t>
            </a:r>
          </a:p>
          <a:p>
            <a:r>
              <a:rPr lang="en-AU" dirty="0" smtClean="0"/>
              <a:t>RPC:</a:t>
            </a:r>
          </a:p>
          <a:p>
            <a:pPr lvl="1"/>
            <a:r>
              <a:rPr lang="en-AU" dirty="0" smtClean="0"/>
              <a:t>POST </a:t>
            </a:r>
            <a:r>
              <a:rPr lang="en-AU" dirty="0" smtClean="0">
                <a:hlinkClick r:id="rId2"/>
              </a:rPr>
              <a:t>http://acme.org/devices/turnOffAlarm</a:t>
            </a:r>
            <a:endParaRPr lang="en-AU" dirty="0" smtClean="0"/>
          </a:p>
          <a:p>
            <a:pPr lvl="1"/>
            <a:r>
              <a:rPr lang="en-AU" dirty="0" smtClean="0"/>
              <a:t>Parameters: device id, alarm id</a:t>
            </a:r>
          </a:p>
          <a:p>
            <a:r>
              <a:rPr lang="en-AU" dirty="0" smtClean="0"/>
              <a:t>REST:</a:t>
            </a:r>
          </a:p>
          <a:p>
            <a:pPr lvl="1"/>
            <a:r>
              <a:rPr lang="en-AU" dirty="0" smtClean="0"/>
              <a:t>POST </a:t>
            </a:r>
            <a:r>
              <a:rPr lang="en-AU" dirty="0" smtClean="0">
                <a:hlinkClick r:id="rId3"/>
              </a:rPr>
              <a:t>http://acme.org/devices/[deviceid]/[alarmid</a:t>
            </a:r>
            <a:r>
              <a:rPr lang="en-AU" dirty="0" smtClean="0"/>
              <a:t>]</a:t>
            </a:r>
          </a:p>
          <a:p>
            <a:pPr lvl="1"/>
            <a:r>
              <a:rPr lang="en-AU" dirty="0" smtClean="0"/>
              <a:t>Content: data to say “Alarm is off”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35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3656386"/>
          </a:xfrm>
        </p:spPr>
        <p:txBody>
          <a:bodyPr/>
          <a:lstStyle/>
          <a:p>
            <a:r>
              <a:rPr lang="en-AU" dirty="0" smtClean="0"/>
              <a:t>Difference is subtle, and depends on perspective</a:t>
            </a:r>
          </a:p>
          <a:p>
            <a:r>
              <a:rPr lang="en-AU" dirty="0" smtClean="0"/>
              <a:t>Outcome is large difference</a:t>
            </a:r>
          </a:p>
          <a:p>
            <a:r>
              <a:rPr lang="en-AU" dirty="0" smtClean="0"/>
              <a:t>REST is increasingly preferred in practice</a:t>
            </a:r>
          </a:p>
          <a:p>
            <a:r>
              <a:rPr lang="en-AU" dirty="0" smtClean="0"/>
              <a:t>Most systems mix and match </a:t>
            </a:r>
          </a:p>
          <a:p>
            <a:pPr lvl="1"/>
            <a:r>
              <a:rPr lang="en-AU" dirty="0" smtClean="0"/>
              <a:t>“mini-operations”</a:t>
            </a:r>
          </a:p>
          <a:p>
            <a:r>
              <a:rPr lang="en-AU" dirty="0" smtClean="0"/>
              <a:t>General issue: REST doesn’t deal well if server needs context from the client</a:t>
            </a:r>
          </a:p>
          <a:p>
            <a:pPr lvl="1"/>
            <a:r>
              <a:rPr lang="en-AU" dirty="0" smtClean="0"/>
              <a:t>Needed for poorly trusted clients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7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Formats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1892826"/>
          </a:xfrm>
        </p:spPr>
        <p:txBody>
          <a:bodyPr/>
          <a:lstStyle/>
          <a:p>
            <a:r>
              <a:rPr lang="en-AU" dirty="0" smtClean="0"/>
              <a:t>XML</a:t>
            </a:r>
          </a:p>
          <a:p>
            <a:r>
              <a:rPr lang="en-AU" dirty="0" smtClean="0"/>
              <a:t>JSON</a:t>
            </a:r>
          </a:p>
          <a:p>
            <a:r>
              <a:rPr lang="en-AU" dirty="0" smtClean="0"/>
              <a:t>RDF</a:t>
            </a:r>
          </a:p>
          <a:p>
            <a:r>
              <a:rPr lang="en-AU" dirty="0" smtClean="0"/>
              <a:t>Atom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153400" cy="424731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{</a:t>
            </a:r>
            <a:endParaRPr lang="en-AU" sz="1800" b="0" dirty="0"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</a:t>
            </a:r>
            <a:r>
              <a:rPr lang="en-AU" sz="1800" b="0" dirty="0">
                <a:latin typeface="Courier New" panose="02070309020205020404" pitchFamily="49" charset="0"/>
              </a:rPr>
              <a:t>"Image":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  </a:t>
            </a:r>
            <a:r>
              <a:rPr lang="en-AU" sz="1800" b="0" dirty="0">
                <a:latin typeface="Courier New" panose="02070309020205020404" pitchFamily="49" charset="0"/>
              </a:rPr>
              <a:t>"Width</a:t>
            </a:r>
            <a:r>
              <a:rPr lang="en-AU" sz="1800" b="0" dirty="0" smtClean="0">
                <a:latin typeface="Courier New" panose="02070309020205020404" pitchFamily="49" charset="0"/>
              </a:rPr>
              <a:t>": 800</a:t>
            </a:r>
            <a:r>
              <a:rPr lang="en-AU" sz="1800" b="0" dirty="0">
                <a:latin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  </a:t>
            </a:r>
            <a:r>
              <a:rPr lang="en-AU" sz="1800" b="0" dirty="0">
                <a:latin typeface="Courier New" panose="02070309020205020404" pitchFamily="49" charset="0"/>
              </a:rPr>
              <a:t>"Height": 600,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  </a:t>
            </a:r>
            <a:r>
              <a:rPr lang="en-AU" sz="1800" b="0" dirty="0">
                <a:latin typeface="Courier New" panose="02070309020205020404" pitchFamily="49" charset="0"/>
              </a:rPr>
              <a:t>"Title</a:t>
            </a:r>
            <a:r>
              <a:rPr lang="en-AU" sz="1800" b="0" dirty="0" smtClean="0">
                <a:latin typeface="Courier New" panose="02070309020205020404" pitchFamily="49" charset="0"/>
              </a:rPr>
              <a:t>": "</a:t>
            </a:r>
            <a:r>
              <a:rPr lang="en-AU" sz="1800" b="0" dirty="0">
                <a:latin typeface="Courier New" panose="02070309020205020404" pitchFamily="49" charset="0"/>
              </a:rPr>
              <a:t>View from 15th Floor",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  </a:t>
            </a:r>
            <a:r>
              <a:rPr lang="en-AU" sz="1800" b="0" dirty="0">
                <a:latin typeface="Courier New" panose="02070309020205020404" pitchFamily="49" charset="0"/>
              </a:rPr>
              <a:t>"Thumbnail":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    </a:t>
            </a:r>
            <a:r>
              <a:rPr lang="en-AU" sz="1800" b="0" dirty="0">
                <a:latin typeface="Courier New" panose="02070309020205020404" pitchFamily="49" charset="0"/>
              </a:rPr>
              <a:t>"</a:t>
            </a:r>
            <a:r>
              <a:rPr lang="en-AU" sz="1800" b="0" dirty="0" err="1">
                <a:latin typeface="Courier New" panose="02070309020205020404" pitchFamily="49" charset="0"/>
              </a:rPr>
              <a:t>Url</a:t>
            </a:r>
            <a:r>
              <a:rPr lang="en-AU" sz="1800" b="0" dirty="0" smtClean="0">
                <a:latin typeface="Courier New" panose="02070309020205020404" pitchFamily="49" charset="0"/>
              </a:rPr>
              <a:t>":  "</a:t>
            </a:r>
            <a:r>
              <a:rPr lang="en-AU" sz="1800" b="0" dirty="0">
                <a:latin typeface="Courier New" panose="02070309020205020404" pitchFamily="49" charset="0"/>
              </a:rPr>
              <a:t>http://www.example.com/image/481989943",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    </a:t>
            </a:r>
            <a:r>
              <a:rPr lang="en-AU" sz="1800" b="0" dirty="0">
                <a:latin typeface="Courier New" panose="02070309020205020404" pitchFamily="49" charset="0"/>
              </a:rPr>
              <a:t>"Height": 125,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    </a:t>
            </a:r>
            <a:r>
              <a:rPr lang="en-AU" sz="1800" b="0" dirty="0">
                <a:latin typeface="Courier New" panose="02070309020205020404" pitchFamily="49" charset="0"/>
              </a:rPr>
              <a:t>"Width</a:t>
            </a:r>
            <a:r>
              <a:rPr lang="en-AU" sz="1800" b="0" dirty="0" smtClean="0">
                <a:latin typeface="Courier New" panose="02070309020205020404" pitchFamily="49" charset="0"/>
              </a:rPr>
              <a:t>": 100</a:t>
            </a:r>
            <a:endParaRPr lang="en-AU" sz="1800" b="0" dirty="0"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  </a:t>
            </a:r>
            <a:r>
              <a:rPr lang="en-AU" sz="1800" b="0" dirty="0">
                <a:latin typeface="Courier New" panose="02070309020205020404" pitchFamily="49" charset="0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  </a:t>
            </a:r>
            <a:r>
              <a:rPr lang="en-AU" sz="1800" b="0" dirty="0">
                <a:latin typeface="Courier New" panose="02070309020205020404" pitchFamily="49" charset="0"/>
              </a:rPr>
              <a:t>"Animated" 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  </a:t>
            </a:r>
            <a:r>
              <a:rPr lang="en-AU" sz="1800" b="0" dirty="0">
                <a:latin typeface="Courier New" panose="02070309020205020404" pitchFamily="49" charset="0"/>
              </a:rPr>
              <a:t>"IDs": [116, 943, 234, 38793]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 </a:t>
            </a:r>
            <a:r>
              <a:rPr lang="en-AU" sz="1800" b="0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</a:t>
            </a:r>
            <a:r>
              <a:rPr lang="en-AU" sz="1800" b="0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b="0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72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JSON Types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21551"/>
              </p:ext>
            </p:extLst>
          </p:nvPr>
        </p:nvGraphicFramePr>
        <p:xfrm>
          <a:off x="838200" y="1066800"/>
          <a:ext cx="7391400" cy="5069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765"/>
                <a:gridCol w="569463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Type</a:t>
                      </a:r>
                      <a:endParaRPr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68580" marR="68580" marT="0" marB="0"/>
                </a:tc>
              </a:tr>
              <a:tr h="1128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 sequence of characters with surrounded by "". See below for escaping rules</a:t>
                      </a:r>
                    </a:p>
                  </a:txBody>
                  <a:tcPr marL="68580" marR="68580" marT="0" marB="0"/>
                </a:tc>
              </a:tr>
              <a:tr h="554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Number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 number, written in decimal (23.4) or exponential notation (2.34e1)</a:t>
                      </a:r>
                    </a:p>
                  </a:txBody>
                  <a:tcPr marL="68580" marR="68580" marT="0" marB="0"/>
                </a:tc>
              </a:tr>
              <a:tr h="1128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Array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 sequence of values, surrounded by [] and separated by “,”. Note that the values do not need to be the same type, though they usually are</a:t>
                      </a:r>
                    </a:p>
                  </a:txBody>
                  <a:tcPr marL="68580" marR="68580" marT="0" marB="0"/>
                </a:tc>
              </a:tr>
              <a:tr h="1128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Object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 sequence of properties, surrounded by {}. Each property has a string name and a value separated by a “:”, and properties are separated by a “,”</a:t>
                      </a:r>
                    </a:p>
                  </a:txBody>
                  <a:tcPr marL="68580" marR="68580" marT="0" marB="0"/>
                </a:tc>
              </a:tr>
              <a:tr h="554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Literal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One of the three special values null, true, or false.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92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543800" cy="1643063"/>
          </a:xfrm>
        </p:spPr>
        <p:txBody>
          <a:bodyPr/>
          <a:lstStyle/>
          <a:p>
            <a:pPr marL="0" indent="0" algn="ctr">
              <a:buFont typeface="Wingdings 2" pitchFamily="18" charset="2"/>
              <a:buNone/>
            </a:pPr>
            <a:r>
              <a:rPr lang="en-US" sz="2800" dirty="0" smtClean="0">
                <a:latin typeface="Franklin Gothic Book" pitchFamily="34" charset="0"/>
                <a:ea typeface="ＭＳ Ｐゴシック" pitchFamily="34" charset="-128"/>
              </a:rPr>
              <a:t>CDA, CCD, </a:t>
            </a:r>
            <a:r>
              <a:rPr lang="en-US" sz="2800" dirty="0" smtClean="0">
                <a:latin typeface="Franklin Gothic Book" pitchFamily="34" charset="0"/>
                <a:ea typeface="ＭＳ Ｐゴシック" pitchFamily="34" charset="-128"/>
              </a:rPr>
              <a:t>FHIR, HL7</a:t>
            </a:r>
            <a:r>
              <a:rPr lang="en-US" sz="2800" dirty="0" smtClean="0">
                <a:latin typeface="Franklin Gothic Book" pitchFamily="34" charset="0"/>
                <a:ea typeface="ＭＳ Ｐゴシック" pitchFamily="34" charset="-128"/>
              </a:rPr>
              <a:t>, and Health Level Seven</a:t>
            </a:r>
            <a:br>
              <a:rPr lang="en-US" sz="2800" dirty="0" smtClean="0">
                <a:latin typeface="Franklin Gothic Book" pitchFamily="34" charset="0"/>
                <a:ea typeface="ＭＳ Ｐゴシック" pitchFamily="34" charset="-128"/>
              </a:rPr>
            </a:br>
            <a:r>
              <a:rPr lang="en-US" sz="2800" dirty="0" smtClean="0">
                <a:latin typeface="Franklin Gothic Book" pitchFamily="34" charset="0"/>
                <a:ea typeface="ＭＳ Ｐゴシック" pitchFamily="34" charset="-128"/>
              </a:rPr>
              <a:t>are registered trademarks of</a:t>
            </a:r>
            <a:br>
              <a:rPr lang="en-US" sz="2800" dirty="0" smtClean="0">
                <a:latin typeface="Franklin Gothic Book" pitchFamily="34" charset="0"/>
                <a:ea typeface="ＭＳ Ｐゴシック" pitchFamily="34" charset="-128"/>
              </a:rPr>
            </a:br>
            <a:r>
              <a:rPr lang="en-US" sz="2800" dirty="0" smtClean="0">
                <a:latin typeface="Franklin Gothic Book" pitchFamily="34" charset="0"/>
                <a:ea typeface="ＭＳ Ｐゴシック" pitchFamily="34" charset="-128"/>
              </a:rPr>
              <a:t>Health Level Seven International</a:t>
            </a:r>
            <a:br>
              <a:rPr lang="en-US" sz="2800" dirty="0" smtClean="0">
                <a:latin typeface="Franklin Gothic Book" pitchFamily="34" charset="0"/>
                <a:ea typeface="ＭＳ Ｐゴシック" pitchFamily="34" charset="-128"/>
              </a:rPr>
            </a:br>
            <a:r>
              <a:rPr lang="en-US" sz="2800" dirty="0" smtClean="0">
                <a:latin typeface="Franklin Gothic Book" pitchFamily="34" charset="0"/>
                <a:ea typeface="ＭＳ Ｐゴシック" pitchFamily="34" charset="-128"/>
              </a:rPr>
              <a:t>Registered in US Patent and Trademark Office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EF7EBC17-5FEE-473F-87F6-5B5359C6066E}" type="slidenum">
              <a:rPr lang="en-US" smtClean="0">
                <a:latin typeface="Franklin Gothic Book" pitchFamily="34" charset="0"/>
                <a:ea typeface="ＭＳ Ｐゴシック" pitchFamily="34" charset="-128"/>
              </a:rPr>
              <a:pPr/>
              <a:t>3</a:t>
            </a:fld>
            <a:endParaRPr lang="en-US" dirty="0" smtClean="0">
              <a:latin typeface="Franklin Gothic Book" pitchFamily="34" charset="0"/>
              <a:ea typeface="ＭＳ Ｐゴシック" pitchFamily="34" charset="-128"/>
            </a:endParaRP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324600"/>
            <a:ext cx="4419600" cy="3048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latin typeface="Perpetua" pitchFamily="18" charset="0"/>
                <a:ea typeface="ＭＳ Ｐゴシック" pitchFamily="34" charset="-128"/>
              </a:rPr>
              <a:t>www.cdaacademy.com</a:t>
            </a:r>
          </a:p>
          <a:p>
            <a:endParaRPr lang="en-US" dirty="0" smtClean="0">
              <a:latin typeface="Perpetua" pitchFamily="18" charset="0"/>
              <a:ea typeface="ＭＳ Ｐゴシック" pitchFamily="34" charset="-128"/>
            </a:endParaRPr>
          </a:p>
        </p:txBody>
      </p:sp>
      <p:sp>
        <p:nvSpPr>
          <p:cNvPr id="7174" name="Date Placeholder 5"/>
          <p:cNvSpPr>
            <a:spLocks noGrp="1"/>
          </p:cNvSpPr>
          <p:nvPr>
            <p:ph type="dt" sz="quarter" idx="12"/>
          </p:nvPr>
        </p:nvSpPr>
        <p:spPr bwMode="auto">
          <a:xfrm>
            <a:off x="6096000" y="6324600"/>
            <a:ext cx="2476500" cy="3429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latin typeface="Perpetua" pitchFamily="18" charset="0"/>
                <a:ea typeface="ＭＳ Ｐゴシック" pitchFamily="34" charset="-128"/>
              </a:rPr>
              <a:t>© CDA Academy,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XML vs JSON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35451"/>
              </p:ext>
            </p:extLst>
          </p:nvPr>
        </p:nvGraphicFramePr>
        <p:xfrm>
          <a:off x="914400" y="1295400"/>
          <a:ext cx="7620000" cy="5299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945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XML</a:t>
                      </a:r>
                    </a:p>
                  </a:txBody>
                  <a:tcPr marL="59531" marR="595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JSON</a:t>
                      </a:r>
                    </a:p>
                  </a:txBody>
                  <a:tcPr marL="59531" marR="59531" marT="0" marB="0"/>
                </a:tc>
              </a:tr>
              <a:tr h="802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Supports many character sets and encoding</a:t>
                      </a:r>
                    </a:p>
                  </a:txBody>
                  <a:tcPr marL="59531" marR="595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Supports only Unicode, using a UTF encoding (usually UTF-8)</a:t>
                      </a:r>
                    </a:p>
                  </a:txBody>
                  <a:tcPr marL="59531" marR="59531" marT="0" marB="0"/>
                </a:tc>
              </a:tr>
              <a:tr h="3945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Has both elements and attributes</a:t>
                      </a:r>
                    </a:p>
                  </a:txBody>
                  <a:tcPr marL="59531" marR="595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Only has properties</a:t>
                      </a:r>
                    </a:p>
                  </a:txBody>
                  <a:tcPr marL="59531" marR="59531" marT="0" marB="0"/>
                </a:tc>
              </a:tr>
              <a:tr h="802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Elements can have a mix of text and child elements</a:t>
                      </a:r>
                    </a:p>
                  </a:txBody>
                  <a:tcPr marL="59531" marR="595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Properties can only have a single value</a:t>
                      </a:r>
                    </a:p>
                  </a:txBody>
                  <a:tcPr marL="59531" marR="59531" marT="0" marB="0"/>
                </a:tc>
              </a:tr>
              <a:tr h="3945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Element names can be </a:t>
                      </a:r>
                      <a:r>
                        <a:rPr kumimoji="0" lang="en-AU" sz="2000" b="1" kern="1200" dirty="0" err="1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namespaced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59531" marR="595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No namespacing system for property names</a:t>
                      </a:r>
                    </a:p>
                  </a:txBody>
                  <a:tcPr marL="59531" marR="59531" marT="0" marB="0"/>
                </a:tc>
              </a:tr>
              <a:tr h="1210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It can be ambiguous whether </a:t>
                      </a: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whitespace matters </a:t>
                      </a: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or not</a:t>
                      </a:r>
                    </a:p>
                  </a:txBody>
                  <a:tcPr marL="59531" marR="595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The meaning of whitespace is never ambiguous (it matters in string values, and doesn’t matter elsewhere) </a:t>
                      </a:r>
                    </a:p>
                  </a:txBody>
                  <a:tcPr marL="59531" marR="59531" marT="0" marB="0"/>
                </a:tc>
              </a:tr>
              <a:tr h="802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Elements can repeat</a:t>
                      </a:r>
                    </a:p>
                  </a:txBody>
                  <a:tcPr marL="59531" marR="595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Repeating values are represented explicitly with an Array</a:t>
                      </a:r>
                    </a:p>
                  </a:txBody>
                  <a:tcPr marL="59531" marR="595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68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Converting between JSON &amp; XML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1892826"/>
          </a:xfrm>
        </p:spPr>
        <p:txBody>
          <a:bodyPr/>
          <a:lstStyle/>
          <a:p>
            <a:pPr lvl="0"/>
            <a:r>
              <a:rPr lang="en-AU" dirty="0"/>
              <a:t>What to do about namespaces</a:t>
            </a:r>
          </a:p>
          <a:p>
            <a:pPr lvl="0"/>
            <a:r>
              <a:rPr lang="en-AU" dirty="0"/>
              <a:t>What to do about attributes in the XML </a:t>
            </a:r>
          </a:p>
          <a:p>
            <a:pPr lvl="0"/>
            <a:r>
              <a:rPr lang="en-AU" dirty="0"/>
              <a:t>What to do about element text, and mixed content</a:t>
            </a:r>
          </a:p>
          <a:p>
            <a:r>
              <a:rPr lang="en-AU" dirty="0" smtClean="0"/>
              <a:t>The problem of Arrays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3124200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AU" dirty="0">
                <a:latin typeface="Courier New" panose="02070309020205020404" pitchFamily="49" charset="0"/>
              </a:rPr>
              <a:t>&lt;</a:t>
            </a:r>
            <a:r>
              <a:rPr lang="en-AU" dirty="0" smtClean="0">
                <a:latin typeface="Courier New" panose="02070309020205020404" pitchFamily="49" charset="0"/>
              </a:rPr>
              <a:t>Concept </a:t>
            </a:r>
            <a:r>
              <a:rPr lang="en-AU" dirty="0" err="1" smtClean="0">
                <a:latin typeface="Courier New" panose="02070309020205020404" pitchFamily="49" charset="0"/>
              </a:rPr>
              <a:t>xmlns</a:t>
            </a:r>
            <a:r>
              <a:rPr lang="en-AU" dirty="0" smtClean="0">
                <a:latin typeface="Courier New" panose="02070309020205020404" pitchFamily="49" charset="0"/>
              </a:rPr>
              <a:t>="http://test.org"&gt;</a:t>
            </a:r>
          </a:p>
          <a:p>
            <a:pPr eaLnBrk="0" hangingPunct="0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AU" dirty="0">
                <a:latin typeface="Courier New" panose="02070309020205020404" pitchFamily="49" charset="0"/>
              </a:rPr>
              <a:t> </a:t>
            </a:r>
            <a:r>
              <a:rPr lang="en-AU" dirty="0" smtClean="0">
                <a:latin typeface="Courier New" panose="02070309020205020404" pitchFamily="49" charset="0"/>
              </a:rPr>
              <a:t> &lt;name&gt;Example&lt;/name&gt;</a:t>
            </a:r>
            <a:endParaRPr lang="en-AU" dirty="0">
              <a:latin typeface="Courier New" panose="020703090202050204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AU" dirty="0">
                <a:latin typeface="Courier New" panose="02070309020205020404" pitchFamily="49" charset="0"/>
              </a:rPr>
              <a:t>  &lt;</a:t>
            </a:r>
            <a:r>
              <a:rPr lang="en-AU" dirty="0">
                <a:latin typeface="Courier New" panose="02070309020205020404" pitchFamily="49" charset="0"/>
              </a:rPr>
              <a:t>ID&gt;116&lt;/ID&gt;</a:t>
            </a:r>
          </a:p>
          <a:p>
            <a:pPr eaLnBrk="0" hangingPunct="0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AU" dirty="0">
                <a:latin typeface="Courier New" panose="02070309020205020404" pitchFamily="49" charset="0"/>
              </a:rPr>
              <a:t>  &lt;</a:t>
            </a:r>
            <a:r>
              <a:rPr lang="en-AU" dirty="0">
                <a:latin typeface="Courier New" panose="02070309020205020404" pitchFamily="49" charset="0"/>
              </a:rPr>
              <a:t>ID&gt;943&lt;/ID&gt;</a:t>
            </a:r>
          </a:p>
          <a:p>
            <a:pPr eaLnBrk="0" hangingPunct="0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AU" dirty="0">
                <a:latin typeface="Courier New" panose="02070309020205020404" pitchFamily="49" charset="0"/>
              </a:rPr>
              <a:t>  &lt;</a:t>
            </a:r>
            <a:r>
              <a:rPr lang="en-AU" dirty="0">
                <a:latin typeface="Courier New" panose="02070309020205020404" pitchFamily="49" charset="0"/>
              </a:rPr>
              <a:t>ID&gt;234&lt;/ID&gt;</a:t>
            </a:r>
          </a:p>
          <a:p>
            <a:pPr eaLnBrk="0" hangingPunct="0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AU" dirty="0">
                <a:latin typeface="Courier New" panose="02070309020205020404" pitchFamily="49" charset="0"/>
              </a:rPr>
              <a:t>  &lt;</a:t>
            </a:r>
            <a:r>
              <a:rPr lang="en-AU" dirty="0">
                <a:latin typeface="Courier New" panose="02070309020205020404" pitchFamily="49" charset="0"/>
              </a:rPr>
              <a:t>ID&gt;38793&lt;/ID</a:t>
            </a:r>
            <a:r>
              <a:rPr lang="en-AU" dirty="0" smtClean="0">
                <a:latin typeface="Courier New" panose="02070309020205020404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AU" dirty="0">
                <a:latin typeface="Courier New" panose="02070309020205020404" pitchFamily="49" charset="0"/>
              </a:rPr>
              <a:t> </a:t>
            </a:r>
            <a:r>
              <a:rPr lang="en-AU" dirty="0" smtClean="0">
                <a:latin typeface="Courier New" panose="02070309020205020404" pitchFamily="49" charset="0"/>
              </a:rPr>
              <a:t> &lt;text </a:t>
            </a:r>
            <a:r>
              <a:rPr lang="en-AU" dirty="0" err="1" smtClean="0">
                <a:latin typeface="Courier New" panose="02070309020205020404" pitchFamily="49" charset="0"/>
              </a:rPr>
              <a:t>xmlns</a:t>
            </a:r>
            <a:r>
              <a:rPr lang="en-AU" dirty="0" smtClean="0">
                <a:latin typeface="Courier New" panose="02070309020205020404" pitchFamily="49" charset="0"/>
              </a:rPr>
              <a:t>="http://w3.org/</a:t>
            </a:r>
            <a:r>
              <a:rPr lang="en-AU" dirty="0" err="1" smtClean="0">
                <a:latin typeface="Courier New" panose="02070309020205020404" pitchFamily="49" charset="0"/>
              </a:rPr>
              <a:t>xhtml</a:t>
            </a:r>
            <a:r>
              <a:rPr lang="en-AU" dirty="0" smtClean="0">
                <a:latin typeface="Courier New" panose="02070309020205020404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AU" dirty="0">
                <a:latin typeface="Courier New" panose="02070309020205020404" pitchFamily="49" charset="0"/>
              </a:rPr>
              <a:t> </a:t>
            </a:r>
            <a:r>
              <a:rPr lang="en-AU" dirty="0" smtClean="0">
                <a:latin typeface="Courier New" panose="02070309020205020404" pitchFamily="49" charset="0"/>
              </a:rPr>
              <a:t>   This is some text that is </a:t>
            </a:r>
          </a:p>
          <a:p>
            <a:pPr eaLnBrk="0" hangingPunct="0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AU" dirty="0">
                <a:latin typeface="Courier New" panose="02070309020205020404" pitchFamily="49" charset="0"/>
              </a:rPr>
              <a:t> </a:t>
            </a:r>
            <a:r>
              <a:rPr lang="en-AU" dirty="0" smtClean="0">
                <a:latin typeface="Courier New" panose="02070309020205020404" pitchFamily="49" charset="0"/>
              </a:rPr>
              <a:t>   &lt;span style="font-style: bold”&gt;bold&lt;/span&gt;.</a:t>
            </a:r>
            <a:br>
              <a:rPr lang="en-AU" dirty="0" smtClean="0">
                <a:latin typeface="Courier New" panose="02070309020205020404" pitchFamily="49" charset="0"/>
              </a:rPr>
            </a:br>
            <a:r>
              <a:rPr lang="en-AU" dirty="0" smtClean="0">
                <a:latin typeface="Courier New" panose="02070309020205020404" pitchFamily="49" charset="0"/>
              </a:rPr>
              <a:t>  &lt;/text&gt;</a:t>
            </a:r>
            <a:endParaRPr lang="en-AU" dirty="0">
              <a:latin typeface="Courier New" panose="020703090202050204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AU" dirty="0">
                <a:latin typeface="Courier New" panose="02070309020205020404" pitchFamily="49" charset="0"/>
              </a:rPr>
              <a:t> &lt;/</a:t>
            </a:r>
            <a:r>
              <a:rPr lang="en-AU" dirty="0">
                <a:latin typeface="Courier New" panose="02070309020205020404" pitchFamily="49" charset="0"/>
              </a:rPr>
              <a:t>Concept&gt;</a:t>
            </a:r>
          </a:p>
        </p:txBody>
      </p:sp>
    </p:spTree>
    <p:extLst>
      <p:ext uri="{BB962C8B-B14F-4D97-AF65-F5344CB8AC3E}">
        <p14:creationId xmlns:p14="http://schemas.microsoft.com/office/powerpoint/2010/main" val="4276115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98182"/>
          </a:xfrm>
        </p:spPr>
        <p:txBody>
          <a:bodyPr/>
          <a:lstStyle/>
          <a:p>
            <a:r>
              <a:rPr lang="en-AU" b="0" i="1" dirty="0"/>
              <a:t>Atom Syndication Format</a:t>
            </a:r>
            <a:r>
              <a:rPr lang="en-AU" b="0" dirty="0"/>
              <a:t> is an XML language used for </a:t>
            </a:r>
            <a:r>
              <a:rPr lang="en-AU" b="0" dirty="0" smtClean="0"/>
              <a:t>”web feeds”</a:t>
            </a:r>
          </a:p>
          <a:p>
            <a:r>
              <a:rPr lang="en-AU" b="0" dirty="0" smtClean="0"/>
              <a:t>A static representation (e.g. a document) of a set of HTTP requests</a:t>
            </a:r>
          </a:p>
          <a:p>
            <a:r>
              <a:rPr lang="en-AU" b="0" dirty="0" smtClean="0"/>
              <a:t>Allows applications to exchange batches of resources while retaining their context</a:t>
            </a:r>
          </a:p>
          <a:p>
            <a:r>
              <a:rPr lang="en-AU" b="0" dirty="0" smtClean="0"/>
              <a:t>“Feed”</a:t>
            </a:r>
          </a:p>
          <a:p>
            <a:pPr lvl="1"/>
            <a:r>
              <a:rPr lang="en-AU" b="0" dirty="0" smtClean="0"/>
              <a:t>title / date / </a:t>
            </a:r>
            <a:r>
              <a:rPr lang="en-AU" b="0" dirty="0" err="1" smtClean="0"/>
              <a:t>uri</a:t>
            </a:r>
            <a:r>
              <a:rPr lang="en-AU" b="0" dirty="0" smtClean="0"/>
              <a:t> for whole feed / links / categories</a:t>
            </a:r>
          </a:p>
          <a:p>
            <a:pPr lvl="1"/>
            <a:r>
              <a:rPr lang="en-AU" b="0" dirty="0" smtClean="0"/>
              <a:t>Entries </a:t>
            </a:r>
          </a:p>
          <a:p>
            <a:pPr lvl="2"/>
            <a:r>
              <a:rPr lang="en-AU" b="0" dirty="0" smtClean="0"/>
              <a:t>Title / date / </a:t>
            </a:r>
            <a:r>
              <a:rPr lang="en-AU" b="0" dirty="0" err="1" smtClean="0"/>
              <a:t>uri</a:t>
            </a:r>
            <a:r>
              <a:rPr lang="en-AU" b="0" dirty="0" smtClean="0"/>
              <a:t> for entry / links / categories</a:t>
            </a:r>
          </a:p>
          <a:p>
            <a:pPr lvl="2"/>
            <a:r>
              <a:rPr lang="en-AU" b="0" dirty="0" smtClean="0"/>
              <a:t>Actual content of the entry (e.g. a resource)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78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041380"/>
          </a:xfrm>
        </p:spPr>
        <p:txBody>
          <a:bodyPr/>
          <a:lstStyle/>
          <a:p>
            <a:pPr marL="0" indent="0">
              <a:buNone/>
            </a:pPr>
            <a:r>
              <a:rPr lang="en-AU" sz="1600" b="0" dirty="0">
                <a:latin typeface="Courier New" panose="02070309020205020404" pitchFamily="49" charset="0"/>
              </a:rPr>
              <a:t>&lt;feed </a:t>
            </a:r>
            <a:r>
              <a:rPr lang="en-AU" sz="1600" b="0" dirty="0" err="1">
                <a:latin typeface="Courier New" panose="02070309020205020404" pitchFamily="49" charset="0"/>
              </a:rPr>
              <a:t>xmlns</a:t>
            </a:r>
            <a:r>
              <a:rPr lang="en-AU" sz="1600" b="0" dirty="0">
                <a:latin typeface="Courier New" panose="02070309020205020404" pitchFamily="49" charset="0"/>
              </a:rPr>
              <a:t>="http://www.w3.org/2005/Atom"&gt; </a:t>
            </a:r>
          </a:p>
          <a:p>
            <a:pPr marL="0" indent="0"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 &lt;</a:t>
            </a:r>
            <a:r>
              <a:rPr lang="en-AU" sz="1600" b="0" dirty="0" smtClean="0">
                <a:latin typeface="Courier New" panose="02070309020205020404" pitchFamily="49" charset="0"/>
              </a:rPr>
              <a:t>title&gt;Example ACME Blog&lt;/</a:t>
            </a:r>
            <a:r>
              <a:rPr lang="en-AU" sz="1600" b="0" dirty="0">
                <a:latin typeface="Courier New" panose="02070309020205020404" pitchFamily="49" charset="0"/>
              </a:rPr>
              <a:t>title&gt;</a:t>
            </a:r>
          </a:p>
          <a:p>
            <a:pPr marL="0" indent="0"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 &lt;</a:t>
            </a:r>
            <a:r>
              <a:rPr lang="en-AU" sz="1600" b="0" dirty="0" smtClean="0">
                <a:latin typeface="Courier New" panose="02070309020205020404" pitchFamily="49" charset="0"/>
              </a:rPr>
              <a:t>id&gt;urn:uuid:1c4faa4a-7f8c-4d7f-b976-852829010a7d&lt;/</a:t>
            </a:r>
            <a:r>
              <a:rPr lang="en-AU" sz="1600" b="0" dirty="0">
                <a:latin typeface="Courier New" panose="02070309020205020404" pitchFamily="49" charset="0"/>
              </a:rPr>
              <a:t>id&gt;</a:t>
            </a:r>
          </a:p>
          <a:p>
            <a:pPr marL="0" indent="0"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 &lt;link </a:t>
            </a:r>
            <a:r>
              <a:rPr lang="en-AU" sz="1600" b="0" dirty="0" err="1">
                <a:latin typeface="Courier New" panose="02070309020205020404" pitchFamily="49" charset="0"/>
              </a:rPr>
              <a:t>rel</a:t>
            </a:r>
            <a:r>
              <a:rPr lang="en-AU" sz="1600" b="0" dirty="0">
                <a:latin typeface="Courier New" panose="02070309020205020404" pitchFamily="49" charset="0"/>
              </a:rPr>
              <a:t>="self" </a:t>
            </a:r>
            <a:r>
              <a:rPr lang="en-AU" sz="1600" b="0" dirty="0" err="1" smtClean="0">
                <a:latin typeface="Courier New" panose="02070309020205020404" pitchFamily="49" charset="0"/>
              </a:rPr>
              <a:t>href</a:t>
            </a:r>
            <a:r>
              <a:rPr lang="en-AU" sz="1600" b="0" dirty="0" smtClean="0">
                <a:latin typeface="Courier New" panose="02070309020205020404" pitchFamily="49" charset="0"/>
              </a:rPr>
              <a:t>="http://acme.org/blog"/&gt;</a:t>
            </a:r>
            <a:endParaRPr lang="en-AU" sz="1600" b="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  &lt;updated&gt;2014-05-11T10:24:00-05:00&lt;/</a:t>
            </a:r>
            <a:r>
              <a:rPr lang="en-AU" sz="1600" b="0" dirty="0">
                <a:latin typeface="Courier New" panose="02070309020205020404" pitchFamily="49" charset="0"/>
              </a:rPr>
              <a:t>updated&gt;</a:t>
            </a:r>
          </a:p>
          <a:p>
            <a:pPr marL="0" indent="0"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  &lt;</a:t>
            </a:r>
            <a:r>
              <a:rPr lang="en-AU" sz="1600" b="0" dirty="0">
                <a:latin typeface="Courier New" panose="02070309020205020404" pitchFamily="49" charset="0"/>
              </a:rPr>
              <a:t>entry</a:t>
            </a:r>
            <a:r>
              <a:rPr lang="en-AU" sz="1600" b="0" dirty="0" smtClean="0"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    </a:t>
            </a:r>
            <a:r>
              <a:rPr lang="en-AU" sz="1600" b="0" dirty="0">
                <a:latin typeface="Courier New" panose="02070309020205020404" pitchFamily="49" charset="0"/>
              </a:rPr>
              <a:t>&lt;</a:t>
            </a:r>
            <a:r>
              <a:rPr lang="en-AU" sz="1600" b="0" dirty="0" smtClean="0">
                <a:latin typeface="Courier New" panose="02070309020205020404" pitchFamily="49" charset="0"/>
              </a:rPr>
              <a:t>title&gt;ACME: Still the best&lt;/</a:t>
            </a:r>
            <a:r>
              <a:rPr lang="en-AU" sz="1600" b="0" dirty="0">
                <a:latin typeface="Courier New" panose="02070309020205020404" pitchFamily="49" charset="0"/>
              </a:rPr>
              <a:t>title&gt;</a:t>
            </a:r>
          </a:p>
          <a:p>
            <a:pPr marL="0" indent="0"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   &lt;</a:t>
            </a:r>
            <a:r>
              <a:rPr lang="en-AU" sz="1600" b="0" dirty="0" smtClean="0">
                <a:latin typeface="Courier New" panose="02070309020205020404" pitchFamily="49" charset="0"/>
              </a:rPr>
              <a:t>id&gt;http://acme.org/blog/23&lt;/</a:t>
            </a:r>
            <a:r>
              <a:rPr lang="en-AU" sz="1600" b="0" dirty="0">
                <a:latin typeface="Courier New" panose="02070309020205020404" pitchFamily="49" charset="0"/>
              </a:rPr>
              <a:t>id&gt;</a:t>
            </a:r>
          </a:p>
          <a:p>
            <a:pPr marL="0" indent="0"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   &lt;link </a:t>
            </a:r>
            <a:r>
              <a:rPr lang="en-AU" sz="1600" b="0" dirty="0" err="1">
                <a:latin typeface="Courier New" panose="02070309020205020404" pitchFamily="49" charset="0"/>
              </a:rPr>
              <a:t>rel</a:t>
            </a:r>
            <a:r>
              <a:rPr lang="en-AU" sz="1600" b="0" dirty="0">
                <a:latin typeface="Courier New" panose="02070309020205020404" pitchFamily="49" charset="0"/>
              </a:rPr>
              <a:t>="self" </a:t>
            </a:r>
            <a:r>
              <a:rPr lang="en-AU" sz="1600" b="0" dirty="0" err="1">
                <a:latin typeface="Courier New" panose="02070309020205020404" pitchFamily="49" charset="0"/>
              </a:rPr>
              <a:t>href</a:t>
            </a:r>
            <a:r>
              <a:rPr lang="en-AU" sz="1600" b="0" dirty="0" smtClean="0">
                <a:latin typeface="Courier New" panose="02070309020205020404" pitchFamily="49" charset="0"/>
              </a:rPr>
              <a:t>="http</a:t>
            </a:r>
            <a:r>
              <a:rPr lang="en-AU" sz="1600" b="0" dirty="0">
                <a:latin typeface="Courier New" panose="02070309020205020404" pitchFamily="49" charset="0"/>
              </a:rPr>
              <a:t>://</a:t>
            </a:r>
            <a:r>
              <a:rPr lang="en-AU" sz="1600" b="0" dirty="0" smtClean="0">
                <a:latin typeface="Courier New" panose="02070309020205020404" pitchFamily="49" charset="0"/>
              </a:rPr>
              <a:t>acme.org/blog/23?v=2"/&gt;</a:t>
            </a:r>
            <a:endParaRPr lang="en-AU" sz="1600" b="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   &lt;</a:t>
            </a:r>
            <a:r>
              <a:rPr lang="en-AU" sz="1600" b="0" dirty="0" smtClean="0">
                <a:latin typeface="Courier New" panose="02070309020205020404" pitchFamily="49" charset="0"/>
              </a:rPr>
              <a:t>updated&gt;2014-05-11T10:23:50-05:00&lt;/</a:t>
            </a:r>
            <a:r>
              <a:rPr lang="en-AU" sz="1600" b="0" dirty="0">
                <a:latin typeface="Courier New" panose="02070309020205020404" pitchFamily="49" charset="0"/>
              </a:rPr>
              <a:t>updated&gt;</a:t>
            </a:r>
          </a:p>
          <a:p>
            <a:pPr marL="0" indent="0"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    &lt;</a:t>
            </a:r>
            <a:r>
              <a:rPr lang="en-AU" sz="1600" b="0" dirty="0">
                <a:latin typeface="Courier New" panose="02070309020205020404" pitchFamily="49" charset="0"/>
              </a:rPr>
              <a:t>content type="text/xml</a:t>
            </a:r>
            <a:r>
              <a:rPr lang="en-AU" sz="16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      &lt;Claim </a:t>
            </a:r>
            <a:r>
              <a:rPr lang="en-AU" sz="16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600" b="0" dirty="0" smtClean="0">
                <a:latin typeface="Courier New" panose="02070309020205020404" pitchFamily="49" charset="0"/>
              </a:rPr>
              <a:t>="http://standards.org/ego-claim"&gt;</a:t>
            </a:r>
          </a:p>
          <a:p>
            <a:pPr marL="0" indent="0"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</a:t>
            </a:r>
            <a:r>
              <a:rPr lang="en-AU" sz="1600" b="0" dirty="0" smtClean="0">
                <a:latin typeface="Courier New" panose="02070309020205020404" pitchFamily="49" charset="0"/>
              </a:rPr>
              <a:t>       &lt;text&gt;ACME really still is the best&lt;/text&gt;</a:t>
            </a:r>
            <a:endParaRPr lang="en-AU" sz="1600" b="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      &lt;/Claim&gt;</a:t>
            </a:r>
            <a:endParaRPr lang="en-AU" sz="1600" b="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   &lt;/content&gt;</a:t>
            </a:r>
          </a:p>
          <a:p>
            <a:pPr marL="0" indent="0"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  &lt;/</a:t>
            </a:r>
            <a:r>
              <a:rPr lang="en-AU" sz="1600" b="0" dirty="0">
                <a:latin typeface="Courier New" panose="02070309020205020404" pitchFamily="49" charset="0"/>
              </a:rPr>
              <a:t>entry&gt;</a:t>
            </a:r>
          </a:p>
          <a:p>
            <a:pPr marL="0" indent="0"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&lt;/</a:t>
            </a:r>
            <a:r>
              <a:rPr lang="en-AU" sz="1600" b="0" dirty="0">
                <a:latin typeface="Courier New" panose="02070309020205020404" pitchFamily="49" charset="0"/>
              </a:rPr>
              <a:t>feed&gt;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57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3554819"/>
          </a:xfrm>
        </p:spPr>
        <p:txBody>
          <a:bodyPr/>
          <a:lstStyle/>
          <a:p>
            <a:r>
              <a:rPr lang="en-US" dirty="0"/>
              <a:t>Administrative</a:t>
            </a:r>
          </a:p>
          <a:p>
            <a:pPr lvl="1"/>
            <a:r>
              <a:rPr lang="en-US" dirty="0"/>
              <a:t>Patient, Practitioner, Organization, Location, Coverage, Invoice</a:t>
            </a:r>
          </a:p>
          <a:p>
            <a:r>
              <a:rPr lang="en-US" dirty="0"/>
              <a:t>Clinical Concepts</a:t>
            </a:r>
          </a:p>
          <a:p>
            <a:pPr lvl="1"/>
            <a:r>
              <a:rPr lang="en-US" dirty="0"/>
              <a:t>Allergy, Condition, Family History, Care Plan</a:t>
            </a:r>
          </a:p>
          <a:p>
            <a:r>
              <a:rPr lang="en-US" dirty="0"/>
              <a:t>Infrastructure</a:t>
            </a:r>
          </a:p>
          <a:p>
            <a:pPr lvl="1"/>
            <a:r>
              <a:rPr lang="en-US" dirty="0"/>
              <a:t>Document, Message, Profile, Conformance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59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Business Operations in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441216"/>
          </a:xfrm>
        </p:spPr>
        <p:txBody>
          <a:bodyPr/>
          <a:lstStyle/>
          <a:p>
            <a:r>
              <a:rPr lang="en-AU" dirty="0" smtClean="0"/>
              <a:t>Register a patient:</a:t>
            </a:r>
          </a:p>
          <a:p>
            <a:pPr lvl="1"/>
            <a:r>
              <a:rPr lang="en-AU" dirty="0" smtClean="0"/>
              <a:t>Create a Patient Resource</a:t>
            </a:r>
          </a:p>
          <a:p>
            <a:r>
              <a:rPr lang="en-AU" dirty="0" smtClean="0"/>
              <a:t>Admit a patient:</a:t>
            </a:r>
          </a:p>
          <a:p>
            <a:pPr lvl="1"/>
            <a:r>
              <a:rPr lang="en-AU" dirty="0" smtClean="0"/>
              <a:t>Create an Encounter Resource</a:t>
            </a:r>
          </a:p>
          <a:p>
            <a:r>
              <a:rPr lang="en-AU" dirty="0" smtClean="0"/>
              <a:t>Move a patient from one bed to another</a:t>
            </a:r>
          </a:p>
          <a:p>
            <a:pPr lvl="1"/>
            <a:r>
              <a:rPr lang="en-AU" dirty="0" smtClean="0"/>
              <a:t>Find and update the encounter resource</a:t>
            </a:r>
          </a:p>
          <a:p>
            <a:r>
              <a:rPr lang="en-AU" dirty="0" smtClean="0"/>
              <a:t>Prepare a list of medications to administer</a:t>
            </a:r>
          </a:p>
          <a:p>
            <a:pPr lvl="1"/>
            <a:r>
              <a:rPr lang="en-AU" dirty="0" smtClean="0"/>
              <a:t>Search through the medication prescriptions for a patient (and then apply logic)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24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URLs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4017224"/>
              </p:ext>
            </p:extLst>
          </p:nvPr>
        </p:nvGraphicFramePr>
        <p:xfrm>
          <a:off x="914400" y="1066801"/>
          <a:ext cx="7772401" cy="424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667000"/>
                <a:gridCol w="3048001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529836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type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manager</a:t>
                      </a: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</a:t>
                      </a: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past version of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http://fhir.com/Patient/23/_histroy/2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7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Operations - Instance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5479945"/>
              </p:ext>
            </p:extLst>
          </p:nvPr>
        </p:nvGraphicFramePr>
        <p:xfrm>
          <a:off x="914400" y="1066801"/>
          <a:ext cx="7543801" cy="515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343400"/>
                <a:gridCol w="1031697"/>
                <a:gridCol w="1101904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 the current state of the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vread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 the state of a specific version of the resource </a:t>
                      </a:r>
                      <a:b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(e.g. what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it looked like in the past)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 an existing resource by its id (or create it if it is new). Use the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resource representation supplied 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delete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Remove the resource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so it is no longer present </a:t>
                      </a:r>
                      <a:b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(note: it still has a history)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6932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list of all the past versions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of the resource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17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Operations - Type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16256873"/>
              </p:ext>
            </p:extLst>
          </p:nvPr>
        </p:nvGraphicFramePr>
        <p:xfrm>
          <a:off x="914400" y="1066801"/>
          <a:ext cx="7543801" cy="464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343400"/>
                <a:gridCol w="1031697"/>
                <a:gridCol w="1101904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create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Create a new resource with a server assigned id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 through all resources of the type based on some filter criteria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Params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list of all the past versions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of this resource type</a:t>
                      </a:r>
                      <a:endParaRPr kumimoji="0" lang="en-AU" sz="2000" b="1" kern="1200" dirty="0" smtClean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validate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Check that the content would be acceptable as an update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r>
                        <a:rPr kumimoji="0" lang="en-AU" sz="16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(</a:t>
                      </a:r>
                      <a:r>
                        <a:rPr kumimoji="0" lang="en-AU" sz="1600" b="1" kern="120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OperationOutcome</a:t>
                      </a:r>
                      <a:r>
                        <a:rPr kumimoji="0" lang="en-AU" sz="16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54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Operations - System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69392020"/>
              </p:ext>
            </p:extLst>
          </p:nvPr>
        </p:nvGraphicFramePr>
        <p:xfrm>
          <a:off x="914400" y="1066801"/>
          <a:ext cx="7543801" cy="464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343400"/>
                <a:gridCol w="1031697"/>
                <a:gridCol w="1101904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conformance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conformance statement for the system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transaction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Update, create or delete a set of resources as a single transaction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Retrieve the update history for all resources (full pub/sub)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 through all resources of all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types based on some filter criteria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Params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Feeds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FHIR</a:t>
            </a:r>
          </a:p>
          <a:p>
            <a:r>
              <a:rPr lang="en-US" dirty="0" smtClean="0"/>
              <a:t>About REST &amp; Resources</a:t>
            </a:r>
          </a:p>
          <a:p>
            <a:r>
              <a:rPr lang="en-US" dirty="0" smtClean="0"/>
              <a:t>The FHIR Framework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CCDA &amp; FHIR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146050" y="62103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541E5-6822-8543-9807-26155EA309B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3962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2"/>
          </p:nvPr>
        </p:nvSpPr>
        <p:spPr>
          <a:xfrm>
            <a:off x="6172200" y="6324600"/>
            <a:ext cx="24765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Operations Exercise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3693319"/>
          </a:xfrm>
        </p:spPr>
        <p:txBody>
          <a:bodyPr/>
          <a:lstStyle/>
          <a:p>
            <a:r>
              <a:rPr lang="en-AU" dirty="0" smtClean="0"/>
              <a:t>Use “Poster”</a:t>
            </a:r>
          </a:p>
          <a:p>
            <a:r>
              <a:rPr lang="en-AU" dirty="0" smtClean="0"/>
              <a:t>Server: </a:t>
            </a:r>
            <a:r>
              <a:rPr lang="en-AU" dirty="0" smtClean="0">
                <a:hlinkClick r:id="rId2"/>
              </a:rPr>
              <a:t>http://fhir.healthintersections.com.au/open</a:t>
            </a:r>
            <a:endParaRPr lang="en-AU" dirty="0" smtClean="0"/>
          </a:p>
          <a:p>
            <a:r>
              <a:rPr lang="en-AU" dirty="0" smtClean="0"/>
              <a:t>Find a patient using search </a:t>
            </a:r>
          </a:p>
          <a:p>
            <a:r>
              <a:rPr lang="en-AU" dirty="0" smtClean="0"/>
              <a:t>Get the patient resource as XML</a:t>
            </a:r>
          </a:p>
          <a:p>
            <a:r>
              <a:rPr lang="en-AU" dirty="0" smtClean="0"/>
              <a:t>Update the patient’s date of birth</a:t>
            </a:r>
          </a:p>
          <a:p>
            <a:r>
              <a:rPr lang="en-AU" dirty="0" smtClean="0"/>
              <a:t>Get the patient resource as JSON and check changes</a:t>
            </a:r>
          </a:p>
          <a:p>
            <a:r>
              <a:rPr lang="en-AU" dirty="0" smtClean="0"/>
              <a:t>Get the patient history to see your change in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76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FHIR Framework</a:t>
            </a:r>
            <a:endParaRPr lang="en-A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60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Scope - Domains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293483"/>
          </a:xfrm>
        </p:spPr>
        <p:txBody>
          <a:bodyPr/>
          <a:lstStyle/>
          <a:p>
            <a:r>
              <a:rPr lang="en-AU" dirty="0" smtClean="0"/>
              <a:t>Clinical Records</a:t>
            </a:r>
          </a:p>
          <a:p>
            <a:r>
              <a:rPr lang="en-AU" dirty="0" smtClean="0"/>
              <a:t>Medication Management</a:t>
            </a:r>
          </a:p>
          <a:p>
            <a:r>
              <a:rPr lang="en-AU" dirty="0" smtClean="0"/>
              <a:t>Diagnostic Ordering and Reporting</a:t>
            </a:r>
          </a:p>
          <a:p>
            <a:r>
              <a:rPr lang="en-AU" dirty="0" smtClean="0"/>
              <a:t>Device management &amp; data collection</a:t>
            </a:r>
          </a:p>
          <a:p>
            <a:r>
              <a:rPr lang="en-AU" dirty="0" smtClean="0"/>
              <a:t>Appointments, Administration and Billing</a:t>
            </a:r>
          </a:p>
          <a:p>
            <a:r>
              <a:rPr lang="en-AU" dirty="0" smtClean="0"/>
              <a:t>Clinical Referrals</a:t>
            </a:r>
          </a:p>
          <a:p>
            <a:r>
              <a:rPr lang="en-AU" dirty="0" smtClean="0"/>
              <a:t>Decision Support</a:t>
            </a:r>
          </a:p>
          <a:p>
            <a:r>
              <a:rPr lang="en-AU" dirty="0" smtClean="0"/>
              <a:t>Security / Infrastructure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Scope - Contexts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8001000" cy="3333220"/>
          </a:xfrm>
        </p:spPr>
        <p:txBody>
          <a:bodyPr/>
          <a:lstStyle/>
          <a:p>
            <a:r>
              <a:rPr lang="en-AU" dirty="0" smtClean="0"/>
              <a:t>Internet Web Portals</a:t>
            </a:r>
          </a:p>
          <a:p>
            <a:r>
              <a:rPr lang="en-AU" dirty="0"/>
              <a:t>Social Web healthcare monitoring (</a:t>
            </a:r>
            <a:r>
              <a:rPr lang="en-AU" dirty="0" err="1"/>
              <a:t>Healthbook</a:t>
            </a:r>
            <a:r>
              <a:rPr lang="en-AU" dirty="0"/>
              <a:t>)</a:t>
            </a:r>
            <a:endParaRPr lang="en-AU" dirty="0" smtClean="0"/>
          </a:p>
          <a:p>
            <a:r>
              <a:rPr lang="en-AU" dirty="0" smtClean="0"/>
              <a:t>HIEs</a:t>
            </a:r>
          </a:p>
          <a:p>
            <a:r>
              <a:rPr lang="en-AU" dirty="0" smtClean="0"/>
              <a:t>National Health Records</a:t>
            </a:r>
          </a:p>
          <a:p>
            <a:r>
              <a:rPr lang="en-AU" dirty="0" smtClean="0"/>
              <a:t>Integration inside and between healthcare institutions</a:t>
            </a:r>
          </a:p>
          <a:p>
            <a:r>
              <a:rPr lang="en-AU" dirty="0" smtClean="0"/>
              <a:t>Internal Application APIs (plug-in extensibility)</a:t>
            </a:r>
          </a:p>
          <a:p>
            <a:r>
              <a:rPr lang="en-AU" dirty="0" smtClean="0"/>
              <a:t>Data exchange in secondary use applications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Guide to the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0961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5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Guide to the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52475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3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Guide to the Specification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98" y="1143000"/>
            <a:ext cx="7357204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023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Documentation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773614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For each Resource:</a:t>
            </a:r>
          </a:p>
          <a:p>
            <a:r>
              <a:rPr lang="en-AU" dirty="0" smtClean="0"/>
              <a:t>Scope and Usage Notes</a:t>
            </a:r>
          </a:p>
          <a:p>
            <a:r>
              <a:rPr lang="en-AU" dirty="0" smtClean="0"/>
              <a:t>Resource Content (UML and XML)</a:t>
            </a:r>
          </a:p>
          <a:p>
            <a:r>
              <a:rPr lang="en-AU" dirty="0" smtClean="0"/>
              <a:t>Terminology Bindings</a:t>
            </a:r>
          </a:p>
          <a:p>
            <a:r>
              <a:rPr lang="en-AU" dirty="0" smtClean="0"/>
              <a:t>Constraints</a:t>
            </a:r>
          </a:p>
          <a:p>
            <a:r>
              <a:rPr lang="en-AU" dirty="0" smtClean="0"/>
              <a:t>Implementation Issues</a:t>
            </a:r>
          </a:p>
          <a:p>
            <a:r>
              <a:rPr lang="en-AU" dirty="0" smtClean="0"/>
              <a:t>Search Parameters</a:t>
            </a:r>
          </a:p>
          <a:p>
            <a:r>
              <a:rPr lang="en-AU" dirty="0" smtClean="0"/>
              <a:t>Examples, Profiles, Formal Definitions</a:t>
            </a:r>
          </a:p>
          <a:p>
            <a:r>
              <a:rPr lang="en-AU" dirty="0" smtClean="0"/>
              <a:t>Mappings to RIM, CDA, v2, </a:t>
            </a:r>
            <a:r>
              <a:rPr lang="en-AU" dirty="0" err="1" smtClean="0"/>
              <a:t>etc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71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Resource Definitions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39903"/>
            <a:ext cx="7772400" cy="423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6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00" cy="647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601980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2961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49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420887"/>
            <a:ext cx="5439431" cy="381642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081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Consultant in Hea</a:t>
            </a:r>
            <a:r>
              <a:rPr lang="en-US" sz="22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lthcare Integration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Wrote a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v</a:t>
            </a:r>
            <a:r>
              <a:rPr lang="en-US" sz="22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2 messaging integration engine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Worked as lead developer for a Diagnostics ISV</a:t>
            </a:r>
            <a:endParaRPr lang="en-US" sz="22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Past co-chair of the Structured Document committee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CDA Lead for the Australian National EHR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Design and publication of CDA specifications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Architecture &amp; Security for the system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Implementation support for all parties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Guide the conformance process</a:t>
            </a:r>
            <a:endParaRPr lang="en-US" sz="20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lvl="2"/>
            <a:endParaRPr lang="en-US" dirty="0" smtClean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146050" y="62103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541E5-6822-8543-9807-26155EA309B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3962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2"/>
          </p:nvPr>
        </p:nvSpPr>
        <p:spPr>
          <a:xfrm>
            <a:off x="6172200" y="6324600"/>
            <a:ext cx="24765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Resources are defined as an XML structure based on desired wire syntax</a:t>
            </a:r>
          </a:p>
          <a:p>
            <a:r>
              <a:rPr lang="en-US" dirty="0" smtClean="0"/>
              <a:t>Hierarchy of elements</a:t>
            </a:r>
          </a:p>
          <a:p>
            <a:r>
              <a:rPr lang="en-US" dirty="0" smtClean="0"/>
              <a:t>Each element has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2"/>
            <a:r>
              <a:rPr lang="en-US" dirty="0" smtClean="0"/>
              <a:t>All collections are nested in a containing element</a:t>
            </a:r>
          </a:p>
          <a:p>
            <a:pPr lvl="1"/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Coded Elements: Binding to Value 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8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5520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7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Primitive Data Types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129F01-DB13-B842-A098-5AC9A9C7771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49553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5107" y="4953000"/>
            <a:ext cx="735707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600" b="1" dirty="0">
                <a:latin typeface="Franklin Gothic Book" charset="0"/>
              </a:rPr>
              <a:t>Data Types map to primitives in most </a:t>
            </a:r>
            <a:r>
              <a:rPr lang="en-AU" sz="2600" b="1" dirty="0" smtClean="0">
                <a:latin typeface="Franklin Gothic Book" charset="0"/>
              </a:rPr>
              <a:t>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600" b="1" dirty="0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02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Building A Resource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85800" y="3192463"/>
            <a:ext cx="7772400" cy="2252924"/>
          </a:xfrm>
        </p:spPr>
        <p:txBody>
          <a:bodyPr/>
          <a:lstStyle/>
          <a:p>
            <a:r>
              <a:rPr lang="en-AU" dirty="0" smtClean="0"/>
              <a:t>Copy the XML fragment into an XML editor</a:t>
            </a:r>
          </a:p>
          <a:p>
            <a:r>
              <a:rPr lang="en-AU" dirty="0" smtClean="0"/>
              <a:t>Work through the elements filling in the data</a:t>
            </a:r>
          </a:p>
          <a:p>
            <a:r>
              <a:rPr lang="en-AU" dirty="0" smtClean="0"/>
              <a:t>Copy data type definition into place for complex data types</a:t>
            </a:r>
          </a:p>
          <a:p>
            <a:r>
              <a:rPr lang="en-AU" dirty="0" smtClean="0"/>
              <a:t>Exercise – build a patient resource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129F01-DB13-B842-A098-5AC9A9C7771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6"/>
          <a:stretch/>
        </p:blipFill>
        <p:spPr bwMode="auto">
          <a:xfrm>
            <a:off x="1066800" y="914400"/>
            <a:ext cx="6381750" cy="195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024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Patient Exercise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33549"/>
          </a:xfrm>
        </p:spPr>
        <p:txBody>
          <a:bodyPr/>
          <a:lstStyle/>
          <a:p>
            <a:r>
              <a:rPr lang="en-AU" b="0" dirty="0"/>
              <a:t>Mary </a:t>
            </a:r>
            <a:r>
              <a:rPr lang="en-AU" b="0" dirty="0" smtClean="0"/>
              <a:t>Ann </a:t>
            </a:r>
            <a:r>
              <a:rPr lang="en-AU" b="0" dirty="0" err="1" smtClean="0"/>
              <a:t>Maladie</a:t>
            </a:r>
            <a:r>
              <a:rPr lang="en-AU" b="0" dirty="0" smtClean="0"/>
              <a:t>, Female, DOB = 05/13/1945</a:t>
            </a:r>
          </a:p>
          <a:p>
            <a:r>
              <a:rPr lang="en-AU" b="0" dirty="0" smtClean="0"/>
              <a:t>MRN = 3029290 at Good Health Hospital</a:t>
            </a:r>
          </a:p>
          <a:p>
            <a:r>
              <a:rPr lang="en-AU" b="0" dirty="0" smtClean="0"/>
              <a:t>Telephone number: (443) 455-4455</a:t>
            </a:r>
          </a:p>
          <a:p>
            <a:r>
              <a:rPr lang="en-AU" b="0" dirty="0" smtClean="0"/>
              <a:t>Address: </a:t>
            </a:r>
            <a:br>
              <a:rPr lang="en-AU" b="0" dirty="0" smtClean="0"/>
            </a:br>
            <a:r>
              <a:rPr lang="en-AU" b="0" dirty="0"/>
              <a:t>223 Longhorn </a:t>
            </a:r>
            <a:r>
              <a:rPr lang="en-AU" b="0" dirty="0" smtClean="0"/>
              <a:t>Ave</a:t>
            </a:r>
            <a:br>
              <a:rPr lang="en-AU" b="0" dirty="0" smtClean="0"/>
            </a:br>
            <a:r>
              <a:rPr lang="en-AU" b="0" dirty="0" smtClean="0"/>
              <a:t>Sanford, IA, 99999</a:t>
            </a:r>
          </a:p>
          <a:p>
            <a:r>
              <a:rPr lang="en-AU" b="0" dirty="0" smtClean="0"/>
              <a:t>Patient passed away 04/26/2014</a:t>
            </a:r>
          </a:p>
          <a:p>
            <a:r>
              <a:rPr lang="en-AU" b="0" dirty="0" smtClean="0"/>
              <a:t>Next of Kin:</a:t>
            </a:r>
          </a:p>
          <a:p>
            <a:pPr lvl="1"/>
            <a:r>
              <a:rPr lang="en-AU" b="0" dirty="0" smtClean="0"/>
              <a:t>Sarah Petersen, (435) 555-1234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16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Differences to CDA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3333220"/>
          </a:xfrm>
        </p:spPr>
        <p:txBody>
          <a:bodyPr/>
          <a:lstStyle/>
          <a:p>
            <a:r>
              <a:rPr lang="en-AU" dirty="0" smtClean="0"/>
              <a:t>Slightly more information about the patient</a:t>
            </a:r>
          </a:p>
          <a:p>
            <a:r>
              <a:rPr lang="en-AU" dirty="0" smtClean="0"/>
              <a:t>Telephone number less restrictive</a:t>
            </a:r>
          </a:p>
          <a:p>
            <a:r>
              <a:rPr lang="en-AU" dirty="0" smtClean="0"/>
              <a:t>Most data types simpler (less tricks)</a:t>
            </a:r>
          </a:p>
          <a:p>
            <a:r>
              <a:rPr lang="en-AU" dirty="0" smtClean="0"/>
              <a:t>How identifiers work (URNs as well as OIDs)</a:t>
            </a:r>
          </a:p>
          <a:p>
            <a:r>
              <a:rPr lang="en-AU" dirty="0" smtClean="0"/>
              <a:t>Slightly different structure for </a:t>
            </a:r>
            <a:r>
              <a:rPr lang="en-AU" dirty="0" err="1" smtClean="0"/>
              <a:t>codeable</a:t>
            </a:r>
            <a:r>
              <a:rPr lang="en-AU" dirty="0" smtClean="0"/>
              <a:t> items</a:t>
            </a:r>
          </a:p>
          <a:p>
            <a:r>
              <a:rPr lang="en-AU" dirty="0" smtClean="0"/>
              <a:t>Identifier has more metadata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14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909310"/>
          </a:xfrm>
        </p:spPr>
        <p:txBody>
          <a:bodyPr/>
          <a:lstStyle/>
          <a:p>
            <a:r>
              <a:rPr lang="en-AU" dirty="0" smtClean="0"/>
              <a:t>FHIR has a standard framework for extensions</a:t>
            </a:r>
          </a:p>
          <a:p>
            <a:pPr lvl="1"/>
            <a:r>
              <a:rPr lang="en-AU" dirty="0" smtClean="0"/>
              <a:t>V2: Z-Segments</a:t>
            </a:r>
          </a:p>
          <a:p>
            <a:pPr lvl="1"/>
            <a:r>
              <a:rPr lang="en-AU" dirty="0" smtClean="0"/>
              <a:t>CDA: foreign namespaces </a:t>
            </a:r>
          </a:p>
          <a:p>
            <a:r>
              <a:rPr lang="en-AU" dirty="0" smtClean="0"/>
              <a:t>Every FHIR element can be extended</a:t>
            </a:r>
          </a:p>
          <a:p>
            <a:r>
              <a:rPr lang="en-AU" dirty="0" smtClean="0"/>
              <a:t>Every extension has:</a:t>
            </a:r>
          </a:p>
          <a:p>
            <a:pPr lvl="1"/>
            <a:r>
              <a:rPr lang="en-AU" dirty="0" smtClean="0"/>
              <a:t>Reference to a computable definition</a:t>
            </a:r>
          </a:p>
          <a:p>
            <a:pPr lvl="1"/>
            <a:r>
              <a:rPr lang="en-AU" dirty="0" smtClean="0"/>
              <a:t>Value – from a set of known types</a:t>
            </a:r>
          </a:p>
          <a:p>
            <a:r>
              <a:rPr lang="en-AU" dirty="0" smtClean="0"/>
              <a:t>Every system can read, write, store and exchange all legal extensions</a:t>
            </a:r>
          </a:p>
          <a:p>
            <a:r>
              <a:rPr lang="en-AU" dirty="0" smtClean="0"/>
              <a:t>All extensions are valid by schema </a:t>
            </a:r>
            <a:r>
              <a:rPr lang="en-AU" dirty="0" err="1" smtClean="0"/>
              <a:t>etc</a:t>
            </a:r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64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Governing 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764381"/>
          </a:xfrm>
        </p:spPr>
        <p:txBody>
          <a:bodyPr/>
          <a:lstStyle/>
          <a:p>
            <a:r>
              <a:rPr lang="en-AU" dirty="0" smtClean="0"/>
              <a:t>Any system can add extensions to a resource</a:t>
            </a:r>
          </a:p>
          <a:p>
            <a:r>
              <a:rPr lang="en-AU" dirty="0" smtClean="0"/>
              <a:t>That doesn’t make it a good idea – they’re only really useful if trading partners understand them</a:t>
            </a:r>
          </a:p>
          <a:p>
            <a:r>
              <a:rPr lang="en-AU" dirty="0" smtClean="0"/>
              <a:t>FHIR has a sliding scale governance for extensions</a:t>
            </a:r>
          </a:p>
          <a:p>
            <a:pPr lvl="1"/>
            <a:r>
              <a:rPr lang="en-AU" dirty="0" smtClean="0"/>
              <a:t>Local Projects</a:t>
            </a:r>
          </a:p>
          <a:p>
            <a:pPr lvl="1"/>
            <a:r>
              <a:rPr lang="en-AU" dirty="0" smtClean="0"/>
              <a:t>Domain standards (</a:t>
            </a:r>
            <a:r>
              <a:rPr lang="en-AU" dirty="0" err="1" smtClean="0"/>
              <a:t>e.g</a:t>
            </a:r>
            <a:r>
              <a:rPr lang="en-AU" dirty="0" smtClean="0"/>
              <a:t>  Best Practice Cardiology)</a:t>
            </a:r>
          </a:p>
          <a:p>
            <a:pPr lvl="1"/>
            <a:r>
              <a:rPr lang="en-AU" dirty="0" smtClean="0"/>
              <a:t>National Standards (e.g. Standard Finnish Extensions)</a:t>
            </a:r>
          </a:p>
          <a:p>
            <a:pPr lvl="1"/>
            <a:r>
              <a:rPr lang="en-AU" dirty="0" smtClean="0"/>
              <a:t>HL7 published extensions (corner cases with international scope)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the goal here?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358116"/>
          </a:xfrm>
        </p:spPr>
        <p:txBody>
          <a:bodyPr/>
          <a:lstStyle/>
          <a:p>
            <a:r>
              <a:rPr lang="en-AU" dirty="0" smtClean="0"/>
              <a:t>In most areas of healthcare standards, there is wide variability</a:t>
            </a:r>
          </a:p>
          <a:p>
            <a:pPr lvl="1"/>
            <a:r>
              <a:rPr lang="en-AU" dirty="0" smtClean="0"/>
              <a:t>Between systems, countries, institutions, clinicians</a:t>
            </a:r>
          </a:p>
          <a:p>
            <a:r>
              <a:rPr lang="en-AU" dirty="0" smtClean="0"/>
              <a:t>Choices:</a:t>
            </a:r>
          </a:p>
          <a:p>
            <a:pPr lvl="1"/>
            <a:r>
              <a:rPr lang="en-AU" dirty="0" smtClean="0"/>
              <a:t>Specification only supports core – no one can use it</a:t>
            </a:r>
          </a:p>
          <a:p>
            <a:pPr lvl="1"/>
            <a:r>
              <a:rPr lang="en-AU" dirty="0" smtClean="0"/>
              <a:t>Specification adds everything – no one understands it</a:t>
            </a:r>
          </a:p>
          <a:p>
            <a:pPr lvl="1"/>
            <a:r>
              <a:rPr lang="en-AU" dirty="0" smtClean="0"/>
              <a:t>Specification picks winners – they can use it</a:t>
            </a:r>
          </a:p>
          <a:p>
            <a:pPr lvl="1"/>
            <a:r>
              <a:rPr lang="en-AU" dirty="0" smtClean="0"/>
              <a:t>Allow extensions that people can use</a:t>
            </a:r>
          </a:p>
          <a:p>
            <a:pPr lvl="2"/>
            <a:r>
              <a:rPr lang="en-AU" dirty="0" smtClean="0"/>
              <a:t>With governance arrangements</a:t>
            </a:r>
          </a:p>
          <a:p>
            <a:r>
              <a:rPr lang="en-AU" dirty="0" smtClean="0"/>
              <a:t>Extensions tame the specification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4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Extension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236220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Eye Colour to patient resource:</a:t>
            </a:r>
          </a:p>
          <a:p>
            <a:r>
              <a:rPr lang="en-AU" dirty="0" smtClean="0"/>
              <a:t>Need to pick a URL</a:t>
            </a:r>
          </a:p>
          <a:p>
            <a:r>
              <a:rPr lang="en-AU" dirty="0" smtClean="0"/>
              <a:t>Need to choose a type</a:t>
            </a:r>
          </a:p>
          <a:p>
            <a:r>
              <a:rPr lang="en-AU" dirty="0" smtClean="0"/>
              <a:t>Have to declare and publish the extension (at the URL)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657600"/>
            <a:ext cx="8153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&lt;Patient </a:t>
            </a:r>
            <a:r>
              <a:rPr lang="en-AU" sz="18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8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&lt;extension </a:t>
            </a:r>
            <a:r>
              <a:rPr lang="en-AU" sz="1800" b="0" dirty="0" err="1" smtClean="0">
                <a:latin typeface="Courier New" panose="02070309020205020404" pitchFamily="49" charset="0"/>
              </a:rPr>
              <a:t>url</a:t>
            </a:r>
            <a:r>
              <a:rPr lang="en-AU" sz="1800" b="0" dirty="0" smtClean="0">
                <a:latin typeface="Courier New" panose="02070309020205020404" pitchFamily="49" charset="0"/>
              </a:rPr>
              <a:t>="http://acme.org/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/</a:t>
            </a:r>
            <a:r>
              <a:rPr lang="en-AU" sz="1800" b="0" dirty="0" err="1" smtClean="0">
                <a:latin typeface="Courier New" panose="02070309020205020404" pitchFamily="49" charset="0"/>
              </a:rPr>
              <a:t>patient#eyecolor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</a:t>
            </a:r>
            <a:r>
              <a:rPr lang="en-AU" sz="1800" b="0" dirty="0" err="1" smtClean="0">
                <a:latin typeface="Courier New" panose="02070309020205020404" pitchFamily="49" charset="0"/>
              </a:rPr>
              <a:t>valueCode</a:t>
            </a:r>
            <a:r>
              <a:rPr lang="en-AU" sz="1800" b="0" dirty="0" smtClean="0">
                <a:latin typeface="Courier New" panose="02070309020205020404" pitchFamily="49" charset="0"/>
              </a:rPr>
              <a:t> value="brown"/&gt;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&lt;/extension&gt;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…</a:t>
            </a:r>
            <a:endParaRPr lang="en-AU" sz="1800" b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3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2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Publishing an Extension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7940868"/>
              </p:ext>
            </p:extLst>
          </p:nvPr>
        </p:nvGraphicFramePr>
        <p:xfrm>
          <a:off x="914400" y="1143000"/>
          <a:ext cx="7772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Field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Value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Context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The patient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Name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Eye Colour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Definition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Eye Colour as chosen by clerical staff based on visual inspection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Requirements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Refer to policy 23B section A.1.2.3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Cardinality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0..1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Type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String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Binding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Codes: blue, brown, green, mixed, violet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Modifier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false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Constraints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Mappings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A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807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Narrative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558445"/>
          </a:xfrm>
        </p:spPr>
        <p:txBody>
          <a:bodyPr/>
          <a:lstStyle/>
          <a:p>
            <a:r>
              <a:rPr lang="en-AU" dirty="0" smtClean="0"/>
              <a:t>All resources carry an html representation of their content</a:t>
            </a:r>
          </a:p>
          <a:p>
            <a:r>
              <a:rPr lang="en-AU" dirty="0" smtClean="0"/>
              <a:t>It’s a clinical safety issue</a:t>
            </a:r>
          </a:p>
          <a:p>
            <a:pPr lvl="1"/>
            <a:r>
              <a:rPr lang="en-AU" dirty="0" smtClean="0"/>
              <a:t>The receiver has a fall back option if the system is not sure it fully understands the content</a:t>
            </a:r>
          </a:p>
          <a:p>
            <a:r>
              <a:rPr lang="en-AU" dirty="0" smtClean="0"/>
              <a:t>It is not mandatory, but SHOULD be present</a:t>
            </a:r>
          </a:p>
          <a:p>
            <a:r>
              <a:rPr lang="en-AU" dirty="0" smtClean="0"/>
              <a:t>In a closed eco-system, with extremely tight control and strong conformance testing, it may not be necessary</a:t>
            </a:r>
          </a:p>
          <a:p>
            <a:pPr lvl="1"/>
            <a:r>
              <a:rPr lang="en-AU" dirty="0" smtClean="0"/>
              <a:t>But things often change over time</a:t>
            </a:r>
          </a:p>
          <a:p>
            <a:pPr lvl="1"/>
            <a:r>
              <a:rPr lang="en-AU" dirty="0" smtClean="0"/>
              <a:t>So using narrative is highly recommended</a:t>
            </a:r>
          </a:p>
          <a:p>
            <a:pPr lvl="1"/>
            <a:r>
              <a:rPr lang="en-AU" dirty="0" smtClean="0"/>
              <a:t>Saves a lot of money downstream from the author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356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Narrative XHTML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15082"/>
          </a:xfrm>
        </p:spPr>
        <p:txBody>
          <a:bodyPr/>
          <a:lstStyle/>
          <a:p>
            <a:r>
              <a:rPr lang="en-AU" dirty="0" smtClean="0"/>
              <a:t>Narrative is XHTML</a:t>
            </a:r>
          </a:p>
          <a:p>
            <a:r>
              <a:rPr lang="en-AU" dirty="0" smtClean="0"/>
              <a:t>Formatting allowed:</a:t>
            </a:r>
          </a:p>
          <a:p>
            <a:pPr lvl="1"/>
            <a:r>
              <a:rPr lang="en-AU" dirty="0" smtClean="0"/>
              <a:t>Tables, lists, </a:t>
            </a:r>
            <a:r>
              <a:rPr lang="en-AU" dirty="0" err="1" smtClean="0"/>
              <a:t>divs</a:t>
            </a:r>
            <a:r>
              <a:rPr lang="en-AU" dirty="0" smtClean="0"/>
              <a:t>, spans</a:t>
            </a:r>
          </a:p>
          <a:p>
            <a:pPr lvl="1"/>
            <a:r>
              <a:rPr lang="en-AU" dirty="0" smtClean="0"/>
              <a:t>Bold, Italics, styles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E.g. all static content</a:t>
            </a:r>
          </a:p>
          <a:p>
            <a:r>
              <a:rPr lang="en-AU" dirty="0" smtClean="0"/>
              <a:t>Features not allowed:</a:t>
            </a:r>
          </a:p>
          <a:p>
            <a:pPr lvl="1"/>
            <a:r>
              <a:rPr lang="en-AU" dirty="0" smtClean="0"/>
              <a:t>Objects, scripts, forms – any active content</a:t>
            </a:r>
          </a:p>
          <a:p>
            <a:pPr lvl="1"/>
            <a:r>
              <a:rPr lang="en-AU" dirty="0" smtClean="0"/>
              <a:t>Links, </a:t>
            </a:r>
            <a:r>
              <a:rPr lang="en-AU" dirty="0" err="1" smtClean="0"/>
              <a:t>Stylesheets</a:t>
            </a:r>
            <a:r>
              <a:rPr lang="en-AU" dirty="0" smtClean="0"/>
              <a:t>, </a:t>
            </a:r>
            <a:r>
              <a:rPr lang="en-AU" dirty="0" err="1" smtClean="0"/>
              <a:t>iframes</a:t>
            </a:r>
            <a:r>
              <a:rPr lang="en-AU" dirty="0" smtClean="0"/>
              <a:t> – web context</a:t>
            </a:r>
          </a:p>
          <a:p>
            <a:pPr lvl="1"/>
            <a:r>
              <a:rPr lang="en-AU" dirty="0" smtClean="0"/>
              <a:t>Local storage, </a:t>
            </a:r>
            <a:r>
              <a:rPr lang="en-AU" dirty="0" err="1" smtClean="0"/>
              <a:t>Microdata</a:t>
            </a:r>
            <a:r>
              <a:rPr lang="en-AU" dirty="0" smtClean="0"/>
              <a:t> (no active content)</a:t>
            </a:r>
          </a:p>
          <a:p>
            <a:r>
              <a:rPr lang="en-AU" dirty="0" smtClean="0"/>
              <a:t>Concerns are security and clinical safety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81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2973122"/>
          </a:xfrm>
        </p:spPr>
        <p:txBody>
          <a:bodyPr/>
          <a:lstStyle/>
          <a:p>
            <a:r>
              <a:rPr lang="en-AU" dirty="0" smtClean="0"/>
              <a:t>Resources are independent – don’t need to other resources to correctly interpret a resource</a:t>
            </a:r>
          </a:p>
          <a:p>
            <a:r>
              <a:rPr lang="en-AU" dirty="0" smtClean="0"/>
              <a:t>But resources reference each other extensively to form a web of information</a:t>
            </a:r>
          </a:p>
          <a:p>
            <a:r>
              <a:rPr lang="en-AU" dirty="0" smtClean="0"/>
              <a:t>Need to resolve references to fully understand the data </a:t>
            </a:r>
          </a:p>
          <a:p>
            <a:r>
              <a:rPr lang="en-AU" dirty="0" smtClean="0"/>
              <a:t>Reference is relative to server base URL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4191000"/>
            <a:ext cx="7620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&lt;Procedure </a:t>
            </a:r>
            <a:r>
              <a:rPr lang="en-AU" sz="18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8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&lt;reference value="Patient/23"/&gt;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…</a:t>
            </a:r>
            <a:endParaRPr lang="en-AU" sz="1800" b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418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Rules for 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1"/>
            <a:ext cx="7772400" cy="2514600"/>
          </a:xfrm>
        </p:spPr>
        <p:txBody>
          <a:bodyPr/>
          <a:lstStyle/>
          <a:p>
            <a:r>
              <a:rPr lang="en-AU" dirty="0"/>
              <a:t>References can be relative or absolute</a:t>
            </a:r>
          </a:p>
          <a:p>
            <a:r>
              <a:rPr lang="en-AU" dirty="0" smtClean="0"/>
              <a:t>References don’t have to be to the same server</a:t>
            </a:r>
          </a:p>
          <a:p>
            <a:r>
              <a:rPr lang="en-AU" dirty="0" smtClean="0"/>
              <a:t>Server does not have to enforce integrity</a:t>
            </a:r>
          </a:p>
          <a:p>
            <a:r>
              <a:rPr lang="en-AU" dirty="0" smtClean="0"/>
              <a:t>Clients need to cater for broken links</a:t>
            </a:r>
          </a:p>
          <a:p>
            <a:r>
              <a:rPr lang="en-AU" dirty="0" smtClean="0"/>
              <a:t>Targets can be ‘contained’ in the resource: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599" y="3581400"/>
            <a:ext cx="762169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&lt;Procedure </a:t>
            </a:r>
            <a:r>
              <a:rPr lang="en-AU" sz="18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8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&lt;Patient id="pat"&gt;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&lt;/Patient&gt;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&lt;reference value="#pat"/&gt;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&lt;/subject&gt;</a:t>
            </a:r>
          </a:p>
        </p:txBody>
      </p:sp>
    </p:spTree>
    <p:extLst>
      <p:ext uri="{BB962C8B-B14F-4D97-AF65-F5344CB8AC3E}">
        <p14:creationId xmlns:p14="http://schemas.microsoft.com/office/powerpoint/2010/main" val="7001931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Conformance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78284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FHIR includes 3 resources used in conformance testing:</a:t>
            </a:r>
          </a:p>
          <a:p>
            <a:r>
              <a:rPr lang="en-AU" dirty="0" smtClean="0"/>
              <a:t>Conformance: a statement of what operations a system users (whether client or server)</a:t>
            </a:r>
          </a:p>
          <a:p>
            <a:r>
              <a:rPr lang="en-AU" dirty="0" smtClean="0"/>
              <a:t>Profile: a set of rules about what can be in a resource (+ declare extensions)</a:t>
            </a:r>
          </a:p>
          <a:p>
            <a:r>
              <a:rPr lang="en-AU" dirty="0" err="1" smtClean="0"/>
              <a:t>ValueSet</a:t>
            </a:r>
            <a:r>
              <a:rPr lang="en-AU" dirty="0" smtClean="0"/>
              <a:t>: A set of codes</a:t>
            </a:r>
            <a:endParaRPr lang="en-AU" dirty="0"/>
          </a:p>
          <a:p>
            <a:r>
              <a:rPr lang="en-AU" dirty="0" smtClean="0"/>
              <a:t>These resources can be used to </a:t>
            </a:r>
          </a:p>
          <a:p>
            <a:pPr lvl="1"/>
            <a:r>
              <a:rPr lang="en-AU" dirty="0" smtClean="0"/>
              <a:t>Test Conformance</a:t>
            </a:r>
          </a:p>
          <a:p>
            <a:pPr lvl="1"/>
            <a:r>
              <a:rPr lang="en-AU" dirty="0" smtClean="0"/>
              <a:t>See whether systems can work together</a:t>
            </a:r>
          </a:p>
          <a:p>
            <a:pPr lvl="1"/>
            <a:r>
              <a:rPr lang="en-AU" dirty="0" smtClean="0"/>
              <a:t>Drive user interface &amp; integration functionality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965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Documents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3693319"/>
          </a:xfrm>
        </p:spPr>
        <p:txBody>
          <a:bodyPr/>
          <a:lstStyle/>
          <a:p>
            <a:r>
              <a:rPr lang="en-AU" dirty="0" smtClean="0"/>
              <a:t>A “document” is a collection of resources – an Atom Feed</a:t>
            </a:r>
          </a:p>
          <a:p>
            <a:r>
              <a:rPr lang="en-AU" dirty="0" smtClean="0"/>
              <a:t>The Atom feed has a tag that marks it as a document</a:t>
            </a:r>
          </a:p>
          <a:p>
            <a:r>
              <a:rPr lang="en-AU" dirty="0" smtClean="0"/>
              <a:t>The first resource is a “Composition” – the document has an author, a purpose, and the resources are organised in sections</a:t>
            </a:r>
          </a:p>
          <a:p>
            <a:r>
              <a:rPr lang="en-AU" dirty="0" smtClean="0"/>
              <a:t>A FHIR document has the same obligations as a CDA document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046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Document: Composition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772400" cy="446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002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Document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sp>
        <p:nvSpPr>
          <p:cNvPr id="7" name="Content Placeholder 2"/>
          <p:cNvSpPr txBox="1">
            <a:spLocks noGrp="1"/>
          </p:cNvSpPr>
          <p:nvPr>
            <p:ph sz="quarter" idx="1"/>
          </p:nvPr>
        </p:nvSpPr>
        <p:spPr bwMode="auto">
          <a:xfrm>
            <a:off x="457200" y="1143000"/>
            <a:ext cx="84582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&lt;Feed (Tag = Document)&gt;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&lt;entry id="http</a:t>
            </a:r>
            <a:r>
              <a:rPr lang="en-AU" sz="1800" b="0" dirty="0">
                <a:latin typeface="Courier New" panose="02070309020205020404" pitchFamily="49" charset="0"/>
              </a:rPr>
              <a:t>://</a:t>
            </a:r>
            <a:r>
              <a:rPr lang="en-AU" sz="1800" b="0" dirty="0" smtClean="0">
                <a:latin typeface="Courier New" panose="02070309020205020404" pitchFamily="49" charset="0"/>
              </a:rPr>
              <a:t>acme.com/Composition/5"&gt;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</a:t>
            </a:r>
            <a:r>
              <a:rPr lang="en-AU" sz="1800" b="0" dirty="0">
                <a:latin typeface="Courier New" panose="02070309020205020404" pitchFamily="49" charset="0"/>
              </a:rPr>
              <a:t>&lt;Composition</a:t>
            </a:r>
            <a:r>
              <a:rPr lang="en-AU" sz="1800" b="0" dirty="0" smtClean="0">
                <a:latin typeface="Courier New" panose="02070309020205020404" pitchFamily="49" charset="0"/>
              </a:rPr>
              <a:t>&gt;</a:t>
            </a:r>
            <a:r>
              <a:rPr lang="en-AU" sz="1800" b="0" dirty="0">
                <a:latin typeface="Courier New" panose="02070309020205020404" pitchFamily="49" charset="0"/>
              </a:rPr>
              <a:t> </a:t>
            </a:r>
            <a:endParaRPr lang="en-AU" sz="1800" b="0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&lt;subject reference="http://acme.com/Patient/1"/&gt;</a:t>
            </a:r>
            <a:br>
              <a:rPr lang="en-AU" sz="1800" b="0" dirty="0" smtClean="0">
                <a:latin typeface="Courier New" panose="02070309020205020404" pitchFamily="49" charset="0"/>
              </a:rPr>
            </a:br>
            <a:r>
              <a:rPr lang="en-AU" sz="1800" b="0" dirty="0" smtClean="0">
                <a:latin typeface="Courier New" panose="02070309020205020404" pitchFamily="49" charset="0"/>
              </a:rPr>
              <a:t>  &lt;section title="Vital Signs"&gt;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 &lt;content reference="</a:t>
            </a:r>
            <a:r>
              <a:rPr lang="en-AU" sz="1800" b="0" dirty="0">
                <a:latin typeface="Courier New" panose="02070309020205020404" pitchFamily="49" charset="0"/>
              </a:rPr>
              <a:t>http://</a:t>
            </a:r>
            <a:r>
              <a:rPr lang="en-AU" sz="1800" b="0" dirty="0" smtClean="0">
                <a:latin typeface="Courier New" panose="02070309020205020404" pitchFamily="49" charset="0"/>
              </a:rPr>
              <a:t>acme.com/List/1</a:t>
            </a:r>
            <a:r>
              <a:rPr lang="en-AU" sz="1800" b="0" dirty="0">
                <a:latin typeface="Courier New" panose="02070309020205020404" pitchFamily="49" charset="0"/>
              </a:rPr>
              <a:t>"/&gt;</a:t>
            </a:r>
            <a:r>
              <a:rPr lang="en-AU" sz="1800" b="0" dirty="0" smtClean="0">
                <a:latin typeface="Courier New" panose="02070309020205020404" pitchFamily="49" charset="0"/>
              </a:rPr>
              <a:t/>
            </a:r>
            <a:br>
              <a:rPr lang="en-AU" sz="1800" b="0" dirty="0" smtClean="0">
                <a:latin typeface="Courier New" panose="02070309020205020404" pitchFamily="49" charset="0"/>
              </a:rPr>
            </a:br>
            <a:r>
              <a:rPr lang="en-AU" sz="1800" b="0" dirty="0" smtClean="0">
                <a:latin typeface="Courier New" panose="02070309020205020404" pitchFamily="49" charset="0"/>
              </a:rPr>
              <a:t>  &lt;/section&gt;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&lt;/Composition&gt;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&lt;Patient id="</a:t>
            </a:r>
            <a:r>
              <a:rPr lang="en-AU" sz="1800" b="0" dirty="0">
                <a:latin typeface="Courier New" panose="02070309020205020404" pitchFamily="49" charset="0"/>
              </a:rPr>
              <a:t>http://acme.com/Patient/1</a:t>
            </a:r>
            <a:r>
              <a:rPr lang="en-AU" sz="1800" b="0" dirty="0" smtClean="0">
                <a:latin typeface="Courier New" panose="02070309020205020404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&lt;Observation </a:t>
            </a:r>
            <a:r>
              <a:rPr lang="en-AU" sz="1800" b="0" dirty="0">
                <a:latin typeface="Courier New" panose="02070309020205020404" pitchFamily="49" charset="0"/>
              </a:rPr>
              <a:t>id="http://</a:t>
            </a:r>
            <a:r>
              <a:rPr lang="en-AU" sz="1800" b="0" dirty="0" smtClean="0">
                <a:latin typeface="Courier New" panose="02070309020205020404" pitchFamily="49" charset="0"/>
              </a:rPr>
              <a:t>acme.com/Observation/1</a:t>
            </a:r>
            <a:r>
              <a:rPr lang="en-AU" sz="1800" b="0" dirty="0">
                <a:latin typeface="Courier New" panose="02070309020205020404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&lt;List id</a:t>
            </a:r>
            <a:r>
              <a:rPr lang="en-AU" sz="1800" b="0" dirty="0">
                <a:latin typeface="Courier New" panose="02070309020205020404" pitchFamily="49" charset="0"/>
              </a:rPr>
              <a:t>="http://</a:t>
            </a:r>
            <a:r>
              <a:rPr lang="en-AU" sz="1800" b="0" dirty="0" smtClean="0">
                <a:latin typeface="Courier New" panose="02070309020205020404" pitchFamily="49" charset="0"/>
              </a:rPr>
              <a:t>acme.com/List/1"&gt;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&lt;Observation id="obs2"/&gt;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&lt;item reference="http://acme.com/Observation/1"/&gt;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 </a:t>
            </a:r>
            <a:r>
              <a:rPr lang="en-AU" sz="1800" b="0" dirty="0">
                <a:latin typeface="Courier New" panose="02070309020205020404" pitchFamily="49" charset="0"/>
              </a:rPr>
              <a:t>&lt;item reference</a:t>
            </a:r>
            <a:r>
              <a:rPr lang="en-AU" sz="1800" b="0" dirty="0" smtClean="0">
                <a:latin typeface="Courier New" panose="02070309020205020404" pitchFamily="49" charset="0"/>
              </a:rPr>
              <a:t>=“#obs2"/&gt;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 &lt;/List&gt;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&lt;/Feed&gt;</a:t>
            </a:r>
          </a:p>
        </p:txBody>
      </p:sp>
    </p:spTree>
    <p:extLst>
      <p:ext uri="{BB962C8B-B14F-4D97-AF65-F5344CB8AC3E}">
        <p14:creationId xmlns:p14="http://schemas.microsoft.com/office/powerpoint/2010/main" val="13015127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Implementation</a:t>
            </a:r>
            <a:endParaRPr lang="en-A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5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FHIR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F – Fast (to design &amp; to implement)</a:t>
            </a:r>
          </a:p>
          <a:p>
            <a:pPr lvl="1"/>
            <a:r>
              <a:rPr lang="en-US" dirty="0"/>
              <a:t>Relative – No technology can make integration as fast as we’d like</a:t>
            </a:r>
          </a:p>
          <a:p>
            <a:r>
              <a:rPr lang="en-US" dirty="0"/>
              <a:t>H – Health</a:t>
            </a:r>
          </a:p>
          <a:p>
            <a:pPr lvl="1"/>
            <a:r>
              <a:rPr lang="en-US" dirty="0" smtClean="0"/>
              <a:t>Area of focus for HL7</a:t>
            </a:r>
            <a:endParaRPr lang="en-US" dirty="0"/>
          </a:p>
          <a:p>
            <a:r>
              <a:rPr lang="en-US" dirty="0"/>
              <a:t>I – Interoperable</a:t>
            </a:r>
          </a:p>
          <a:p>
            <a:pPr lvl="1"/>
            <a:r>
              <a:rPr lang="en-US" dirty="0" smtClean="0"/>
              <a:t>Purpose of HL7</a:t>
            </a:r>
            <a:endParaRPr lang="en-US" dirty="0"/>
          </a:p>
          <a:p>
            <a:r>
              <a:rPr lang="en-US" dirty="0"/>
              <a:t>R – Resources</a:t>
            </a:r>
          </a:p>
          <a:p>
            <a:pPr lvl="1"/>
            <a:r>
              <a:rPr lang="en-US" dirty="0"/>
              <a:t>Building blocks – more on these to follow</a:t>
            </a:r>
            <a:endParaRPr lang="en-CA" dirty="0"/>
          </a:p>
          <a:p>
            <a:endParaRPr lang="en-US" dirty="0" smtClean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146050" y="62103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541E5-6822-8543-9807-26155EA309B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3962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www.cdaacademy.com</a:t>
            </a:r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2"/>
          </p:nvPr>
        </p:nvSpPr>
        <p:spPr>
          <a:xfrm>
            <a:off x="6172200" y="6324600"/>
            <a:ext cx="24765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 Contexts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496616"/>
          </a:xfrm>
        </p:spPr>
        <p:txBody>
          <a:bodyPr/>
          <a:lstStyle/>
          <a:p>
            <a:r>
              <a:rPr lang="en-AU" dirty="0" smtClean="0"/>
              <a:t>Standalone FHIR Server</a:t>
            </a:r>
          </a:p>
          <a:p>
            <a:r>
              <a:rPr lang="en-AU" dirty="0" smtClean="0"/>
              <a:t>A FHIR Server in front of an existing application (e.g. SQL)</a:t>
            </a:r>
          </a:p>
          <a:p>
            <a:pPr lvl="1"/>
            <a:r>
              <a:rPr lang="en-AU" dirty="0" smtClean="0"/>
              <a:t>FHIR as front end to an XDS server (“MHD”)</a:t>
            </a:r>
          </a:p>
          <a:p>
            <a:r>
              <a:rPr lang="en-AU" dirty="0" smtClean="0"/>
              <a:t>An interface engine that ‘speaks’ FHIR</a:t>
            </a:r>
          </a:p>
          <a:p>
            <a:r>
              <a:rPr lang="en-AU" dirty="0" smtClean="0"/>
              <a:t>A tablet/mobile phone application</a:t>
            </a:r>
          </a:p>
          <a:p>
            <a:r>
              <a:rPr lang="en-AU" dirty="0" smtClean="0"/>
              <a:t>A web portal that uses FHIR to access other systems</a:t>
            </a:r>
          </a:p>
          <a:p>
            <a:r>
              <a:rPr lang="en-AU" dirty="0" smtClean="0"/>
              <a:t>A healthcare application that access information from multiple systems as well as it’s own server</a:t>
            </a:r>
          </a:p>
          <a:p>
            <a:r>
              <a:rPr lang="en-AU" dirty="0" smtClean="0"/>
              <a:t>Smart-On-FHIR – an EHR plug-in framework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78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 Assistance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3914918"/>
          </a:xfrm>
        </p:spPr>
        <p:txBody>
          <a:bodyPr/>
          <a:lstStyle/>
          <a:p>
            <a:r>
              <a:rPr lang="en-AU" dirty="0" smtClean="0"/>
              <a:t>Reference Implementations – object models, parsers, </a:t>
            </a:r>
            <a:r>
              <a:rPr lang="en-AU" dirty="0" err="1" smtClean="0"/>
              <a:t>serializers</a:t>
            </a:r>
            <a:r>
              <a:rPr lang="en-AU" dirty="0" smtClean="0"/>
              <a:t>, clients, validators, utilities</a:t>
            </a:r>
          </a:p>
          <a:p>
            <a:pPr lvl="1"/>
            <a:r>
              <a:rPr lang="en-AU" dirty="0" smtClean="0"/>
              <a:t>C#, Java, Delphi, </a:t>
            </a:r>
            <a:r>
              <a:rPr lang="en-AU" dirty="0" err="1" smtClean="0"/>
              <a:t>ObjectiveC</a:t>
            </a:r>
            <a:endParaRPr lang="en-AU" dirty="0" smtClean="0"/>
          </a:p>
          <a:p>
            <a:pPr lvl="1"/>
            <a:r>
              <a:rPr lang="en-AU" dirty="0" err="1" smtClean="0"/>
              <a:t>Javascript</a:t>
            </a:r>
            <a:r>
              <a:rPr lang="en-AU" dirty="0" smtClean="0"/>
              <a:t>, </a:t>
            </a:r>
            <a:r>
              <a:rPr lang="en-AU" dirty="0" err="1" smtClean="0"/>
              <a:t>XMLTools</a:t>
            </a:r>
            <a:endParaRPr lang="en-AU" dirty="0" smtClean="0"/>
          </a:p>
          <a:p>
            <a:r>
              <a:rPr lang="en-AU" dirty="0" smtClean="0"/>
              <a:t>Schema, </a:t>
            </a:r>
            <a:r>
              <a:rPr lang="en-AU" dirty="0" err="1" smtClean="0"/>
              <a:t>Schematron</a:t>
            </a:r>
            <a:r>
              <a:rPr lang="en-AU" dirty="0" smtClean="0"/>
              <a:t>, Validation Pack</a:t>
            </a:r>
          </a:p>
          <a:p>
            <a:r>
              <a:rPr lang="en-AU" dirty="0" smtClean="0"/>
              <a:t>1000’s of examples </a:t>
            </a:r>
          </a:p>
          <a:p>
            <a:r>
              <a:rPr lang="en-AU" dirty="0" smtClean="0"/>
              <a:t>Live Servers to test against </a:t>
            </a:r>
          </a:p>
          <a:p>
            <a:pPr lvl="1"/>
            <a:r>
              <a:rPr lang="en-AU" sz="1600" dirty="0">
                <a:hlinkClick r:id="rId2"/>
              </a:rPr>
              <a:t>http://</a:t>
            </a:r>
            <a:r>
              <a:rPr lang="en-AU" sz="1600" dirty="0" smtClean="0">
                <a:hlinkClick r:id="rId2"/>
              </a:rPr>
              <a:t>wiki.hl7.org/index.php?title=Publicly_Available_FHIR_Servers_for_testing</a:t>
            </a:r>
            <a:endParaRPr lang="en-AU" dirty="0" smtClean="0"/>
          </a:p>
          <a:p>
            <a:r>
              <a:rPr lang="en-AU" dirty="0" err="1" smtClean="0"/>
              <a:t>Connectathons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383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52015"/>
          </a:xfrm>
        </p:spPr>
        <p:txBody>
          <a:bodyPr/>
          <a:lstStyle/>
          <a:p>
            <a:r>
              <a:rPr lang="en-AU" dirty="0" smtClean="0"/>
              <a:t>Use the servers to explore how it works</a:t>
            </a:r>
          </a:p>
          <a:p>
            <a:pPr lvl="1"/>
            <a:r>
              <a:rPr lang="en-AU" dirty="0" smtClean="0"/>
              <a:t>We’ve already done that </a:t>
            </a:r>
          </a:p>
          <a:p>
            <a:pPr lvl="1"/>
            <a:r>
              <a:rPr lang="en-AU" dirty="0" smtClean="0"/>
              <a:t>Upload your patient resource now! </a:t>
            </a:r>
          </a:p>
          <a:p>
            <a:r>
              <a:rPr lang="en-AU" dirty="0"/>
              <a:t>Write clients that use the test data</a:t>
            </a:r>
          </a:p>
          <a:p>
            <a:r>
              <a:rPr lang="en-AU" dirty="0" smtClean="0"/>
              <a:t>Test that you got your own system right</a:t>
            </a:r>
          </a:p>
          <a:p>
            <a:r>
              <a:rPr lang="en-AU" dirty="0" smtClean="0"/>
              <a:t>Most developers:</a:t>
            </a:r>
          </a:p>
          <a:p>
            <a:pPr lvl="1"/>
            <a:r>
              <a:rPr lang="en-AU" dirty="0" smtClean="0"/>
              <a:t>use the servers to learn</a:t>
            </a:r>
          </a:p>
          <a:p>
            <a:pPr lvl="1"/>
            <a:r>
              <a:rPr lang="en-AU" dirty="0" smtClean="0"/>
              <a:t>consult the documentation occasionally</a:t>
            </a:r>
          </a:p>
          <a:p>
            <a:pPr lvl="1"/>
            <a:r>
              <a:rPr lang="en-AU" dirty="0" smtClean="0"/>
              <a:t>I do recommend to read the specification a little</a:t>
            </a:r>
          </a:p>
          <a:p>
            <a:pPr lvl="1"/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80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Free software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3767185"/>
          </a:xfrm>
        </p:spPr>
        <p:txBody>
          <a:bodyPr/>
          <a:lstStyle/>
          <a:p>
            <a:r>
              <a:rPr lang="en-AU" dirty="0"/>
              <a:t>See </a:t>
            </a:r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wiki.hl7.org/index.php?title=Open_Source_FHIR_implementations</a:t>
            </a:r>
            <a:endParaRPr lang="en-AU" sz="1800" dirty="0" smtClean="0"/>
          </a:p>
          <a:p>
            <a:r>
              <a:rPr lang="en-AU" dirty="0" smtClean="0"/>
              <a:t>Coming shortly:</a:t>
            </a:r>
          </a:p>
          <a:p>
            <a:pPr lvl="1"/>
            <a:r>
              <a:rPr lang="en-AU" dirty="0" smtClean="0"/>
              <a:t>“Sprinkler” – a conformance test tool for servers</a:t>
            </a:r>
          </a:p>
          <a:p>
            <a:pPr lvl="1"/>
            <a:r>
              <a:rPr lang="en-AU" dirty="0" smtClean="0"/>
              <a:t>“Forge” – an editor for conformance statements</a:t>
            </a:r>
          </a:p>
          <a:p>
            <a:pPr lvl="1"/>
            <a:r>
              <a:rPr lang="en-AU" dirty="0" smtClean="0"/>
              <a:t>A Value set Editor</a:t>
            </a:r>
          </a:p>
          <a:p>
            <a:pPr lvl="1"/>
            <a:r>
              <a:rPr lang="en-AU" dirty="0" smtClean="0"/>
              <a:t>Several implementation guide publisher </a:t>
            </a:r>
          </a:p>
          <a:p>
            <a:pPr lvl="2"/>
            <a:r>
              <a:rPr lang="en-AU" dirty="0" smtClean="0"/>
              <a:t>Lantana working on this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160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Connectathons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05849"/>
          </a:xfrm>
        </p:spPr>
        <p:txBody>
          <a:bodyPr/>
          <a:lstStyle/>
          <a:p>
            <a:r>
              <a:rPr lang="en-AU" dirty="0" smtClean="0"/>
              <a:t>Open invitation to any interested party to come and write software that exchanges FHIR resources</a:t>
            </a:r>
          </a:p>
          <a:p>
            <a:r>
              <a:rPr lang="en-AU" dirty="0" smtClean="0"/>
              <a:t>Always hold one before HL7 meetings (last week)</a:t>
            </a:r>
          </a:p>
          <a:p>
            <a:r>
              <a:rPr lang="en-AU" dirty="0" smtClean="0"/>
              <a:t>Others by invitation (this week!)</a:t>
            </a:r>
          </a:p>
          <a:p>
            <a:r>
              <a:rPr lang="en-AU" dirty="0" smtClean="0"/>
              <a:t>4-5 more in the works for this year</a:t>
            </a:r>
          </a:p>
          <a:p>
            <a:r>
              <a:rPr lang="en-AU" dirty="0" smtClean="0"/>
              <a:t>Mix of skills</a:t>
            </a:r>
          </a:p>
          <a:p>
            <a:pPr lvl="1"/>
            <a:r>
              <a:rPr lang="en-AU" dirty="0" smtClean="0"/>
              <a:t>Newbies (“where is the spec?”)</a:t>
            </a:r>
          </a:p>
          <a:p>
            <a:pPr lvl="1"/>
            <a:r>
              <a:rPr lang="en-AU" dirty="0" smtClean="0"/>
              <a:t>Old hands who’ve been to every </a:t>
            </a:r>
            <a:r>
              <a:rPr lang="en-AU" dirty="0" err="1" smtClean="0"/>
              <a:t>connectathon</a:t>
            </a:r>
            <a:endParaRPr lang="en-AU" dirty="0" smtClean="0"/>
          </a:p>
          <a:p>
            <a:pPr lvl="1"/>
            <a:r>
              <a:rPr lang="en-AU" dirty="0" smtClean="0"/>
              <a:t>Experiment with new features</a:t>
            </a:r>
          </a:p>
          <a:p>
            <a:r>
              <a:rPr lang="en-AU" dirty="0" smtClean="0"/>
              <a:t>We have a virtual </a:t>
            </a:r>
            <a:r>
              <a:rPr lang="en-AU" dirty="0" err="1" smtClean="0"/>
              <a:t>connectathon</a:t>
            </a:r>
            <a:r>
              <a:rPr lang="en-AU" dirty="0" smtClean="0"/>
              <a:t> all the time…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219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 Assistance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88949"/>
          </a:xfrm>
        </p:spPr>
        <p:txBody>
          <a:bodyPr/>
          <a:lstStyle/>
          <a:p>
            <a:r>
              <a:rPr lang="en-AU" dirty="0" smtClean="0"/>
              <a:t>Stack Overflow – ask implementation questions</a:t>
            </a:r>
          </a:p>
          <a:p>
            <a:pPr lvl="1"/>
            <a:r>
              <a:rPr lang="en-AU" dirty="0" smtClean="0"/>
              <a:t>Link from front page</a:t>
            </a:r>
          </a:p>
          <a:p>
            <a:pPr lvl="1"/>
            <a:r>
              <a:rPr lang="en-AU" dirty="0" smtClean="0"/>
              <a:t>Search for answers first</a:t>
            </a:r>
          </a:p>
          <a:p>
            <a:pPr lvl="1"/>
            <a:r>
              <a:rPr lang="en-AU" dirty="0" smtClean="0"/>
              <a:t>Don’t ask for changes to the spec (get deleted!)</a:t>
            </a:r>
          </a:p>
          <a:p>
            <a:r>
              <a:rPr lang="en-AU" dirty="0" err="1" smtClean="0"/>
              <a:t>gForge</a:t>
            </a:r>
            <a:r>
              <a:rPr lang="en-AU" dirty="0" smtClean="0"/>
              <a:t> Tracker – ask for changes to the spec </a:t>
            </a:r>
          </a:p>
          <a:p>
            <a:pPr lvl="1"/>
            <a:r>
              <a:rPr lang="en-AU" dirty="0" smtClean="0"/>
              <a:t>Link from bottom of every page</a:t>
            </a:r>
          </a:p>
          <a:p>
            <a:pPr lvl="1"/>
            <a:r>
              <a:rPr lang="en-AU" dirty="0" smtClean="0"/>
              <a:t>But have discussion somewhere first</a:t>
            </a:r>
          </a:p>
          <a:p>
            <a:r>
              <a:rPr lang="en-AU" dirty="0" err="1" smtClean="0"/>
              <a:t>Disqus</a:t>
            </a:r>
            <a:r>
              <a:rPr lang="en-AU" dirty="0" smtClean="0"/>
              <a:t> – on every page of the specification</a:t>
            </a:r>
          </a:p>
          <a:p>
            <a:r>
              <a:rPr lang="en-AU" dirty="0" smtClean="0"/>
              <a:t>Skype – implementers channel – 105 participants</a:t>
            </a:r>
          </a:p>
          <a:p>
            <a:r>
              <a:rPr lang="en-AU" dirty="0" smtClean="0"/>
              <a:t>FHIR Email list, </a:t>
            </a:r>
            <a:r>
              <a:rPr lang="en-AU" dirty="0" err="1" smtClean="0"/>
              <a:t>Connectathons</a:t>
            </a:r>
            <a:r>
              <a:rPr lang="en-AU" dirty="0" smtClean="0"/>
              <a:t>, Tutorials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375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CCDA and FHIR</a:t>
            </a:r>
            <a:endParaRPr lang="en-A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508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vs CDA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3582519"/>
          </a:xfrm>
        </p:spPr>
        <p:txBody>
          <a:bodyPr/>
          <a:lstStyle/>
          <a:p>
            <a:r>
              <a:rPr lang="en-AU" dirty="0" smtClean="0"/>
              <a:t>Each section corresponds to a resource </a:t>
            </a:r>
          </a:p>
          <a:p>
            <a:pPr lvl="1"/>
            <a:r>
              <a:rPr lang="en-AU" dirty="0" smtClean="0"/>
              <a:t>But give each section it’s own identity (must persist)</a:t>
            </a:r>
          </a:p>
          <a:p>
            <a:pPr lvl="1"/>
            <a:r>
              <a:rPr lang="en-AU" dirty="0" smtClean="0"/>
              <a:t>Use XHTML instead of CDA narrative</a:t>
            </a:r>
          </a:p>
          <a:p>
            <a:pPr lvl="1"/>
            <a:r>
              <a:rPr lang="en-AU" dirty="0" smtClean="0"/>
              <a:t>Simplify the data definitions (more direct)</a:t>
            </a:r>
          </a:p>
          <a:p>
            <a:r>
              <a:rPr lang="en-AU" dirty="0" smtClean="0"/>
              <a:t>Break up the header into resources</a:t>
            </a:r>
          </a:p>
          <a:p>
            <a:r>
              <a:rPr lang="en-AU" dirty="0" smtClean="0"/>
              <a:t>Bundle the resources up into a single XML document using Atom</a:t>
            </a:r>
          </a:p>
          <a:p>
            <a:r>
              <a:rPr lang="en-AU" dirty="0" smtClean="0"/>
              <a:t>Rendering is a little simpler than for CDA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www.cdaacademy.com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CDA Academy,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7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284250"/>
          </a:xfrm>
        </p:spPr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pPr lvl="1"/>
            <a:r>
              <a:rPr lang="en-US" dirty="0" smtClean="0"/>
              <a:t>HL7 v2 is </a:t>
            </a:r>
            <a:r>
              <a:rPr lang="en-US" dirty="0" smtClean="0"/>
              <a:t>~25 </a:t>
            </a:r>
            <a:r>
              <a:rPr lang="en-US" dirty="0" smtClean="0"/>
              <a:t>years </a:t>
            </a:r>
            <a:r>
              <a:rPr lang="en-US" dirty="0" smtClean="0"/>
              <a:t>old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</a:t>
            </a:r>
            <a:r>
              <a:rPr lang="en-US" dirty="0" smtClean="0"/>
              <a:t>borders</a:t>
            </a:r>
          </a:p>
          <a:p>
            <a:pPr lvl="1"/>
            <a:r>
              <a:rPr lang="en-US" dirty="0" smtClean="0"/>
              <a:t>Regional and National programs</a:t>
            </a:r>
            <a:endParaRPr lang="en-US" dirty="0" smtClean="0"/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54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515082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did HL7 have to offer in this space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Unsatisfactory</a:t>
            </a:r>
            <a:endParaRPr lang="en-US" dirty="0" smtClean="0"/>
          </a:p>
          <a:p>
            <a:pPr lvl="1"/>
            <a:r>
              <a:rPr lang="en-US" dirty="0" smtClean="0"/>
              <a:t>V3 attempted to address some of these issues, but too slow and too hard</a:t>
            </a:r>
          </a:p>
          <a:p>
            <a:pPr lvl="1"/>
            <a:r>
              <a:rPr lang="en-US" dirty="0" smtClean="0"/>
              <a:t>CDA has had the most success, but </a:t>
            </a:r>
            <a:r>
              <a:rPr lang="en-US" dirty="0" smtClean="0"/>
              <a:t>too hard for implementers, and not flexible</a:t>
            </a:r>
          </a:p>
          <a:p>
            <a:pPr lvl="1"/>
            <a:r>
              <a:rPr lang="en-US" dirty="0" smtClean="0"/>
              <a:t>Different contexts of interoperability </a:t>
            </a:r>
            <a:r>
              <a:rPr lang="en-US" dirty="0" smtClean="0">
                <a:sym typeface="Wingdings" panose="05000000000000000000" pitchFamily="2" charset="2"/>
              </a:rPr>
              <a:t> different representations that aren’t compatible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Nothing suitable for light-weight integration, or for Health 2.0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6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7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B2D1F"/>
      </a:accent1>
      <a:accent2>
        <a:srgbClr val="D34817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Status xmlns="$ListId:Shared Documents;">Completed</Status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EB4BCFB1B538DB4C8948C08D7D6D44DC" ma:contentTypeVersion="" ma:contentTypeDescription="Create a new document." ma:contentTypeScope="" ma:versionID="0b1ec2f37e83fbf0e22026ab80b961e4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bf7233e32345eb5cf5a219ed7d8f1e6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Status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Status" ma:index="8" nillable="true" ma:displayName="Status" ma:default="Development in Progress" ma:format="Dropdown" ma:internalName="Status">
<xsd:simpleType>
<xsd:restriction base="dms:Choice">
<xsd:enumeration value="Development in Progress"/>
<xsd:enumeration value="Technical Editor Review"/>
<xsd:enumeration value="Completed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02607A86-DD45-4DED-8577-204462DD5E9E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$ListId:Shared Documents;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B875AAB-1C71-4938-9702-4FA5347C8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B18D11-2BD6-4CB9-BE10-050A3059FC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5509</TotalTime>
  <Words>4274</Words>
  <Application>Microsoft Office PowerPoint</Application>
  <PresentationFormat>On-screen Show (4:3)</PresentationFormat>
  <Paragraphs>913</Paragraphs>
  <Slides>77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Equity</vt:lpstr>
      <vt:lpstr>FHIR for Implementers</vt:lpstr>
      <vt:lpstr>PowerPoint Presentation</vt:lpstr>
      <vt:lpstr> </vt:lpstr>
      <vt:lpstr>Overview</vt:lpstr>
      <vt:lpstr>About me</vt:lpstr>
      <vt:lpstr>Introduction to FHIR</vt:lpstr>
      <vt:lpstr>FHIR</vt:lpstr>
      <vt:lpstr>Genesis of FHIR</vt:lpstr>
      <vt:lpstr>Genesis of FHIR</vt:lpstr>
      <vt:lpstr>Genesis of FHIR</vt:lpstr>
      <vt:lpstr>FHIR Development Progress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FHIR &amp; Cost of Integration</vt:lpstr>
      <vt:lpstr>Future impact of FHIR</vt:lpstr>
      <vt:lpstr>About REST and Resources</vt:lpstr>
      <vt:lpstr>REST</vt:lpstr>
      <vt:lpstr>REST in practice</vt:lpstr>
      <vt:lpstr>REST Operations</vt:lpstr>
      <vt:lpstr>RPC vs REST</vt:lpstr>
      <vt:lpstr>RPC vs REST example</vt:lpstr>
      <vt:lpstr>RPC vs REST</vt:lpstr>
      <vt:lpstr>REST Formats</vt:lpstr>
      <vt:lpstr>JSON</vt:lpstr>
      <vt:lpstr>JSON Types</vt:lpstr>
      <vt:lpstr>XML vs JSON</vt:lpstr>
      <vt:lpstr>Converting between JSON &amp; XML</vt:lpstr>
      <vt:lpstr>Atom</vt:lpstr>
      <vt:lpstr>Atom Example</vt:lpstr>
      <vt:lpstr>FHIR Resources</vt:lpstr>
      <vt:lpstr>Business Operations in FHIR</vt:lpstr>
      <vt:lpstr>FHIR Resource URLs</vt:lpstr>
      <vt:lpstr>FHIR Operations - Instance</vt:lpstr>
      <vt:lpstr>FHIR Operations - Type</vt:lpstr>
      <vt:lpstr>FHIR Operations - System</vt:lpstr>
      <vt:lpstr>FHIR Operations Exercise</vt:lpstr>
      <vt:lpstr>The FHIR Framework</vt:lpstr>
      <vt:lpstr>Scope - Domains</vt:lpstr>
      <vt:lpstr>Scope - Contexts</vt:lpstr>
      <vt:lpstr>Guide to the Specification</vt:lpstr>
      <vt:lpstr>Guide to the Specification</vt:lpstr>
      <vt:lpstr>Guide to the Specification</vt:lpstr>
      <vt:lpstr>Resource Documentation</vt:lpstr>
      <vt:lpstr>Example Resource Definitions</vt:lpstr>
      <vt:lpstr>PowerPoint Presentation</vt:lpstr>
      <vt:lpstr>Resource elements</vt:lpstr>
      <vt:lpstr>Data types</vt:lpstr>
      <vt:lpstr>Primitive Data Types</vt:lpstr>
      <vt:lpstr>Building A Resource</vt:lpstr>
      <vt:lpstr>Patient Exercise</vt:lpstr>
      <vt:lpstr>Differences to CDA</vt:lpstr>
      <vt:lpstr>Extensions</vt:lpstr>
      <vt:lpstr>Governing Extensions</vt:lpstr>
      <vt:lpstr>What’s the goal here?</vt:lpstr>
      <vt:lpstr>Example Extension</vt:lpstr>
      <vt:lpstr>Publishing an Extension</vt:lpstr>
      <vt:lpstr>Narrative</vt:lpstr>
      <vt:lpstr>Narrative XHTML</vt:lpstr>
      <vt:lpstr>References</vt:lpstr>
      <vt:lpstr>Rules for references</vt:lpstr>
      <vt:lpstr>Conformance Resources</vt:lpstr>
      <vt:lpstr>FHIR Documents</vt:lpstr>
      <vt:lpstr>FHIR Document: Composition</vt:lpstr>
      <vt:lpstr>FHIR Document</vt:lpstr>
      <vt:lpstr>Implementation</vt:lpstr>
      <vt:lpstr>Implementation Contexts</vt:lpstr>
      <vt:lpstr>Implementation Assistance</vt:lpstr>
      <vt:lpstr>Servers</vt:lpstr>
      <vt:lpstr>Other Free software</vt:lpstr>
      <vt:lpstr>Connectathons</vt:lpstr>
      <vt:lpstr>Implementation Assistance</vt:lpstr>
      <vt:lpstr>CCDA and FHIR</vt:lpstr>
      <vt:lpstr>FHIR vs CDA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CDA Header</dc:title>
  <dc:creator>Joy Kuhl</dc:creator>
  <cp:lastModifiedBy>Grahame</cp:lastModifiedBy>
  <cp:revision>229</cp:revision>
  <cp:lastPrinted>2010-03-25T23:12:10Z</cp:lastPrinted>
  <dcterms:created xsi:type="dcterms:W3CDTF">2010-04-03T20:44:36Z</dcterms:created>
  <dcterms:modified xsi:type="dcterms:W3CDTF">2014-05-13T09:51:40Z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0x010100EB4BCFB1B538DB4C8948C08D7D6D44DC</vt:lpwstr>
  </property>
  <property fmtid="{D5CDD505-2E9C-101B-9397-08002B2CF9AE}" pid="3" name="SPPCopyMoveEvent">
    <vt:lpwstr>0</vt:lpwstr>
  </property>
</Properties>
</file>