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24" r:id="rId3"/>
    <p:sldId id="400" r:id="rId4"/>
    <p:sldId id="283" r:id="rId5"/>
    <p:sldId id="401" r:id="rId6"/>
    <p:sldId id="402" r:id="rId7"/>
    <p:sldId id="404" r:id="rId8"/>
    <p:sldId id="408" r:id="rId9"/>
    <p:sldId id="411" r:id="rId10"/>
    <p:sldId id="409" r:id="rId11"/>
    <p:sldId id="412" r:id="rId12"/>
    <p:sldId id="407" r:id="rId13"/>
    <p:sldId id="410" r:id="rId14"/>
    <p:sldId id="413" r:id="rId15"/>
    <p:sldId id="406" r:id="rId16"/>
    <p:sldId id="414" r:id="rId17"/>
    <p:sldId id="405" r:id="rId18"/>
    <p:sldId id="333" r:id="rId19"/>
    <p:sldId id="399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48" autoAdjust="0"/>
    <p:restoredTop sz="86414" autoAdjust="0"/>
  </p:normalViewPr>
  <p:slideViewPr>
    <p:cSldViewPr>
      <p:cViewPr varScale="1">
        <p:scale>
          <a:sx n="101" d="100"/>
          <a:sy n="101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2014-05-20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read: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Local web-based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E-book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Links to other releases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Where to 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Table of Contents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Roadmap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Everything under Resources (including Formats)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Type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Using</a:t>
            </a:r>
            <a:r>
              <a:rPr lang="en-US" baseline="0" dirty="0" smtClean="0"/>
              <a:t> Codes in Resources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Downloads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59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probably scared</a:t>
            </a:r>
            <a:r>
              <a:rPr lang="en-US" baseline="0" dirty="0" smtClean="0"/>
              <a:t> another 50+ away with the volume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36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229990"/>
            <a:ext cx="8640960" cy="2559050"/>
          </a:xfrm>
        </p:spPr>
        <p:txBody>
          <a:bodyPr/>
          <a:lstStyle/>
          <a:p>
            <a:r>
              <a:rPr lang="en-AU" dirty="0" smtClean="0"/>
              <a:t>HL7</a:t>
            </a:r>
            <a:r>
              <a:rPr lang="en-AU" sz="3000" baseline="100000" dirty="0" smtClean="0"/>
              <a:t>®</a:t>
            </a:r>
            <a:r>
              <a:rPr lang="en-AU" dirty="0" smtClean="0"/>
              <a:t> FHIR</a:t>
            </a:r>
            <a:r>
              <a:rPr lang="en-AU" sz="3000" baseline="100000" dirty="0" smtClean="0"/>
              <a:t>®</a:t>
            </a:r>
            <a:r>
              <a:rPr lang="en-AU" sz="6000" baseline="100000" dirty="0" smtClean="0"/>
              <a:t> </a:t>
            </a:r>
            <a:r>
              <a:rPr lang="en-AU" dirty="0" smtClean="0"/>
              <a:t>as a DSTU</a:t>
            </a:r>
            <a:br>
              <a:rPr lang="en-AU" dirty="0" smtClean="0"/>
            </a:br>
            <a:r>
              <a:rPr lang="en-AU" sz="1600" dirty="0" smtClean="0"/>
              <a:t/>
            </a:r>
            <a:br>
              <a:rPr lang="en-AU" sz="1600" dirty="0" smtClean="0"/>
            </a:br>
            <a:r>
              <a:rPr lang="en-AU" sz="4000" dirty="0" smtClean="0"/>
              <a:t>What happens next?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May 22,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7775" y="1628800"/>
            <a:ext cx="2578081" cy="2088232"/>
            <a:chOff x="327775" y="1628800"/>
            <a:chExt cx="2578081" cy="20882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5" y="1628800"/>
              <a:ext cx="2510321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/>
            <p:cNvSpPr/>
            <p:nvPr/>
          </p:nvSpPr>
          <p:spPr bwMode="auto">
            <a:xfrm>
              <a:off x="327775" y="2596554"/>
              <a:ext cx="1371671" cy="25202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Support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095"/>
            <a:ext cx="6191250" cy="351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84984"/>
            <a:ext cx="477202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working with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~70 organizations declared</a:t>
            </a:r>
          </a:p>
          <a:p>
            <a:pPr lvl="1"/>
            <a:r>
              <a:rPr lang="en-US" dirty="0" smtClean="0"/>
              <a:t>attended a Connectathon and/or</a:t>
            </a:r>
          </a:p>
          <a:p>
            <a:pPr lvl="1"/>
            <a:r>
              <a:rPr lang="en-US" dirty="0" smtClean="0"/>
              <a:t>signed up on wiki</a:t>
            </a:r>
          </a:p>
          <a:p>
            <a:r>
              <a:rPr lang="en-US" dirty="0" smtClean="0"/>
              <a:t>Aware of many others not on either list</a:t>
            </a:r>
          </a:p>
          <a:p>
            <a:r>
              <a:rPr lang="en-US" dirty="0" smtClean="0"/>
              <a:t>Over 100 participants on the FHIR Implementer’s Skype chat</a:t>
            </a:r>
          </a:p>
          <a:p>
            <a:pPr lvl="1"/>
            <a:r>
              <a:rPr lang="en-US" dirty="0" smtClean="0"/>
              <a:t>Probably scared away another 50</a:t>
            </a:r>
          </a:p>
          <a:p>
            <a:r>
              <a:rPr lang="en-US" dirty="0" smtClean="0"/>
              <a:t>20+ countries involved so far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5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 doing?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UK National Health</a:t>
            </a:r>
            <a:r>
              <a:rPr lang="en-US" baseline="0" dirty="0" smtClean="0"/>
              <a:t> Service</a:t>
            </a:r>
          </a:p>
          <a:p>
            <a:pPr lvl="1"/>
            <a:r>
              <a:rPr lang="en-US" baseline="0" dirty="0" smtClean="0"/>
              <a:t> trialing FHIR for Referrals and other areas</a:t>
            </a:r>
          </a:p>
          <a:p>
            <a:pPr lvl="0"/>
            <a:r>
              <a:rPr lang="en-US" dirty="0" smtClean="0"/>
              <a:t>US (ONC)</a:t>
            </a:r>
          </a:p>
          <a:p>
            <a:pPr lvl="1"/>
            <a:r>
              <a:rPr lang="en-US" dirty="0" smtClean="0"/>
              <a:t>Developing profiles for form exchange and data element standardization</a:t>
            </a:r>
          </a:p>
          <a:p>
            <a:pPr lvl="0"/>
            <a:r>
              <a:rPr lang="en-US" dirty="0" smtClean="0"/>
              <a:t>HAPI (HL7 API)</a:t>
            </a:r>
          </a:p>
          <a:p>
            <a:pPr lvl="1"/>
            <a:r>
              <a:rPr lang="en-US" dirty="0" smtClean="0"/>
              <a:t>Full</a:t>
            </a:r>
            <a:r>
              <a:rPr lang="en-US" baseline="0" dirty="0" smtClean="0"/>
              <a:t> support for FHIR as part of their product suite</a:t>
            </a:r>
          </a:p>
          <a:p>
            <a:pPr lvl="0"/>
            <a:r>
              <a:rPr lang="en-US" dirty="0" smtClean="0"/>
              <a:t>Orion</a:t>
            </a:r>
          </a:p>
          <a:p>
            <a:pPr lvl="1"/>
            <a:r>
              <a:rPr lang="en-US" dirty="0" smtClean="0"/>
              <a:t>Tablet-based nursing medication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08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 doing? </a:t>
            </a:r>
            <a:r>
              <a:rPr lang="en-US" sz="2800" dirty="0" smtClean="0"/>
              <a:t>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Systems for Health</a:t>
            </a:r>
          </a:p>
          <a:p>
            <a:pPr lvl="1"/>
            <a:r>
              <a:rPr lang="en-US" dirty="0" smtClean="0"/>
              <a:t>Medical apps that communicate using FHIR</a:t>
            </a:r>
          </a:p>
          <a:p>
            <a:pPr lvl="0"/>
            <a:r>
              <a:rPr lang="en-US" dirty="0" smtClean="0"/>
              <a:t>IHE</a:t>
            </a:r>
          </a:p>
          <a:p>
            <a:pPr lvl="1"/>
            <a:r>
              <a:rPr lang="en-US" dirty="0" smtClean="0"/>
              <a:t>Profiles for PIX/PDQ, MHD (RESTful XDS)</a:t>
            </a:r>
          </a:p>
          <a:p>
            <a:r>
              <a:rPr lang="en-US" dirty="0" smtClean="0"/>
              <a:t>DICOM</a:t>
            </a:r>
          </a:p>
          <a:p>
            <a:pPr lvl="1"/>
            <a:r>
              <a:rPr lang="en-US" dirty="0" smtClean="0"/>
              <a:t>FHIR profiles for imaging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0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2011-09 – Conceptual first draft published</a:t>
            </a:r>
          </a:p>
          <a:p>
            <a:r>
              <a:rPr lang="en-US" dirty="0" smtClean="0"/>
              <a:t>2012-09 – 1</a:t>
            </a:r>
            <a:r>
              <a:rPr lang="en-US" baseline="30000" dirty="0" smtClean="0"/>
              <a:t>st</a:t>
            </a:r>
            <a:r>
              <a:rPr lang="en-US" dirty="0" smtClean="0"/>
              <a:t> “draft for comment” ballot</a:t>
            </a:r>
          </a:p>
          <a:p>
            <a:r>
              <a:rPr lang="en-US" dirty="0" smtClean="0"/>
              <a:t>2013-09 – 1</a:t>
            </a:r>
            <a:r>
              <a:rPr lang="en-US" baseline="30000" dirty="0" smtClean="0"/>
              <a:t>st</a:t>
            </a:r>
            <a:r>
              <a:rPr lang="en-US" dirty="0" smtClean="0"/>
              <a:t> DSTU ballot</a:t>
            </a:r>
          </a:p>
          <a:p>
            <a:r>
              <a:rPr lang="en-US" dirty="0" smtClean="0"/>
              <a:t>2014-01 – 1</a:t>
            </a:r>
            <a:r>
              <a:rPr lang="en-US" baseline="30000" dirty="0" smtClean="0"/>
              <a:t>st</a:t>
            </a:r>
            <a:r>
              <a:rPr lang="en-US" dirty="0" smtClean="0"/>
              <a:t> DSTU published</a:t>
            </a:r>
          </a:p>
          <a:p>
            <a:r>
              <a:rPr lang="en-US" dirty="0" smtClean="0"/>
              <a:t>2015-03 – 2</a:t>
            </a:r>
            <a:r>
              <a:rPr lang="en-US" baseline="30000" dirty="0" smtClean="0"/>
              <a:t>nd</a:t>
            </a:r>
            <a:r>
              <a:rPr lang="en-US" dirty="0" smtClean="0"/>
              <a:t> DSTU published (</a:t>
            </a:r>
            <a:r>
              <a:rPr lang="en-US" dirty="0" err="1" smtClean="0"/>
              <a:t>approx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2016?    – First normative version</a:t>
            </a:r>
          </a:p>
          <a:p>
            <a:r>
              <a:rPr lang="en-US" dirty="0" smtClean="0"/>
              <a:t>Additional normative releases every 1-2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44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around end of March 2016</a:t>
            </a:r>
          </a:p>
          <a:p>
            <a:r>
              <a:rPr lang="en-US" dirty="0" smtClean="0"/>
              <a:t>Expected content includes:</a:t>
            </a:r>
          </a:p>
          <a:p>
            <a:pPr lvl="1"/>
            <a:r>
              <a:rPr lang="en-US" dirty="0" smtClean="0"/>
              <a:t>Updates to existing content</a:t>
            </a:r>
          </a:p>
          <a:p>
            <a:pPr lvl="2"/>
            <a:r>
              <a:rPr lang="en-US" dirty="0" smtClean="0"/>
              <a:t>Check tracker for proposal and agreed changes</a:t>
            </a:r>
          </a:p>
          <a:p>
            <a:pPr lvl="1"/>
            <a:r>
              <a:rPr lang="en-US" dirty="0" smtClean="0"/>
              <a:t>Additional capabilities</a:t>
            </a:r>
          </a:p>
          <a:p>
            <a:pPr lvl="2"/>
            <a:r>
              <a:rPr lang="en-US" dirty="0" smtClean="0"/>
              <a:t>Publish/subscribe, Web-based “push”</a:t>
            </a:r>
          </a:p>
          <a:p>
            <a:pPr lvl="1"/>
            <a:r>
              <a:rPr lang="en-US" dirty="0" smtClean="0"/>
              <a:t>New resources</a:t>
            </a:r>
          </a:p>
          <a:p>
            <a:pPr lvl="2"/>
            <a:r>
              <a:rPr lang="en-US" dirty="0" smtClean="0"/>
              <a:t>Referral, Coverage, Claim, Diet, Common Data Element</a:t>
            </a:r>
          </a:p>
          <a:p>
            <a:pPr lvl="1"/>
            <a:r>
              <a:rPr lang="en-US" dirty="0" smtClean="0"/>
              <a:t>Profiles for CCDA 1.1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Will include</a:t>
            </a:r>
          </a:p>
          <a:p>
            <a:pPr lvl="1"/>
            <a:r>
              <a:rPr lang="en-US" sz="2400" dirty="0" smtClean="0"/>
              <a:t>Core specification</a:t>
            </a:r>
          </a:p>
          <a:p>
            <a:pPr lvl="2"/>
            <a:r>
              <a:rPr lang="en-US" sz="2200" dirty="0" smtClean="0"/>
              <a:t>Syntax</a:t>
            </a:r>
          </a:p>
          <a:p>
            <a:pPr lvl="2"/>
            <a:r>
              <a:rPr lang="en-US" sz="2200" dirty="0" smtClean="0"/>
              <a:t>RESTful interface</a:t>
            </a:r>
          </a:p>
          <a:p>
            <a:pPr lvl="1"/>
            <a:r>
              <a:rPr lang="en-US" sz="2400" dirty="0" smtClean="0"/>
              <a:t>Structural resources + subset of others</a:t>
            </a:r>
          </a:p>
          <a:p>
            <a:pPr lvl="2"/>
            <a:r>
              <a:rPr lang="en-US" sz="2000" dirty="0" smtClean="0"/>
              <a:t>Some resources won’t go normative right away</a:t>
            </a:r>
          </a:p>
          <a:p>
            <a:r>
              <a:rPr lang="en-US" sz="2800" dirty="0" smtClean="0"/>
              <a:t>Future releases</a:t>
            </a:r>
          </a:p>
          <a:p>
            <a:pPr lvl="1"/>
            <a:r>
              <a:rPr lang="en-US" sz="2400" dirty="0" smtClean="0"/>
              <a:t>Add more resources</a:t>
            </a:r>
          </a:p>
          <a:p>
            <a:pPr lvl="1"/>
            <a:r>
              <a:rPr lang="en-US" sz="2400" dirty="0" smtClean="0"/>
              <a:t>Add profiles on existing resources</a:t>
            </a:r>
          </a:p>
          <a:p>
            <a:pPr lvl="1"/>
            <a:r>
              <a:rPr lang="en-US" sz="2400" dirty="0" smtClean="0"/>
              <a:t>May add elements to resources</a:t>
            </a:r>
          </a:p>
          <a:p>
            <a:pPr lvl="2"/>
            <a:r>
              <a:rPr lang="en-US" sz="2000" dirty="0" smtClean="0"/>
              <a:t>Very rare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24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Engagement opportunities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Read the spec: </a:t>
            </a:r>
            <a:r>
              <a:rPr lang="en-AU" sz="2800" dirty="0">
                <a:hlinkClick r:id="rId2"/>
              </a:rPr>
              <a:t>http://hl7.org/fhir</a:t>
            </a:r>
            <a:endParaRPr lang="en-AU" sz="2800" dirty="0"/>
          </a:p>
          <a:p>
            <a:r>
              <a:rPr lang="en-AU" sz="2800" dirty="0" smtClean="0"/>
              <a:t>Follow </a:t>
            </a:r>
            <a:r>
              <a:rPr lang="en-AU" sz="2800" dirty="0"/>
              <a:t>#FHIR on Twitter</a:t>
            </a:r>
          </a:p>
          <a:p>
            <a:r>
              <a:rPr lang="en-AU" sz="2800" dirty="0"/>
              <a:t>Shape the specification:</a:t>
            </a:r>
          </a:p>
          <a:p>
            <a:pPr lvl="1"/>
            <a:r>
              <a:rPr lang="en-AU" sz="2400" dirty="0"/>
              <a:t>Make </a:t>
            </a:r>
            <a:r>
              <a:rPr lang="en-AU" sz="2400" dirty="0" smtClean="0"/>
              <a:t>comments (inline, tracker, </a:t>
            </a:r>
            <a:r>
              <a:rPr lang="en-AU" sz="2400" dirty="0"/>
              <a:t>wiki, </a:t>
            </a:r>
            <a:r>
              <a:rPr lang="en-AU" sz="2400" dirty="0" smtClean="0"/>
              <a:t>etc.)</a:t>
            </a:r>
            <a:endParaRPr lang="en-AU" sz="1800" dirty="0"/>
          </a:p>
          <a:p>
            <a:pPr lvl="1"/>
            <a:r>
              <a:rPr lang="en-AU" sz="2400" dirty="0" smtClean="0"/>
              <a:t>Try </a:t>
            </a:r>
            <a:r>
              <a:rPr lang="en-AU" sz="2400" dirty="0"/>
              <a:t>implementing it</a:t>
            </a:r>
          </a:p>
          <a:p>
            <a:pPr lvl="1"/>
            <a:r>
              <a:rPr lang="en-AU" sz="2400" dirty="0"/>
              <a:t>Make Ballot </a:t>
            </a:r>
            <a:r>
              <a:rPr lang="en-AU" sz="2400" dirty="0" smtClean="0"/>
              <a:t>comments</a:t>
            </a:r>
          </a:p>
          <a:p>
            <a:pPr lvl="1"/>
            <a:r>
              <a:rPr lang="en-AU" sz="2400" dirty="0" smtClean="0"/>
              <a:t>Come to a Connectathon!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32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Sept 12-19 Chicago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July 7-10 Cambridge</a:t>
            </a:r>
          </a:p>
          <a:p>
            <a:pPr lvl="1"/>
            <a:r>
              <a:rPr lang="en-AU" sz="1900" dirty="0" smtClean="0"/>
              <a:t>November 10-13 Portland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Watch for updates in the HL7 News Bulletin</a:t>
            </a:r>
          </a:p>
          <a:p>
            <a:r>
              <a:rPr lang="en-AU" sz="2400" dirty="0" smtClean="0"/>
              <a:t>Latin American Connectathon – Sept. 3</a:t>
            </a:r>
          </a:p>
          <a:p>
            <a:pPr lvl="1"/>
            <a:r>
              <a:rPr lang="en-AU" sz="1900" dirty="0"/>
              <a:t>http://www.cais.org.ar/?q=node/20</a:t>
            </a:r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gforge.hl7.org/svn/fhir/trunk/presentations/2014-05 Webinar/What’s Next webinar.pptx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5104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  	 </a:t>
            </a:r>
            <a:r>
              <a:rPr lang="en-AU" sz="2800" dirty="0" smtClean="0">
                <a:hlinkClick r:id="rId3"/>
              </a:rPr>
              <a:t>lloyd@lmckenzie.com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Gordon Point Informatics (GPi)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7047914" y="2954215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/>
              <a:t>Understand where FHIR is in the development cycle</a:t>
            </a:r>
          </a:p>
          <a:p>
            <a:pPr lvl="1"/>
            <a:r>
              <a:rPr lang="en-US" dirty="0" smtClean="0"/>
              <a:t>Be able to approach and read the FHIR ballot</a:t>
            </a:r>
          </a:p>
          <a:p>
            <a:pPr lvl="1"/>
            <a:r>
              <a:rPr lang="en-US" dirty="0" smtClean="0"/>
              <a:t>Know where and how to ask questions and provide feedback</a:t>
            </a:r>
          </a:p>
          <a:p>
            <a:pPr lvl="1"/>
            <a:r>
              <a:rPr lang="en-US" dirty="0" smtClean="0"/>
              <a:t>Be familiar with the plans for future releases and how FHIR is being used in early adoption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Ballot</a:t>
            </a:r>
            <a:r>
              <a:rPr lang="en-US" baseline="0" dirty="0" smtClean="0"/>
              <a:t>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for Comment</a:t>
            </a:r>
          </a:p>
          <a:p>
            <a:pPr lvl="1"/>
            <a:r>
              <a:rPr lang="en-US" dirty="0" smtClean="0"/>
              <a:t>Unstable, still in development</a:t>
            </a:r>
          </a:p>
          <a:p>
            <a:r>
              <a:rPr lang="en-US" dirty="0" smtClean="0"/>
              <a:t>Draft Standard for Trial Use</a:t>
            </a:r>
          </a:p>
          <a:p>
            <a:pPr lvl="1"/>
            <a:r>
              <a:rPr lang="en-US" dirty="0" smtClean="0"/>
              <a:t>More stable, ready for early adopters</a:t>
            </a:r>
          </a:p>
          <a:p>
            <a:pPr lvl="1"/>
            <a:r>
              <a:rPr lang="en-US" dirty="0" smtClean="0"/>
              <a:t>No commitment to </a:t>
            </a:r>
            <a:r>
              <a:rPr lang="en-US" dirty="0"/>
              <a:t>b</a:t>
            </a:r>
            <a:r>
              <a:rPr lang="en-US" dirty="0" smtClean="0"/>
              <a:t>ackward compatibility</a:t>
            </a:r>
          </a:p>
          <a:p>
            <a:r>
              <a:rPr lang="en-US" dirty="0" smtClean="0"/>
              <a:t>Normative</a:t>
            </a:r>
          </a:p>
          <a:p>
            <a:pPr lvl="1"/>
            <a:r>
              <a:rPr lang="en-US" dirty="0" smtClean="0"/>
              <a:t>Stable – Inter-version compatibility rules apply</a:t>
            </a:r>
          </a:p>
          <a:p>
            <a:pPr lvl="1"/>
            <a:r>
              <a:rPr lang="en-US" dirty="0" smtClean="0"/>
              <a:t>Multiple, independent successful production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me first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en-US" baseline="0" dirty="0" smtClean="0"/>
              <a:t> the DSTU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0" y="1642448"/>
            <a:ext cx="6460876" cy="485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55010" y="3520172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http://hl7.org/fhir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1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Feedback</a:t>
            </a:r>
            <a:br>
              <a:rPr lang="en-US" dirty="0" smtClean="0"/>
            </a:br>
            <a:r>
              <a:rPr lang="en-US" sz="3200" dirty="0" smtClean="0"/>
              <a:t>(inline comment)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In-line comment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99928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0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528" y="1772816"/>
            <a:ext cx="5314062" cy="857250"/>
            <a:chOff x="323528" y="1772816"/>
            <a:chExt cx="5314062" cy="857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772816"/>
              <a:ext cx="529590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 bwMode="auto">
            <a:xfrm>
              <a:off x="4086106" y="2055713"/>
              <a:ext cx="1551484" cy="291455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Feedback</a:t>
            </a:r>
            <a:br>
              <a:rPr lang="en-US" dirty="0" smtClean="0"/>
            </a:br>
            <a:r>
              <a:rPr lang="en-US" sz="3200" dirty="0" smtClean="0"/>
              <a:t>(Change request)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3706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8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7020</TotalTime>
  <Words>705</Words>
  <Application>Microsoft Office PowerPoint</Application>
  <PresentationFormat>On-screen Show (4:3)</PresentationFormat>
  <Paragraphs>169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Refined</vt:lpstr>
      <vt:lpstr>HL7® FHIR® as a DSTU  What happens next?</vt:lpstr>
      <vt:lpstr>This presentation</vt:lpstr>
      <vt:lpstr>Who am I?</vt:lpstr>
      <vt:lpstr>Tutorial Objectives</vt:lpstr>
      <vt:lpstr>FHIR Ballot Types</vt:lpstr>
      <vt:lpstr>Read me first</vt:lpstr>
      <vt:lpstr>Reading the DSTU</vt:lpstr>
      <vt:lpstr>Providing Feedback (inline comment)</vt:lpstr>
      <vt:lpstr>Providing Feedback (Change request)</vt:lpstr>
      <vt:lpstr>Additional Support Options</vt:lpstr>
      <vt:lpstr>Who’s working with FHIR?</vt:lpstr>
      <vt:lpstr>What are they doing?</vt:lpstr>
      <vt:lpstr>What are they doing? (cont’d)</vt:lpstr>
      <vt:lpstr>Timeline</vt:lpstr>
      <vt:lpstr>DSTU 2</vt:lpstr>
      <vt:lpstr>Normative FHIR</vt:lpstr>
      <vt:lpstr>Engagement opportunities</vt:lpstr>
      <vt:lpstr>Education opportunities</vt:lpstr>
      <vt:lpstr>International HL7 FHIR Developer Days November 24-26, 2014 in Amsterdam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190</cp:revision>
  <dcterms:created xsi:type="dcterms:W3CDTF">2012-12-03T20:41:34Z</dcterms:created>
  <dcterms:modified xsi:type="dcterms:W3CDTF">2014-05-20T12:17:58Z</dcterms:modified>
</cp:coreProperties>
</file>