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24" r:id="rId3"/>
    <p:sldId id="415" r:id="rId4"/>
    <p:sldId id="282" r:id="rId5"/>
    <p:sldId id="283" r:id="rId6"/>
    <p:sldId id="284" r:id="rId7"/>
    <p:sldId id="400" r:id="rId8"/>
    <p:sldId id="401" r:id="rId9"/>
    <p:sldId id="286" r:id="rId10"/>
    <p:sldId id="402" r:id="rId11"/>
    <p:sldId id="403" r:id="rId12"/>
    <p:sldId id="404" r:id="rId13"/>
    <p:sldId id="405" r:id="rId14"/>
    <p:sldId id="319" r:id="rId15"/>
    <p:sldId id="315" r:id="rId16"/>
    <p:sldId id="316" r:id="rId17"/>
    <p:sldId id="320" r:id="rId18"/>
    <p:sldId id="321" r:id="rId19"/>
    <p:sldId id="322" r:id="rId20"/>
    <p:sldId id="408" r:id="rId21"/>
    <p:sldId id="453" r:id="rId22"/>
    <p:sldId id="450" r:id="rId23"/>
    <p:sldId id="323" r:id="rId24"/>
    <p:sldId id="288" r:id="rId25"/>
    <p:sldId id="344" r:id="rId26"/>
    <p:sldId id="461" r:id="rId27"/>
    <p:sldId id="289" r:id="rId28"/>
    <p:sldId id="460" r:id="rId29"/>
    <p:sldId id="301" r:id="rId30"/>
    <p:sldId id="298" r:id="rId31"/>
    <p:sldId id="303" r:id="rId32"/>
    <p:sldId id="419" r:id="rId33"/>
    <p:sldId id="406" r:id="rId34"/>
    <p:sldId id="407" r:id="rId35"/>
    <p:sldId id="413" r:id="rId36"/>
    <p:sldId id="334" r:id="rId37"/>
    <p:sldId id="420" r:id="rId38"/>
    <p:sldId id="421" r:id="rId39"/>
    <p:sldId id="422" r:id="rId40"/>
    <p:sldId id="423" r:id="rId41"/>
    <p:sldId id="424" r:id="rId42"/>
    <p:sldId id="381" r:id="rId43"/>
    <p:sldId id="432" r:id="rId44"/>
    <p:sldId id="459" r:id="rId45"/>
    <p:sldId id="435" r:id="rId46"/>
    <p:sldId id="437" r:id="rId47"/>
    <p:sldId id="436" r:id="rId48"/>
    <p:sldId id="391" r:id="rId49"/>
    <p:sldId id="441" r:id="rId50"/>
    <p:sldId id="428" r:id="rId51"/>
    <p:sldId id="433" r:id="rId52"/>
    <p:sldId id="331" r:id="rId53"/>
    <p:sldId id="425" r:id="rId54"/>
    <p:sldId id="426" r:id="rId55"/>
    <p:sldId id="438" r:id="rId56"/>
    <p:sldId id="439" r:id="rId57"/>
    <p:sldId id="440" r:id="rId58"/>
    <p:sldId id="442" r:id="rId59"/>
    <p:sldId id="443" r:id="rId60"/>
    <p:sldId id="444" r:id="rId61"/>
    <p:sldId id="446" r:id="rId62"/>
    <p:sldId id="445" r:id="rId63"/>
    <p:sldId id="454" r:id="rId64"/>
    <p:sldId id="455" r:id="rId65"/>
    <p:sldId id="382" r:id="rId66"/>
    <p:sldId id="333" r:id="rId67"/>
    <p:sldId id="399" r:id="rId68"/>
    <p:sldId id="462" r:id="rId69"/>
    <p:sldId id="44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6" autoAdjust="0"/>
    <p:restoredTop sz="86433" autoAdjust="0"/>
  </p:normalViewPr>
  <p:slideViewPr>
    <p:cSldViewPr>
      <p:cViewPr varScale="1">
        <p:scale>
          <a:sx n="101" d="100"/>
          <a:sy n="101" d="100"/>
        </p:scale>
        <p:origin x="-23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8" d="100"/>
        <a:sy n="128" d="100"/>
      </p:scale>
      <p:origin x="0" y="105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2014-07-08</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5</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21</a:t>
            </a:fld>
            <a:endParaRPr lang="en-CA" dirty="0"/>
          </a:p>
        </p:txBody>
      </p:sp>
    </p:spTree>
    <p:extLst>
      <p:ext uri="{BB962C8B-B14F-4D97-AF65-F5344CB8AC3E}">
        <p14:creationId xmlns:p14="http://schemas.microsoft.com/office/powerpoint/2010/main" val="233994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22</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23</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0" marR="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defRPr/>
            </a:pPr>
            <a:r>
              <a:rPr lang="en-US" sz="1200" b="0" dirty="0" smtClean="0">
                <a:solidFill>
                  <a:schemeClr val="tx1"/>
                </a:solidFill>
                <a:effectLst/>
                <a:latin typeface="+mn-lt"/>
                <a:ea typeface="+mn-ea"/>
                <a:cs typeface="+mn-cs"/>
              </a:rPr>
              <a:t>Demonstrate best practice </a:t>
            </a:r>
            <a:r>
              <a:rPr lang="en-US" sz="1200" b="1" dirty="0" smtClean="0">
                <a:solidFill>
                  <a:schemeClr val="tx1"/>
                </a:solidFill>
                <a:effectLst/>
                <a:latin typeface="+mn-lt"/>
                <a:ea typeface="+mn-ea"/>
                <a:cs typeface="+mn-cs"/>
              </a:rPr>
              <a:t>governance</a:t>
            </a:r>
            <a:endParaRPr lang="en-CA" sz="1200" dirty="0" smtClean="0">
              <a:effectLst/>
            </a:endParaRPr>
          </a:p>
          <a:p>
            <a:endParaRPr lang="en-US" dirty="0" smtClean="0"/>
          </a:p>
          <a:p>
            <a:r>
              <a:rPr lang="en-US" dirty="0" smtClean="0"/>
              <a:t>Less learning curve, more support, standard technologies</a:t>
            </a:r>
          </a:p>
          <a:p>
            <a:r>
              <a:rPr lang="en-US" dirty="0" smtClean="0"/>
              <a:t>We support the 80%, use extensions for the rest</a:t>
            </a:r>
          </a:p>
          <a:p>
            <a:r>
              <a:rPr lang="en-US" dirty="0" smtClean="0"/>
              <a:t>Support a range of architectures</a:t>
            </a:r>
          </a:p>
        </p:txBody>
      </p:sp>
      <p:sp>
        <p:nvSpPr>
          <p:cNvPr id="4" name="Slide Number Placeholder 3"/>
          <p:cNvSpPr>
            <a:spLocks noGrp="1"/>
          </p:cNvSpPr>
          <p:nvPr>
            <p:ph type="sldNum" sz="quarter" idx="10"/>
          </p:nvPr>
        </p:nvSpPr>
        <p:spPr/>
        <p:txBody>
          <a:bodyPr/>
          <a:lstStyle/>
          <a:p>
            <a:fld id="{3A1F50BE-48AE-4332-BF46-C112AB8C5E91}" type="slidenum">
              <a:rPr lang="en-CA" smtClean="0"/>
              <a:t>26</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27</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28</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30</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smtClean="0"/>
              <a:t>Defined Structured Data</a:t>
            </a:r>
          </a:p>
          <a:p>
            <a:pPr lvl="2"/>
            <a:r>
              <a:rPr lang="en-AU" dirty="0" smtClean="0"/>
              <a:t>The logical, common contents of the resource</a:t>
            </a:r>
          </a:p>
          <a:p>
            <a:pPr lvl="2"/>
            <a:r>
              <a:rPr lang="en-AU" dirty="0" smtClean="0"/>
              <a:t>Mapped to formal definitions/RIM &amp; other formats</a:t>
            </a:r>
          </a:p>
          <a:p>
            <a:pPr lvl="1"/>
            <a:r>
              <a:rPr lang="en-AU" dirty="0" smtClean="0"/>
              <a:t>Extensions</a:t>
            </a:r>
          </a:p>
          <a:p>
            <a:pPr lvl="2"/>
            <a:r>
              <a:rPr lang="en-AU" dirty="0" smtClean="0"/>
              <a:t>“Non-common” requirements, but everyone can use</a:t>
            </a:r>
          </a:p>
          <a:p>
            <a:pPr lvl="2"/>
            <a:r>
              <a:rPr lang="en-AU" dirty="0" smtClean="0"/>
              <a:t>Published and managed</a:t>
            </a:r>
          </a:p>
          <a:p>
            <a:pPr lvl="1"/>
            <a:r>
              <a:rPr lang="en-AU" dirty="0" smtClean="0"/>
              <a:t>Narrative</a:t>
            </a:r>
          </a:p>
          <a:p>
            <a:pPr lvl="2"/>
            <a:r>
              <a:rPr lang="en-AU" dirty="0" smtClean="0"/>
              <a:t>Human readable (fall back)</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31</a:t>
            </a:fld>
            <a:endParaRPr lang="en-CA" dirty="0"/>
          </a:p>
        </p:txBody>
      </p:sp>
    </p:spTree>
    <p:extLst>
      <p:ext uri="{BB962C8B-B14F-4D97-AF65-F5344CB8AC3E}">
        <p14:creationId xmlns:p14="http://schemas.microsoft.com/office/powerpoint/2010/main" val="100291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32</a:t>
            </a:fld>
            <a:endParaRPr lang="en-CA" dirty="0"/>
          </a:p>
        </p:txBody>
      </p:sp>
    </p:spTree>
    <p:extLst>
      <p:ext uri="{BB962C8B-B14F-4D97-AF65-F5344CB8AC3E}">
        <p14:creationId xmlns:p14="http://schemas.microsoft.com/office/powerpoint/2010/main" val="85032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8</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34</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35</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36</a:t>
            </a:fld>
            <a:endParaRPr lang="en-CA" dirty="0"/>
          </a:p>
        </p:txBody>
      </p:sp>
    </p:spTree>
    <p:extLst>
      <p:ext uri="{BB962C8B-B14F-4D97-AF65-F5344CB8AC3E}">
        <p14:creationId xmlns:p14="http://schemas.microsoft.com/office/powerpoint/2010/main" val="4182064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learning curve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38</a:t>
            </a:fld>
            <a:endParaRPr lang="en-CA" dirty="0"/>
          </a:p>
        </p:txBody>
      </p:sp>
    </p:spTree>
    <p:extLst>
      <p:ext uri="{BB962C8B-B14F-4D97-AF65-F5344CB8AC3E}">
        <p14:creationId xmlns:p14="http://schemas.microsoft.com/office/powerpoint/2010/main" val="45226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allows defining additional services via the “query” mechanism as well as custom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40</a:t>
            </a:fld>
            <a:endParaRPr lang="en-CA" dirty="0"/>
          </a:p>
        </p:txBody>
      </p:sp>
    </p:spTree>
    <p:extLst>
      <p:ext uri="{BB962C8B-B14F-4D97-AF65-F5344CB8AC3E}">
        <p14:creationId xmlns:p14="http://schemas.microsoft.com/office/powerpoint/2010/main" val="3187152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smtClean="0"/>
              <a:t>Few will throw away their investment in older standards to use FHIR until</a:t>
            </a:r>
          </a:p>
          <a:p>
            <a:pPr marL="971550" lvl="1" indent="-514350">
              <a:buFont typeface="+mj-lt"/>
              <a:buAutoNum type="arabicPeriod"/>
            </a:pPr>
            <a:r>
              <a:rPr lang="en-US" sz="2400" dirty="0" smtClean="0"/>
              <a:t>The specification has a good track record</a:t>
            </a:r>
          </a:p>
          <a:p>
            <a:pPr marL="971550" lvl="1" indent="-514350">
              <a:buFont typeface="+mj-lt"/>
              <a:buAutoNum type="arabicPeriod"/>
            </a:pPr>
            <a:r>
              <a:rPr lang="en-US" sz="2400" b="0" dirty="0" smtClean="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t>42</a:t>
            </a:fld>
            <a:endParaRPr lang="en-CA" dirty="0"/>
          </a:p>
        </p:txBody>
      </p:sp>
    </p:spTree>
    <p:extLst>
      <p:ext uri="{BB962C8B-B14F-4D97-AF65-F5344CB8AC3E}">
        <p14:creationId xmlns:p14="http://schemas.microsoft.com/office/powerpoint/2010/main" val="2110696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they’re that desperate?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50</a:t>
            </a:fld>
            <a:endParaRPr lang="en-CA" dirty="0"/>
          </a:p>
        </p:txBody>
      </p:sp>
    </p:spTree>
    <p:extLst>
      <p:ext uri="{BB962C8B-B14F-4D97-AF65-F5344CB8AC3E}">
        <p14:creationId xmlns:p14="http://schemas.microsoft.com/office/powerpoint/2010/main" val="1527783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Because FHIR is free and because of how it’s structured, use by other SDOs is certainly possible</a:t>
            </a:r>
          </a:p>
        </p:txBody>
      </p:sp>
      <p:sp>
        <p:nvSpPr>
          <p:cNvPr id="4" name="Slide Number Placeholder 3"/>
          <p:cNvSpPr>
            <a:spLocks noGrp="1"/>
          </p:cNvSpPr>
          <p:nvPr>
            <p:ph type="sldNum" sz="quarter" idx="10"/>
          </p:nvPr>
        </p:nvSpPr>
        <p:spPr/>
        <p:txBody>
          <a:bodyPr/>
          <a:lstStyle/>
          <a:p>
            <a:fld id="{3A1F50BE-48AE-4332-BF46-C112AB8C5E91}" type="slidenum">
              <a:rPr lang="en-CA" smtClean="0"/>
              <a:t>52</a:t>
            </a:fld>
            <a:endParaRPr lang="en-CA" dirty="0"/>
          </a:p>
        </p:txBody>
      </p:sp>
    </p:spTree>
    <p:extLst>
      <p:ext uri="{BB962C8B-B14F-4D97-AF65-F5344CB8AC3E}">
        <p14:creationId xmlns:p14="http://schemas.microsoft.com/office/powerpoint/2010/main" val="2800080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61</a:t>
            </a:fld>
            <a:endParaRPr lang="en-CA" dirty="0"/>
          </a:p>
        </p:txBody>
      </p:sp>
    </p:spTree>
    <p:extLst>
      <p:ext uri="{BB962C8B-B14F-4D97-AF65-F5344CB8AC3E}">
        <p14:creationId xmlns:p14="http://schemas.microsoft.com/office/powerpoint/2010/main" val="293353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62</a:t>
            </a:fld>
            <a:endParaRPr lang="en-CA" dirty="0"/>
          </a:p>
        </p:txBody>
      </p:sp>
    </p:spTree>
    <p:extLst>
      <p:ext uri="{BB962C8B-B14F-4D97-AF65-F5344CB8AC3E}">
        <p14:creationId xmlns:p14="http://schemas.microsoft.com/office/powerpoint/2010/main" val="113280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9</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DSTU</a:t>
            </a:r>
          </a:p>
          <a:p>
            <a:pPr lvl="1"/>
            <a:r>
              <a:rPr lang="en-US" dirty="0" smtClean="0"/>
              <a:t>No backward compatibility guarantee</a:t>
            </a:r>
          </a:p>
          <a:p>
            <a:pPr lvl="1"/>
            <a:r>
              <a:rPr lang="en-US" dirty="0" smtClean="0"/>
              <a:t>Some content missing</a:t>
            </a:r>
          </a:p>
          <a:p>
            <a:pPr lvl="1"/>
            <a:r>
              <a:rPr lang="en-US" dirty="0" smtClean="0"/>
              <a:t>Limited production experience</a:t>
            </a:r>
          </a:p>
          <a:p>
            <a:pPr lvl="1"/>
            <a:r>
              <a:rPr lang="en-US" dirty="0" smtClean="0"/>
              <a:t>Change is likely</a:t>
            </a:r>
          </a:p>
          <a:p>
            <a:pPr lvl="1"/>
            <a:endParaRPr lang="en-US" dirty="0" smtClean="0"/>
          </a:p>
          <a:p>
            <a:r>
              <a:rPr lang="en-US" dirty="0" smtClean="0"/>
              <a:t>Near the top of the hype curve</a:t>
            </a:r>
          </a:p>
          <a:p>
            <a:pPr lvl="1"/>
            <a:r>
              <a:rPr lang="en-US" dirty="0" smtClean="0"/>
              <a:t>FHIR won’t fix all interoperability issues</a:t>
            </a:r>
          </a:p>
          <a:p>
            <a:pPr lvl="1"/>
            <a:r>
              <a:rPr lang="en-US" dirty="0" smtClean="0"/>
              <a:t>Consensus, terminology, legacy burdens</a:t>
            </a:r>
            <a:r>
              <a:rPr lang="en-US" baseline="0" dirty="0" smtClean="0"/>
              <a:t> still exist</a:t>
            </a:r>
          </a:p>
          <a:p>
            <a:pPr lvl="1"/>
            <a:r>
              <a:rPr lang="en-US" baseline="0" dirty="0" smtClean="0"/>
              <a:t>FHIR provides a framework and platform</a:t>
            </a:r>
          </a:p>
          <a:p>
            <a:pPr lvl="2"/>
            <a:r>
              <a:rPr lang="en-US" dirty="0" smtClean="0"/>
              <a:t>Hard work still in profiling</a:t>
            </a:r>
          </a:p>
          <a:p>
            <a:pPr lvl="0"/>
            <a:r>
              <a:rPr lang="en-US" dirty="0" smtClean="0"/>
              <a:t>Mitigations</a:t>
            </a:r>
          </a:p>
          <a:p>
            <a:pPr lvl="1"/>
            <a:r>
              <a:rPr lang="en-US" dirty="0" smtClean="0"/>
              <a:t>Be realistic about what’s achievable</a:t>
            </a:r>
          </a:p>
          <a:p>
            <a:pPr lvl="1"/>
            <a:r>
              <a:rPr lang="en-US" dirty="0" smtClean="0"/>
              <a:t>Work with others (HL7, IHE, industry groups) on the profiles you’ll need</a:t>
            </a:r>
          </a:p>
          <a:p>
            <a:r>
              <a:rPr lang="en-US" dirty="0" smtClean="0"/>
              <a:t>Momentum is high – it </a:t>
            </a:r>
            <a:r>
              <a:rPr lang="en-US" b="1" dirty="0" smtClean="0"/>
              <a:t>will</a:t>
            </a:r>
            <a:r>
              <a:rPr lang="en-US" b="0" dirty="0" smtClean="0"/>
              <a:t> disrupt the health IT environment</a:t>
            </a:r>
          </a:p>
          <a:p>
            <a:pPr lvl="1"/>
            <a:r>
              <a:rPr lang="en-US" dirty="0" smtClean="0"/>
              <a:t>Strong</a:t>
            </a:r>
            <a:r>
              <a:rPr lang="en-US" baseline="0" dirty="0" smtClean="0"/>
              <a:t> interest from regulators (e.g. ONC)</a:t>
            </a:r>
          </a:p>
          <a:p>
            <a:pPr lvl="1"/>
            <a:r>
              <a:rPr lang="en-US" baseline="0" dirty="0" smtClean="0"/>
              <a:t>Strong interest from major vendors</a:t>
            </a:r>
          </a:p>
          <a:p>
            <a:pPr lvl="1"/>
            <a:r>
              <a:rPr lang="en-US" baseline="0" dirty="0" smtClean="0"/>
              <a:t>Hitting at all points in the market chain</a:t>
            </a:r>
          </a:p>
          <a:p>
            <a:pPr lvl="0"/>
            <a:r>
              <a:rPr lang="en-US" dirty="0" smtClean="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64</a:t>
            </a:fld>
            <a:endParaRPr lang="en-CA" dirty="0"/>
          </a:p>
        </p:txBody>
      </p:sp>
    </p:spTree>
    <p:extLst>
      <p:ext uri="{BB962C8B-B14F-4D97-AF65-F5344CB8AC3E}">
        <p14:creationId xmlns:p14="http://schemas.microsoft.com/office/powerpoint/2010/main" val="2573872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t>13</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15</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17</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Who’s read the v3 spec? – modeler</a:t>
            </a:r>
            <a:r>
              <a:rPr lang="en-US" baseline="0" dirty="0" smtClean="0"/>
              <a:t> &amp; balloter focused</a:t>
            </a:r>
            <a:endParaRPr lang="en-US" dirty="0" smtClean="0"/>
          </a:p>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18</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19</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t>20</a:t>
            </a:fld>
            <a:endParaRPr lang="en-CA" dirty="0"/>
          </a:p>
        </p:txBody>
      </p:sp>
    </p:spTree>
    <p:extLst>
      <p:ext uri="{BB962C8B-B14F-4D97-AF65-F5344CB8AC3E}">
        <p14:creationId xmlns:p14="http://schemas.microsoft.com/office/powerpoint/2010/main" val="572379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userDrawn="1"/>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dirty="0"/>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smtClean="0"/>
              <a:t>‹#›</a:t>
            </a:fld>
            <a:endParaRPr lang="nl-NL"/>
          </a:p>
        </p:txBody>
      </p:sp>
    </p:spTree>
    <p:extLst>
      <p:ext uri="{BB962C8B-B14F-4D97-AF65-F5344CB8AC3E}">
        <p14:creationId xmlns:p14="http://schemas.microsoft.com/office/powerpoint/2010/main" val="2898544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1">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6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jp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mailto:lloyd@lmckenzie.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July 7, 2014</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48763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val="1763149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Delphi, C#, Java – more to come</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“We only include data elements if we are confident that 80% of implementations maintaining that resource will make use of the element”</a:t>
            </a:r>
          </a:p>
          <a:p>
            <a:pPr lvl="1"/>
            <a:r>
              <a:rPr lang="en-US" dirty="0" smtClean="0"/>
              <a:t>Other content pushed to extensions</a:t>
            </a:r>
          </a:p>
          <a:p>
            <a:pPr lvl="2"/>
            <a:r>
              <a:rPr lang="en-US" dirty="0" smtClean="0"/>
              <a:t>(more on this later)</a:t>
            </a:r>
          </a:p>
          <a:p>
            <a:r>
              <a:rPr lang="en-US" dirty="0" smtClean="0"/>
              <a:t>Easy to say, governance challenge to achieve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gforge.hl7.org/svn/fhir/trunk/presentations/2014-07 FHIR Institute/FHIR for Executives.pptx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p14="http://schemas.microsoft.com/office/powerpoint/2010/main" val="162103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p14="http://schemas.microsoft.com/office/powerpoint/2010/main" val="1135061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1092394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US" dirty="0" smtClean="0"/>
              <a:t>Use the same technologies as Google, Facebook, etc.</a:t>
            </a:r>
          </a:p>
          <a:p>
            <a:pPr lvl="1"/>
            <a:r>
              <a:rPr lang="en-US" dirty="0" smtClean="0"/>
              <a:t>XML, JSON, ATOM, HTTPS, </a:t>
            </a:r>
            <a:r>
              <a:rPr lang="en-US" dirty="0" err="1" smtClean="0"/>
              <a:t>Oauth</a:t>
            </a:r>
            <a:endParaRPr lang="en-US" dirty="0" smtClean="0"/>
          </a:p>
          <a:p>
            <a:endParaRPr lang="en-US" dirty="0" smtClean="0"/>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05409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Bottom line</a:t>
            </a:r>
            <a:endParaRPr lang="en-CA" dirty="0"/>
          </a:p>
        </p:txBody>
      </p:sp>
      <p:sp>
        <p:nvSpPr>
          <p:cNvPr id="4" name="Content Placeholder 3"/>
          <p:cNvSpPr>
            <a:spLocks noGrp="1"/>
          </p:cNvSpPr>
          <p:nvPr>
            <p:ph idx="1"/>
          </p:nvPr>
        </p:nvSpPr>
        <p:spPr/>
        <p:txBody>
          <a:bodyPr/>
          <a:lstStyle/>
          <a:p>
            <a:pPr lvl="0"/>
            <a:r>
              <a:rPr lang="en-US" dirty="0" smtClean="0"/>
              <a:t>Faster to learn &amp; implement</a:t>
            </a:r>
          </a:p>
          <a:p>
            <a:pPr lvl="0"/>
            <a:r>
              <a:rPr lang="en-US" dirty="0" smtClean="0"/>
              <a:t>Lower cost</a:t>
            </a:r>
          </a:p>
          <a:p>
            <a:pPr lvl="0"/>
            <a:r>
              <a:rPr lang="en-US" dirty="0" smtClean="0"/>
              <a:t>Scales well from simple to complex</a:t>
            </a:r>
          </a:p>
          <a:p>
            <a:r>
              <a:rPr lang="en-US" dirty="0" smtClean="0"/>
              <a:t>Flexible</a:t>
            </a:r>
          </a:p>
          <a:p>
            <a:r>
              <a:rPr lang="en-US" dirty="0" smtClean="0"/>
              <a:t>Free</a:t>
            </a:r>
          </a:p>
        </p:txBody>
      </p:sp>
    </p:spTree>
    <p:extLst>
      <p:ext uri="{BB962C8B-B14F-4D97-AF65-F5344CB8AC3E}">
        <p14:creationId xmlns:p14="http://schemas.microsoft.com/office/powerpoint/2010/main" val="271375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p14="http://schemas.microsoft.com/office/powerpoint/2010/main" val="2156970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Gordon Point Informatics (GPi)</a:t>
            </a:r>
          </a:p>
          <a:p>
            <a:r>
              <a:rPr lang="en-US" b="1" noProof="0" dirty="0" smtClean="0"/>
              <a:t>Background:</a:t>
            </a:r>
          </a:p>
          <a:p>
            <a:pPr lvl="1"/>
            <a:r>
              <a:rPr lang="en-US" noProof="0" dirty="0" smtClean="0"/>
              <a:t>One of FHIR’s 3 principle editors</a:t>
            </a:r>
          </a:p>
          <a:p>
            <a:pPr lvl="1"/>
            <a:r>
              <a:rPr lang="en-US" noProof="0" dirty="0" smtClean="0"/>
              <a:t>Co-chair FHIR Management Group</a:t>
            </a:r>
          </a:p>
          <a:p>
            <a:pPr lvl="1"/>
            <a:r>
              <a:rPr lang="en-US" noProof="0" dirty="0" smtClean="0"/>
              <a:t>Co-chair HL7 Modeling &amp; Methodology</a:t>
            </a:r>
          </a:p>
          <a:p>
            <a:pPr lvl="1"/>
            <a:r>
              <a:rPr lang="en-US" noProof="0" dirty="0" smtClean="0"/>
              <a:t>Chair HL7 Canada Architecture &amp; Infrastructure</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a:extLst>
              <a:ext uri="{28A0092B-C50C-407E-A947-70E740481C1C}">
                <a14:useLocalDpi xmlns:a14="http://schemas.microsoft.com/office/drawing/2010/main" val="0"/>
              </a:ext>
            </a:extLst>
          </a:blip>
          <a:srcRect l="10710" t="6800" r="-73153"/>
          <a:stretch/>
        </p:blipFill>
        <p:spPr bwMode="auto">
          <a:xfrm>
            <a:off x="7047914" y="2954215"/>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30</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1" grpId="0" uiExpand="1" build="p"/>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anatomy</a:t>
            </a:r>
            <a:endParaRPr lang="en-AU" dirty="0"/>
          </a:p>
        </p:txBody>
      </p:sp>
      <p:sp>
        <p:nvSpPr>
          <p:cNvPr id="3" name="Content Placeholder 2"/>
          <p:cNvSpPr>
            <a:spLocks noGrp="1"/>
          </p:cNvSpPr>
          <p:nvPr>
            <p:ph idx="1"/>
          </p:nvPr>
        </p:nvSpPr>
        <p:spPr>
          <a:xfrm>
            <a:off x="381000" y="1828800"/>
            <a:ext cx="4695056" cy="592088"/>
          </a:xfrm>
        </p:spPr>
        <p:txBody>
          <a:bodyPr/>
          <a:lstStyle/>
          <a:p>
            <a:r>
              <a:rPr lang="en-AU" dirty="0" smtClean="0"/>
              <a:t>Resources have 3 parts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
        <p:nvSpPr>
          <p:cNvPr id="5" name="Rectangle 4"/>
          <p:cNvSpPr/>
          <p:nvPr/>
        </p:nvSpPr>
        <p:spPr bwMode="auto">
          <a:xfrm>
            <a:off x="3419872" y="4005064"/>
            <a:ext cx="1800200" cy="1872208"/>
          </a:xfrm>
          <a:prstGeom prst="rect">
            <a:avLst/>
          </a:prstGeom>
          <a:solidFill>
            <a:srgbClr val="B6DF8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Defined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Structured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Data</a:t>
            </a:r>
            <a:endParaRPr kumimoji="0" lang="en-CA"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419872" y="2564904"/>
            <a:ext cx="1800200" cy="720080"/>
          </a:xfrm>
          <a:prstGeom prst="rect">
            <a:avLst/>
          </a:prstGeom>
          <a:solidFill>
            <a:srgbClr val="97D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Extensions</a:t>
            </a:r>
            <a:endParaRPr kumimoji="0" lang="en-CA"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3419872" y="3284984"/>
            <a:ext cx="1800200" cy="72008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Narrative</a:t>
            </a:r>
            <a:endParaRPr kumimoji="0" lang="en-CA"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1992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Patient resource instance</a:t>
            </a:r>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6019800"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28713" y="1124743"/>
            <a:ext cx="5416056" cy="12961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4" name="Slide Number Placeholder 3"/>
          <p:cNvSpPr>
            <a:spLocks noGrp="1"/>
          </p:cNvSpPr>
          <p:nvPr>
            <p:ph type="sldNum" sz="quarter" idx="4"/>
          </p:nvPr>
        </p:nvSpPr>
        <p:spPr>
          <a:prstGeom prst="rect">
            <a:avLst/>
          </a:prstGeom>
        </p:spPr>
        <p:txBody>
          <a:bodyPr/>
          <a:lstStyle/>
          <a:p>
            <a:fld id="{FBE2B389-5997-41EC-A1F5-068E11418883}" type="slidenum">
              <a:rPr lang="en-US"/>
              <a:pPr/>
              <a:t>32</a:t>
            </a:fld>
            <a:endParaRPr lang="en-US"/>
          </a:p>
        </p:txBody>
      </p:sp>
      <p:sp>
        <p:nvSpPr>
          <p:cNvPr id="7" name="Text Box 3"/>
          <p:cNvSpPr txBox="1"/>
          <p:nvPr/>
        </p:nvSpPr>
        <p:spPr>
          <a:xfrm>
            <a:off x="6413609" y="1268761"/>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3609" y="3140968"/>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70049" y="399530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420887"/>
            <a:ext cx="5439431" cy="3816425"/>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28713" y="476672"/>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3609" y="467519"/>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70049" y="796132"/>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2126510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310893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extLst>
      <p:ext uri="{BB962C8B-B14F-4D97-AF65-F5344CB8AC3E}">
        <p14:creationId xmlns:p14="http://schemas.microsoft.com/office/powerpoint/2010/main" val="159216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35</a:t>
            </a:fld>
            <a:endParaRPr lang="en-CA" dirty="0"/>
          </a:p>
        </p:txBody>
      </p:sp>
      <p:sp>
        <p:nvSpPr>
          <p:cNvPr id="3" name="Title 2"/>
          <p:cNvSpPr>
            <a:spLocks noGrp="1"/>
          </p:cNvSpPr>
          <p:nvPr>
            <p:ph type="title"/>
          </p:nvPr>
        </p:nvSpPr>
        <p:spPr/>
        <p:txBody>
          <a:bodyPr/>
          <a:lstStyle/>
          <a:p>
            <a:r>
              <a:rPr lang="en-US" dirty="0" smtClean="0"/>
              <a:t>(FHIR home)</a:t>
            </a:r>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93" y="279501"/>
            <a:ext cx="8590477" cy="620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264577" y="491431"/>
            <a:ext cx="1224136" cy="201265"/>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2957" y="3967356"/>
            <a:ext cx="1599203" cy="1026966"/>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908093" y="207342"/>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FHIR compare?</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98575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V2 and FHIR</a:t>
            </a:r>
            <a:endParaRPr lang="en-CA" dirty="0"/>
          </a:p>
        </p:txBody>
      </p:sp>
      <p:sp>
        <p:nvSpPr>
          <p:cNvPr id="5" name="Text Placeholder 4"/>
          <p:cNvSpPr>
            <a:spLocks noGrp="1"/>
          </p:cNvSpPr>
          <p:nvPr>
            <p:ph type="body" idx="1"/>
          </p:nvPr>
        </p:nvSpPr>
        <p:spPr/>
        <p:txBody>
          <a:bodyPr/>
          <a:lstStyle/>
          <a:p>
            <a:r>
              <a:rPr lang="en-US" dirty="0" smtClean="0"/>
              <a:t>Similarities</a:t>
            </a:r>
            <a:endParaRPr lang="en-CA" dirty="0"/>
          </a:p>
        </p:txBody>
      </p:sp>
      <p:sp>
        <p:nvSpPr>
          <p:cNvPr id="6" name="Content Placeholder 5"/>
          <p:cNvSpPr>
            <a:spLocks noGrp="1"/>
          </p:cNvSpPr>
          <p:nvPr>
            <p:ph sz="half" idx="2"/>
          </p:nvPr>
        </p:nvSpPr>
        <p:spPr/>
        <p:txBody>
          <a:bodyPr/>
          <a:lstStyle/>
          <a:p>
            <a:r>
              <a:rPr lang="en-US" dirty="0" smtClean="0"/>
              <a:t>Built around re-usable “chunks” of data</a:t>
            </a:r>
          </a:p>
          <a:p>
            <a:r>
              <a:rPr lang="en-US" dirty="0" smtClean="0"/>
              <a:t>Strong forward/backward compatibility rules</a:t>
            </a:r>
          </a:p>
          <a:p>
            <a:r>
              <a:rPr lang="en-US" dirty="0" smtClean="0"/>
              <a:t>Extensibility mechanism</a:t>
            </a:r>
            <a:endParaRPr lang="en-CA" dirty="0"/>
          </a:p>
        </p:txBody>
      </p:sp>
      <p:sp>
        <p:nvSpPr>
          <p:cNvPr id="7" name="Text Placeholder 6"/>
          <p:cNvSpPr>
            <a:spLocks noGrp="1"/>
          </p:cNvSpPr>
          <p:nvPr>
            <p:ph type="body" sz="quarter" idx="3"/>
          </p:nvPr>
        </p:nvSpPr>
        <p:spPr/>
        <p:txBody>
          <a:bodyPr/>
          <a:lstStyle/>
          <a:p>
            <a:r>
              <a:rPr lang="en-US" dirty="0" smtClean="0"/>
              <a:t>FHIR Differences</a:t>
            </a:r>
            <a:endParaRPr lang="en-CA" dirty="0"/>
          </a:p>
        </p:txBody>
      </p:sp>
      <p:sp>
        <p:nvSpPr>
          <p:cNvPr id="8" name="Content Placeholder 7"/>
          <p:cNvSpPr>
            <a:spLocks noGrp="1"/>
          </p:cNvSpPr>
          <p:nvPr>
            <p:ph sz="quarter" idx="4"/>
          </p:nvPr>
        </p:nvSpPr>
        <p:spPr/>
        <p:txBody>
          <a:bodyPr/>
          <a:lstStyle/>
          <a:p>
            <a:r>
              <a:rPr lang="en-US" dirty="0" smtClean="0"/>
              <a:t>Each chunk (resource) is independently addressable</a:t>
            </a:r>
          </a:p>
          <a:p>
            <a:r>
              <a:rPr lang="en-US" dirty="0" smtClean="0"/>
              <a:t>More than messages</a:t>
            </a:r>
          </a:p>
          <a:p>
            <a:r>
              <a:rPr lang="en-US" dirty="0" smtClean="0"/>
              <a:t>Human readable required</a:t>
            </a:r>
          </a:p>
          <a:p>
            <a:r>
              <a:rPr lang="en-US" dirty="0" smtClean="0"/>
              <a:t>Extensions don’t collide, are discoverable</a:t>
            </a:r>
          </a:p>
          <a:p>
            <a:r>
              <a:rPr lang="en-US" dirty="0" smtClean="0"/>
              <a:t>Modern tools/skills</a:t>
            </a:r>
          </a:p>
          <a:p>
            <a:r>
              <a:rPr lang="en-US" dirty="0" smtClean="0"/>
              <a:t>Instances easy to read</a:t>
            </a:r>
          </a:p>
          <a:p>
            <a:r>
              <a:rPr lang="en-US" dirty="0" smtClean="0"/>
              <a:t>Lighter spec</a:t>
            </a:r>
            <a:endParaRPr lang="en-CA" dirty="0"/>
          </a:p>
        </p:txBody>
      </p:sp>
    </p:spTree>
    <p:extLst>
      <p:ext uri="{BB962C8B-B14F-4D97-AF65-F5344CB8AC3E}">
        <p14:creationId xmlns:p14="http://schemas.microsoft.com/office/powerpoint/2010/main" val="207464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V3 and FHIR</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Based on RIM, vocab &amp; ISO Data types foundations</a:t>
            </a:r>
          </a:p>
          <a:p>
            <a:r>
              <a:rPr lang="en-US" dirty="0" smtClean="0"/>
              <a:t>Support XML syntax</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Simpler models &amp; syntax (reference model hidden)</a:t>
            </a:r>
          </a:p>
          <a:p>
            <a:r>
              <a:rPr lang="en-US" dirty="0"/>
              <a:t>Friendly names</a:t>
            </a:r>
          </a:p>
          <a:p>
            <a:r>
              <a:rPr lang="en-US" dirty="0" smtClean="0"/>
              <a:t>Extensibility with discovery</a:t>
            </a:r>
          </a:p>
          <a:p>
            <a:r>
              <a:rPr lang="en-US" dirty="0" smtClean="0"/>
              <a:t>Easy inter-version wire compatibility</a:t>
            </a:r>
          </a:p>
          <a:p>
            <a:r>
              <a:rPr lang="en-US" dirty="0" smtClean="0"/>
              <a:t>Messages, documents, etc. use same syntax</a:t>
            </a:r>
          </a:p>
          <a:p>
            <a:r>
              <a:rPr lang="en-US" dirty="0" smtClean="0"/>
              <a:t>JSON syntax too</a:t>
            </a:r>
          </a:p>
        </p:txBody>
      </p:sp>
    </p:spTree>
    <p:extLst>
      <p:ext uri="{BB962C8B-B14F-4D97-AF65-F5344CB8AC3E}">
        <p14:creationId xmlns:p14="http://schemas.microsoft.com/office/powerpoint/2010/main" val="1387908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CDA</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Support profiling for specific use-cases</a:t>
            </a:r>
          </a:p>
          <a:p>
            <a:r>
              <a:rPr lang="en-US" dirty="0" smtClean="0"/>
              <a:t>Human readability is minimum for interoperability</a:t>
            </a:r>
          </a:p>
          <a:p>
            <a:r>
              <a:rPr lang="en-US" dirty="0" smtClean="0"/>
              <a:t>APIs, validation tooling, profile tooling</a:t>
            </a:r>
          </a:p>
          <a:p>
            <a:r>
              <a:rPr lang="en-US" dirty="0" smtClean="0"/>
              <a:t>(See v3 similarities on prior slide)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Can use out of the box – no templates required</a:t>
            </a:r>
          </a:p>
          <a:p>
            <a:r>
              <a:rPr lang="en-US" dirty="0" smtClean="0"/>
              <a:t>Not restricted to just documents</a:t>
            </a:r>
          </a:p>
          <a:p>
            <a:r>
              <a:rPr lang="en-US" dirty="0" smtClean="0"/>
              <a:t>Implementer tooling generated with spec</a:t>
            </a:r>
          </a:p>
          <a:p>
            <a:r>
              <a:rPr lang="en-US" dirty="0" smtClean="0"/>
              <a:t>(</a:t>
            </a:r>
            <a:r>
              <a:rPr lang="en-US" dirty="0"/>
              <a:t>See v3 </a:t>
            </a:r>
            <a:r>
              <a:rPr lang="en-US" dirty="0" smtClean="0"/>
              <a:t>differences on </a:t>
            </a:r>
            <a:r>
              <a:rPr lang="en-US" dirty="0"/>
              <a:t>prior slide</a:t>
            </a:r>
            <a:r>
              <a:rPr lang="en-US" dirty="0" smtClean="0"/>
              <a:t>)</a:t>
            </a:r>
            <a:endParaRPr lang="en-CA" dirty="0"/>
          </a:p>
        </p:txBody>
      </p:sp>
    </p:spTree>
    <p:extLst>
      <p:ext uri="{BB962C8B-B14F-4D97-AF65-F5344CB8AC3E}">
        <p14:creationId xmlns:p14="http://schemas.microsoft.com/office/powerpoint/2010/main" val="16957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CA" dirty="0"/>
          </a:p>
        </p:txBody>
      </p:sp>
      <p:sp>
        <p:nvSpPr>
          <p:cNvPr id="3" name="Content Placeholder 2"/>
          <p:cNvSpPr>
            <a:spLocks noGrp="1"/>
          </p:cNvSpPr>
          <p:nvPr>
            <p:ph idx="1"/>
          </p:nvPr>
        </p:nvSpPr>
        <p:spPr/>
        <p:txBody>
          <a:bodyPr/>
          <a:lstStyle/>
          <a:p>
            <a:r>
              <a:rPr lang="en-US" dirty="0" smtClean="0"/>
              <a:t>What’s your background with HL7?</a:t>
            </a:r>
          </a:p>
          <a:p>
            <a:pPr lvl="1"/>
            <a:r>
              <a:rPr lang="en-US" dirty="0"/>
              <a:t>v</a:t>
            </a:r>
            <a:r>
              <a:rPr lang="en-US" dirty="0" smtClean="0"/>
              <a:t>2? </a:t>
            </a:r>
            <a:r>
              <a:rPr lang="en-US" dirty="0"/>
              <a:t>v</a:t>
            </a:r>
            <a:r>
              <a:rPr lang="en-US" dirty="0" smtClean="0"/>
              <a:t>3? CDA? Brand new?</a:t>
            </a:r>
          </a:p>
          <a:p>
            <a:r>
              <a:rPr lang="en-US" dirty="0" smtClean="0"/>
              <a:t>What’s your role?</a:t>
            </a:r>
          </a:p>
          <a:p>
            <a:pPr lvl="1"/>
            <a:r>
              <a:rPr lang="en-US" dirty="0" smtClean="0"/>
              <a:t>CEO? CIO?  Architect? Software Developer who wants into the C-suite?</a:t>
            </a:r>
          </a:p>
          <a:p>
            <a:r>
              <a:rPr lang="en-US" dirty="0" smtClean="0"/>
              <a:t>What’s the single most important thing for you to get out of today’s course?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87928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Services</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Encourage context neutral, re-usable structures with defined behavior</a:t>
            </a:r>
          </a:p>
          <a:p>
            <a:r>
              <a:rPr lang="en-US" dirty="0" smtClean="0"/>
              <a:t>RESTful interface is a simple SOA interface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Consistent data structures across services</a:t>
            </a:r>
          </a:p>
          <a:p>
            <a:r>
              <a:rPr lang="en-US" dirty="0" smtClean="0"/>
              <a:t>Ease of transport across paradigms message &lt;-&gt; service &lt;-&gt; document &lt;-&gt; REST</a:t>
            </a:r>
          </a:p>
          <a:p>
            <a:r>
              <a:rPr lang="en-US" dirty="0" smtClean="0"/>
              <a:t>Standard framework for defining/discovering services</a:t>
            </a:r>
            <a:endParaRPr lang="en-CA" dirty="0"/>
          </a:p>
        </p:txBody>
      </p:sp>
    </p:spTree>
    <p:extLst>
      <p:ext uri="{BB962C8B-B14F-4D97-AF65-F5344CB8AC3E}">
        <p14:creationId xmlns:p14="http://schemas.microsoft.com/office/powerpoint/2010/main" val="3536027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use anything else?</a:t>
            </a:r>
            <a:endParaRPr lang="en-CA" dirty="0"/>
          </a:p>
        </p:txBody>
      </p:sp>
      <p:sp>
        <p:nvSpPr>
          <p:cNvPr id="7" name="Content Placeholder 6"/>
          <p:cNvSpPr>
            <a:spLocks noGrp="1"/>
          </p:cNvSpPr>
          <p:nvPr>
            <p:ph idx="1"/>
          </p:nvPr>
        </p:nvSpPr>
        <p:spPr/>
        <p:txBody>
          <a:bodyPr/>
          <a:lstStyle/>
          <a:p>
            <a:r>
              <a:rPr lang="en-US" dirty="0" smtClean="0"/>
              <a:t>FHIR is brand new</a:t>
            </a:r>
          </a:p>
          <a:p>
            <a:pPr lvl="1"/>
            <a:r>
              <a:rPr lang="en-US" dirty="0" smtClean="0"/>
              <a:t>No market share</a:t>
            </a:r>
          </a:p>
          <a:p>
            <a:pPr lvl="1"/>
            <a:r>
              <a:rPr lang="en-US" dirty="0" smtClean="0"/>
              <a:t>Not yet passed ballot</a:t>
            </a:r>
          </a:p>
          <a:p>
            <a:pPr lvl="1"/>
            <a:r>
              <a:rPr lang="en-US" dirty="0" smtClean="0"/>
              <a:t>Little track record</a:t>
            </a:r>
          </a:p>
          <a:p>
            <a:r>
              <a:rPr lang="en-US" dirty="0" smtClean="0"/>
              <a:t>Business case</a:t>
            </a:r>
          </a:p>
          <a:p>
            <a:pPr lvl="1"/>
            <a:r>
              <a:rPr lang="en-US" dirty="0" smtClean="0"/>
              <a:t>No-one dumps existing working systems just because something new is “better”</a:t>
            </a:r>
          </a:p>
          <a:p>
            <a:pPr lvl="1"/>
            <a:r>
              <a:rPr lang="en-US" dirty="0" smtClean="0"/>
              <a:t>Large projects committed to one standard won’t change direction quickly (or even at all)</a:t>
            </a:r>
            <a:endParaRPr lang="en-CA" dirty="0"/>
          </a:p>
        </p:txBody>
      </p:sp>
    </p:spTree>
    <p:extLst>
      <p:ext uri="{BB962C8B-B14F-4D97-AF65-F5344CB8AC3E}">
        <p14:creationId xmlns:p14="http://schemas.microsoft.com/office/powerpoint/2010/main" val="3313141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as a replacement</a:t>
            </a:r>
            <a:endParaRPr lang="en-CA" dirty="0"/>
          </a:p>
        </p:txBody>
      </p:sp>
      <p:sp>
        <p:nvSpPr>
          <p:cNvPr id="3" name="Content Placeholder 2"/>
          <p:cNvSpPr>
            <a:spLocks noGrp="1"/>
          </p:cNvSpPr>
          <p:nvPr>
            <p:ph idx="1"/>
          </p:nvPr>
        </p:nvSpPr>
        <p:spPr/>
        <p:txBody>
          <a:bodyPr/>
          <a:lstStyle/>
          <a:p>
            <a:r>
              <a:rPr lang="en-US" sz="2800" dirty="0" smtClean="0"/>
              <a:t>Yes, FHIR has the </a:t>
            </a:r>
            <a:r>
              <a:rPr lang="en-US" sz="2800" b="1" dirty="0" smtClean="0"/>
              <a:t>potential</a:t>
            </a:r>
            <a:r>
              <a:rPr lang="en-US" sz="2800" b="0" dirty="0" smtClean="0"/>
              <a:t> to supplant HL7 v3, CDA and even v2</a:t>
            </a:r>
          </a:p>
          <a:p>
            <a:r>
              <a:rPr lang="en-US" sz="2800" b="1" dirty="0" smtClean="0"/>
              <a:t>However</a:t>
            </a:r>
          </a:p>
          <a:p>
            <a:pPr lvl="1"/>
            <a:r>
              <a:rPr lang="en-US" sz="2400" b="0" dirty="0" smtClean="0"/>
              <a:t>It’s probably not going to do so right away</a:t>
            </a:r>
          </a:p>
          <a:p>
            <a:pPr marL="571500" indent="-514350"/>
            <a:endParaRPr lang="en-US" sz="2900" dirty="0" smtClean="0"/>
          </a:p>
          <a:p>
            <a:pPr marL="571500" indent="-514350"/>
            <a:r>
              <a:rPr lang="en-US" sz="2900" dirty="0" smtClean="0"/>
              <a:t>HL7 will support existing product lines so</a:t>
            </a:r>
            <a:br>
              <a:rPr lang="en-US" sz="2900" dirty="0" smtClean="0"/>
            </a:br>
            <a:r>
              <a:rPr lang="en-US" sz="2900" dirty="0" smtClean="0"/>
              <a:t>long as the market needs them</a:t>
            </a:r>
            <a:endParaRPr lang="en-CA" sz="2900" b="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987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of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66538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Timeline</a:t>
            </a:r>
            <a:endParaRPr lang="en-US" dirty="0"/>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smtClean="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smtClean="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smtClean="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smtClean="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smtClean="0">
                <a:solidFill>
                  <a:srgbClr val="636360"/>
                </a:solidFill>
              </a:rPr>
              <a:t>2020</a:t>
            </a:r>
            <a:endParaRPr lang="en-US" dirty="0">
              <a:solidFill>
                <a:srgbClr val="636360"/>
              </a:solidFill>
            </a:endParaRPr>
          </a:p>
        </p:txBody>
      </p:sp>
      <p:grpSp>
        <p:nvGrpSpPr>
          <p:cNvPr id="11"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smtClean="0">
                <a:solidFill>
                  <a:srgbClr val="636360"/>
                </a:solidFill>
              </a:rPr>
              <a:t>First</a:t>
            </a:r>
            <a:br>
              <a:rPr lang="en-US" sz="2000" dirty="0" smtClean="0">
                <a:solidFill>
                  <a:srgbClr val="636360"/>
                </a:solidFill>
              </a:rPr>
            </a:br>
            <a:r>
              <a:rPr lang="en-US" sz="2000" dirty="0" smtClean="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smtClean="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smtClean="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smtClean="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smtClean="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smtClean="0">
                <a:solidFill>
                  <a:srgbClr val="636360"/>
                </a:solidFill>
              </a:rPr>
              <a:t>2019</a:t>
            </a:r>
            <a:endParaRPr lang="en-US" dirty="0">
              <a:solidFill>
                <a:srgbClr val="636360"/>
              </a:solidFill>
            </a:endParaRPr>
          </a:p>
        </p:txBody>
      </p:sp>
      <p:grpSp>
        <p:nvGrpSpPr>
          <p:cNvPr id="37"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885179" cy="707886"/>
          </a:xfrm>
          <a:prstGeom prst="rect">
            <a:avLst/>
          </a:prstGeom>
          <a:noFill/>
        </p:spPr>
        <p:txBody>
          <a:bodyPr wrap="none" rtlCol="0">
            <a:spAutoFit/>
          </a:bodyPr>
          <a:lstStyle/>
          <a:p>
            <a:r>
              <a:rPr lang="en-US" sz="2000" dirty="0" smtClean="0">
                <a:solidFill>
                  <a:srgbClr val="636360"/>
                </a:solidFill>
              </a:rPr>
              <a:t>1</a:t>
            </a:r>
            <a:r>
              <a:rPr lang="en-US" sz="2000" baseline="30000" dirty="0" smtClean="0">
                <a:solidFill>
                  <a:srgbClr val="636360"/>
                </a:solidFill>
              </a:rPr>
              <a:t>st</a:t>
            </a:r>
            <a:endParaRPr lang="en-US" sz="2000" dirty="0">
              <a:solidFill>
                <a:srgbClr val="636360"/>
              </a:solidFill>
            </a:endParaRPr>
          </a:p>
          <a:p>
            <a:r>
              <a:rPr lang="en-US" sz="2000" dirty="0" smtClean="0">
                <a:solidFill>
                  <a:srgbClr val="636360"/>
                </a:solidFill>
              </a:rPr>
              <a:t>DSTU</a:t>
            </a:r>
          </a:p>
        </p:txBody>
      </p:sp>
      <p:sp>
        <p:nvSpPr>
          <p:cNvPr id="41" name="TextBox 40"/>
          <p:cNvSpPr txBox="1"/>
          <p:nvPr/>
        </p:nvSpPr>
        <p:spPr>
          <a:xfrm>
            <a:off x="4133365" y="2524504"/>
            <a:ext cx="885179"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p>
          <a:p>
            <a:r>
              <a:rPr lang="en-US" sz="2000" dirty="0" smtClean="0">
                <a:solidFill>
                  <a:srgbClr val="636360"/>
                </a:solidFill>
              </a:rPr>
              <a:t>DSTU</a:t>
            </a:r>
          </a:p>
        </p:txBody>
      </p:sp>
      <p:sp>
        <p:nvSpPr>
          <p:cNvPr id="42" name="TextBox 41"/>
          <p:cNvSpPr txBox="1"/>
          <p:nvPr/>
        </p:nvSpPr>
        <p:spPr>
          <a:xfrm>
            <a:off x="5555524" y="2500095"/>
            <a:ext cx="881973" cy="707886"/>
          </a:xfrm>
          <a:prstGeom prst="rect">
            <a:avLst/>
          </a:prstGeom>
          <a:noFill/>
        </p:spPr>
        <p:txBody>
          <a:bodyPr wrap="none" rtlCol="0">
            <a:spAutoFit/>
          </a:bodyPr>
          <a:lstStyle/>
          <a:p>
            <a:r>
              <a:rPr lang="en-US" sz="2000" dirty="0" smtClean="0">
                <a:solidFill>
                  <a:srgbClr val="636360"/>
                </a:solidFill>
              </a:rPr>
              <a:t>~ 1</a:t>
            </a:r>
            <a:r>
              <a:rPr lang="en-US" sz="2000" baseline="30000" dirty="0" smtClean="0">
                <a:solidFill>
                  <a:srgbClr val="636360"/>
                </a:solidFill>
              </a:rPr>
              <a:t>st</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sp>
        <p:nvSpPr>
          <p:cNvPr id="43" name="TextBox 42"/>
          <p:cNvSpPr txBox="1"/>
          <p:nvPr/>
        </p:nvSpPr>
        <p:spPr>
          <a:xfrm>
            <a:off x="7075517" y="2503658"/>
            <a:ext cx="881973"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44"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8182217" y="2678392"/>
            <a:ext cx="537327" cy="400110"/>
          </a:xfrm>
          <a:prstGeom prst="rect">
            <a:avLst/>
          </a:prstGeom>
          <a:noFill/>
        </p:spPr>
        <p:txBody>
          <a:bodyPr wrap="none" rtlCol="0">
            <a:spAutoFit/>
          </a:bodyPr>
          <a:lstStyle/>
          <a:p>
            <a:r>
              <a:rPr lang="en-US" sz="2000" dirty="0" smtClean="0">
                <a:solidFill>
                  <a:srgbClr val="636360"/>
                </a:solidFill>
              </a:rPr>
              <a:t>. . .</a:t>
            </a:r>
          </a:p>
        </p:txBody>
      </p:sp>
    </p:spTree>
    <p:extLst>
      <p:ext uri="{BB962C8B-B14F-4D97-AF65-F5344CB8AC3E}">
        <p14:creationId xmlns:p14="http://schemas.microsoft.com/office/powerpoint/2010/main" val="31724375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DSTU 2</a:t>
            </a:r>
            <a:endParaRPr lang="en-CA" dirty="0"/>
          </a:p>
        </p:txBody>
      </p:sp>
      <p:sp>
        <p:nvSpPr>
          <p:cNvPr id="5" name="Content Placeholder 4"/>
          <p:cNvSpPr>
            <a:spLocks noGrp="1"/>
          </p:cNvSpPr>
          <p:nvPr>
            <p:ph idx="1"/>
          </p:nvPr>
        </p:nvSpPr>
        <p:spPr/>
        <p:txBody>
          <a:bodyPr/>
          <a:lstStyle/>
          <a:p>
            <a:r>
              <a:rPr lang="en-US" dirty="0" smtClean="0"/>
              <a:t>Publish around end of March 2016</a:t>
            </a:r>
          </a:p>
          <a:p>
            <a:r>
              <a:rPr lang="en-US" dirty="0" smtClean="0"/>
              <a:t>Expected content includes:</a:t>
            </a:r>
          </a:p>
          <a:p>
            <a:pPr lvl="1"/>
            <a:r>
              <a:rPr lang="en-US" dirty="0" smtClean="0"/>
              <a:t>Updates to existing content</a:t>
            </a:r>
          </a:p>
          <a:p>
            <a:pPr lvl="2"/>
            <a:r>
              <a:rPr lang="en-US" dirty="0" smtClean="0"/>
              <a:t>Check tracker for proposal and agreed changes</a:t>
            </a:r>
          </a:p>
          <a:p>
            <a:pPr lvl="1"/>
            <a:r>
              <a:rPr lang="en-US" dirty="0" smtClean="0"/>
              <a:t>Additional capabilities</a:t>
            </a:r>
          </a:p>
          <a:p>
            <a:pPr lvl="2"/>
            <a:r>
              <a:rPr lang="en-US" dirty="0" smtClean="0"/>
              <a:t>Publish/subscribe, Web-based “push”</a:t>
            </a:r>
          </a:p>
          <a:p>
            <a:pPr lvl="1"/>
            <a:r>
              <a:rPr lang="en-US" dirty="0" smtClean="0"/>
              <a:t>New resources</a:t>
            </a:r>
          </a:p>
          <a:p>
            <a:pPr lvl="2"/>
            <a:r>
              <a:rPr lang="en-US" dirty="0" smtClean="0"/>
              <a:t>Referral, Coverage, Claim, Diet, Common Data Element</a:t>
            </a:r>
          </a:p>
          <a:p>
            <a:pPr lvl="1"/>
            <a:r>
              <a:rPr lang="en-US" dirty="0" smtClean="0"/>
              <a:t>Profiles for CCDA 1.1 </a:t>
            </a:r>
            <a:endParaRPr lang="en-CA" dirty="0"/>
          </a:p>
        </p:txBody>
      </p:sp>
    </p:spTree>
    <p:extLst>
      <p:ext uri="{BB962C8B-B14F-4D97-AF65-F5344CB8AC3E}">
        <p14:creationId xmlns:p14="http://schemas.microsoft.com/office/powerpoint/2010/main" val="2295493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DSTU mean?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dirty="0" smtClean="0"/>
              <a:t>“…all aspects of the FHIR specification are potentially subject to change</a:t>
            </a:r>
            <a:endParaRPr lang="en-CA" dirty="0"/>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5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FHIR</a:t>
            </a:r>
            <a:endParaRPr lang="en-CA" dirty="0"/>
          </a:p>
        </p:txBody>
      </p:sp>
      <p:sp>
        <p:nvSpPr>
          <p:cNvPr id="3" name="Content Placeholder 2"/>
          <p:cNvSpPr>
            <a:spLocks noGrp="1"/>
          </p:cNvSpPr>
          <p:nvPr>
            <p:ph idx="1"/>
          </p:nvPr>
        </p:nvSpPr>
        <p:spPr/>
        <p:txBody>
          <a:bodyPr/>
          <a:lstStyle/>
          <a:p>
            <a:r>
              <a:rPr lang="en-US" sz="2800" dirty="0" smtClean="0"/>
              <a:t>Will include</a:t>
            </a:r>
          </a:p>
          <a:p>
            <a:pPr lvl="1"/>
            <a:r>
              <a:rPr lang="en-US" sz="2400" dirty="0" smtClean="0"/>
              <a:t>Core specification</a:t>
            </a:r>
          </a:p>
          <a:p>
            <a:pPr lvl="2"/>
            <a:r>
              <a:rPr lang="en-US" sz="2200" dirty="0" smtClean="0"/>
              <a:t>Syntax</a:t>
            </a:r>
          </a:p>
          <a:p>
            <a:pPr lvl="2"/>
            <a:r>
              <a:rPr lang="en-US" sz="2200" dirty="0" smtClean="0"/>
              <a:t>RESTful interface</a:t>
            </a:r>
          </a:p>
          <a:p>
            <a:pPr lvl="1"/>
            <a:r>
              <a:rPr lang="en-US" sz="2400" dirty="0" smtClean="0"/>
              <a:t>Structural resources + subset of others</a:t>
            </a:r>
          </a:p>
          <a:p>
            <a:pPr lvl="2"/>
            <a:r>
              <a:rPr lang="en-US" sz="2000" dirty="0" smtClean="0"/>
              <a:t>Some resources won’t go normative right away</a:t>
            </a:r>
          </a:p>
          <a:p>
            <a:r>
              <a:rPr lang="en-US" sz="2800" dirty="0" smtClean="0"/>
              <a:t>Future releases</a:t>
            </a:r>
          </a:p>
          <a:p>
            <a:pPr lvl="1"/>
            <a:r>
              <a:rPr lang="en-US" sz="2400" dirty="0" smtClean="0"/>
              <a:t>Add more resources</a:t>
            </a:r>
          </a:p>
          <a:p>
            <a:pPr lvl="1"/>
            <a:r>
              <a:rPr lang="en-US" sz="2400" dirty="0" smtClean="0"/>
              <a:t>Add profiles on existing resources</a:t>
            </a:r>
          </a:p>
          <a:p>
            <a:pPr lvl="1"/>
            <a:r>
              <a:rPr lang="en-US" sz="2400" dirty="0" smtClean="0"/>
              <a:t>May add elements to resources</a:t>
            </a:r>
          </a:p>
          <a:p>
            <a:pPr lvl="2"/>
            <a:r>
              <a:rPr lang="en-US" sz="2000" dirty="0" smtClean="0"/>
              <a:t>Very rare</a:t>
            </a:r>
            <a:endParaRPr lang="en-CA" sz="20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17006521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237111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FHIR be used?</a:t>
            </a:r>
            <a:endParaRPr lang="en-AU" dirty="0"/>
          </a:p>
        </p:txBody>
      </p:sp>
      <p:sp>
        <p:nvSpPr>
          <p:cNvPr id="3" name="Content Placeholder 2"/>
          <p:cNvSpPr>
            <a:spLocks noGrp="1"/>
          </p:cNvSpPr>
          <p:nvPr>
            <p:ph idx="1"/>
          </p:nvPr>
        </p:nvSpPr>
        <p:spPr/>
        <p:txBody>
          <a:bodyPr/>
          <a:lstStyle/>
          <a:p>
            <a:r>
              <a:rPr lang="en-AU" dirty="0" smtClean="0"/>
              <a:t>Classic in-institution interoperability</a:t>
            </a:r>
          </a:p>
          <a:p>
            <a:r>
              <a:rPr lang="en-AU" dirty="0" smtClean="0"/>
              <a:t>Back-end e-business systems (e.g. financial)</a:t>
            </a:r>
          </a:p>
          <a:p>
            <a:r>
              <a:rPr lang="en-AU" dirty="0" smtClean="0"/>
              <a:t>Regional Health Information Organizations (RHIO)</a:t>
            </a:r>
          </a:p>
          <a:p>
            <a:r>
              <a:rPr lang="en-AU" dirty="0" smtClean="0"/>
              <a:t>National EHR systems</a:t>
            </a:r>
          </a:p>
          <a:p>
            <a:r>
              <a:rPr lang="en-AU" dirty="0" smtClean="0"/>
              <a:t>Social Web (Health)</a:t>
            </a:r>
          </a:p>
          <a:p>
            <a:r>
              <a:rPr lang="en-AU" dirty="0" smtClean="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13"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smtClean="0">
                  <a:solidFill>
                    <a:schemeClr val="accent1"/>
                  </a:solidFill>
                </a:rPr>
                <a:t>Near</a:t>
              </a:r>
            </a:p>
            <a:p>
              <a:r>
                <a:rPr lang="en-US" sz="3200" dirty="0" smtClean="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233072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during DSTU</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No commitment yet to backward compatibility</a:t>
            </a:r>
          </a:p>
          <a:p>
            <a:pPr lvl="1"/>
            <a:r>
              <a:rPr lang="en-US" dirty="0" smtClean="0"/>
              <a:t>No stability guarantee until 2016+</a:t>
            </a:r>
          </a:p>
          <a:p>
            <a:pPr lvl="1"/>
            <a:r>
              <a:rPr lang="en-US" dirty="0" smtClean="0"/>
              <a:t>Some resources don’t exist yet</a:t>
            </a:r>
          </a:p>
          <a:p>
            <a:pPr lvl="2"/>
            <a:r>
              <a:rPr lang="en-US" dirty="0" smtClean="0"/>
              <a:t>Appointment, Referral, Insurance, Nutrition, etc.</a:t>
            </a:r>
          </a:p>
          <a:p>
            <a:r>
              <a:rPr lang="en-US" dirty="0" smtClean="0"/>
              <a:t>However, implementers are choosing to build with it now</a:t>
            </a:r>
            <a:endParaRPr lang="en-CA" dirty="0"/>
          </a:p>
        </p:txBody>
      </p:sp>
    </p:spTree>
    <p:extLst>
      <p:ext uri="{BB962C8B-B14F-4D97-AF65-F5344CB8AC3E}">
        <p14:creationId xmlns:p14="http://schemas.microsoft.com/office/powerpoint/2010/main" val="757143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working with FHIR?</a:t>
            </a:r>
            <a:endParaRPr lang="en-CA" dirty="0"/>
          </a:p>
        </p:txBody>
      </p:sp>
      <p:sp>
        <p:nvSpPr>
          <p:cNvPr id="3" name="Content Placeholder 2"/>
          <p:cNvSpPr>
            <a:spLocks noGrp="1"/>
          </p:cNvSpPr>
          <p:nvPr>
            <p:ph idx="1"/>
          </p:nvPr>
        </p:nvSpPr>
        <p:spPr/>
        <p:txBody>
          <a:bodyPr/>
          <a:lstStyle/>
          <a:p>
            <a:r>
              <a:rPr lang="en-US" dirty="0" smtClean="0"/>
              <a:t>~70 organizations declared</a:t>
            </a:r>
          </a:p>
          <a:p>
            <a:pPr lvl="1"/>
            <a:r>
              <a:rPr lang="en-US" dirty="0" smtClean="0"/>
              <a:t>attended a Connectathon and/or</a:t>
            </a:r>
          </a:p>
          <a:p>
            <a:pPr lvl="1"/>
            <a:r>
              <a:rPr lang="en-US" dirty="0" smtClean="0"/>
              <a:t>signed up on wiki</a:t>
            </a:r>
          </a:p>
          <a:p>
            <a:r>
              <a:rPr lang="en-US" dirty="0" smtClean="0"/>
              <a:t>Aware of many others not on either list</a:t>
            </a:r>
          </a:p>
          <a:p>
            <a:r>
              <a:rPr lang="en-US" dirty="0" smtClean="0"/>
              <a:t>Over 100 participants on the FHIR Implementer’s Skype chat</a:t>
            </a:r>
          </a:p>
          <a:p>
            <a:pPr lvl="1"/>
            <a:r>
              <a:rPr lang="en-US" dirty="0" smtClean="0"/>
              <a:t>Probably scared away another 50</a:t>
            </a:r>
          </a:p>
          <a:p>
            <a:r>
              <a:rPr lang="en-US" dirty="0" smtClean="0"/>
              <a:t>20+ countries involved so far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38540618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&amp; other SDOs</a:t>
            </a:r>
            <a:endParaRPr lang="en-AU" dirty="0"/>
          </a:p>
        </p:txBody>
      </p:sp>
      <p:sp>
        <p:nvSpPr>
          <p:cNvPr id="3" name="Content Placeholder 2"/>
          <p:cNvSpPr>
            <a:spLocks noGrp="1"/>
          </p:cNvSpPr>
          <p:nvPr>
            <p:ph idx="1"/>
          </p:nvPr>
        </p:nvSpPr>
        <p:spPr/>
        <p:txBody>
          <a:bodyPr/>
          <a:lstStyle/>
          <a:p>
            <a:r>
              <a:rPr lang="en-AU" sz="2800" dirty="0" smtClean="0"/>
              <a:t>IHE</a:t>
            </a:r>
          </a:p>
          <a:p>
            <a:pPr lvl="1"/>
            <a:r>
              <a:rPr lang="en-AU" sz="2400" dirty="0" smtClean="0"/>
              <a:t>Using FHIR for MHD (mobile XDS)</a:t>
            </a:r>
          </a:p>
          <a:p>
            <a:pPr lvl="1"/>
            <a:r>
              <a:rPr lang="en-AU" sz="2400" dirty="0" smtClean="0"/>
              <a:t>FHIR profile for PIX/PDQ</a:t>
            </a:r>
          </a:p>
          <a:p>
            <a:r>
              <a:rPr lang="en-AU" sz="2800" dirty="0" smtClean="0"/>
              <a:t>DICOM</a:t>
            </a:r>
          </a:p>
          <a:p>
            <a:pPr lvl="1"/>
            <a:r>
              <a:rPr lang="en-AU" sz="2400" dirty="0" smtClean="0"/>
              <a:t>Building profile to make key images available to EHR</a:t>
            </a:r>
          </a:p>
          <a:p>
            <a:r>
              <a:rPr lang="en-AU" sz="2800" dirty="0" smtClean="0"/>
              <a:t>W3C </a:t>
            </a:r>
          </a:p>
          <a:p>
            <a:pPr lvl="1"/>
            <a:r>
              <a:rPr lang="en-AU" sz="2400" dirty="0" smtClean="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2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the ONC</a:t>
            </a:r>
            <a:endParaRPr lang="en-CA" dirty="0"/>
          </a:p>
        </p:txBody>
      </p:sp>
      <p:sp>
        <p:nvSpPr>
          <p:cNvPr id="3" name="Content Placeholder 2"/>
          <p:cNvSpPr>
            <a:spLocks noGrp="1"/>
          </p:cNvSpPr>
          <p:nvPr>
            <p:ph idx="1"/>
          </p:nvPr>
        </p:nvSpPr>
        <p:spPr/>
        <p:txBody>
          <a:bodyPr/>
          <a:lstStyle/>
          <a:p>
            <a:r>
              <a:rPr lang="en-US" dirty="0" smtClean="0"/>
              <a:t>Structured Data Capture</a:t>
            </a:r>
          </a:p>
          <a:p>
            <a:pPr lvl="1"/>
            <a:r>
              <a:rPr lang="en-US" dirty="0" smtClean="0"/>
              <a:t>Profiling FHIR to convey data elements, form designs and form data</a:t>
            </a:r>
          </a:p>
          <a:p>
            <a:pPr lvl="1"/>
            <a:r>
              <a:rPr lang="en-US" dirty="0" smtClean="0"/>
              <a:t>Custom service to allow auto-populating forms based on CCDA or FHIR data</a:t>
            </a:r>
          </a:p>
          <a:p>
            <a:r>
              <a:rPr lang="en-US" dirty="0" smtClean="0"/>
              <a:t>Clinical Decision Support / Clinical Quality Measures</a:t>
            </a:r>
          </a:p>
          <a:p>
            <a:pPr lvl="1"/>
            <a:r>
              <a:rPr lang="en-US" dirty="0" smtClean="0"/>
              <a:t>Using FHIR as their logical/physical model</a:t>
            </a:r>
          </a:p>
          <a:p>
            <a:r>
              <a:rPr lang="en-US" dirty="0" smtClean="0"/>
              <a:t>Strong interest in FHIR for other purposes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3546991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CDA</a:t>
            </a:r>
            <a:endParaRPr lang="en-CA" dirty="0"/>
          </a:p>
        </p:txBody>
      </p:sp>
      <p:sp>
        <p:nvSpPr>
          <p:cNvPr id="3" name="Content Placeholder 2"/>
          <p:cNvSpPr>
            <a:spLocks noGrp="1"/>
          </p:cNvSpPr>
          <p:nvPr>
            <p:ph idx="1"/>
          </p:nvPr>
        </p:nvSpPr>
        <p:spPr/>
        <p:txBody>
          <a:bodyPr/>
          <a:lstStyle/>
          <a:p>
            <a:r>
              <a:rPr lang="en-US" dirty="0" smtClean="0"/>
              <a:t>HL7 developing FHIR profiles for CCDA</a:t>
            </a:r>
          </a:p>
          <a:p>
            <a:pPr lvl="1"/>
            <a:r>
              <a:rPr lang="en-US" dirty="0" smtClean="0"/>
              <a:t>Will have key ones present in next DSTU</a:t>
            </a:r>
          </a:p>
          <a:p>
            <a:pPr lvl="0"/>
            <a:r>
              <a:rPr lang="en-US" dirty="0" smtClean="0"/>
              <a:t>HL7 project to define “Clinical Document Architecture” in FHIR</a:t>
            </a:r>
          </a:p>
          <a:p>
            <a:pPr lvl="0"/>
            <a:r>
              <a:rPr lang="en-US" dirty="0" smtClean="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3230849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1</a:t>
            </a:r>
            <a:endParaRPr lang="en-CA" dirty="0"/>
          </a:p>
        </p:txBody>
      </p:sp>
      <p:sp>
        <p:nvSpPr>
          <p:cNvPr id="3" name="Content Placeholder 2"/>
          <p:cNvSpPr>
            <a:spLocks noGrp="1"/>
          </p:cNvSpPr>
          <p:nvPr>
            <p:ph idx="1"/>
          </p:nvPr>
        </p:nvSpPr>
        <p:spPr/>
        <p:txBody>
          <a:bodyPr/>
          <a:lstStyle/>
          <a:p>
            <a:r>
              <a:rPr lang="en-US" dirty="0" smtClean="0"/>
              <a:t>Who</a:t>
            </a:r>
          </a:p>
          <a:p>
            <a:pPr lvl="1"/>
            <a:r>
              <a:rPr lang="en-CA" dirty="0" err="1" smtClean="0"/>
              <a:t>Oridashi</a:t>
            </a:r>
            <a:r>
              <a:rPr lang="en-CA" dirty="0" smtClean="0"/>
              <a:t> – Australian eHealth consultant/vendor</a:t>
            </a:r>
          </a:p>
          <a:p>
            <a:r>
              <a:rPr lang="en-US" dirty="0" smtClean="0"/>
              <a:t>What</a:t>
            </a:r>
          </a:p>
          <a:p>
            <a:pPr lvl="1"/>
            <a:r>
              <a:rPr lang="en-CA" dirty="0" smtClean="0"/>
              <a:t>Use FHIR </a:t>
            </a:r>
            <a:r>
              <a:rPr lang="en-CA" dirty="0"/>
              <a:t>as </a:t>
            </a:r>
            <a:r>
              <a:rPr lang="en-CA" dirty="0" smtClean="0"/>
              <a:t>primary </a:t>
            </a:r>
            <a:r>
              <a:rPr lang="en-CA" dirty="0"/>
              <a:t>care EMR integration interface to </a:t>
            </a:r>
            <a:r>
              <a:rPr lang="en-CA" dirty="0" smtClean="0"/>
              <a:t>two </a:t>
            </a:r>
            <a:r>
              <a:rPr lang="en-CA" dirty="0"/>
              <a:t>leading primary care </a:t>
            </a:r>
            <a:r>
              <a:rPr lang="en-CA" dirty="0" smtClean="0"/>
              <a:t>CISs.</a:t>
            </a:r>
          </a:p>
          <a:p>
            <a:pPr lvl="1"/>
            <a:r>
              <a:rPr lang="en-CA" dirty="0" smtClean="0"/>
              <a:t>Enables decision </a:t>
            </a:r>
            <a:r>
              <a:rPr lang="en-CA" dirty="0"/>
              <a:t>support, referral and personal health record portals</a:t>
            </a:r>
            <a:r>
              <a:rPr lang="en-CA" dirty="0" smtClean="0"/>
              <a:t>.</a:t>
            </a:r>
          </a:p>
          <a:p>
            <a:r>
              <a:rPr lang="en-US" dirty="0" smtClean="0"/>
              <a:t>When</a:t>
            </a:r>
          </a:p>
          <a:p>
            <a:pPr lvl="1"/>
            <a:r>
              <a:rPr lang="en-US" dirty="0" smtClean="0"/>
              <a:t>Full production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3517557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2</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Helathcentrix.co – U.S. cloud-based PHR start-up</a:t>
            </a:r>
          </a:p>
          <a:p>
            <a:r>
              <a:rPr lang="en-US" dirty="0" smtClean="0"/>
              <a:t>What</a:t>
            </a:r>
          </a:p>
          <a:p>
            <a:pPr lvl="1"/>
            <a:r>
              <a:rPr lang="en-CA" dirty="0"/>
              <a:t> Mobile and web apps </a:t>
            </a:r>
            <a:r>
              <a:rPr lang="en-CA" dirty="0" smtClean="0"/>
              <a:t>to cloud</a:t>
            </a:r>
            <a:r>
              <a:rPr lang="en-CA" dirty="0"/>
              <a:t> FHIR </a:t>
            </a:r>
            <a:r>
              <a:rPr lang="en-CA" dirty="0" smtClean="0"/>
              <a:t>server</a:t>
            </a:r>
          </a:p>
          <a:p>
            <a:pPr lvl="2"/>
            <a:r>
              <a:rPr lang="en-CA" dirty="0" smtClean="0"/>
              <a:t>XDS </a:t>
            </a:r>
            <a:r>
              <a:rPr lang="en-CA" dirty="0"/>
              <a:t>persistence integrated with a CCDA bridge (HISP Direct and HIE</a:t>
            </a:r>
            <a:r>
              <a:rPr lang="en-CA" dirty="0" smtClean="0"/>
              <a:t>)</a:t>
            </a:r>
          </a:p>
          <a:p>
            <a:pPr lvl="1"/>
            <a:r>
              <a:rPr lang="en-CA" dirty="0" smtClean="0"/>
              <a:t>Patients</a:t>
            </a:r>
            <a:r>
              <a:rPr lang="en-CA" dirty="0"/>
              <a:t>, doctors and families share </a:t>
            </a:r>
            <a:r>
              <a:rPr lang="en-CA" dirty="0" smtClean="0"/>
              <a:t>PHI</a:t>
            </a:r>
            <a:r>
              <a:rPr lang="en-CA" dirty="0"/>
              <a:t>, </a:t>
            </a:r>
            <a:r>
              <a:rPr lang="en-CA" dirty="0" smtClean="0"/>
              <a:t>care plans &amp; patient-generated data</a:t>
            </a:r>
            <a:endParaRPr lang="en-US" dirty="0" smtClean="0"/>
          </a:p>
          <a:p>
            <a:r>
              <a:rPr lang="en-US" dirty="0" smtClean="0"/>
              <a:t>When</a:t>
            </a:r>
          </a:p>
          <a:p>
            <a:pPr lvl="1"/>
            <a:r>
              <a:rPr lang="en-US" dirty="0" smtClean="0"/>
              <a:t>Pilot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3079785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3</a:t>
            </a:r>
            <a:endParaRPr lang="en-CA" dirty="0"/>
          </a:p>
        </p:txBody>
      </p:sp>
      <p:sp>
        <p:nvSpPr>
          <p:cNvPr id="3" name="Content Placeholder 2"/>
          <p:cNvSpPr>
            <a:spLocks noGrp="1"/>
          </p:cNvSpPr>
          <p:nvPr>
            <p:ph idx="1"/>
          </p:nvPr>
        </p:nvSpPr>
        <p:spPr/>
        <p:txBody>
          <a:bodyPr/>
          <a:lstStyle/>
          <a:p>
            <a:r>
              <a:rPr lang="en-CA" sz="3100" b="0" i="0" dirty="0" smtClean="0">
                <a:solidFill>
                  <a:schemeClr val="tx1"/>
                </a:solidFill>
                <a:effectLst/>
                <a:latin typeface="+mn-lt"/>
                <a:ea typeface="+mn-ea"/>
                <a:cs typeface="+mn-cs"/>
              </a:rPr>
              <a:t>Who</a:t>
            </a:r>
          </a:p>
          <a:p>
            <a:pPr lvl="1"/>
            <a:r>
              <a:rPr lang="en-CA" sz="2600" b="0" i="0" dirty="0" smtClean="0">
                <a:solidFill>
                  <a:schemeClr val="tx1"/>
                </a:solidFill>
                <a:effectLst/>
                <a:latin typeface="+mn-lt"/>
                <a:ea typeface="+mn-ea"/>
                <a:cs typeface="+mn-cs"/>
              </a:rPr>
              <a:t>Choice-Hospital-Systems &amp; Health Samurai (USA)</a:t>
            </a:r>
          </a:p>
          <a:p>
            <a:r>
              <a:rPr lang="en-CA" sz="3100" b="0" i="0" dirty="0" smtClean="0">
                <a:solidFill>
                  <a:schemeClr val="tx1"/>
                </a:solidFill>
                <a:effectLst/>
                <a:latin typeface="+mn-lt"/>
                <a:ea typeface="+mn-ea"/>
                <a:cs typeface="+mn-cs"/>
              </a:rPr>
              <a:t>What: </a:t>
            </a:r>
          </a:p>
          <a:p>
            <a:pPr lvl="1"/>
            <a:r>
              <a:rPr lang="en-CA" sz="2600" b="0" i="0" dirty="0" smtClean="0">
                <a:solidFill>
                  <a:schemeClr val="tx1"/>
                </a:solidFill>
                <a:effectLst/>
                <a:latin typeface="+mn-lt"/>
                <a:ea typeface="+mn-ea"/>
                <a:cs typeface="+mn-cs"/>
              </a:rPr>
              <a:t>CCHIT certified  cloud-based EHR  system </a:t>
            </a:r>
          </a:p>
          <a:p>
            <a:pPr lvl="1"/>
            <a:r>
              <a:rPr lang="en-CA" b="0" i="0" dirty="0" smtClean="0">
                <a:solidFill>
                  <a:schemeClr val="tx1"/>
                </a:solidFill>
                <a:effectLst/>
                <a:latin typeface="+mn-lt"/>
                <a:ea typeface="+mn-ea"/>
                <a:cs typeface="+mn-cs"/>
              </a:rPr>
              <a:t>Open source FHIR server implementation</a:t>
            </a:r>
          </a:p>
          <a:p>
            <a:r>
              <a:rPr lang="en-CA" sz="3600" dirty="0" smtClean="0"/>
              <a:t>When</a:t>
            </a:r>
          </a:p>
          <a:p>
            <a:pPr lvl="1"/>
            <a:r>
              <a:rPr lang="en-US" dirty="0" smtClean="0"/>
              <a:t>Fall 2014</a:t>
            </a:r>
            <a:endParaRPr lang="en-CA"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29795207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4</a:t>
            </a:r>
            <a:endParaRPr lang="en-CA" dirty="0"/>
          </a:p>
        </p:txBody>
      </p:sp>
      <p:sp>
        <p:nvSpPr>
          <p:cNvPr id="3" name="Content Placeholder 2"/>
          <p:cNvSpPr>
            <a:spLocks noGrp="1"/>
          </p:cNvSpPr>
          <p:nvPr>
            <p:ph idx="1"/>
          </p:nvPr>
        </p:nvSpPr>
        <p:spPr/>
        <p:txBody>
          <a:bodyPr/>
          <a:lstStyle/>
          <a:p>
            <a:r>
              <a:rPr lang="en-US" sz="3100" i="0" u="none" dirty="0" smtClean="0">
                <a:solidFill>
                  <a:schemeClr val="tx1"/>
                </a:solidFill>
                <a:effectLst/>
                <a:latin typeface="+mn-lt"/>
                <a:ea typeface="+mn-ea"/>
                <a:cs typeface="+mn-cs"/>
              </a:rPr>
              <a:t>Who</a:t>
            </a:r>
            <a:endParaRPr lang="en-CA" sz="3100" i="0" u="none" dirty="0" smtClean="0">
              <a:solidFill>
                <a:schemeClr val="tx1"/>
              </a:solidFill>
              <a:effectLst/>
              <a:latin typeface="+mn-lt"/>
              <a:ea typeface="+mn-ea"/>
              <a:cs typeface="+mn-cs"/>
            </a:endParaRPr>
          </a:p>
          <a:p>
            <a:pPr lvl="1"/>
            <a:r>
              <a:rPr lang="en-CA" sz="2600" b="0" i="0" u="none" dirty="0" smtClean="0">
                <a:solidFill>
                  <a:schemeClr val="tx1"/>
                </a:solidFill>
                <a:effectLst/>
                <a:latin typeface="+mn-lt"/>
                <a:ea typeface="+mn-ea"/>
                <a:cs typeface="+mn-cs"/>
              </a:rPr>
              <a:t>Health &amp; Social Care Information Centre (England)</a:t>
            </a:r>
          </a:p>
          <a:p>
            <a:r>
              <a:rPr lang="en-US" sz="3100" b="0" i="0" dirty="0" smtClean="0">
                <a:solidFill>
                  <a:schemeClr val="tx1"/>
                </a:solidFill>
                <a:effectLst/>
                <a:latin typeface="+mn-lt"/>
                <a:ea typeface="+mn-ea"/>
                <a:cs typeface="+mn-cs"/>
              </a:rPr>
              <a:t>What</a:t>
            </a:r>
            <a:endParaRPr lang="en-CA" sz="3100" b="0" i="0" dirty="0" smtClean="0">
              <a:solidFill>
                <a:schemeClr val="tx1"/>
              </a:solidFill>
              <a:effectLst/>
              <a:latin typeface="+mn-lt"/>
              <a:ea typeface="+mn-ea"/>
              <a:cs typeface="+mn-cs"/>
            </a:endParaRPr>
          </a:p>
          <a:p>
            <a:pPr lvl="1"/>
            <a:r>
              <a:rPr lang="en-CA" sz="2600" b="0" i="0" dirty="0" smtClean="0">
                <a:solidFill>
                  <a:schemeClr val="tx1"/>
                </a:solidFill>
                <a:effectLst/>
                <a:latin typeface="+mn-lt"/>
                <a:ea typeface="+mn-ea"/>
                <a:cs typeface="+mn-cs"/>
              </a:rPr>
              <a:t>FHIR messages over Web Services to query and retrieve CDA documents. </a:t>
            </a:r>
          </a:p>
          <a:p>
            <a:pPr lvl="1"/>
            <a:r>
              <a:rPr lang="en-CA" sz="2600" b="0" i="0" dirty="0" smtClean="0">
                <a:solidFill>
                  <a:schemeClr val="tx1"/>
                </a:solidFill>
                <a:effectLst/>
                <a:latin typeface="+mn-lt"/>
                <a:ea typeface="+mn-ea"/>
                <a:cs typeface="+mn-cs"/>
              </a:rPr>
              <a:t>Initial focus is  End of Life preferences by Ambulance Service</a:t>
            </a:r>
          </a:p>
          <a:p>
            <a:r>
              <a:rPr lang="en-CA" dirty="0" smtClean="0"/>
              <a:t>When</a:t>
            </a:r>
          </a:p>
          <a:p>
            <a:pPr lvl="1"/>
            <a:r>
              <a:rPr lang="en-US" b="0" i="0" dirty="0" smtClean="0">
                <a:solidFill>
                  <a:schemeClr val="tx1"/>
                </a:solidFill>
                <a:effectLst/>
                <a:latin typeface="+mn-lt"/>
                <a:ea typeface="+mn-ea"/>
                <a:cs typeface="+mn-cs"/>
              </a:rPr>
              <a:t>Pilot by end of 2014</a:t>
            </a:r>
            <a:endParaRPr lang="en-CA" b="0" i="0" dirty="0" smtClean="0">
              <a:solidFill>
                <a:schemeClr val="tx1"/>
              </a:solidFill>
              <a:effectLst/>
              <a:latin typeface="+mn-lt"/>
              <a:ea typeface="+mn-ea"/>
              <a:cs typeface="+mn-cs"/>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9191512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5</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Intermountain Health</a:t>
            </a:r>
            <a:r>
              <a:rPr lang="en-US" baseline="0" dirty="0" smtClean="0"/>
              <a:t>care</a:t>
            </a:r>
            <a:r>
              <a:rPr lang="en-US" dirty="0" smtClean="0"/>
              <a:t> – provider org</a:t>
            </a:r>
            <a:r>
              <a:rPr lang="en-US" baseline="0" dirty="0" smtClean="0"/>
              <a:t> (USA)</a:t>
            </a:r>
          </a:p>
          <a:p>
            <a:pPr lvl="0"/>
            <a:r>
              <a:rPr lang="en-US" baseline="0" dirty="0" smtClean="0"/>
              <a:t>What</a:t>
            </a:r>
          </a:p>
          <a:p>
            <a:pPr lvl="1" rtl="0" eaLnBrk="1" fontAlgn="base" hangingPunct="1"/>
            <a:r>
              <a:rPr lang="en-US" sz="2600" dirty="0" smtClean="0">
                <a:solidFill>
                  <a:schemeClr val="tx1"/>
                </a:solidFill>
                <a:effectLst/>
                <a:latin typeface="+mn-lt"/>
                <a:ea typeface="+mn-ea"/>
                <a:cs typeface="+mn-cs"/>
              </a:rPr>
              <a:t>Converting 3000+ detailed clinical models and their accompanying value sets to FHIR</a:t>
            </a:r>
            <a:endParaRPr lang="en-CA" sz="2600" dirty="0" smtClean="0">
              <a:effectLst/>
            </a:endParaRPr>
          </a:p>
          <a:p>
            <a:pPr lvl="1"/>
            <a:r>
              <a:rPr lang="en-US" sz="2700" dirty="0" smtClean="0">
                <a:solidFill>
                  <a:schemeClr val="tx1"/>
                </a:solidFill>
                <a:effectLst/>
                <a:latin typeface="+mn-lt"/>
                <a:ea typeface="+mn-ea"/>
                <a:cs typeface="+mn-cs"/>
              </a:rPr>
              <a:t>Plan to use them with SMART on FHIR for plug &amp; play interoperability</a:t>
            </a:r>
            <a:endParaRPr lang="en-US" baseline="0" dirty="0" smtClean="0"/>
          </a:p>
          <a:p>
            <a:pPr lvl="0"/>
            <a:r>
              <a:rPr lang="en-US" baseline="0" dirty="0" smtClean="0"/>
              <a:t>When</a:t>
            </a:r>
          </a:p>
          <a:p>
            <a:pPr lvl="1"/>
            <a:r>
              <a:rPr lang="en-US" baseline="0" dirty="0" smtClean="0"/>
              <a:t>Prototypes now,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2652554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6</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Orion Health - vendor (New Zealand)</a:t>
            </a:r>
          </a:p>
          <a:p>
            <a:r>
              <a:rPr lang="en-US" dirty="0" smtClean="0"/>
              <a:t>What</a:t>
            </a:r>
          </a:p>
          <a:p>
            <a:pPr lvl="1"/>
            <a:r>
              <a:rPr lang="en-CA" dirty="0" smtClean="0"/>
              <a:t>Tablet </a:t>
            </a:r>
            <a:r>
              <a:rPr lang="en-CA" dirty="0"/>
              <a:t>based </a:t>
            </a:r>
            <a:r>
              <a:rPr lang="en-CA" dirty="0" smtClean="0"/>
              <a:t>medication administration </a:t>
            </a:r>
            <a:r>
              <a:rPr lang="en-CA" dirty="0"/>
              <a:t>application for </a:t>
            </a:r>
            <a:r>
              <a:rPr lang="en-CA" dirty="0" smtClean="0"/>
              <a:t>nurses</a:t>
            </a:r>
          </a:p>
          <a:p>
            <a:pPr lvl="1"/>
            <a:r>
              <a:rPr lang="en-CA" dirty="0" smtClean="0"/>
              <a:t>Uses </a:t>
            </a:r>
            <a:r>
              <a:rPr lang="en-CA" dirty="0"/>
              <a:t>a FHIR interface to the existing HIS (Health Information System) product that is in use at the hospital</a:t>
            </a:r>
            <a:r>
              <a:rPr lang="en-CA" dirty="0" smtClean="0"/>
              <a:t>.</a:t>
            </a:r>
          </a:p>
          <a:p>
            <a:r>
              <a:rPr lang="en-US" dirty="0" smtClean="0"/>
              <a:t>When</a:t>
            </a:r>
          </a:p>
          <a:p>
            <a:pPr lvl="1"/>
            <a:r>
              <a:rPr lang="en-US" dirty="0" smtClean="0"/>
              <a:t>Pilot</a:t>
            </a:r>
            <a:r>
              <a:rPr lang="en-US" baseline="0" dirty="0" smtClean="0"/>
              <a:t> Fall 2014</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559883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7</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University Health Network (Canada)</a:t>
            </a:r>
          </a:p>
          <a:p>
            <a:pPr lvl="0"/>
            <a:r>
              <a:rPr lang="en-US" dirty="0" smtClean="0"/>
              <a:t>What</a:t>
            </a:r>
          </a:p>
          <a:p>
            <a:pPr lvl="1"/>
            <a:r>
              <a:rPr lang="en-US" dirty="0" smtClean="0"/>
              <a:t>Replace existing custom SOAP interface to back-end systems (CDR, EMPI, HIS, etc.)</a:t>
            </a:r>
          </a:p>
          <a:p>
            <a:pPr lvl="0"/>
            <a:r>
              <a:rPr lang="en-US" dirty="0" smtClean="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dirty="0" smtClean="0">
                <a:solidFill>
                  <a:schemeClr val="tx1"/>
                </a:solidFill>
                <a:effectLst/>
                <a:latin typeface="+mn-lt"/>
              </a:rPr>
              <a:t>May 2014</a:t>
            </a:r>
            <a:r>
              <a:rPr lang="en-CA" sz="2600" baseline="0" dirty="0" smtClean="0">
                <a:solidFill>
                  <a:schemeClr val="tx1"/>
                </a:solidFill>
                <a:effectLst/>
                <a:latin typeface="+mn-lt"/>
              </a:rPr>
              <a:t> - </a:t>
            </a:r>
            <a:r>
              <a:rPr lang="en-US" dirty="0" smtClean="0"/>
              <a:t>Registration/ADT, Clinical Document and Med order clinical portal portion production</a:t>
            </a:r>
          </a:p>
          <a:p>
            <a:pPr lvl="1"/>
            <a:r>
              <a:rPr lang="en-US" dirty="0" smtClean="0"/>
              <a:t>End summer 2014 - Lab, document, </a:t>
            </a:r>
            <a:br>
              <a:rPr lang="en-US" dirty="0" smtClean="0"/>
            </a:br>
            <a:r>
              <a:rPr lang="en-US" dirty="0" smtClean="0"/>
              <a:t>questionnaire mobile apps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25602097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takeaways</a:t>
            </a:r>
            <a:endParaRPr lang="en-CA" dirty="0"/>
          </a:p>
        </p:txBody>
      </p:sp>
      <p:sp>
        <p:nvSpPr>
          <p:cNvPr id="3" name="Content Placeholder 2"/>
          <p:cNvSpPr>
            <a:spLocks noGrp="1"/>
          </p:cNvSpPr>
          <p:nvPr>
            <p:ph idx="1"/>
          </p:nvPr>
        </p:nvSpPr>
        <p:spPr/>
        <p:txBody>
          <a:bodyPr/>
          <a:lstStyle/>
          <a:p>
            <a:r>
              <a:rPr lang="en-US" dirty="0" smtClean="0"/>
              <a:t>Broad international interest</a:t>
            </a:r>
          </a:p>
          <a:p>
            <a:r>
              <a:rPr lang="en-US" dirty="0" smtClean="0"/>
              <a:t>Wide range of engagement</a:t>
            </a:r>
          </a:p>
          <a:p>
            <a:pPr lvl="1"/>
            <a:r>
              <a:rPr lang="en-US" dirty="0" smtClean="0"/>
              <a:t>National initiatives</a:t>
            </a:r>
          </a:p>
          <a:p>
            <a:pPr lvl="1"/>
            <a:r>
              <a:rPr lang="en-US" dirty="0" smtClean="0"/>
              <a:t>Care</a:t>
            </a:r>
            <a:r>
              <a:rPr lang="en-US" baseline="0" dirty="0" smtClean="0"/>
              <a:t> provider organizations</a:t>
            </a:r>
          </a:p>
          <a:p>
            <a:pPr lvl="1"/>
            <a:r>
              <a:rPr lang="en-US" baseline="0" dirty="0" smtClean="0"/>
              <a:t>Small vendors/entrepreneurs</a:t>
            </a:r>
          </a:p>
          <a:p>
            <a:pPr lvl="0"/>
            <a:r>
              <a:rPr lang="en-US" dirty="0" smtClean="0"/>
              <a:t>Mixture of green-field and upgrading existing systems</a:t>
            </a:r>
          </a:p>
          <a:p>
            <a:pPr lvl="0"/>
            <a:r>
              <a:rPr lang="en-US" dirty="0" smtClean="0"/>
              <a:t>All with short times to production</a:t>
            </a:r>
          </a:p>
          <a:p>
            <a:pPr lvl="0"/>
            <a:r>
              <a:rPr lang="en-US" dirty="0" smtClean="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38074715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Risks</a:t>
            </a:r>
            <a:endParaRPr lang="en-CA" dirty="0"/>
          </a:p>
        </p:txBody>
      </p:sp>
      <p:sp>
        <p:nvSpPr>
          <p:cNvPr id="5" name="Text Placeholder 4"/>
          <p:cNvSpPr>
            <a:spLocks noGrp="1"/>
          </p:cNvSpPr>
          <p:nvPr>
            <p:ph type="body" idx="1"/>
          </p:nvPr>
        </p:nvSpPr>
        <p:spPr/>
        <p:txBody>
          <a:bodyPr/>
          <a:lstStyle/>
          <a:p>
            <a:r>
              <a:rPr lang="en-US" dirty="0" smtClean="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1228552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Risks with FHIR</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Be ready to migrate</a:t>
            </a:r>
          </a:p>
          <a:p>
            <a:pPr lvl="1"/>
            <a:r>
              <a:rPr lang="en-US" dirty="0" smtClean="0"/>
              <a:t>Caution for mission critical applications</a:t>
            </a:r>
          </a:p>
          <a:p>
            <a:r>
              <a:rPr lang="en-US" dirty="0" smtClean="0"/>
              <a:t>FHIR is cool</a:t>
            </a:r>
          </a:p>
          <a:p>
            <a:pPr lvl="1"/>
            <a:r>
              <a:rPr lang="en-US" dirty="0" smtClean="0"/>
              <a:t>Be realistic about what’s achievable</a:t>
            </a:r>
          </a:p>
          <a:p>
            <a:pPr lvl="1"/>
            <a:r>
              <a:rPr lang="en-US" dirty="0" smtClean="0"/>
              <a:t>Work with others (HL7, IHE, etc.) to build profiles</a:t>
            </a:r>
          </a:p>
          <a:p>
            <a:r>
              <a:rPr lang="en-US" dirty="0" smtClean="0"/>
              <a:t>FHIR is coming</a:t>
            </a:r>
          </a:p>
          <a:p>
            <a:pPr lvl="1"/>
            <a:r>
              <a:rPr lang="en-US" dirty="0" smtClean="0"/>
              <a:t>At minimum, monitor</a:t>
            </a:r>
          </a:p>
          <a:p>
            <a:pPr lvl="1"/>
            <a:r>
              <a:rPr lang="en-US" dirty="0" smtClean="0"/>
              <a:t>Consider whether to pilot to build experience</a:t>
            </a:r>
          </a:p>
        </p:txBody>
      </p:sp>
    </p:spTree>
    <p:extLst>
      <p:ext uri="{BB962C8B-B14F-4D97-AF65-F5344CB8AC3E}">
        <p14:creationId xmlns:p14="http://schemas.microsoft.com/office/powerpoint/2010/main" val="4009683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CA" dirty="0"/>
          </a:p>
        </p:txBody>
      </p:sp>
      <p:sp>
        <p:nvSpPr>
          <p:cNvPr id="5" name="Text Placeholder 4"/>
          <p:cNvSpPr>
            <a:spLocks noGrp="1"/>
          </p:cNvSpPr>
          <p:nvPr>
            <p:ph type="body" idx="1"/>
          </p:nvPr>
        </p:nvSpPr>
        <p:spPr/>
        <p:txBody>
          <a:bodyPr/>
          <a:lstStyle/>
          <a:p>
            <a:r>
              <a:rPr lang="en-US" dirty="0" smtClean="0"/>
              <a:t>For you and your organization</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2908572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Steps</a:t>
            </a:r>
            <a:endParaRPr lang="en-AU" dirty="0"/>
          </a:p>
        </p:txBody>
      </p:sp>
      <p:sp>
        <p:nvSpPr>
          <p:cNvPr id="3" name="Content Placeholder 2"/>
          <p:cNvSpPr>
            <a:spLocks noGrp="1"/>
          </p:cNvSpPr>
          <p:nvPr>
            <p:ph idx="1"/>
          </p:nvPr>
        </p:nvSpPr>
        <p:spPr/>
        <p:txBody>
          <a:bodyPr/>
          <a:lstStyle/>
          <a:p>
            <a:r>
              <a:rPr lang="en-AU" sz="2400" dirty="0" smtClean="0"/>
              <a:t>Is this something your organization wants/needs to track?</a:t>
            </a:r>
          </a:p>
          <a:p>
            <a:r>
              <a:rPr lang="en-AU" sz="2400" dirty="0" smtClean="0"/>
              <a:t>Monitor</a:t>
            </a:r>
          </a:p>
          <a:p>
            <a:pPr lvl="1"/>
            <a:r>
              <a:rPr lang="en-AU" sz="1900" dirty="0" smtClean="0"/>
              <a:t>Have someone sign up to the FHIR list</a:t>
            </a:r>
            <a:br>
              <a:rPr lang="en-AU" sz="1900" dirty="0" smtClean="0"/>
            </a:br>
            <a:r>
              <a:rPr lang="en-AU" sz="1900" dirty="0" smtClean="0"/>
              <a:t>or Skype chats</a:t>
            </a:r>
          </a:p>
          <a:p>
            <a:pPr marL="457200" lvl="1" indent="0">
              <a:buNone/>
            </a:pPr>
            <a:r>
              <a:rPr lang="en-AU" sz="1900" dirty="0" smtClean="0"/>
              <a:t>	(instructions on the wiki)</a:t>
            </a:r>
          </a:p>
          <a:p>
            <a:pPr lvl="2"/>
            <a:r>
              <a:rPr lang="en-AU" sz="1800" dirty="0">
                <a:hlinkClick r:id="rId2"/>
              </a:rPr>
              <a:t>http://wiki.hl7.org/index.php?title=FHIR</a:t>
            </a:r>
            <a:endParaRPr lang="en-AU" sz="1700" dirty="0" smtClean="0"/>
          </a:p>
          <a:p>
            <a:r>
              <a:rPr lang="en-AU" sz="2400" dirty="0" smtClean="0"/>
              <a:t>Engage</a:t>
            </a:r>
          </a:p>
          <a:p>
            <a:pPr lvl="1"/>
            <a:r>
              <a:rPr lang="en-AU" sz="1900" dirty="0" smtClean="0"/>
              <a:t>Have someone read through the specs</a:t>
            </a:r>
          </a:p>
          <a:p>
            <a:pPr lvl="1"/>
            <a:r>
              <a:rPr lang="en-AU" sz="1900" dirty="0" smtClean="0"/>
              <a:t>Send someone to development tutorials</a:t>
            </a:r>
          </a:p>
          <a:p>
            <a:pPr lvl="1"/>
            <a:r>
              <a:rPr lang="en-AU" sz="1900" dirty="0" smtClean="0"/>
              <a:t>Have your organization participate in or observe a connectathon</a:t>
            </a:r>
          </a:p>
          <a:p>
            <a:pPr lvl="1"/>
            <a:r>
              <a:rPr lang="en-AU" sz="1900" dirty="0" smtClean="0"/>
              <a:t>Participate in the upcoming DSTU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7450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smtClean="0">
                <a:solidFill>
                  <a:schemeClr val="tx1"/>
                </a:solidFill>
              </a:rPr>
              <a:t>International HL7 FHIR Developer Days</a:t>
            </a:r>
            <a:br>
              <a:rPr lang="en-US" sz="2800" b="1" dirty="0" smtClean="0">
                <a:solidFill>
                  <a:schemeClr val="tx1"/>
                </a:solidFill>
              </a:rPr>
            </a:br>
            <a:r>
              <a:rPr lang="en-US" sz="2400" b="1" dirty="0" smtClean="0">
                <a:solidFill>
                  <a:schemeClr val="accent1"/>
                </a:solidFill>
              </a:rPr>
              <a:t>November 24-26, 2014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smtClean="0"/>
              <a:t>Education</a:t>
            </a:r>
          </a:p>
          <a:p>
            <a:pPr lvl="1"/>
            <a:r>
              <a:rPr lang="en-US" sz="2000" dirty="0" smtClean="0"/>
              <a:t>14 tutorials</a:t>
            </a:r>
          </a:p>
          <a:p>
            <a:pPr lvl="2"/>
            <a:r>
              <a:rPr lang="en-US" sz="1800" dirty="0" smtClean="0"/>
              <a:t>pick &amp; choose</a:t>
            </a:r>
          </a:p>
          <a:p>
            <a:pPr lvl="2"/>
            <a:endParaRPr lang="en-US" sz="800" dirty="0" smtClean="0"/>
          </a:p>
          <a:p>
            <a:r>
              <a:rPr lang="en-US" sz="2400" dirty="0" smtClean="0"/>
              <a:t>Connectathon</a:t>
            </a:r>
          </a:p>
          <a:p>
            <a:pPr lvl="1"/>
            <a:r>
              <a:rPr lang="en-US" sz="2000" dirty="0" smtClean="0"/>
              <a:t>Meet fellow developers</a:t>
            </a:r>
          </a:p>
          <a:p>
            <a:pPr lvl="1"/>
            <a:r>
              <a:rPr lang="en-US" sz="2000" dirty="0" smtClean="0"/>
              <a:t>Put FHIR to the test</a:t>
            </a:r>
          </a:p>
          <a:p>
            <a:pPr lvl="1"/>
            <a:endParaRPr lang="en-US" sz="800" dirty="0"/>
          </a:p>
          <a:p>
            <a:r>
              <a:rPr lang="en-US" sz="2400" dirty="0" smtClean="0"/>
              <a:t>Networking</a:t>
            </a:r>
          </a:p>
          <a:p>
            <a:pPr lvl="1"/>
            <a:r>
              <a:rPr lang="en-US" sz="2000" dirty="0" smtClean="0"/>
              <a:t>FHIR experts and authors on hand</a:t>
            </a:r>
            <a:br>
              <a:rPr lang="en-US" sz="2000" dirty="0" smtClean="0"/>
            </a:br>
            <a:endParaRPr lang="en-US" sz="600" dirty="0" smtClean="0"/>
          </a:p>
          <a:p>
            <a:pPr marL="0" indent="0" algn="ctr">
              <a:buNone/>
            </a:pPr>
            <a:r>
              <a:rPr lang="en-US" sz="3200" b="1" dirty="0" smtClean="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8" name="Picture 14" descr="Microsof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48500" y="5840829"/>
            <a:ext cx="2664296" cy="4325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ile:KeizersgrachtReguliersgrachtAmsterdam.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4092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message</a:t>
            </a:r>
            <a:endParaRPr lang="en-CA" dirty="0"/>
          </a:p>
        </p:txBody>
      </p:sp>
      <p:sp>
        <p:nvSpPr>
          <p:cNvPr id="5" name="Content Placeholder 4"/>
          <p:cNvSpPr>
            <a:spLocks noGrp="1"/>
          </p:cNvSpPr>
          <p:nvPr>
            <p:ph idx="1"/>
          </p:nvPr>
        </p:nvSpPr>
        <p:spPr/>
        <p:txBody>
          <a:bodyPr/>
          <a:lstStyle/>
          <a:p>
            <a:r>
              <a:rPr lang="en-US" dirty="0" smtClean="0"/>
              <a:t>FHIR</a:t>
            </a:r>
          </a:p>
          <a:p>
            <a:pPr lvl="1"/>
            <a:r>
              <a:rPr lang="en-US" dirty="0" smtClean="0"/>
              <a:t>is easier and cheaper</a:t>
            </a:r>
          </a:p>
          <a:p>
            <a:pPr lvl="1"/>
            <a:r>
              <a:rPr lang="en-US" dirty="0" smtClean="0"/>
              <a:t>is being implemented now</a:t>
            </a:r>
          </a:p>
          <a:p>
            <a:pPr lvl="1"/>
            <a:r>
              <a:rPr lang="en-US" dirty="0" smtClean="0"/>
              <a:t>is likely to significantly impact Health IT</a:t>
            </a:r>
          </a:p>
          <a:p>
            <a:pPr marL="0" indent="0">
              <a:buNone/>
            </a:pPr>
            <a:endParaRPr lang="en-US" smtClean="0"/>
          </a:p>
          <a:p>
            <a:r>
              <a:rPr lang="en-US" smtClean="0"/>
              <a:t>Decide how you </a:t>
            </a:r>
            <a:r>
              <a:rPr lang="en-US" dirty="0" smtClean="0"/>
              <a:t>want it to </a:t>
            </a:r>
            <a:r>
              <a:rPr lang="en-US" smtClean="0"/>
              <a:t>impact </a:t>
            </a:r>
            <a:r>
              <a:rPr lang="en-US" b="1" smtClean="0"/>
              <a:t>your </a:t>
            </a:r>
            <a:r>
              <a:rPr lang="en-US" smtClean="0"/>
              <a:t>organization</a:t>
            </a:r>
            <a:endParaRPr lang="en-US" dirty="0"/>
          </a:p>
        </p:txBody>
      </p:sp>
      <p:sp>
        <p:nvSpPr>
          <p:cNvPr id="2" name="Slide Number Placeholder 1"/>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3858546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r>
              <a:rPr lang="en-AU" sz="2800" dirty="0" smtClean="0">
                <a:hlinkClick r:id="rId2"/>
              </a:rPr>
              <a:t>http://hl7.org/fhir</a:t>
            </a:r>
            <a:r>
              <a:rPr lang="en-AU" sz="2800" dirty="0" smtClean="0"/>
              <a:t>	      	 </a:t>
            </a:r>
            <a:r>
              <a:rPr lang="en-AU" sz="2800" dirty="0" smtClean="0">
                <a:hlinkClick r:id="rId3"/>
              </a:rPr>
              <a:t>lloyd@lmckenzie.com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9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8450</TotalTime>
  <Words>3418</Words>
  <Application>Microsoft Office PowerPoint</Application>
  <PresentationFormat>On-screen Show (4:3)</PresentationFormat>
  <Paragraphs>682</Paragraphs>
  <Slides>69</Slides>
  <Notes>30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Refined</vt:lpstr>
      <vt:lpstr>FHIR for Executives</vt:lpstr>
      <vt:lpstr>This presentation</vt:lpstr>
      <vt:lpstr>Who am I?</vt:lpstr>
      <vt:lpstr>Who are you?</vt:lpstr>
      <vt:lpstr>Tutorial Objectives</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Paradigms</vt:lpstr>
      <vt:lpstr>Architectures</vt:lpstr>
      <vt:lpstr>FHIR – Bottom line</vt:lpstr>
      <vt:lpstr>FHIR Resources</vt:lpstr>
      <vt:lpstr>FHIR solutions</vt:lpstr>
      <vt:lpstr>Resources</vt:lpstr>
      <vt:lpstr>What’s a Resource?</vt:lpstr>
      <vt:lpstr>Resource anatomy</vt:lpstr>
      <vt:lpstr>Patient resource instance</vt:lpstr>
      <vt:lpstr>Why resources?</vt:lpstr>
      <vt:lpstr>What’s in a resource definition?</vt:lpstr>
      <vt:lpstr>(FHIR home)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vt:lpstr>
      <vt:lpstr>DSTU 2</vt:lpstr>
      <vt:lpstr>What does DSTU mean?</vt:lpstr>
      <vt:lpstr>Normative FHIR</vt:lpstr>
      <vt:lpstr>Using FHIR</vt:lpstr>
      <vt:lpstr>Where can FHIR be used?</vt:lpstr>
      <vt:lpstr>Implementation during DSTU</vt:lpstr>
      <vt:lpstr>Who’s working with FHIR?</vt:lpstr>
      <vt:lpstr>FHIR &amp; other SDOs</vt:lpstr>
      <vt:lpstr>FHIR &amp; the ONC</vt:lpstr>
      <vt:lpstr>FHIR &amp; CDA</vt:lpstr>
      <vt:lpstr>Case study 1</vt:lpstr>
      <vt:lpstr>Case Study 2</vt:lpstr>
      <vt:lpstr>Case Study 3</vt:lpstr>
      <vt:lpstr>Case Study 4</vt:lpstr>
      <vt:lpstr>Case Study 5</vt:lpstr>
      <vt:lpstr>Case study 6</vt:lpstr>
      <vt:lpstr>Case Study 7</vt:lpstr>
      <vt:lpstr>Case study takeaways</vt:lpstr>
      <vt:lpstr>FHIR Risks</vt:lpstr>
      <vt:lpstr>Risks with FHIR</vt:lpstr>
      <vt:lpstr>Next Steps</vt:lpstr>
      <vt:lpstr>Next Steps</vt:lpstr>
      <vt:lpstr>International HL7 FHIR Developer Days November 24-26, 2014 in Amsterdam</vt:lpstr>
      <vt:lpstr>Final message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221</cp:revision>
  <dcterms:created xsi:type="dcterms:W3CDTF">2012-12-03T20:41:34Z</dcterms:created>
  <dcterms:modified xsi:type="dcterms:W3CDTF">2014-07-08T11:19:39Z</dcterms:modified>
</cp:coreProperties>
</file>