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72" r:id="rId9"/>
    <p:sldId id="270" r:id="rId10"/>
    <p:sldId id="280" r:id="rId11"/>
    <p:sldId id="281" r:id="rId12"/>
    <p:sldId id="279" r:id="rId13"/>
    <p:sldId id="261" r:id="rId14"/>
    <p:sldId id="262" r:id="rId15"/>
    <p:sldId id="278" r:id="rId16"/>
    <p:sldId id="273" r:id="rId17"/>
    <p:sldId id="274" r:id="rId18"/>
    <p:sldId id="275" r:id="rId19"/>
    <p:sldId id="276" r:id="rId20"/>
    <p:sldId id="282" r:id="rId21"/>
    <p:sldId id="263" r:id="rId22"/>
    <p:sldId id="26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5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9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7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2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09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6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AA1F-D2A3-43E2-9792-DA5F4B4E8751}" type="datetimeFigureOut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nceptmap-example-specimen-typ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</a:t>
            </a:r>
            <a:r>
              <a:rPr lang="en-AU" dirty="0" err="1" smtClean="0"/>
              <a:t>ValueSet</a:t>
            </a:r>
            <a:r>
              <a:rPr lang="en-AU" dirty="0" smtClean="0"/>
              <a:t> Tutorial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11 July 2014</a:t>
            </a:r>
          </a:p>
          <a:p>
            <a:r>
              <a:rPr lang="en-AU" dirty="0" err="1" smtClean="0"/>
              <a:t>Regenstrief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296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set Extensions #1</a:t>
            </a:r>
            <a:endParaRPr lang="en-A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9" y="1600200"/>
            <a:ext cx="794242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6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1405"/>
            <a:ext cx="8229600" cy="1143000"/>
          </a:xfrm>
        </p:spPr>
        <p:txBody>
          <a:bodyPr/>
          <a:lstStyle/>
          <a:p>
            <a:r>
              <a:rPr lang="en-AU" dirty="0" err="1" smtClean="0"/>
              <a:t>ValueSet</a:t>
            </a:r>
            <a:r>
              <a:rPr lang="en-AU" dirty="0" smtClean="0"/>
              <a:t> Extensions #2</a:t>
            </a:r>
            <a:endParaRPr lang="en-A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048672" cy="571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47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HL7 Registry Profile</a:t>
            </a: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76864" cy="537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7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Expand a value set</a:t>
            </a:r>
          </a:p>
          <a:p>
            <a:pPr lvl="1"/>
            <a:r>
              <a:rPr lang="en-AU" dirty="0" smtClean="0"/>
              <a:t>Text filter (+ mapping filter)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Is a coding in a value set?</a:t>
            </a:r>
          </a:p>
          <a:p>
            <a:pPr lvl="1"/>
            <a:r>
              <a:rPr lang="en-AU" dirty="0" smtClean="0"/>
              <a:t>Does a </a:t>
            </a:r>
            <a:r>
              <a:rPr lang="en-AU" dirty="0" err="1" smtClean="0"/>
              <a:t>codeableConcept</a:t>
            </a:r>
            <a:r>
              <a:rPr lang="en-AU" dirty="0" smtClean="0"/>
              <a:t> contain a coding in the </a:t>
            </a:r>
            <a:r>
              <a:rPr lang="en-AU" dirty="0" err="1" smtClean="0"/>
              <a:t>valueset</a:t>
            </a:r>
            <a:r>
              <a:rPr lang="en-AU" dirty="0" smtClean="0"/>
              <a:t>?</a:t>
            </a:r>
          </a:p>
          <a:p>
            <a:endParaRPr lang="en-AU" dirty="0"/>
          </a:p>
          <a:p>
            <a:r>
              <a:rPr lang="en-AU" dirty="0" smtClean="0"/>
              <a:t>Subsumption testing</a:t>
            </a:r>
          </a:p>
          <a:p>
            <a:pPr lvl="1"/>
            <a:r>
              <a:rPr lang="en-AU" dirty="0" smtClean="0"/>
              <a:t>Is this code in the value set of </a:t>
            </a:r>
            <a:r>
              <a:rPr lang="en-AU" dirty="0" err="1" smtClean="0"/>
              <a:t>descendents</a:t>
            </a:r>
            <a:r>
              <a:rPr lang="en-AU" dirty="0" smtClean="0"/>
              <a:t> of that code?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0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Inducting a Code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URI will be used to identify it?</a:t>
            </a:r>
          </a:p>
          <a:p>
            <a:r>
              <a:rPr lang="en-AU" dirty="0" smtClean="0"/>
              <a:t>What are valid codes? (syntax, expression?)</a:t>
            </a:r>
          </a:p>
          <a:p>
            <a:r>
              <a:rPr lang="en-AU" dirty="0" smtClean="0"/>
              <a:t>What are valid display names? </a:t>
            </a:r>
          </a:p>
          <a:p>
            <a:r>
              <a:rPr lang="en-AU" dirty="0" smtClean="0"/>
              <a:t>What properties can be used to define extensional value sets?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LOINC in FHIR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338879"/>
            <a:ext cx="8229600" cy="2476872"/>
          </a:xfrm>
        </p:spPr>
        <p:txBody>
          <a:bodyPr/>
          <a:lstStyle/>
          <a:p>
            <a:r>
              <a:rPr lang="en-AU" dirty="0" smtClean="0"/>
              <a:t>URI: http://loinc.org</a:t>
            </a:r>
            <a:endParaRPr lang="en-AU" dirty="0" smtClean="0"/>
          </a:p>
          <a:p>
            <a:r>
              <a:rPr lang="en-AU" dirty="0" smtClean="0"/>
              <a:t>Valid codes: LOINC identifiers e.g. 1234-5</a:t>
            </a:r>
            <a:endParaRPr lang="en-AU" dirty="0" smtClean="0"/>
          </a:p>
          <a:p>
            <a:r>
              <a:rPr lang="en-AU" dirty="0" smtClean="0"/>
              <a:t>Display Name: LONG_COMMON_NAME </a:t>
            </a:r>
            <a:endParaRPr lang="en-AU" dirty="0" smtClean="0"/>
          </a:p>
          <a:p>
            <a:r>
              <a:rPr lang="en-AU" dirty="0" smtClean="0"/>
              <a:t>Properties: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9" y="3645024"/>
            <a:ext cx="7992888" cy="294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40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 Map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 from one set of concepts to another </a:t>
            </a:r>
          </a:p>
          <a:p>
            <a:pPr lvl="1"/>
            <a:r>
              <a:rPr lang="en-AU" dirty="0" smtClean="0"/>
              <a:t>Concepts = elements in a model</a:t>
            </a:r>
          </a:p>
          <a:p>
            <a:pPr lvl="1"/>
            <a:r>
              <a:rPr lang="en-AU" dirty="0" smtClean="0"/>
              <a:t>Concepts = codes in a value set</a:t>
            </a:r>
          </a:p>
          <a:p>
            <a:r>
              <a:rPr lang="en-AU" dirty="0" smtClean="0"/>
              <a:t>Maps from source to target</a:t>
            </a:r>
          </a:p>
          <a:p>
            <a:pPr lvl="1"/>
            <a:r>
              <a:rPr lang="en-AU" dirty="0" smtClean="0"/>
              <a:t>Mapping is </a:t>
            </a:r>
            <a:r>
              <a:rPr lang="en-AU" dirty="0" err="1" smtClean="0"/>
              <a:t>uni</a:t>
            </a:r>
            <a:r>
              <a:rPr lang="en-AU" dirty="0" smtClean="0"/>
              <a:t>-directional </a:t>
            </a:r>
          </a:p>
          <a:p>
            <a:pPr lvl="1"/>
            <a:r>
              <a:rPr lang="en-AU" dirty="0"/>
              <a:t>equal | equivalent | wider | subsumes | narrower | specialises | inexact | unmatched | </a:t>
            </a:r>
            <a:r>
              <a:rPr lang="en-AU" dirty="0" smtClean="0"/>
              <a:t>disjoint</a:t>
            </a:r>
          </a:p>
          <a:p>
            <a:pPr lvl="1"/>
            <a:r>
              <a:rPr lang="en-AU" dirty="0" smtClean="0"/>
              <a:t>Can be multi-part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72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 Map Example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2114"/>
              </p:ext>
            </p:extLst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1440160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Source (</a:t>
                      </a:r>
                      <a:r>
                        <a:rPr lang="en-AU" dirty="0" err="1" smtClean="0"/>
                        <a:t>Fhir</a:t>
                      </a:r>
                      <a:r>
                        <a:rPr lang="en-AU" dirty="0" smtClean="0"/>
                        <a:t> Address Use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Equivalence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(v3 address use)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Comments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equivalent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work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equivalent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temp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equivalent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disjoint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BAD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V3 AD, old is handled by the </a:t>
                      </a:r>
                      <a:r>
                        <a:rPr lang="en-A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usablePeriod</a:t>
                      </a:r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element, but you have to provide a time, there's no simple equivalent of flagging an address as 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9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 Map Example</a:t>
            </a:r>
            <a:endParaRPr lang="en-A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" y="1556792"/>
            <a:ext cx="9077513" cy="36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63813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>
                <a:hlinkClick r:id="rId3"/>
              </a:rPr>
              <a:t>http://hl7.org/fhir/conceptmap-example-specimen-type.html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1870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 Map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Translate code</a:t>
            </a:r>
          </a:p>
          <a:p>
            <a:pPr lvl="1"/>
            <a:r>
              <a:rPr lang="en-AU" dirty="0" smtClean="0"/>
              <a:t>In: code / system [/version] + value set (optional)</a:t>
            </a:r>
          </a:p>
          <a:p>
            <a:pPr lvl="1"/>
            <a:r>
              <a:rPr lang="en-AU" dirty="0" smtClean="0"/>
              <a:t>Out: </a:t>
            </a:r>
            <a:r>
              <a:rPr lang="en-AU" dirty="0" smtClean="0"/>
              <a:t>code / system + </a:t>
            </a:r>
            <a:r>
              <a:rPr lang="en-AU" dirty="0" smtClean="0"/>
              <a:t>errors, hints, warnings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Are codes related?</a:t>
            </a:r>
          </a:p>
          <a:p>
            <a:pPr lvl="1"/>
            <a:r>
              <a:rPr lang="en-AU" dirty="0" smtClean="0"/>
              <a:t>In: (code / system [/version])  2 + value set (opt)</a:t>
            </a:r>
          </a:p>
          <a:p>
            <a:pPr lvl="1"/>
            <a:r>
              <a:rPr lang="en-AU" dirty="0" smtClean="0"/>
              <a:t>Out: errors, hints, warnings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9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</a:t>
            </a:r>
            <a:r>
              <a:rPr lang="en-AU" dirty="0"/>
              <a:t>S</a:t>
            </a:r>
            <a:r>
              <a:rPr lang="en-AU" dirty="0" smtClean="0"/>
              <a:t>et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Value set resource initially defined to support the Profile resource</a:t>
            </a:r>
          </a:p>
          <a:p>
            <a:pPr lvl="1"/>
            <a:r>
              <a:rPr lang="en-AU" dirty="0" smtClean="0"/>
              <a:t>“this set of codes here”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55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Terminology 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Authoring:</a:t>
            </a:r>
          </a:p>
          <a:p>
            <a:pPr lvl="1"/>
            <a:r>
              <a:rPr lang="en-AU" dirty="0" err="1" smtClean="0"/>
              <a:t>ValueSet</a:t>
            </a:r>
            <a:r>
              <a:rPr lang="en-AU" dirty="0" smtClean="0"/>
              <a:t>  / </a:t>
            </a:r>
            <a:r>
              <a:rPr lang="en-AU" dirty="0" err="1" smtClean="0"/>
              <a:t>ConceptMap</a:t>
            </a:r>
            <a:endParaRPr lang="en-AU" dirty="0" smtClean="0"/>
          </a:p>
          <a:p>
            <a:pPr lvl="1"/>
            <a:r>
              <a:rPr lang="en-AU" dirty="0" smtClean="0"/>
              <a:t>Standard FHIR repository</a:t>
            </a:r>
          </a:p>
          <a:p>
            <a:r>
              <a:rPr lang="en-AU" dirty="0" smtClean="0"/>
              <a:t>Services:</a:t>
            </a:r>
          </a:p>
          <a:p>
            <a:pPr lvl="1"/>
            <a:r>
              <a:rPr lang="en-AU" dirty="0" smtClean="0"/>
              <a:t>Expand a value set - for UI look up / code gen</a:t>
            </a:r>
          </a:p>
          <a:p>
            <a:pPr lvl="1"/>
            <a:r>
              <a:rPr lang="en-AU" dirty="0" smtClean="0"/>
              <a:t>Is a coding valid – for validation</a:t>
            </a:r>
          </a:p>
          <a:p>
            <a:pPr lvl="1"/>
            <a:r>
              <a:rPr lang="en-AU" dirty="0" smtClean="0"/>
              <a:t>Subsumption / meaning testing </a:t>
            </a:r>
          </a:p>
          <a:p>
            <a:pPr lvl="1"/>
            <a:r>
              <a:rPr lang="en-AU" dirty="0" smtClean="0"/>
              <a:t>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52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Leveraging Value Sets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FHIR Project provides (or will do):</a:t>
            </a:r>
          </a:p>
          <a:p>
            <a:r>
              <a:rPr lang="en-AU" dirty="0" smtClean="0"/>
              <a:t>Renderer – shows a value </a:t>
            </a:r>
            <a:r>
              <a:rPr lang="en-AU" dirty="0" smtClean="0"/>
              <a:t>set/</a:t>
            </a:r>
            <a:r>
              <a:rPr lang="en-AU" dirty="0" err="1" smtClean="0"/>
              <a:t>conceptm</a:t>
            </a:r>
            <a:r>
              <a:rPr lang="en-AU" dirty="0" err="1" smtClean="0"/>
              <a:t>ap</a:t>
            </a:r>
            <a:r>
              <a:rPr lang="en-AU" dirty="0" smtClean="0"/>
              <a:t> </a:t>
            </a:r>
            <a:r>
              <a:rPr lang="en-AU" dirty="0" smtClean="0"/>
              <a:t>to a human</a:t>
            </a:r>
          </a:p>
          <a:p>
            <a:r>
              <a:rPr lang="en-AU" dirty="0" smtClean="0"/>
              <a:t>Value Set Expansion (code &amp; server)</a:t>
            </a:r>
          </a:p>
          <a:p>
            <a:pPr lvl="1"/>
            <a:r>
              <a:rPr lang="en-AU" dirty="0" smtClean="0"/>
              <a:t>Including with text filtering for UI support</a:t>
            </a:r>
          </a:p>
          <a:p>
            <a:r>
              <a:rPr lang="en-AU" dirty="0" smtClean="0"/>
              <a:t>Conformance Testing (code &amp; server)</a:t>
            </a:r>
          </a:p>
          <a:p>
            <a:r>
              <a:rPr lang="en-AU" dirty="0" smtClean="0"/>
              <a:t>Full blown terminology server (open source)</a:t>
            </a:r>
          </a:p>
          <a:p>
            <a:r>
              <a:rPr lang="en-AU" dirty="0" smtClean="0"/>
              <a:t>Full featured repository (Private or public) </a:t>
            </a:r>
          </a:p>
          <a:p>
            <a:r>
              <a:rPr lang="en-AU" dirty="0" smtClean="0"/>
              <a:t>All with full mapping </a:t>
            </a:r>
            <a:r>
              <a:rPr lang="en-AU" dirty="0" smtClean="0"/>
              <a:t>support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66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Functions for Value Sets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Support the conformance process:</a:t>
            </a:r>
          </a:p>
          <a:p>
            <a:pPr lvl="1"/>
            <a:r>
              <a:rPr lang="en-AU" dirty="0" smtClean="0"/>
              <a:t>May be design time functionality only</a:t>
            </a:r>
          </a:p>
          <a:p>
            <a:r>
              <a:rPr lang="en-AU" dirty="0" smtClean="0"/>
              <a:t>Provide Run time services (optional):</a:t>
            </a:r>
          </a:p>
          <a:p>
            <a:pPr lvl="1"/>
            <a:r>
              <a:rPr lang="en-AU" dirty="0" smtClean="0"/>
              <a:t>Populate UI from value set expansion</a:t>
            </a:r>
          </a:p>
          <a:p>
            <a:pPr lvl="1"/>
            <a:r>
              <a:rPr lang="en-AU" dirty="0" smtClean="0"/>
              <a:t>Test value set membership</a:t>
            </a:r>
          </a:p>
          <a:p>
            <a:r>
              <a:rPr lang="en-AU" dirty="0" smtClean="0"/>
              <a:t>Use from operational resources:</a:t>
            </a:r>
          </a:p>
          <a:p>
            <a:pPr lvl="1"/>
            <a:r>
              <a:rPr lang="en-AU" dirty="0" smtClean="0"/>
              <a:t>Questionnaire, Device, Coding data type</a:t>
            </a:r>
          </a:p>
          <a:p>
            <a:pPr lvl="1"/>
            <a:r>
              <a:rPr lang="en-AU" dirty="0" smtClean="0"/>
              <a:t>Value set is part of medical record</a:t>
            </a:r>
          </a:p>
          <a:p>
            <a:pPr lvl="1"/>
            <a:r>
              <a:rPr lang="en-AU" dirty="0" smtClean="0"/>
              <a:t>Does not require services, but can leverage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8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LOINC Value set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AU" dirty="0" smtClean="0"/>
              <a:t>No formal support for type=method</a:t>
            </a:r>
          </a:p>
          <a:p>
            <a:r>
              <a:rPr lang="en-AU" dirty="0" smtClean="0"/>
              <a:t>Granularity Problem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140968"/>
            <a:ext cx="839951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4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</a:t>
            </a:r>
            <a:r>
              <a:rPr lang="en-AU" dirty="0" smtClean="0"/>
              <a:t>Set </a:t>
            </a:r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Metadata</a:t>
            </a:r>
            <a:endParaRPr lang="en-AU" dirty="0" smtClean="0"/>
          </a:p>
          <a:p>
            <a:r>
              <a:rPr lang="en-AU" dirty="0" smtClean="0"/>
              <a:t>0..1 </a:t>
            </a:r>
            <a:r>
              <a:rPr lang="en-AU" dirty="0" err="1" smtClean="0"/>
              <a:t>Inlined</a:t>
            </a:r>
            <a:r>
              <a:rPr lang="en-AU" dirty="0" smtClean="0"/>
              <a:t> code system definition</a:t>
            </a:r>
          </a:p>
          <a:p>
            <a:r>
              <a:rPr lang="en-AU" dirty="0" smtClean="0"/>
              <a:t>0..* Composition Statements</a:t>
            </a:r>
          </a:p>
          <a:p>
            <a:pPr lvl="1"/>
            <a:r>
              <a:rPr lang="en-AU" dirty="0" smtClean="0"/>
              <a:t>Include other value sets</a:t>
            </a:r>
          </a:p>
          <a:p>
            <a:pPr lvl="1"/>
            <a:r>
              <a:rPr lang="en-AU" dirty="0" smtClean="0"/>
              <a:t>In/Exclude some or all codes from a </a:t>
            </a:r>
            <a:r>
              <a:rPr lang="en-AU" dirty="0" err="1" smtClean="0"/>
              <a:t>codesystem</a:t>
            </a:r>
            <a:endParaRPr lang="en-AU" dirty="0" smtClean="0"/>
          </a:p>
          <a:p>
            <a:pPr lvl="1"/>
            <a:r>
              <a:rPr lang="en-AU" dirty="0" smtClean="0"/>
              <a:t>In/Exclude codes based on </a:t>
            </a:r>
            <a:r>
              <a:rPr lang="en-AU" dirty="0" err="1" smtClean="0"/>
              <a:t>codesystem</a:t>
            </a:r>
            <a:r>
              <a:rPr lang="en-AU" dirty="0" smtClean="0"/>
              <a:t> properties</a:t>
            </a:r>
          </a:p>
          <a:p>
            <a:r>
              <a:rPr lang="en-AU" dirty="0" smtClean="0"/>
              <a:t>0..1 Expansion </a:t>
            </a:r>
            <a:r>
              <a:rPr lang="en-AU" sz="2800" dirty="0" smtClean="0"/>
              <a:t>(=actual content at a given time)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1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08912" cy="680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20" y="125760"/>
            <a:ext cx="8229600" cy="1143000"/>
          </a:xfrm>
        </p:spPr>
        <p:txBody>
          <a:bodyPr/>
          <a:lstStyle/>
          <a:p>
            <a:r>
              <a:rPr lang="en-AU" dirty="0" smtClean="0"/>
              <a:t>Metadata</a:t>
            </a:r>
            <a:endParaRPr lang="en-AU" dirty="0"/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96944" cy="546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08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Inline Code System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6709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5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Compose from Elsewhere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902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4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Value sets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Examples from specification and HSPC 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03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actually in the value set?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180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56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561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FHIR ValueSet Tutorial</vt:lpstr>
      <vt:lpstr>Value Set Resource</vt:lpstr>
      <vt:lpstr>Value Set Summary</vt:lpstr>
      <vt:lpstr>PowerPoint Presentation</vt:lpstr>
      <vt:lpstr>Metadata</vt:lpstr>
      <vt:lpstr>Inline Code System</vt:lpstr>
      <vt:lpstr>Compose from Elsewhere</vt:lpstr>
      <vt:lpstr>Example Value sets</vt:lpstr>
      <vt:lpstr>What’s actually in the value set?</vt:lpstr>
      <vt:lpstr>Value set Extensions #1</vt:lpstr>
      <vt:lpstr>ValueSet Extensions #2</vt:lpstr>
      <vt:lpstr>HL7 Registry Profile</vt:lpstr>
      <vt:lpstr>Operations</vt:lpstr>
      <vt:lpstr>Inducting a Code system</vt:lpstr>
      <vt:lpstr>LOINC in FHIR</vt:lpstr>
      <vt:lpstr>Concept Map Summary</vt:lpstr>
      <vt:lpstr>Concept Map Example</vt:lpstr>
      <vt:lpstr>Concept Map Example</vt:lpstr>
      <vt:lpstr>Concept Map Operations</vt:lpstr>
      <vt:lpstr>FHIR Terminology Server</vt:lpstr>
      <vt:lpstr>Leveraging Value Sets</vt:lpstr>
      <vt:lpstr>Functions for Value Sets</vt:lpstr>
      <vt:lpstr>LOINC Value set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ValueSet Tutorial</dc:title>
  <dc:creator>Grahame</dc:creator>
  <cp:lastModifiedBy>Grahame</cp:lastModifiedBy>
  <cp:revision>6</cp:revision>
  <dcterms:created xsi:type="dcterms:W3CDTF">2014-07-11T09:56:26Z</dcterms:created>
  <dcterms:modified xsi:type="dcterms:W3CDTF">2014-07-11T14:48:53Z</dcterms:modified>
</cp:coreProperties>
</file>