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56" r:id="rId2"/>
    <p:sldId id="324" r:id="rId3"/>
    <p:sldId id="281" r:id="rId4"/>
    <p:sldId id="284" r:id="rId5"/>
    <p:sldId id="285" r:id="rId6"/>
    <p:sldId id="315" r:id="rId7"/>
    <p:sldId id="286" r:id="rId8"/>
    <p:sldId id="313" r:id="rId9"/>
    <p:sldId id="316" r:id="rId10"/>
    <p:sldId id="403" r:id="rId11"/>
    <p:sldId id="319" r:id="rId12"/>
    <p:sldId id="320" r:id="rId13"/>
    <p:sldId id="321" r:id="rId14"/>
    <p:sldId id="322" r:id="rId15"/>
    <p:sldId id="323" r:id="rId16"/>
    <p:sldId id="325" r:id="rId17"/>
    <p:sldId id="326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288" r:id="rId28"/>
    <p:sldId id="340" r:id="rId29"/>
    <p:sldId id="341" r:id="rId30"/>
    <p:sldId id="342" r:id="rId31"/>
    <p:sldId id="343" r:id="rId32"/>
    <p:sldId id="289" r:id="rId33"/>
    <p:sldId id="301" r:id="rId34"/>
    <p:sldId id="298" r:id="rId35"/>
    <p:sldId id="397" r:id="rId36"/>
    <p:sldId id="303" r:id="rId37"/>
    <p:sldId id="387" r:id="rId38"/>
    <p:sldId id="418" r:id="rId39"/>
    <p:sldId id="419" r:id="rId40"/>
    <p:sldId id="431" r:id="rId41"/>
    <p:sldId id="432" r:id="rId42"/>
    <p:sldId id="359" r:id="rId43"/>
    <p:sldId id="346" r:id="rId44"/>
    <p:sldId id="393" r:id="rId45"/>
    <p:sldId id="429" r:id="rId46"/>
    <p:sldId id="430" r:id="rId47"/>
    <p:sldId id="348" r:id="rId48"/>
    <p:sldId id="347" r:id="rId49"/>
    <p:sldId id="402" r:id="rId50"/>
    <p:sldId id="349" r:id="rId51"/>
    <p:sldId id="396" r:id="rId52"/>
    <p:sldId id="426" r:id="rId53"/>
    <p:sldId id="427" r:id="rId54"/>
    <p:sldId id="290" r:id="rId55"/>
    <p:sldId id="299" r:id="rId56"/>
    <p:sldId id="420" r:id="rId57"/>
    <p:sldId id="300" r:id="rId58"/>
    <p:sldId id="421" r:id="rId59"/>
    <p:sldId id="400" r:id="rId60"/>
    <p:sldId id="401" r:id="rId61"/>
    <p:sldId id="423" r:id="rId62"/>
    <p:sldId id="424" r:id="rId63"/>
    <p:sldId id="425" r:id="rId64"/>
    <p:sldId id="422" r:id="rId65"/>
    <p:sldId id="413" r:id="rId66"/>
    <p:sldId id="414" r:id="rId67"/>
    <p:sldId id="415" r:id="rId68"/>
    <p:sldId id="416" r:id="rId69"/>
    <p:sldId id="417" r:id="rId70"/>
    <p:sldId id="395" r:id="rId71"/>
    <p:sldId id="436" r:id="rId72"/>
    <p:sldId id="434" r:id="rId73"/>
    <p:sldId id="435" r:id="rId74"/>
    <p:sldId id="350" r:id="rId75"/>
    <p:sldId id="351" r:id="rId76"/>
    <p:sldId id="433" r:id="rId77"/>
    <p:sldId id="391" r:id="rId78"/>
    <p:sldId id="336" r:id="rId79"/>
    <p:sldId id="437" r:id="rId80"/>
    <p:sldId id="438" r:id="rId81"/>
    <p:sldId id="439" r:id="rId82"/>
    <p:sldId id="440" r:id="rId83"/>
    <p:sldId id="441" r:id="rId84"/>
    <p:sldId id="442" r:id="rId85"/>
    <p:sldId id="366" r:id="rId86"/>
    <p:sldId id="367" r:id="rId87"/>
    <p:sldId id="369" r:id="rId88"/>
    <p:sldId id="337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1BF9CF8-8EF9-4AAF-A6BF-3E7D82FEF75C}" type="presOf" srcId="{1439D559-D189-4FF1-A4FB-F22A15A268D1}" destId="{B6C28692-8BAE-4E06-A3BE-9AAFCCA84D47}" srcOrd="0" destOrd="0" presId="urn:microsoft.com/office/officeart/2005/8/layout/matrix3"/>
    <dgm:cxn modelId="{98A585B1-EBA8-4889-ABE6-B938BB8F6AF7}" type="presOf" srcId="{B5E039F1-BBD9-49CA-AED0-167893AD4C2D}" destId="{AA9D5778-9E54-41DB-BF3A-44486A11C644}" srcOrd="0" destOrd="0" presId="urn:microsoft.com/office/officeart/2005/8/layout/matrix3"/>
    <dgm:cxn modelId="{A08BD551-CEDD-4F5D-AC51-F2628D6A9C61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8151167C-2D58-4DFE-9CA8-CA73F902B562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16116E37-3EA6-4095-A597-F3B2A427077B}" type="presOf" srcId="{3E4F9D75-D5D8-4314-ACBD-27833A7F9B37}" destId="{0F528374-3DE1-4486-B71C-82DC73192314}" srcOrd="0" destOrd="0" presId="urn:microsoft.com/office/officeart/2005/8/layout/matrix3"/>
    <dgm:cxn modelId="{DF7B5636-EFBF-4629-9BB2-7D208B23BD85}" type="presParOf" srcId="{0F528374-3DE1-4486-B71C-82DC73192314}" destId="{7476B03F-5A87-4E08-A32E-D8B9821AFAB6}" srcOrd="0" destOrd="0" presId="urn:microsoft.com/office/officeart/2005/8/layout/matrix3"/>
    <dgm:cxn modelId="{8176D0A0-28A1-460B-9EF2-C6565E95CF47}" type="presParOf" srcId="{0F528374-3DE1-4486-B71C-82DC73192314}" destId="{ECAE1A64-3C26-4CD0-8055-16154FF0361B}" srcOrd="1" destOrd="0" presId="urn:microsoft.com/office/officeart/2005/8/layout/matrix3"/>
    <dgm:cxn modelId="{8F2EE167-BD1B-4DAA-8846-69632305A677}" type="presParOf" srcId="{0F528374-3DE1-4486-B71C-82DC73192314}" destId="{AA9D5778-9E54-41DB-BF3A-44486A11C644}" srcOrd="2" destOrd="0" presId="urn:microsoft.com/office/officeart/2005/8/layout/matrix3"/>
    <dgm:cxn modelId="{A4E95C99-46C0-45A7-AF2B-9BCC0253BFCA}" type="presParOf" srcId="{0F528374-3DE1-4486-B71C-82DC73192314}" destId="{B6C28692-8BAE-4E06-A3BE-9AAFCCA84D47}" srcOrd="3" destOrd="0" presId="urn:microsoft.com/office/officeart/2005/8/layout/matrix3"/>
    <dgm:cxn modelId="{9C037DD7-2401-4B07-90F5-93E078C5959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Messages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tx1"/>
              </a:solidFill>
            </a:rPr>
            <a:t>Services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t>2014-07-22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isn’t necessarily physical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23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SOA discovery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017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80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657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dirty="0" smtClean="0"/>
              <a:t>Defined Structured Data</a:t>
            </a:r>
          </a:p>
          <a:p>
            <a:pPr lvl="2"/>
            <a:r>
              <a:rPr lang="en-AU" dirty="0" smtClean="0"/>
              <a:t>The logical, common contents of the resource</a:t>
            </a:r>
          </a:p>
          <a:p>
            <a:pPr lvl="2"/>
            <a:r>
              <a:rPr lang="en-AU" dirty="0" smtClean="0"/>
              <a:t>Mapped to formal definitions/RIM &amp; other formats</a:t>
            </a:r>
          </a:p>
          <a:p>
            <a:pPr lvl="1"/>
            <a:r>
              <a:rPr lang="en-AU" dirty="0" smtClean="0"/>
              <a:t>Extensions</a:t>
            </a:r>
          </a:p>
          <a:p>
            <a:pPr lvl="2"/>
            <a:r>
              <a:rPr lang="en-AU" dirty="0" smtClean="0"/>
              <a:t>“Non-common” requirements, but everyone can use</a:t>
            </a:r>
          </a:p>
          <a:p>
            <a:pPr lvl="2"/>
            <a:r>
              <a:rPr lang="en-AU" dirty="0" smtClean="0"/>
              <a:t>Published and managed</a:t>
            </a:r>
          </a:p>
          <a:p>
            <a:pPr lvl="1"/>
            <a:r>
              <a:rPr lang="en-AU" dirty="0" smtClean="0"/>
              <a:t>Narrative</a:t>
            </a:r>
          </a:p>
          <a:p>
            <a:pPr lvl="2"/>
            <a:r>
              <a:rPr lang="en-AU" dirty="0" smtClean="0"/>
              <a:t>Human readable (fall back)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291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32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Steve </a:t>
            </a:r>
            <a:r>
              <a:rPr lang="en-US" dirty="0" err="1" smtClean="0"/>
              <a:t>ballmer</a:t>
            </a:r>
            <a:r>
              <a:rPr lang="en-US" dirty="0" smtClean="0"/>
              <a:t> – It’s all about the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525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Recipient must be able</a:t>
            </a:r>
            <a:r>
              <a:rPr lang="en-US" baseline="0" dirty="0" smtClean="0"/>
              <a:t> to know about these in the instance</a:t>
            </a:r>
            <a:endParaRPr lang="en-US" dirty="0" smtClean="0"/>
          </a:p>
          <a:p>
            <a:r>
              <a:rPr lang="en-US" dirty="0" smtClean="0"/>
              <a:t>Avoid modifier extensions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864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33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205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have to support XML – is can be </a:t>
            </a:r>
            <a:r>
              <a:rPr lang="en-US" dirty="0" err="1" smtClean="0"/>
              <a:t>json</a:t>
            </a:r>
            <a:r>
              <a:rPr lang="en-US" baseline="0" dirty="0" smtClean="0"/>
              <a:t>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3900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Extensions and profiles</a:t>
            </a:r>
            <a:r>
              <a:rPr lang="en-US" baseline="0" dirty="0" smtClean="0"/>
              <a:t> are a big part of spec – Wednesday Q2 for specific session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286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</a:t>
            </a:r>
          </a:p>
          <a:p>
            <a:r>
              <a:rPr lang="en-US" dirty="0" smtClean="0"/>
              <a:t>Text linkages not as important when not human-attested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189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88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Who’s read the v3 spec? – modeler</a:t>
            </a:r>
            <a:r>
              <a:rPr lang="en-US" baseline="0" dirty="0" smtClean="0"/>
              <a:t> &amp; balloter focused</a:t>
            </a:r>
            <a:endParaRPr lang="en-US" dirty="0" smtClean="0"/>
          </a:p>
          <a:p>
            <a:r>
              <a:rPr lang="en-US" dirty="0" smtClean="0"/>
              <a:t>Spec is driven by people who write code</a:t>
            </a:r>
          </a:p>
          <a:p>
            <a:r>
              <a:rPr lang="en-US" dirty="0" smtClean="0"/>
              <a:t>Numerous</a:t>
            </a:r>
            <a:r>
              <a:rPr lang="en-US" baseline="0" dirty="0" smtClean="0"/>
              <a:t> pieces have been changed because of experience with what worked when trying to implement</a:t>
            </a:r>
          </a:p>
          <a:p>
            <a:r>
              <a:rPr lang="en-US" baseline="0" dirty="0" smtClean="0"/>
              <a:t>Even have a test workbench for RESTful servers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74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by constraint failed – years to develop, what</a:t>
            </a:r>
            <a:r>
              <a:rPr lang="en-US" baseline="0" dirty="0" smtClean="0"/>
              <a:t> was produced required yet more design to be implementable and after that might not be interoperable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to determine the 80%?  Look to existing specs – v2, v3, CDA templates, OpenEHR, jurisdictional projects, what implementations we’ve seen</a:t>
            </a:r>
          </a:p>
          <a:p>
            <a:r>
              <a:rPr lang="en-US" baseline="0" dirty="0" smtClean="0"/>
              <a:t>If not sure, err on the side of “not in for now”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not 80% of instances, 80% of implementations</a:t>
            </a:r>
          </a:p>
          <a:p>
            <a:endParaRPr lang="en-US" dirty="0" smtClean="0"/>
          </a:p>
          <a:p>
            <a:r>
              <a:rPr lang="en-US" dirty="0" smtClean="0"/>
              <a:t>Challenges with “raising the</a:t>
            </a:r>
            <a:r>
              <a:rPr lang="en-US" baseline="0" dirty="0" smtClean="0"/>
              <a:t> bar”</a:t>
            </a:r>
          </a:p>
          <a:p>
            <a:r>
              <a:rPr lang="en-US" baseline="0" dirty="0" smtClean="0"/>
              <a:t>What happens when there aren’t many/any implementations?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52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try very hard to *not* invent</a:t>
            </a:r>
            <a:r>
              <a:rPr lang="en-US" baseline="0" dirty="0" smtClean="0"/>
              <a:t> stuff that exists elsewhere unless it’s really broken or totally unaligned with the FHIR principles.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31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Even when you think your target will understand all the encoded data, reality is data often gets shared beyond the originally intended context</a:t>
            </a:r>
          </a:p>
          <a:p>
            <a:endParaRPr lang="en-US" baseline="0" dirty="0" smtClean="0"/>
          </a:p>
          <a:p>
            <a:r>
              <a:rPr lang="en-US" dirty="0" smtClean="0"/>
              <a:t>Allow</a:t>
            </a:r>
            <a:r>
              <a:rPr lang="en-US" baseline="0" dirty="0" smtClean="0"/>
              <a:t> for exceptions for things like automated device readings,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953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a bigger</a:t>
            </a:r>
            <a:r>
              <a:rPr lang="en-US" baseline="0" dirty="0" smtClean="0"/>
              <a:t> deal before HL7 decided to open up all IP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 legal text towards bottom of FHIR home page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06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integration do you need? Nx2 – twice what you have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004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org/devices/%5bdeviceid%5d/%5balarmid" TargetMode="External"/><Relationship Id="rId2" Type="http://schemas.openxmlformats.org/officeDocument/2006/relationships/hyperlink" Target="http://acme.org/devices/turnOffAlarm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ealthintersections.com.au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Publicly_Available_FHIR_Servers_for_testing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hl7.org/index.php?title=Open_Source_FHIR_implementation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37signals/highrise-ap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FHIR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Grahame Grieve</a:t>
            </a:r>
          </a:p>
          <a:p>
            <a:r>
              <a:rPr lang="en-AU" dirty="0" smtClean="0"/>
              <a:t>July 10, 2014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Development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 smtClean="0"/>
              <a:t>July 2011 – Conception</a:t>
            </a:r>
          </a:p>
          <a:p>
            <a:r>
              <a:rPr lang="en-AU" sz="3200" dirty="0" smtClean="0"/>
              <a:t>Aug/Sept 2012 – First Draft Ballot</a:t>
            </a:r>
          </a:p>
          <a:p>
            <a:r>
              <a:rPr lang="en-AU" sz="3200" dirty="0" smtClean="0"/>
              <a:t>Sept 2012 – First </a:t>
            </a:r>
            <a:r>
              <a:rPr lang="en-AU" sz="3200" dirty="0" err="1" smtClean="0"/>
              <a:t>Connectathon</a:t>
            </a:r>
            <a:endParaRPr lang="en-AU" sz="3200" dirty="0" smtClean="0"/>
          </a:p>
          <a:p>
            <a:r>
              <a:rPr lang="en-AU" sz="3200" dirty="0" smtClean="0"/>
              <a:t>Aug/Sept 2013 (now) – First DSTU ballot</a:t>
            </a:r>
            <a:br>
              <a:rPr lang="en-AU" sz="3200" dirty="0" smtClean="0"/>
            </a:br>
            <a:r>
              <a:rPr lang="en-AU" sz="3200" dirty="0" smtClean="0"/>
              <a:t>DSTU = Draft Standard For Trial Use</a:t>
            </a:r>
          </a:p>
          <a:p>
            <a:r>
              <a:rPr lang="en-AU" sz="3200" dirty="0" smtClean="0"/>
              <a:t>January 2014 – DSTU finalised</a:t>
            </a:r>
          </a:p>
          <a:p>
            <a:r>
              <a:rPr lang="en-AU" sz="3200" dirty="0" smtClean="0"/>
              <a:t>~Mar 2015 – 2</a:t>
            </a:r>
            <a:r>
              <a:rPr lang="en-AU" sz="3200" baseline="30000" dirty="0" smtClean="0"/>
              <a:t>nd</a:t>
            </a:r>
            <a:r>
              <a:rPr lang="en-AU" sz="3200" dirty="0" smtClean="0"/>
              <a:t> DSTU</a:t>
            </a:r>
          </a:p>
          <a:p>
            <a:r>
              <a:rPr lang="en-AU" sz="3200" dirty="0" smtClean="0"/>
              <a:t>Mid 2016? – Normative Version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22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Principles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Implementer</a:t>
            </a:r>
            <a:r>
              <a:rPr lang="en-US" baseline="0" dirty="0" smtClean="0"/>
              <a:t> Focus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Specification is written for one target</a:t>
            </a:r>
            <a:r>
              <a:rPr lang="en-US" sz="2400" baseline="0" dirty="0" smtClean="0"/>
              <a:t> audience: implementers</a:t>
            </a:r>
          </a:p>
          <a:p>
            <a:pPr lvl="1"/>
            <a:r>
              <a:rPr lang="en-US" sz="2400" dirty="0" smtClean="0"/>
              <a:t>Rationale, modeling</a:t>
            </a:r>
            <a:r>
              <a:rPr lang="en-US" sz="2400" baseline="0" dirty="0" smtClean="0"/>
              <a:t> approaches, etc. kept elsewhere</a:t>
            </a:r>
          </a:p>
          <a:p>
            <a:pPr lvl="0"/>
            <a:r>
              <a:rPr lang="en-US" sz="2400" dirty="0" smtClean="0"/>
              <a:t>Multiple reference implementations from day 1</a:t>
            </a:r>
          </a:p>
          <a:p>
            <a:pPr lvl="0"/>
            <a:r>
              <a:rPr lang="en-US" sz="2400" dirty="0" smtClean="0"/>
              <a:t>Publicly available test servers</a:t>
            </a:r>
          </a:p>
          <a:p>
            <a:pPr lvl="0"/>
            <a:r>
              <a:rPr lang="en-US" sz="2400" dirty="0" smtClean="0"/>
              <a:t>Starter APIs published with spec</a:t>
            </a:r>
          </a:p>
          <a:p>
            <a:pPr lvl="1"/>
            <a:r>
              <a:rPr lang="en-US" sz="2400" dirty="0" smtClean="0"/>
              <a:t>C#, Java, Pascal, </a:t>
            </a:r>
            <a:r>
              <a:rPr lang="en-US" sz="2400" dirty="0" err="1" smtClean="0"/>
              <a:t>ObjectiveC</a:t>
            </a:r>
            <a:r>
              <a:rPr lang="en-US" sz="2400" dirty="0" smtClean="0"/>
              <a:t> – more to come</a:t>
            </a:r>
          </a:p>
          <a:p>
            <a:pPr lvl="0"/>
            <a:r>
              <a:rPr lang="en-US" sz="2400" dirty="0" smtClean="0"/>
              <a:t>Connectathons</a:t>
            </a:r>
            <a:r>
              <a:rPr lang="en-US" sz="2400" baseline="0" dirty="0" smtClean="0"/>
              <a:t> to verify specification approaches</a:t>
            </a:r>
          </a:p>
          <a:p>
            <a:pPr lvl="0"/>
            <a:r>
              <a:rPr lang="en-US" sz="2400" baseline="0" dirty="0" smtClean="0"/>
              <a:t>Instances you can read and understand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sz="2400" dirty="0" smtClean="0">
                <a:sym typeface="Wingdings" pitchFamily="2" charset="2"/>
              </a:rPr>
              <a:t>Lots of examples (and they’re valid too)</a:t>
            </a: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0272" y="3133383"/>
            <a:ext cx="187220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700" dirty="0" smtClean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7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XmlFhirReader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JsonTe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700" noProof="1" smtClean="0">
                <a:latin typeface="Consolas"/>
              </a:rPr>
              <a:t>//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700" noProof="1" smtClean="0">
                <a:solidFill>
                  <a:srgbClr val="2B91AF"/>
                </a:solidFill>
                <a:latin typeface="Consolas"/>
              </a:rPr>
              <a:t>StreamRead</a:t>
            </a:r>
            <a:endParaRPr lang="en-US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latin typeface="Consolas"/>
              </a:rPr>
              <a:t>//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JsonFhirRe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7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Resour</a:t>
            </a:r>
            <a:endParaRPr lang="nl-NL" sz="700" noProof="1" smtClean="0">
              <a:solidFill>
                <a:prstClr val="black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nl-NL" sz="700" noProof="1" smtClean="0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700" noProof="1" smtClean="0">
                <a:solidFill>
                  <a:prstClr val="black"/>
                </a:solidFill>
                <a:latin typeface="Consolas"/>
              </a:rPr>
              <a:t>.IsTrue(errors.Count() == 0</a:t>
            </a:r>
            <a:endParaRPr lang="nl-NL" sz="700" noProof="1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267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“Common” Scenarios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scenarios </a:t>
            </a:r>
            <a:r>
              <a:rPr lang="en-US" dirty="0" smtClean="0"/>
              <a:t>implementers </a:t>
            </a:r>
            <a:r>
              <a:rPr lang="en-US" dirty="0"/>
              <a:t>ask for</a:t>
            </a:r>
          </a:p>
          <a:p>
            <a:r>
              <a:rPr lang="en-US" dirty="0"/>
              <a:t>Inclusion of content in core specification is based on core content rule</a:t>
            </a:r>
          </a:p>
          <a:p>
            <a:pPr lvl="1"/>
            <a:r>
              <a:rPr lang="en-US" dirty="0"/>
              <a:t>“We only include data elements if we are confident that most normal implementations using that resource will make use of the element”</a:t>
            </a:r>
          </a:p>
          <a:p>
            <a:pPr lvl="1"/>
            <a:r>
              <a:rPr lang="en-US" dirty="0"/>
              <a:t>Other content </a:t>
            </a:r>
            <a:r>
              <a:rPr lang="en-US" dirty="0" smtClean="0"/>
              <a:t>in extensions (more </a:t>
            </a:r>
            <a:r>
              <a:rPr lang="en-US" dirty="0"/>
              <a:t>on this later)</a:t>
            </a:r>
          </a:p>
          <a:p>
            <a:pPr lvl="1"/>
            <a:r>
              <a:rPr lang="en-US" dirty="0"/>
              <a:t>Easy to say, governance challenge to achieve</a:t>
            </a:r>
          </a:p>
          <a:p>
            <a:r>
              <a:rPr lang="en-US" dirty="0"/>
              <a:t>Resources are simple and easy to understand and use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89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shared using XML &amp; JSON</a:t>
            </a:r>
          </a:p>
          <a:p>
            <a:r>
              <a:rPr lang="en-US" dirty="0" smtClean="0"/>
              <a:t>Collections represented using ATOM</a:t>
            </a:r>
          </a:p>
          <a:p>
            <a:pPr lvl="1"/>
            <a:r>
              <a:rPr lang="en-US" dirty="0" smtClean="0"/>
              <a:t>Same technology</a:t>
            </a:r>
            <a:r>
              <a:rPr lang="en-US" baseline="0" dirty="0" smtClean="0"/>
              <a:t> that gives you your daily news summary</a:t>
            </a:r>
          </a:p>
          <a:p>
            <a:pPr lvl="1"/>
            <a:r>
              <a:rPr lang="en-US" baseline="0" dirty="0" smtClean="0"/>
              <a:t>Out-of-the-box publish/subscribe</a:t>
            </a:r>
          </a:p>
          <a:p>
            <a:pPr lvl="0"/>
            <a:r>
              <a:rPr lang="en-US" dirty="0" smtClean="0"/>
              <a:t>Web calls work the same way they do for Facebook</a:t>
            </a:r>
            <a:r>
              <a:rPr lang="en-US" baseline="0" dirty="0" smtClean="0"/>
              <a:t> &amp; Twitter</a:t>
            </a:r>
          </a:p>
          <a:p>
            <a:pPr lvl="0"/>
            <a:r>
              <a:rPr lang="en-US" dirty="0" smtClean="0"/>
              <a:t>Rely on HTTPS, OAuth, etc. for security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 rot="1342982">
            <a:off x="195075" y="2958290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12700">
                  <a:noFill/>
                  <a:prstDash val="solid"/>
                </a:ln>
                <a:solidFill>
                  <a:schemeClr val="accent1">
                    <a:alpha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http://...</a:t>
            </a:r>
            <a:endParaRPr lang="en-US" sz="16600" b="1" cap="none" spc="0" dirty="0">
              <a:ln w="12700">
                <a:noFill/>
                <a:prstDash val="solid"/>
              </a:ln>
              <a:solidFill>
                <a:schemeClr val="accent1">
                  <a:alpha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8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Readable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Documents has both narrative and data</a:t>
            </a:r>
          </a:p>
          <a:p>
            <a:r>
              <a:rPr lang="en-US" dirty="0" smtClean="0"/>
              <a:t>The data / narrative dynamic exists throughout the process </a:t>
            </a:r>
          </a:p>
          <a:p>
            <a:pPr lvl="0"/>
            <a:r>
              <a:rPr lang="en-US" dirty="0" smtClean="0"/>
              <a:t>In FHIR, </a:t>
            </a:r>
            <a:r>
              <a:rPr lang="en-US" b="1" dirty="0" smtClean="0"/>
              <a:t>every</a:t>
            </a:r>
            <a:r>
              <a:rPr lang="en-US" b="0" baseline="0" dirty="0" smtClean="0"/>
              <a:t> resource is required to </a:t>
            </a:r>
            <a:br>
              <a:rPr lang="en-US" b="0" baseline="0" dirty="0" smtClean="0"/>
            </a:br>
            <a:r>
              <a:rPr lang="en-US" b="0" baseline="0" dirty="0" smtClean="0"/>
              <a:t>have a human-readable expression</a:t>
            </a:r>
          </a:p>
          <a:p>
            <a:pPr lvl="1"/>
            <a:r>
              <a:rPr lang="en-US" dirty="0" smtClean="0"/>
              <a:t>Can be direct rendering or human entered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70" y="3501008"/>
            <a:ext cx="1187533" cy="1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8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Freely available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Unencumbered – free for use, no membership required</a:t>
            </a:r>
          </a:p>
          <a:p>
            <a:r>
              <a:rPr lang="en-US" dirty="0" smtClean="0">
                <a:hlinkClick r:id="rId3"/>
              </a:rPr>
              <a:t>http://hl7.org/fhir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6562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office\AppData\Local\Microsoft\Windows\Temporary Internet Files\Content.IE5\2B0EXTZ8\MC90010475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753741"/>
            <a:ext cx="1747838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9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FHIR &amp; Cost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These factors will drive down the cost of integration and interoperability </a:t>
            </a:r>
          </a:p>
          <a:p>
            <a:pPr lvl="1"/>
            <a:r>
              <a:rPr lang="en-AU" sz="2600" dirty="0" smtClean="0"/>
              <a:t>Easier to Develop</a:t>
            </a:r>
          </a:p>
          <a:p>
            <a:pPr lvl="1"/>
            <a:r>
              <a:rPr lang="en-AU" sz="2600" dirty="0" smtClean="0"/>
              <a:t>Easier to Troubleshoot</a:t>
            </a:r>
          </a:p>
          <a:p>
            <a:pPr lvl="1"/>
            <a:r>
              <a:rPr lang="en-AU" sz="2600" dirty="0" smtClean="0"/>
              <a:t>Easier to Leverage in production</a:t>
            </a:r>
          </a:p>
          <a:p>
            <a:pPr lvl="1"/>
            <a:r>
              <a:rPr lang="en-AU" sz="2600" dirty="0" smtClean="0"/>
              <a:t>More people to do the work (less expensive consultants)</a:t>
            </a:r>
          </a:p>
          <a:p>
            <a:r>
              <a:rPr lang="en-AU" sz="2800" dirty="0" smtClean="0"/>
              <a:t>Competing approaches will have to match the cost, or disappear – effect is already being felt</a:t>
            </a:r>
          </a:p>
        </p:txBody>
      </p:sp>
    </p:spTree>
    <p:extLst>
      <p:ext uri="{BB962C8B-B14F-4D97-AF65-F5344CB8AC3E}">
        <p14:creationId xmlns:p14="http://schemas.microsoft.com/office/powerpoint/2010/main" val="114959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impact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772400" cy="4478149"/>
          </a:xfrm>
        </p:spPr>
        <p:txBody>
          <a:bodyPr/>
          <a:lstStyle/>
          <a:p>
            <a:r>
              <a:rPr lang="en-AU" dirty="0" smtClean="0"/>
              <a:t>Impact of FHIR on the market:</a:t>
            </a:r>
          </a:p>
          <a:p>
            <a:pPr lvl="1"/>
            <a:r>
              <a:rPr lang="en-AU" dirty="0" smtClean="0"/>
              <a:t>Drive interoperability prices down</a:t>
            </a:r>
          </a:p>
          <a:p>
            <a:pPr lvl="1"/>
            <a:r>
              <a:rPr lang="en-AU" dirty="0" smtClean="0"/>
              <a:t>Higher Expectations</a:t>
            </a:r>
          </a:p>
          <a:p>
            <a:pPr lvl="1"/>
            <a:r>
              <a:rPr lang="en-AU" dirty="0" smtClean="0"/>
              <a:t>Increased spend on integration (N x 2!)</a:t>
            </a:r>
          </a:p>
          <a:p>
            <a:r>
              <a:rPr lang="en-AU" dirty="0" smtClean="0"/>
              <a:t>Overall Market focus</a:t>
            </a:r>
          </a:p>
          <a:p>
            <a:pPr lvl="1"/>
            <a:r>
              <a:rPr lang="en-AU" dirty="0" smtClean="0"/>
              <a:t>PHR on the web</a:t>
            </a:r>
          </a:p>
          <a:p>
            <a:pPr lvl="1"/>
            <a:r>
              <a:rPr lang="en-AU" dirty="0" smtClean="0"/>
              <a:t>Healthcare repositories (MHD+)</a:t>
            </a:r>
          </a:p>
          <a:p>
            <a:pPr lvl="1"/>
            <a:r>
              <a:rPr lang="en-AU" dirty="0" smtClean="0"/>
              <a:t>Device Data management</a:t>
            </a:r>
          </a:p>
          <a:p>
            <a:pPr lvl="1"/>
            <a:r>
              <a:rPr lang="en-AU" dirty="0"/>
              <a:t>Retooling existing connections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4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gforge.hl7.org/svn/fhir/trunk/presentations/2014-07 </a:t>
            </a:r>
            <a:r>
              <a:rPr lang="en-CA" dirty="0" err="1" smtClean="0">
                <a:hlinkClick r:id="rId2"/>
              </a:rPr>
              <a:t>Regenstrief</a:t>
            </a:r>
            <a:r>
              <a:rPr lang="en-CA" dirty="0" smtClean="0">
                <a:hlinkClick r:id="rId2"/>
              </a:rPr>
              <a:t>/Introduction </a:t>
            </a:r>
            <a:r>
              <a:rPr lang="en-CA" dirty="0">
                <a:hlinkClick r:id="rId2"/>
              </a:rPr>
              <a:t>to </a:t>
            </a:r>
            <a:r>
              <a:rPr lang="en-CA" dirty="0" smtClean="0">
                <a:hlinkClick r:id="rId2"/>
              </a:rPr>
              <a:t>FHIR.pptx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err="1">
                <a:hlinkClick r:id="rId3"/>
              </a:rPr>
              <a:t>Unported</a:t>
            </a:r>
            <a:r>
              <a:rPr lang="en-CA" u="sng" dirty="0">
                <a:hlinkClick r:id="rId3"/>
              </a:rPr>
              <a:t>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About REST and Resources</a:t>
            </a:r>
            <a:endParaRPr lang="en-AU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9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468916"/>
          </a:xfrm>
        </p:spPr>
        <p:txBody>
          <a:bodyPr/>
          <a:lstStyle/>
          <a:p>
            <a:r>
              <a:rPr lang="en-AU" dirty="0" smtClean="0"/>
              <a:t>“</a:t>
            </a:r>
            <a:r>
              <a:rPr lang="en-AU" b="0" dirty="0"/>
              <a:t>Representational state transfer” – an architecture for how to connect systems</a:t>
            </a:r>
          </a:p>
          <a:p>
            <a:endParaRPr lang="en-AU" dirty="0" smtClean="0"/>
          </a:p>
          <a:p>
            <a:r>
              <a:rPr lang="en-AU" b="0" dirty="0" smtClean="0"/>
              <a:t>Outcomes</a:t>
            </a:r>
          </a:p>
          <a:p>
            <a:pPr lvl="1"/>
            <a:r>
              <a:rPr lang="en-AU" b="0" dirty="0" smtClean="0"/>
              <a:t>Simple stable interfaces</a:t>
            </a:r>
          </a:p>
          <a:p>
            <a:pPr lvl="1"/>
            <a:r>
              <a:rPr lang="en-AU" b="0" dirty="0" smtClean="0"/>
              <a:t>High Performance / Scalability</a:t>
            </a:r>
          </a:p>
          <a:p>
            <a:pPr lvl="1"/>
            <a:r>
              <a:rPr lang="en-AU" b="0" dirty="0" smtClean="0"/>
              <a:t>Visible Process (e.g. can debug)</a:t>
            </a:r>
          </a:p>
          <a:p>
            <a:pPr lvl="1"/>
            <a:r>
              <a:rPr lang="en-AU" b="0" dirty="0" smtClean="0"/>
              <a:t>Portability</a:t>
            </a:r>
          </a:p>
          <a:p>
            <a:pPr lvl="1"/>
            <a:r>
              <a:rPr lang="en-AU" b="0" dirty="0" smtClean="0"/>
              <a:t>Reliability (resistance to failure)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in 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72816"/>
            <a:ext cx="8147248" cy="4505849"/>
          </a:xfrm>
        </p:spPr>
        <p:txBody>
          <a:bodyPr/>
          <a:lstStyle/>
          <a:p>
            <a:r>
              <a:rPr lang="en-AU" dirty="0" smtClean="0"/>
              <a:t>“Resources” with an explicit and stable URI</a:t>
            </a:r>
          </a:p>
          <a:p>
            <a:pPr lvl="1"/>
            <a:r>
              <a:rPr lang="en-AU" dirty="0" smtClean="0"/>
              <a:t>The name for what gets exchanged in REST</a:t>
            </a:r>
          </a:p>
          <a:p>
            <a:pPr lvl="1"/>
            <a:r>
              <a:rPr lang="en-AU" dirty="0"/>
              <a:t>Defined behaviour and meaning</a:t>
            </a:r>
          </a:p>
          <a:p>
            <a:pPr lvl="1"/>
            <a:r>
              <a:rPr lang="en-AU" dirty="0"/>
              <a:t>Known identity / </a:t>
            </a:r>
            <a:r>
              <a:rPr lang="en-AU" dirty="0" smtClean="0"/>
              <a:t>location</a:t>
            </a:r>
          </a:p>
          <a:p>
            <a:pPr lvl="1"/>
            <a:r>
              <a:rPr lang="en-AU" dirty="0" smtClean="0"/>
              <a:t>Quite an abstract idea</a:t>
            </a:r>
          </a:p>
          <a:p>
            <a:r>
              <a:rPr lang="en-AU" dirty="0" smtClean="0"/>
              <a:t>Formats: XML / JSON / RDF</a:t>
            </a:r>
          </a:p>
          <a:p>
            <a:r>
              <a:rPr lang="en-AU" dirty="0" smtClean="0"/>
              <a:t>Exchange using HTTP</a:t>
            </a:r>
          </a:p>
          <a:p>
            <a:r>
              <a:rPr lang="en-AU" dirty="0" smtClean="0"/>
              <a:t>Security: SSL / OAuth</a:t>
            </a:r>
          </a:p>
          <a:p>
            <a:r>
              <a:rPr lang="en-AU" dirty="0" smtClean="0"/>
              <a:t>“REST” followed loosely, hence “</a:t>
            </a:r>
            <a:r>
              <a:rPr lang="en-AU" dirty="0" err="1" smtClean="0"/>
              <a:t>RESTful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2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REST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075240" cy="465358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CRUD(E):</a:t>
            </a:r>
          </a:p>
          <a:p>
            <a:r>
              <a:rPr lang="en-AU" dirty="0" smtClean="0"/>
              <a:t>Create – create a new instance of data</a:t>
            </a:r>
          </a:p>
          <a:p>
            <a:r>
              <a:rPr lang="en-AU" dirty="0" smtClean="0"/>
              <a:t>Read – get the content (state) of an instance of data</a:t>
            </a:r>
          </a:p>
          <a:p>
            <a:r>
              <a:rPr lang="en-AU" dirty="0" smtClean="0"/>
              <a:t>Update – change the content of an instance of data</a:t>
            </a:r>
          </a:p>
          <a:p>
            <a:r>
              <a:rPr lang="en-AU" dirty="0" smtClean="0"/>
              <a:t>Delete – remove the instance of data</a:t>
            </a:r>
          </a:p>
          <a:p>
            <a:r>
              <a:rPr lang="en-AU" dirty="0" smtClean="0"/>
              <a:t>Execute – get the instance of data (?) to do something for you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5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7772400" cy="4515082"/>
          </a:xfrm>
        </p:spPr>
        <p:txBody>
          <a:bodyPr/>
          <a:lstStyle/>
          <a:p>
            <a:r>
              <a:rPr lang="en-AU" dirty="0" smtClean="0"/>
              <a:t>RPC (Remote Procedure Call):</a:t>
            </a:r>
          </a:p>
          <a:p>
            <a:pPr lvl="1"/>
            <a:r>
              <a:rPr lang="en-AU" dirty="0" smtClean="0"/>
              <a:t>Ask a server to perform some operation</a:t>
            </a:r>
          </a:p>
          <a:p>
            <a:pPr lvl="1"/>
            <a:r>
              <a:rPr lang="en-AU" dirty="0" smtClean="0"/>
              <a:t>Hand it a set of parameters</a:t>
            </a:r>
          </a:p>
          <a:p>
            <a:pPr lvl="1"/>
            <a:r>
              <a:rPr lang="en-AU" dirty="0" smtClean="0"/>
              <a:t>Server performs some operations</a:t>
            </a:r>
          </a:p>
          <a:p>
            <a:pPr lvl="1"/>
            <a:r>
              <a:rPr lang="en-AU" dirty="0" smtClean="0"/>
              <a:t>Returns a set of parameters</a:t>
            </a:r>
            <a:endParaRPr lang="en-AU" dirty="0"/>
          </a:p>
          <a:p>
            <a:r>
              <a:rPr lang="en-AU" dirty="0" smtClean="0"/>
              <a:t>REST:</a:t>
            </a:r>
          </a:p>
          <a:p>
            <a:pPr lvl="1"/>
            <a:r>
              <a:rPr lang="en-AU" dirty="0" smtClean="0"/>
              <a:t>Define a URI that represents the state of something</a:t>
            </a:r>
          </a:p>
          <a:p>
            <a:pPr lvl="1"/>
            <a:r>
              <a:rPr lang="en-AU" dirty="0" smtClean="0"/>
              <a:t>Tell the server what the state should be </a:t>
            </a:r>
          </a:p>
          <a:p>
            <a:pPr lvl="1"/>
            <a:r>
              <a:rPr lang="en-AU" dirty="0" smtClean="0"/>
              <a:t>Server makes the state change happen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8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787208" cy="4515082"/>
          </a:xfrm>
        </p:spPr>
        <p:txBody>
          <a:bodyPr/>
          <a:lstStyle/>
          <a:p>
            <a:r>
              <a:rPr lang="en-AU" sz="2800" dirty="0" smtClean="0"/>
              <a:t>Example: </a:t>
            </a:r>
          </a:p>
          <a:p>
            <a:pPr lvl="1"/>
            <a:r>
              <a:rPr lang="en-AU" sz="2400" dirty="0" smtClean="0"/>
              <a:t>A device that monitors a patient %0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</a:t>
            </a:r>
            <a:r>
              <a:rPr lang="en-AU" sz="2400" dirty="0"/>
              <a:t>S</a:t>
            </a:r>
            <a:r>
              <a:rPr lang="en-AU" sz="2400" dirty="0" smtClean="0"/>
              <a:t>at</a:t>
            </a:r>
          </a:p>
          <a:p>
            <a:pPr lvl="1"/>
            <a:r>
              <a:rPr lang="en-AU" sz="2400" dirty="0" smtClean="0"/>
              <a:t>Raises an alarm on EHR if it’s too low</a:t>
            </a:r>
          </a:p>
          <a:p>
            <a:pPr lvl="1"/>
            <a:r>
              <a:rPr lang="en-AU" sz="2400" dirty="0" smtClean="0"/>
              <a:t>EHR can turn the alarm off</a:t>
            </a:r>
          </a:p>
          <a:p>
            <a:r>
              <a:rPr lang="en-AU" sz="2800" dirty="0" smtClean="0"/>
              <a:t>RPC: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2"/>
              </a:rPr>
              <a:t>http://acme.org/devices/turnOffAlarm</a:t>
            </a:r>
            <a:endParaRPr lang="en-AU" sz="2400" dirty="0" smtClean="0"/>
          </a:p>
          <a:p>
            <a:pPr lvl="1"/>
            <a:r>
              <a:rPr lang="en-AU" sz="2400" dirty="0" smtClean="0"/>
              <a:t>Parameters: device id, alarm id</a:t>
            </a:r>
          </a:p>
          <a:p>
            <a:r>
              <a:rPr lang="en-AU" sz="2800" dirty="0" smtClean="0"/>
              <a:t>REST:</a:t>
            </a:r>
          </a:p>
          <a:p>
            <a:pPr lvl="1"/>
            <a:r>
              <a:rPr lang="en-AU" sz="2400" dirty="0" smtClean="0"/>
              <a:t>POST </a:t>
            </a:r>
            <a:r>
              <a:rPr lang="en-AU" sz="2400" dirty="0" smtClean="0">
                <a:hlinkClick r:id="rId3"/>
              </a:rPr>
              <a:t>http://acme.org/devices/[deviceid]/[alarmid</a:t>
            </a:r>
            <a:r>
              <a:rPr lang="en-AU" sz="2400" dirty="0" smtClean="0"/>
              <a:t>]</a:t>
            </a:r>
          </a:p>
          <a:p>
            <a:pPr lvl="1"/>
            <a:r>
              <a:rPr lang="en-AU" sz="2400" dirty="0" smtClean="0"/>
              <a:t>Content: data to say “Alarm is off” 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9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RPC vs REST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7772400" cy="3656386"/>
          </a:xfrm>
        </p:spPr>
        <p:txBody>
          <a:bodyPr/>
          <a:lstStyle/>
          <a:p>
            <a:r>
              <a:rPr lang="en-AU" dirty="0" smtClean="0"/>
              <a:t>Difference is subtle, and depends on perspective</a:t>
            </a:r>
          </a:p>
          <a:p>
            <a:r>
              <a:rPr lang="en-AU" dirty="0" smtClean="0"/>
              <a:t>Outcome is large difference</a:t>
            </a:r>
          </a:p>
          <a:p>
            <a:r>
              <a:rPr lang="en-AU" dirty="0" smtClean="0"/>
              <a:t>REST is increasingly preferred in practice</a:t>
            </a:r>
          </a:p>
          <a:p>
            <a:r>
              <a:rPr lang="en-AU" dirty="0" smtClean="0"/>
              <a:t>Most systems mix and match </a:t>
            </a:r>
          </a:p>
          <a:p>
            <a:pPr lvl="1"/>
            <a:r>
              <a:rPr lang="en-AU" dirty="0" smtClean="0"/>
              <a:t>“mini-operations”</a:t>
            </a:r>
          </a:p>
          <a:p>
            <a:r>
              <a:rPr lang="en-AU" dirty="0" smtClean="0"/>
              <a:t>General issue: REST doesn’t deal well if server needs context from the client</a:t>
            </a:r>
          </a:p>
          <a:p>
            <a:pPr lvl="1"/>
            <a:r>
              <a:rPr lang="en-AU" dirty="0" smtClean="0"/>
              <a:t>Needed for poorly trusted clients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0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3782115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0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CDA</a:t>
            </a:r>
          </a:p>
          <a:p>
            <a:r>
              <a:rPr lang="en-US" dirty="0" smtClean="0"/>
              <a:t>Collection</a:t>
            </a:r>
            <a:r>
              <a:rPr lang="en-US" baseline="0" dirty="0" smtClean="0"/>
              <a:t> of resources bound together</a:t>
            </a:r>
          </a:p>
          <a:p>
            <a:pPr lvl="1"/>
            <a:r>
              <a:rPr lang="en-US" baseline="0" dirty="0" smtClean="0"/>
              <a:t>Root is a “Composition” resource</a:t>
            </a:r>
          </a:p>
          <a:p>
            <a:pPr lvl="1"/>
            <a:r>
              <a:rPr lang="en-US" baseline="0" dirty="0" smtClean="0"/>
              <a:t>Just like CDA header</a:t>
            </a:r>
          </a:p>
          <a:p>
            <a:r>
              <a:rPr lang="en-US" baseline="0" dirty="0" smtClean="0"/>
              <a:t>Sent as an ATOM feed</a:t>
            </a:r>
          </a:p>
          <a:p>
            <a:r>
              <a:rPr lang="en-US" baseline="0" dirty="0" smtClean="0"/>
              <a:t>One context</a:t>
            </a:r>
          </a:p>
          <a:p>
            <a:r>
              <a:rPr lang="en-US" baseline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4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v2 and v3 messaging</a:t>
            </a:r>
          </a:p>
          <a:p>
            <a:r>
              <a:rPr lang="en-US" dirty="0" smtClean="0"/>
              <a:t>Also a collection of resources as an ATOM feed</a:t>
            </a:r>
          </a:p>
          <a:p>
            <a:r>
              <a:rPr lang="en-US" dirty="0" smtClean="0"/>
              <a:t>Allows request/response behavior with bundles for both request and response</a:t>
            </a:r>
          </a:p>
          <a:p>
            <a:r>
              <a:rPr lang="en-US" dirty="0" smtClean="0"/>
              <a:t>Event-driven</a:t>
            </a:r>
          </a:p>
          <a:p>
            <a:pPr lvl="1"/>
            <a:r>
              <a:rPr lang="en-US" dirty="0" smtClean="0"/>
              <a:t>E.g. Send lab order, get back result</a:t>
            </a:r>
          </a:p>
          <a:p>
            <a:r>
              <a:rPr lang="en-US" dirty="0" smtClean="0"/>
              <a:t>Can be asynchronous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82020844"/>
              </p:ext>
            </p:extLst>
          </p:nvPr>
        </p:nvGraphicFramePr>
        <p:xfrm>
          <a:off x="7092280" y="429309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Name:</a:t>
            </a:r>
            <a:r>
              <a:rPr lang="en-US" dirty="0" smtClean="0"/>
              <a:t> Grahame Grieve</a:t>
            </a:r>
          </a:p>
          <a:p>
            <a:r>
              <a:rPr lang="en-US" b="1" dirty="0" smtClean="0"/>
              <a:t>Company:</a:t>
            </a:r>
            <a:r>
              <a:rPr lang="en-US" dirty="0" smtClean="0"/>
              <a:t> Health Intersections Pty Ltd</a:t>
            </a:r>
          </a:p>
          <a:p>
            <a:r>
              <a:rPr lang="en-US" b="1" dirty="0" smtClean="0"/>
              <a:t>Background:</a:t>
            </a:r>
          </a:p>
          <a:p>
            <a:pPr lvl="1"/>
            <a:r>
              <a:rPr lang="en-US" dirty="0" smtClean="0"/>
              <a:t>Laboratory Scientist</a:t>
            </a:r>
          </a:p>
          <a:p>
            <a:pPr lvl="1"/>
            <a:r>
              <a:rPr lang="en-US" dirty="0" smtClean="0"/>
              <a:t>Diagnostic Systems Vendor</a:t>
            </a:r>
          </a:p>
          <a:p>
            <a:pPr lvl="1"/>
            <a:r>
              <a:rPr lang="en-US" dirty="0" smtClean="0"/>
              <a:t>Health Integration / Standards</a:t>
            </a:r>
          </a:p>
          <a:p>
            <a:pPr lvl="1"/>
            <a:r>
              <a:rPr lang="en-US" dirty="0" smtClean="0"/>
              <a:t>FHIR Project Lead</a:t>
            </a:r>
          </a:p>
          <a:p>
            <a:pPr lvl="1"/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http://healthintersections.com.au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44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baseline="0" dirty="0" smtClean="0"/>
              <a:t> Oriented Architecture (SOA)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whatever you like </a:t>
            </a:r>
          </a:p>
          <a:p>
            <a:pPr lvl="1"/>
            <a:r>
              <a:rPr lang="en-US" dirty="0" smtClean="0"/>
              <a:t>(based on SOA principles)</a:t>
            </a:r>
          </a:p>
          <a:p>
            <a:pPr lvl="1"/>
            <a:r>
              <a:rPr lang="en-US" dirty="0" smtClean="0"/>
              <a:t>Ultra complex workflows</a:t>
            </a:r>
          </a:p>
          <a:p>
            <a:pPr lvl="1"/>
            <a:r>
              <a:rPr lang="en-US" dirty="0" smtClean="0"/>
              <a:t>Ultra simple workflows</a:t>
            </a:r>
          </a:p>
          <a:p>
            <a:pPr lvl="1"/>
            <a:r>
              <a:rPr lang="en-US" dirty="0" smtClean="0"/>
              <a:t>Individual resources or collections (in Atom or other formats)</a:t>
            </a:r>
          </a:p>
          <a:p>
            <a:pPr lvl="1"/>
            <a:r>
              <a:rPr lang="en-US" dirty="0" smtClean="0"/>
              <a:t>Use HTTP or use something else</a:t>
            </a:r>
          </a:p>
          <a:p>
            <a:pPr lvl="1"/>
            <a:r>
              <a:rPr lang="en-US" dirty="0" smtClean="0"/>
              <a:t>Only constraint is that you’re passing around FHIR resources in some shape or manner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644550"/>
              </p:ext>
            </p:extLst>
          </p:nvPr>
        </p:nvGraphicFramePr>
        <p:xfrm>
          <a:off x="7020272" y="1916832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Regardless of paradigm</a:t>
            </a:r>
            <a:r>
              <a:rPr lang="en-US" sz="2600" baseline="0" dirty="0" smtClean="0"/>
              <a:t> </a:t>
            </a:r>
            <a:r>
              <a:rPr lang="en-US" sz="2600" b="1" baseline="0" dirty="0" smtClean="0"/>
              <a:t>the content is the same</a:t>
            </a:r>
            <a:endParaRPr lang="en-US" sz="2600" b="0" baseline="0" dirty="0" smtClean="0"/>
          </a:p>
          <a:p>
            <a:r>
              <a:rPr lang="en-US" sz="2600" b="0" baseline="0" dirty="0" smtClean="0"/>
              <a:t>This means it’s straight-forward to share content across paradigms</a:t>
            </a:r>
          </a:p>
          <a:p>
            <a:pPr lvl="1"/>
            <a:r>
              <a:rPr lang="en-US" sz="2600" dirty="0" smtClean="0"/>
              <a:t>E.g. Receive a lab result in a message.  Package it in a discharge</a:t>
            </a:r>
            <a:r>
              <a:rPr lang="en-US" sz="2600" baseline="0" dirty="0" smtClean="0"/>
              <a:t> summary document</a:t>
            </a:r>
          </a:p>
          <a:p>
            <a:pPr lvl="0"/>
            <a:r>
              <a:rPr lang="en-US" sz="2600" dirty="0" smtClean="0"/>
              <a:t>It also means constraints can be shared across paradigms</a:t>
            </a:r>
          </a:p>
          <a:p>
            <a:pPr lvl="1"/>
            <a:r>
              <a:rPr lang="en-US" sz="2600" dirty="0" smtClean="0"/>
              <a:t>E.g. Define a profile for Blood Pressure and use it on resources in messages, documents, REST and services</a:t>
            </a:r>
            <a:endParaRPr lang="en-CA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Resources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0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Document, Message, Profile, Conformance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Non-examples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Too small</a:t>
            </a:r>
          </a:p>
          <a:p>
            <a:r>
              <a:rPr lang="en-US" dirty="0" smtClean="0"/>
              <a:t>Electronic Health Record </a:t>
            </a:r>
          </a:p>
          <a:p>
            <a:pPr lvl="1"/>
            <a:r>
              <a:rPr lang="en-US" dirty="0" smtClean="0"/>
              <a:t>Too big</a:t>
            </a:r>
          </a:p>
          <a:p>
            <a:r>
              <a:rPr lang="en-US" dirty="0" smtClean="0"/>
              <a:t>Blood Pressure</a:t>
            </a:r>
          </a:p>
          <a:p>
            <a:pPr lvl="1"/>
            <a:r>
              <a:rPr lang="en-US" dirty="0" smtClean="0"/>
              <a:t>Too specific</a:t>
            </a:r>
          </a:p>
          <a:p>
            <a:r>
              <a:rPr lang="en-US" dirty="0" smtClean="0"/>
              <a:t>Intervention</a:t>
            </a:r>
          </a:p>
          <a:p>
            <a:pPr lvl="1"/>
            <a:r>
              <a:rPr lang="en-US" dirty="0" smtClean="0"/>
              <a:t>Too broad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247456" y="5833183"/>
            <a:ext cx="334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 total</a:t>
            </a:r>
            <a:endParaRPr lang="en-CA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uiExpand="1" build="p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 Resource List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542654" cy="583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9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anatomy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4695056" cy="592088"/>
          </a:xfrm>
        </p:spPr>
        <p:txBody>
          <a:bodyPr/>
          <a:lstStyle/>
          <a:p>
            <a:r>
              <a:rPr lang="en-AU" dirty="0" smtClean="0"/>
              <a:t>Resources have 3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419872" y="4005064"/>
            <a:ext cx="1800200" cy="1872208"/>
          </a:xfrm>
          <a:prstGeom prst="rect">
            <a:avLst/>
          </a:prstGeom>
          <a:solidFill>
            <a:srgbClr val="B6DF8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Defined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Structured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Data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19872" y="2564904"/>
            <a:ext cx="1800200" cy="720080"/>
          </a:xfrm>
          <a:prstGeom prst="rect">
            <a:avLst/>
          </a:prstGeom>
          <a:solidFill>
            <a:srgbClr val="97D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Extensions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19872" y="3284984"/>
            <a:ext cx="180020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Arial" charset="0"/>
              </a:rPr>
              <a:t>Narrative</a:t>
            </a:r>
            <a:endParaRPr kumimoji="0" lang="en-CA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712" y="332656"/>
            <a:ext cx="5416057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8713" y="1124743"/>
            <a:ext cx="5416056" cy="117383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FBE2B389-5997-41EC-A1F5-068E11418883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Text Box 3"/>
          <p:cNvSpPr txBox="1"/>
          <p:nvPr/>
        </p:nvSpPr>
        <p:spPr>
          <a:xfrm>
            <a:off x="6413609" y="1268761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Human Readable </a:t>
            </a:r>
            <a:r>
              <a:rPr lang="en-AU" sz="1600" dirty="0" smtClean="0">
                <a:effectLst/>
                <a:ea typeface="Calibri"/>
                <a:cs typeface="Times New Roman"/>
              </a:rPr>
              <a:t>Summary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8144" y="1628800"/>
            <a:ext cx="5429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/>
          <p:nvPr/>
        </p:nvSpPr>
        <p:spPr>
          <a:xfrm>
            <a:off x="6413609" y="3140968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>
                <a:effectLst/>
                <a:ea typeface="Calibri"/>
                <a:cs typeface="Times New Roman"/>
              </a:rPr>
              <a:t>Standard Data </a:t>
            </a:r>
            <a:br>
              <a:rPr lang="en-AU" sz="1600" dirty="0">
                <a:effectLst/>
                <a:ea typeface="Calibri"/>
                <a:cs typeface="Times New Roman"/>
              </a:rPr>
            </a:br>
            <a:r>
              <a:rPr lang="en-AU" sz="1600" dirty="0">
                <a:effectLst/>
                <a:ea typeface="Calibri"/>
                <a:cs typeface="Times New Roman"/>
              </a:rPr>
              <a:t>Content: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MRN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Name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Gender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Date of Birth</a:t>
            </a:r>
            <a:endParaRPr lang="en-AU" sz="1600" dirty="0">
              <a:effectLst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ffectLst/>
                <a:ea typeface="Calibri"/>
                <a:cs typeface="Times New Roman"/>
              </a:rPr>
              <a:t>Provider</a:t>
            </a:r>
            <a:endParaRPr lang="en-AU" sz="1600" dirty="0">
              <a:effectLst/>
              <a:ea typeface="Calibri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70049" y="3995306"/>
            <a:ext cx="54356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8713" y="2276872"/>
            <a:ext cx="5439431" cy="401073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8713" y="476672"/>
            <a:ext cx="5416056" cy="648072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/>
          </a:p>
        </p:txBody>
      </p:sp>
      <p:sp>
        <p:nvSpPr>
          <p:cNvPr id="14" name="Text Box 10"/>
          <p:cNvSpPr txBox="1"/>
          <p:nvPr/>
        </p:nvSpPr>
        <p:spPr>
          <a:xfrm>
            <a:off x="6413609" y="467519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600" dirty="0" smtClean="0">
                <a:solidFill>
                  <a:schemeClr val="tx1"/>
                </a:solidFill>
                <a:effectLst/>
                <a:ea typeface="Calibri"/>
                <a:cs typeface="Times New Roman"/>
              </a:rPr>
              <a:t>Extension </a:t>
            </a:r>
            <a:r>
              <a:rPr lang="en-AU" sz="1600" dirty="0">
                <a:solidFill>
                  <a:schemeClr val="tx1"/>
                </a:solidFill>
                <a:effectLst/>
                <a:ea typeface="Calibri"/>
                <a:cs typeface="Times New Roman"/>
              </a:rPr>
              <a:t>with reference to its definition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870049" y="796132"/>
            <a:ext cx="541020" cy="4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272808" cy="1152128"/>
          </a:xfrm>
        </p:spPr>
        <p:txBody>
          <a:bodyPr/>
          <a:lstStyle/>
          <a:p>
            <a:r>
              <a:rPr lang="en-AU" dirty="0" smtClean="0"/>
              <a:t>Resource Documentation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772400" cy="4773614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For each Resource:</a:t>
            </a:r>
          </a:p>
          <a:p>
            <a:r>
              <a:rPr lang="en-AU" sz="2800" dirty="0" smtClean="0"/>
              <a:t>Scope and Usage Notes</a:t>
            </a:r>
          </a:p>
          <a:p>
            <a:r>
              <a:rPr lang="en-AU" sz="2800" dirty="0" smtClean="0"/>
              <a:t>Resource Content (UML and XML)</a:t>
            </a:r>
          </a:p>
          <a:p>
            <a:r>
              <a:rPr lang="en-AU" sz="2800" dirty="0" smtClean="0"/>
              <a:t>Terminology Bindings</a:t>
            </a:r>
          </a:p>
          <a:p>
            <a:r>
              <a:rPr lang="en-AU" sz="2800" dirty="0" smtClean="0"/>
              <a:t>Constraints</a:t>
            </a:r>
          </a:p>
          <a:p>
            <a:r>
              <a:rPr lang="en-AU" sz="2800" dirty="0" smtClean="0"/>
              <a:t>Implementation Issues</a:t>
            </a:r>
          </a:p>
          <a:p>
            <a:r>
              <a:rPr lang="en-AU" sz="2800" dirty="0" smtClean="0"/>
              <a:t>Search Parameters</a:t>
            </a:r>
          </a:p>
          <a:p>
            <a:r>
              <a:rPr lang="en-AU" sz="2800" dirty="0" smtClean="0"/>
              <a:t>Examples, Profiles, Formal Definitions</a:t>
            </a:r>
          </a:p>
          <a:p>
            <a:r>
              <a:rPr lang="en-AU" sz="2800" dirty="0" smtClean="0"/>
              <a:t>Mappings to RIM, CDA, v2, </a:t>
            </a:r>
            <a:r>
              <a:rPr lang="en-AU" sz="2800" dirty="0" err="1" smtClean="0"/>
              <a:t>etc</a:t>
            </a:r>
            <a:endParaRPr lang="en-AU" sz="2800" dirty="0" smtClean="0"/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39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Resource Definitions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772400" cy="423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FHIR?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93" y="251221"/>
            <a:ext cx="8607855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6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&amp; 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3319"/>
            <a:ext cx="7256463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7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Resources are defined as an XML structure based on desired wire syntax</a:t>
            </a:r>
          </a:p>
          <a:p>
            <a:pPr lvl="1"/>
            <a:r>
              <a:rPr lang="en-US" dirty="0" smtClean="0"/>
              <a:t>Hierarchy of elements</a:t>
            </a:r>
          </a:p>
          <a:p>
            <a:pPr lvl="1"/>
            <a:r>
              <a:rPr lang="en-US" dirty="0" smtClean="0"/>
              <a:t>Each element has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ither a datatype or nested elements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ardinality</a:t>
            </a:r>
          </a:p>
          <a:p>
            <a:pPr lvl="3"/>
            <a:r>
              <a:rPr lang="en-US" dirty="0" smtClean="0"/>
              <a:t>All collections are nested in a containing element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Mappings</a:t>
            </a:r>
          </a:p>
          <a:p>
            <a:r>
              <a:rPr lang="en-US" dirty="0" smtClean="0"/>
              <a:t>But instances in XML or JSON</a:t>
            </a:r>
          </a:p>
        </p:txBody>
      </p:sp>
    </p:spTree>
    <p:extLst>
      <p:ext uri="{BB962C8B-B14F-4D97-AF65-F5344CB8AC3E}">
        <p14:creationId xmlns:p14="http://schemas.microsoft.com/office/powerpoint/2010/main" val="33691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between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  <p:pic>
        <p:nvPicPr>
          <p:cNvPr id="6" name="Picture 5" descr="aller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636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7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600" dirty="0" smtClean="0"/>
              <a:t>Resources are independent – don’t need to other resources to correctly interpret a resource</a:t>
            </a:r>
          </a:p>
          <a:p>
            <a:r>
              <a:rPr lang="en-AU" sz="2600" dirty="0" smtClean="0"/>
              <a:t>But resources reference each other extensively to form a web of information</a:t>
            </a:r>
          </a:p>
          <a:p>
            <a:r>
              <a:rPr lang="en-AU" sz="2600" dirty="0" smtClean="0"/>
              <a:t>Need to resolve references to fully understand the data </a:t>
            </a:r>
          </a:p>
          <a:p>
            <a:r>
              <a:rPr lang="en-AU" sz="2600" dirty="0" smtClean="0"/>
              <a:t>Reference is relative to server base URL</a:t>
            </a:r>
            <a:endParaRPr lang="en-A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4940107"/>
            <a:ext cx="7620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&lt;reference value="Patient/23"/&gt;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…</a:t>
            </a:r>
            <a:endParaRPr lang="en-AU" sz="18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12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for 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600" dirty="0" smtClean="0"/>
              <a:t>References can be relative or absolute</a:t>
            </a:r>
          </a:p>
          <a:p>
            <a:r>
              <a:rPr lang="en-AU" sz="2600" dirty="0" smtClean="0"/>
              <a:t>References don’t have to be to the same server</a:t>
            </a:r>
          </a:p>
          <a:p>
            <a:r>
              <a:rPr lang="en-AU" sz="2600" dirty="0" smtClean="0"/>
              <a:t>Server does not have to enforce integrity</a:t>
            </a:r>
          </a:p>
          <a:p>
            <a:r>
              <a:rPr lang="en-AU" sz="2600" dirty="0" smtClean="0"/>
              <a:t>Clients need to cater for broken links</a:t>
            </a:r>
          </a:p>
          <a:p>
            <a:r>
              <a:rPr lang="en-AU" sz="2600" dirty="0" smtClean="0"/>
              <a:t>Targets can be ‘contained’ in the resource:</a:t>
            </a:r>
          </a:p>
          <a:p>
            <a:endParaRPr lang="en-A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5576" y="4149080"/>
            <a:ext cx="762169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&lt;Procedure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&lt;Patient id="pat"&gt;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&lt;/Patient&gt;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&lt;/contained&gt;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&lt;subject&gt;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&lt;reference value="#pat"/&gt;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&lt;/subject&gt;</a:t>
            </a:r>
          </a:p>
        </p:txBody>
      </p:sp>
    </p:spTree>
    <p:extLst>
      <p:ext uri="{BB962C8B-B14F-4D97-AF65-F5344CB8AC3E}">
        <p14:creationId xmlns:p14="http://schemas.microsoft.com/office/powerpoint/2010/main" val="2453385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dirty="0" smtClean="0"/>
              <a:t>Based on w3c schema and ISO data</a:t>
            </a:r>
            <a:r>
              <a:rPr lang="en-US" sz="2800" baseline="0" dirty="0" smtClean="0"/>
              <a:t> types</a:t>
            </a:r>
          </a:p>
          <a:p>
            <a:r>
              <a:rPr lang="en-US" sz="2800" baseline="0" dirty="0" smtClean="0"/>
              <a:t>Stick to the “80% rule” – only expose what most will use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552728" cy="286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types (cont’d)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7" y="1700808"/>
            <a:ext cx="85520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5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CodeableConcept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835660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772816"/>
            <a:ext cx="836545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42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An instigator of bad puns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the hottest thing since . . .</a:t>
            </a:r>
          </a:p>
          <a:p>
            <a:r>
              <a:rPr lang="en-US" dirty="0" smtClean="0"/>
              <a:t>This spec is spreading like . . .</a:t>
            </a:r>
          </a:p>
          <a:p>
            <a:r>
              <a:rPr lang="en-US" dirty="0" smtClean="0"/>
              <a:t>Committee X is really on FHIR</a:t>
            </a:r>
          </a:p>
          <a:p>
            <a:r>
              <a:rPr lang="en-US" dirty="0" smtClean="0"/>
              <a:t>Feel free to come up with your own</a:t>
            </a:r>
          </a:p>
          <a:p>
            <a:pPr lvl="1"/>
            <a:r>
              <a:rPr lang="en-US" dirty="0" smtClean="0"/>
              <a:t>(but please, not here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1026" name="Picture 2" descr="C:\Users\office\AppData\Local\Microsoft\Windows\Temporary Internet Files\Content.IE5\NXP59YGH\MP900400016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7704856" cy="1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for coded data of varying complexity</a:t>
            </a:r>
          </a:p>
          <a:p>
            <a:r>
              <a:rPr lang="en-US" baseline="0" dirty="0" smtClean="0"/>
              <a:t>Some codes defined as part of resource, others referenced from external vocabularies</a:t>
            </a:r>
          </a:p>
          <a:p>
            <a:pPr lvl="1"/>
            <a:r>
              <a:rPr lang="en-US" baseline="0" dirty="0" smtClean="0"/>
              <a:t>LOINC, SNOMED, UCUM, etc.</a:t>
            </a:r>
          </a:p>
          <a:p>
            <a:pPr lvl="0"/>
            <a:r>
              <a:rPr lang="en-US" dirty="0" smtClean="0"/>
              <a:t>Recognition some</a:t>
            </a:r>
            <a:r>
              <a:rPr lang="en-US" baseline="0" dirty="0" smtClean="0"/>
              <a:t> will differ by implementation space</a:t>
            </a:r>
          </a:p>
          <a:p>
            <a:pPr lvl="0"/>
            <a:r>
              <a:rPr lang="en-US" baseline="0" dirty="0" smtClean="0"/>
              <a:t>Can use Value Set resource to define more complex code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more than one resource needed</a:t>
            </a:r>
          </a:p>
          <a:p>
            <a:pPr lvl="1"/>
            <a:r>
              <a:rPr lang="en-US" dirty="0" smtClean="0"/>
              <a:t>Query result</a:t>
            </a:r>
          </a:p>
          <a:p>
            <a:pPr lvl="1"/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Message</a:t>
            </a:r>
          </a:p>
          <a:p>
            <a:r>
              <a:rPr lang="en-US" dirty="0" smtClean="0"/>
              <a:t>Atom ‘feed’</a:t>
            </a:r>
          </a:p>
          <a:p>
            <a:pPr lvl="1"/>
            <a:r>
              <a:rPr lang="en-US" dirty="0" smtClean="0"/>
              <a:t>With JSON representation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943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772816"/>
            <a:ext cx="8075240" cy="5558445"/>
          </a:xfrm>
        </p:spPr>
        <p:txBody>
          <a:bodyPr/>
          <a:lstStyle/>
          <a:p>
            <a:r>
              <a:rPr lang="en-AU" sz="2400" dirty="0" smtClean="0"/>
              <a:t>All resources carry an html representation of their content</a:t>
            </a:r>
          </a:p>
          <a:p>
            <a:r>
              <a:rPr lang="en-AU" sz="2400" dirty="0" smtClean="0"/>
              <a:t>It’s a clinical safety issue</a:t>
            </a:r>
          </a:p>
          <a:p>
            <a:pPr lvl="1"/>
            <a:r>
              <a:rPr lang="en-AU" sz="2000" dirty="0" smtClean="0"/>
              <a:t>The receiver has a fall back option if the system is not sure it fully understands the content</a:t>
            </a:r>
          </a:p>
          <a:p>
            <a:r>
              <a:rPr lang="en-AU" sz="2400" dirty="0" smtClean="0"/>
              <a:t>It is not mandatory, but SHOULD be present</a:t>
            </a:r>
          </a:p>
          <a:p>
            <a:r>
              <a:rPr lang="en-AU" sz="2400" dirty="0" smtClean="0"/>
              <a:t>In a closed eco-system, with extremely tight control and strong conformance testing, it may not be necessary</a:t>
            </a:r>
          </a:p>
          <a:p>
            <a:pPr lvl="1"/>
            <a:r>
              <a:rPr lang="en-AU" sz="2000" dirty="0" smtClean="0"/>
              <a:t>But things often change over time</a:t>
            </a:r>
          </a:p>
          <a:p>
            <a:pPr lvl="1"/>
            <a:r>
              <a:rPr lang="en-AU" sz="2000" dirty="0" smtClean="0"/>
              <a:t>So using narrative is highly recommended</a:t>
            </a:r>
          </a:p>
          <a:p>
            <a:pPr lvl="1"/>
            <a:r>
              <a:rPr lang="en-AU" sz="2000" dirty="0" smtClean="0"/>
              <a:t>Saves a lot of money downstream from the author</a:t>
            </a:r>
          </a:p>
          <a:p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8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Narrative XHTML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772400" cy="4515082"/>
          </a:xfrm>
        </p:spPr>
        <p:txBody>
          <a:bodyPr/>
          <a:lstStyle/>
          <a:p>
            <a:r>
              <a:rPr lang="en-AU" dirty="0" smtClean="0"/>
              <a:t>Narrative is XHTML. Formatting allowed:</a:t>
            </a:r>
          </a:p>
          <a:p>
            <a:pPr lvl="1"/>
            <a:r>
              <a:rPr lang="en-AU" dirty="0" smtClean="0"/>
              <a:t>Tables, lists, </a:t>
            </a:r>
            <a:r>
              <a:rPr lang="en-AU" dirty="0" err="1" smtClean="0"/>
              <a:t>divs</a:t>
            </a:r>
            <a:r>
              <a:rPr lang="en-AU" dirty="0" smtClean="0"/>
              <a:t>, spans</a:t>
            </a:r>
          </a:p>
          <a:p>
            <a:pPr lvl="1"/>
            <a:r>
              <a:rPr lang="en-AU" dirty="0" smtClean="0"/>
              <a:t>Bold, Italics, styles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E.g. all static content</a:t>
            </a:r>
          </a:p>
          <a:p>
            <a:r>
              <a:rPr lang="en-AU" dirty="0" smtClean="0"/>
              <a:t>Features not allowed:</a:t>
            </a:r>
          </a:p>
          <a:p>
            <a:pPr lvl="1"/>
            <a:r>
              <a:rPr lang="en-AU" dirty="0" smtClean="0"/>
              <a:t>Objects, scripts, forms – any active content</a:t>
            </a:r>
          </a:p>
          <a:p>
            <a:pPr lvl="1"/>
            <a:r>
              <a:rPr lang="en-AU" dirty="0" smtClean="0"/>
              <a:t>Links, </a:t>
            </a:r>
            <a:r>
              <a:rPr lang="en-AU" dirty="0" err="1" smtClean="0"/>
              <a:t>Stylesheets</a:t>
            </a:r>
            <a:r>
              <a:rPr lang="en-AU" dirty="0" smtClean="0"/>
              <a:t>, </a:t>
            </a:r>
            <a:r>
              <a:rPr lang="en-AU" dirty="0" err="1" smtClean="0"/>
              <a:t>iframes</a:t>
            </a:r>
            <a:r>
              <a:rPr lang="en-AU" dirty="0" smtClean="0"/>
              <a:t> – web context</a:t>
            </a:r>
          </a:p>
          <a:p>
            <a:pPr lvl="1"/>
            <a:r>
              <a:rPr lang="en-AU" dirty="0" smtClean="0"/>
              <a:t>Local storage, </a:t>
            </a:r>
            <a:r>
              <a:rPr lang="en-AU" dirty="0" err="1" smtClean="0"/>
              <a:t>Microdata</a:t>
            </a:r>
            <a:r>
              <a:rPr lang="en-AU" dirty="0" smtClean="0"/>
              <a:t> (no active content)</a:t>
            </a:r>
          </a:p>
          <a:p>
            <a:r>
              <a:rPr lang="en-AU" dirty="0" smtClean="0"/>
              <a:t>Concerns are security and clinical safety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17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Extensions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76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are often problematic in existing HL7 specs</a:t>
            </a:r>
          </a:p>
          <a:p>
            <a:pPr lvl="1"/>
            <a:r>
              <a:rPr lang="en-US" dirty="0" smtClean="0"/>
              <a:t>Z-segments in v2</a:t>
            </a:r>
          </a:p>
          <a:p>
            <a:pPr lvl="2"/>
            <a:r>
              <a:rPr lang="en-US" dirty="0" smtClean="0"/>
              <a:t>What does this mean?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ZSB|20080117|Q^57|4.30^uL</a:t>
            </a:r>
          </a:p>
          <a:p>
            <a:pPr lvl="1"/>
            <a:r>
              <a:rPr lang="en-US" dirty="0" smtClean="0"/>
              <a:t>Foreign namespaces in CDA/V3</a:t>
            </a:r>
          </a:p>
          <a:p>
            <a:pPr lvl="2"/>
            <a:r>
              <a:rPr lang="en-US" dirty="0" smtClean="0"/>
              <a:t>Break schemas</a:t>
            </a:r>
            <a:endParaRPr lang="en-US" dirty="0"/>
          </a:p>
          <a:p>
            <a:r>
              <a:rPr lang="en-US" dirty="0" smtClean="0"/>
              <a:t>Simple choice – design for absolutely everything or allow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 dirty="0"/>
          </a:p>
        </p:txBody>
      </p:sp>
      <p:pic>
        <p:nvPicPr>
          <p:cNvPr id="6146" name="Picture 2" descr="C:\Users\office\AppData\Local\Microsoft\Windows\Temporary Internet Files\Content.IE5\272C75AG\MC900048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46574"/>
            <a:ext cx="981075" cy="18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7772400" cy="5909310"/>
          </a:xfrm>
        </p:spPr>
        <p:txBody>
          <a:bodyPr/>
          <a:lstStyle/>
          <a:p>
            <a:r>
              <a:rPr lang="en-AU" dirty="0" smtClean="0"/>
              <a:t>FHIR has a standard framework for extensions</a:t>
            </a:r>
          </a:p>
          <a:p>
            <a:r>
              <a:rPr lang="en-AU" dirty="0" smtClean="0"/>
              <a:t>Every FHIR element can be extended</a:t>
            </a:r>
          </a:p>
          <a:p>
            <a:r>
              <a:rPr lang="en-AU" dirty="0" smtClean="0"/>
              <a:t>Every extension has:</a:t>
            </a:r>
          </a:p>
          <a:p>
            <a:pPr lvl="1"/>
            <a:r>
              <a:rPr lang="en-AU" dirty="0" smtClean="0"/>
              <a:t>Reference to a computable definition</a:t>
            </a:r>
          </a:p>
          <a:p>
            <a:pPr lvl="1"/>
            <a:r>
              <a:rPr lang="en-AU" dirty="0" smtClean="0"/>
              <a:t>Value – from a set of known types</a:t>
            </a:r>
          </a:p>
          <a:p>
            <a:r>
              <a:rPr lang="en-AU" dirty="0" smtClean="0"/>
              <a:t>Every system can read, write, store and exchange all legal extensions</a:t>
            </a:r>
          </a:p>
          <a:p>
            <a:r>
              <a:rPr lang="en-AU" dirty="0" smtClean="0"/>
              <a:t>All extensions are valid by schema </a:t>
            </a:r>
            <a:r>
              <a:rPr lang="en-AU" dirty="0" smtClean="0"/>
              <a:t>etc.</a:t>
            </a:r>
            <a:endParaRPr lang="en-AU" dirty="0" smtClean="0"/>
          </a:p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1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without the pain…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8800"/>
            <a:ext cx="8382000" cy="4480520"/>
          </a:xfrm>
        </p:spPr>
        <p:txBody>
          <a:bodyPr/>
          <a:lstStyle/>
          <a:p>
            <a:r>
              <a:rPr lang="en-US" sz="2800" dirty="0" smtClean="0"/>
              <a:t>Extensions are built into the wire format</a:t>
            </a:r>
          </a:p>
          <a:p>
            <a:endParaRPr lang="en-US" sz="2800" dirty="0"/>
          </a:p>
          <a:p>
            <a:r>
              <a:rPr lang="en-US" sz="2800" dirty="0" smtClean="0"/>
              <a:t>All conformant systems can “handle” any possible extension - Just a bucket of “other stuff”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Extensions rendered in human readable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0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Governing 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772400" cy="4764381"/>
          </a:xfrm>
        </p:spPr>
        <p:txBody>
          <a:bodyPr/>
          <a:lstStyle/>
          <a:p>
            <a:r>
              <a:rPr lang="en-AU" dirty="0" smtClean="0"/>
              <a:t>Extensions are not a silver bullet</a:t>
            </a:r>
          </a:p>
          <a:p>
            <a:r>
              <a:rPr lang="en-AU" dirty="0" smtClean="0"/>
              <a:t>FHIR has a sliding scale governance for extensions</a:t>
            </a:r>
          </a:p>
          <a:p>
            <a:pPr lvl="1"/>
            <a:r>
              <a:rPr lang="en-AU" dirty="0" smtClean="0"/>
              <a:t>Local Projects</a:t>
            </a:r>
          </a:p>
          <a:p>
            <a:pPr lvl="1"/>
            <a:r>
              <a:rPr lang="en-AU" dirty="0" smtClean="0"/>
              <a:t>Domain standards (</a:t>
            </a:r>
            <a:r>
              <a:rPr lang="en-AU" dirty="0" smtClean="0"/>
              <a:t>e.g.  </a:t>
            </a:r>
            <a:r>
              <a:rPr lang="en-AU" dirty="0" smtClean="0"/>
              <a:t>Best Practice Cardiology)</a:t>
            </a:r>
          </a:p>
          <a:p>
            <a:pPr lvl="1"/>
            <a:r>
              <a:rPr lang="en-AU" dirty="0" smtClean="0"/>
              <a:t>National Standards (e.g. Standard Finnish Extensions)</a:t>
            </a:r>
          </a:p>
          <a:p>
            <a:pPr lvl="1"/>
            <a:r>
              <a:rPr lang="en-AU" dirty="0" smtClean="0"/>
              <a:t>HL7 published extensions (corner cases with international scope)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088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</a:t>
            </a:r>
          </a:p>
          <a:p>
            <a:pPr lvl="1"/>
            <a:r>
              <a:rPr lang="en-US" dirty="0" smtClean="0"/>
              <a:t>Code, code system, code system name, code system version, value set id, value set version, coding rationale, updateMode, flavorId, nullFlavor, controlAct root &amp; extension, validTime low and high</a:t>
            </a:r>
          </a:p>
          <a:p>
            <a:pPr lvl="1"/>
            <a:r>
              <a:rPr lang="en-US" dirty="0" smtClean="0"/>
              <a:t>displayName with language and translations</a:t>
            </a:r>
          </a:p>
          <a:p>
            <a:pPr lvl="1"/>
            <a:r>
              <a:rPr lang="en-US" dirty="0" smtClean="0"/>
              <a:t>originalText with mediaType, language, compression, integrityCheck, thumbnail, description, translations, reference (can be text, video, whatever)</a:t>
            </a:r>
          </a:p>
          <a:p>
            <a:pPr lvl="1"/>
            <a:r>
              <a:rPr lang="en-US" dirty="0" smtClean="0"/>
              <a:t>Translations (most of same info as code)</a:t>
            </a:r>
          </a:p>
          <a:p>
            <a:pPr lvl="1"/>
            <a:r>
              <a:rPr lang="en-US" dirty="0" smtClean="0"/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31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CD datatype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FHIR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code system</a:t>
            </a:r>
            <a:r>
              <a:rPr lang="en-US" dirty="0" smtClean="0"/>
              <a:t>, </a:t>
            </a:r>
            <a:r>
              <a:rPr lang="en-US" strike="sngStrike" dirty="0" smtClean="0">
                <a:solidFill>
                  <a:srgbClr val="FF0000"/>
                </a:solidFill>
              </a:rPr>
              <a:t>code system name, code system version, </a:t>
            </a:r>
            <a:r>
              <a:rPr lang="en-US" b="1" dirty="0"/>
              <a:t>value set id</a:t>
            </a:r>
            <a:r>
              <a:rPr lang="en-US" strike="sngStrike" dirty="0" smtClean="0">
                <a:solidFill>
                  <a:srgbClr val="FF0000"/>
                </a:solidFill>
              </a:rPr>
              <a:t>, value set version coding rationale, updateMode, flavorId, nullFlavor, controlAct root &amp; extension, validTime low and high</a:t>
            </a:r>
          </a:p>
          <a:p>
            <a:pPr lvl="1"/>
            <a:r>
              <a:rPr lang="en-US" b="1" dirty="0" smtClean="0"/>
              <a:t>displayName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language and translations</a:t>
            </a:r>
          </a:p>
          <a:p>
            <a:pPr lvl="1"/>
            <a:r>
              <a:rPr lang="en-US" b="1" dirty="0" smtClean="0"/>
              <a:t>originalText</a:t>
            </a:r>
            <a:r>
              <a:rPr lang="en-US" dirty="0" smtClean="0"/>
              <a:t> </a:t>
            </a:r>
            <a:r>
              <a:rPr lang="en-US" strike="sngStrike" dirty="0" smtClean="0">
                <a:solidFill>
                  <a:srgbClr val="FF0000"/>
                </a:solidFill>
              </a:rPr>
              <a:t>with mediaType, language, compression, integrityCheck, thumbnail, description, translations, reference</a:t>
            </a:r>
            <a:r>
              <a:rPr lang="en-US" dirty="0" smtClean="0"/>
              <a:t> (can be </a:t>
            </a:r>
            <a:r>
              <a:rPr lang="en-US" b="1" dirty="0" smtClean="0"/>
              <a:t>text</a:t>
            </a:r>
            <a:r>
              <a:rPr lang="en-US" strike="sngStrike" dirty="0" smtClean="0">
                <a:solidFill>
                  <a:srgbClr val="FF0000"/>
                </a:solidFill>
              </a:rPr>
              <a:t>, video, whatever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Translations</a:t>
            </a:r>
            <a:r>
              <a:rPr lang="en-US" dirty="0" smtClean="0"/>
              <a:t> (most of same info as code)</a:t>
            </a:r>
          </a:p>
          <a:p>
            <a:pPr lvl="1"/>
            <a:r>
              <a:rPr lang="en-US" strike="sngStrike" dirty="0">
                <a:solidFill>
                  <a:srgbClr val="FF0000"/>
                </a:solidFill>
              </a:rPr>
              <a:t>Source code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6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the goal here?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19256" cy="4358116"/>
          </a:xfrm>
        </p:spPr>
        <p:txBody>
          <a:bodyPr/>
          <a:lstStyle/>
          <a:p>
            <a:r>
              <a:rPr lang="en-AU" sz="2800" dirty="0" smtClean="0"/>
              <a:t>In most areas of healthcare standards, there is wide variability</a:t>
            </a:r>
          </a:p>
          <a:p>
            <a:pPr lvl="1"/>
            <a:r>
              <a:rPr lang="en-AU" sz="2400" dirty="0" smtClean="0"/>
              <a:t>Between systems, countries, institutions, clinicians</a:t>
            </a:r>
          </a:p>
          <a:p>
            <a:r>
              <a:rPr lang="en-AU" sz="2800" dirty="0" smtClean="0"/>
              <a:t>Choices:</a:t>
            </a:r>
          </a:p>
          <a:p>
            <a:pPr lvl="1"/>
            <a:r>
              <a:rPr lang="en-AU" sz="2400" dirty="0" smtClean="0"/>
              <a:t>Specification only supports core – no one can use it</a:t>
            </a:r>
          </a:p>
          <a:p>
            <a:pPr lvl="1"/>
            <a:r>
              <a:rPr lang="en-AU" sz="2400" dirty="0" smtClean="0"/>
              <a:t>Specification adds everything – no one understands it</a:t>
            </a:r>
          </a:p>
          <a:p>
            <a:pPr lvl="1"/>
            <a:r>
              <a:rPr lang="en-AU" sz="2400" dirty="0" smtClean="0"/>
              <a:t>Specification picks winners – </a:t>
            </a:r>
            <a:r>
              <a:rPr lang="en-AU" sz="2400" dirty="0" smtClean="0"/>
              <a:t>only they </a:t>
            </a:r>
            <a:r>
              <a:rPr lang="en-AU" sz="2400" dirty="0" smtClean="0"/>
              <a:t>can use it</a:t>
            </a:r>
          </a:p>
          <a:p>
            <a:pPr lvl="1"/>
            <a:r>
              <a:rPr lang="en-AU" sz="2400" dirty="0" smtClean="0"/>
              <a:t>Allow extensions that people can use</a:t>
            </a:r>
          </a:p>
          <a:p>
            <a:r>
              <a:rPr lang="en-AU" sz="2800" dirty="0" smtClean="0"/>
              <a:t>Extensions tame the specification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59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Extension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8071048" cy="23622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Eye Colour to patient resource:</a:t>
            </a:r>
          </a:p>
          <a:p>
            <a:r>
              <a:rPr lang="en-AU" dirty="0" smtClean="0"/>
              <a:t>Need to pick a URL</a:t>
            </a:r>
          </a:p>
          <a:p>
            <a:r>
              <a:rPr lang="en-AU" dirty="0" smtClean="0"/>
              <a:t>Need to choose a type</a:t>
            </a:r>
          </a:p>
          <a:p>
            <a:r>
              <a:rPr lang="en-AU" dirty="0" smtClean="0"/>
              <a:t>Have to declare and publish the extension (at the URL)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4797152"/>
            <a:ext cx="8153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ＭＳ Ｐゴシック" charset="-128"/>
              </a:defRPr>
            </a:lvl1pPr>
            <a:lvl2pPr marL="547688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2pPr>
            <a:lvl3pPr marL="822325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CBADAB"/>
              </a:buClr>
              <a:buSzPct val="85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3pPr>
            <a:lvl4pPr marL="1096963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4pPr>
            <a:lvl5pPr marL="1371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latin typeface="Franklin Gothic Book" charset="0"/>
                <a:ea typeface="ＭＳ Ｐゴシック" charset="-128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 smtClean="0">
                <a:latin typeface="Courier New" panose="02070309020205020404" pitchFamily="49" charset="0"/>
              </a:rPr>
              <a:t>&lt;Patient </a:t>
            </a:r>
            <a:r>
              <a:rPr lang="en-AU" sz="1800" b="0" dirty="0" err="1" smtClean="0">
                <a:latin typeface="Courier New" panose="02070309020205020404" pitchFamily="49" charset="0"/>
              </a:rPr>
              <a:t>xmlns</a:t>
            </a:r>
            <a:r>
              <a:rPr lang="en-AU" sz="1800" b="0" dirty="0" smtClean="0">
                <a:latin typeface="Courier New" panose="02070309020205020404" pitchFamily="49" charset="0"/>
              </a:rPr>
              <a:t>="http://hl7.org/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&lt;extension </a:t>
            </a:r>
            <a:r>
              <a:rPr lang="en-AU" sz="1800" b="0" dirty="0" err="1" smtClean="0">
                <a:latin typeface="Courier New" panose="02070309020205020404" pitchFamily="49" charset="0"/>
              </a:rPr>
              <a:t>url</a:t>
            </a:r>
            <a:r>
              <a:rPr lang="en-AU" sz="1800" b="0" dirty="0" smtClean="0">
                <a:latin typeface="Courier New" panose="02070309020205020404" pitchFamily="49" charset="0"/>
              </a:rPr>
              <a:t>="http://acme.org/</a:t>
            </a:r>
            <a:r>
              <a:rPr lang="en-AU" sz="1800" b="0" dirty="0" err="1" smtClean="0">
                <a:latin typeface="Courier New" panose="02070309020205020404" pitchFamily="49" charset="0"/>
              </a:rPr>
              <a:t>fhir</a:t>
            </a:r>
            <a:r>
              <a:rPr lang="en-AU" sz="1800" b="0" dirty="0" smtClean="0">
                <a:latin typeface="Courier New" panose="02070309020205020404" pitchFamily="49" charset="0"/>
              </a:rPr>
              <a:t>/</a:t>
            </a:r>
            <a:r>
              <a:rPr lang="en-AU" sz="1800" b="0" dirty="0" err="1" smtClean="0">
                <a:latin typeface="Courier New" panose="02070309020205020404" pitchFamily="49" charset="0"/>
              </a:rPr>
              <a:t>patient#eyecolor</a:t>
            </a:r>
            <a:r>
              <a:rPr lang="en-AU" sz="1800" b="0" dirty="0" smtClean="0">
                <a:latin typeface="Courier New" panose="02070309020205020404" pitchFamily="49" charset="0"/>
              </a:rPr>
              <a:t>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  &lt;</a:t>
            </a:r>
            <a:r>
              <a:rPr lang="en-AU" sz="1800" b="0" dirty="0" err="1" smtClean="0">
                <a:latin typeface="Courier New" panose="02070309020205020404" pitchFamily="49" charset="0"/>
              </a:rPr>
              <a:t>valueCode</a:t>
            </a:r>
            <a:r>
              <a:rPr lang="en-AU" sz="1800" b="0" dirty="0" smtClean="0">
                <a:latin typeface="Courier New" panose="02070309020205020404" pitchFamily="49" charset="0"/>
              </a:rPr>
              <a:t> value="brown"/&gt;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&lt;/extension&gt;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2" charset="2"/>
              <a:buNone/>
            </a:pPr>
            <a:r>
              <a:rPr lang="en-AU" sz="1800" b="0" dirty="0">
                <a:latin typeface="Courier New" panose="02070309020205020404" pitchFamily="49" charset="0"/>
              </a:rPr>
              <a:t> </a:t>
            </a:r>
            <a:r>
              <a:rPr lang="en-AU" sz="1800" b="0" dirty="0" smtClean="0">
                <a:latin typeface="Courier New" panose="02070309020205020404" pitchFamily="49" charset="0"/>
              </a:rPr>
              <a:t> …</a:t>
            </a:r>
            <a:endParaRPr lang="en-AU" sz="1800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62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Publishing an Extension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57886136"/>
              </p:ext>
            </p:extLst>
          </p:nvPr>
        </p:nvGraphicFramePr>
        <p:xfrm>
          <a:off x="539552" y="1700808"/>
          <a:ext cx="7772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Field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Value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Context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The patient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Name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Eye Colour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Definition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Eye Colour as chosen by clerical staff based on visual inspection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Requirements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Refer to policy 23B section A.1.2.3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Cardinality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0..1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String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Binding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Codes: blue, brown, green, mixed, violet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Modifier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false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Constraints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Mappings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en-A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022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Operations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5883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Business Operations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7772400" cy="4441216"/>
          </a:xfrm>
        </p:spPr>
        <p:txBody>
          <a:bodyPr/>
          <a:lstStyle/>
          <a:p>
            <a:r>
              <a:rPr lang="en-AU" dirty="0" smtClean="0"/>
              <a:t>Register a patient:</a:t>
            </a:r>
          </a:p>
          <a:p>
            <a:pPr lvl="1"/>
            <a:r>
              <a:rPr lang="en-AU" dirty="0" smtClean="0"/>
              <a:t>Create a Patient Resource</a:t>
            </a:r>
          </a:p>
          <a:p>
            <a:r>
              <a:rPr lang="en-AU" dirty="0" smtClean="0"/>
              <a:t>Admit a patient:</a:t>
            </a:r>
          </a:p>
          <a:p>
            <a:pPr lvl="1"/>
            <a:r>
              <a:rPr lang="en-AU" dirty="0" smtClean="0"/>
              <a:t>Create an Encounter Resource</a:t>
            </a:r>
          </a:p>
          <a:p>
            <a:r>
              <a:rPr lang="en-AU" dirty="0" smtClean="0"/>
              <a:t>Move a patient from one bed to another</a:t>
            </a:r>
          </a:p>
          <a:p>
            <a:pPr lvl="1"/>
            <a:r>
              <a:rPr lang="en-AU" dirty="0" smtClean="0"/>
              <a:t>Find and update the encounter resource</a:t>
            </a:r>
          </a:p>
          <a:p>
            <a:r>
              <a:rPr lang="en-AU" dirty="0" smtClean="0"/>
              <a:t>Prepare a list of medications to administer</a:t>
            </a:r>
          </a:p>
          <a:p>
            <a:pPr lvl="1"/>
            <a:r>
              <a:rPr lang="en-AU" dirty="0" smtClean="0"/>
              <a:t>Search through the medication prescriptions for a patient (and then apply logic)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03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Resource URLs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3947325"/>
              </p:ext>
            </p:extLst>
          </p:nvPr>
        </p:nvGraphicFramePr>
        <p:xfrm>
          <a:off x="611560" y="1772816"/>
          <a:ext cx="7992888" cy="45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764"/>
                <a:gridCol w="2742657"/>
                <a:gridCol w="313446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529836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type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manager</a:t>
                      </a: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</a:t>
                      </a: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past version of a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http://fhir.com/Patient/23/_histroy/2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01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Instance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7341010"/>
              </p:ext>
            </p:extLst>
          </p:nvPr>
        </p:nvGraphicFramePr>
        <p:xfrm>
          <a:off x="539552" y="1772816"/>
          <a:ext cx="8136904" cy="522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73"/>
                <a:gridCol w="4684884"/>
                <a:gridCol w="1112810"/>
                <a:gridCol w="1188537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current state of the resource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01845">
                <a:tc>
                  <a:txBody>
                    <a:bodyPr/>
                    <a:lstStyle/>
                    <a:p>
                      <a:r>
                        <a:rPr kumimoji="0" lang="en-AU" sz="2000" b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vread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Read the state of a specific version of the resource 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(e.g. what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it was in the past)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 an existing resource by its id (or create it if it is new). Use the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resource representation supplied 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544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delete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Remove the resource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so it is no longer present  (note: it still has a history)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76932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the resource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653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Type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1352539"/>
              </p:ext>
            </p:extLst>
          </p:nvPr>
        </p:nvGraphicFramePr>
        <p:xfrm>
          <a:off x="683568" y="1772816"/>
          <a:ext cx="754380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4343400"/>
                <a:gridCol w="1031697"/>
                <a:gridCol w="1101904"/>
              </a:tblGrid>
              <a:tr h="635528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434835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Create a new resource with a server assigned id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895680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the type based on some filter criteria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list of all the past versions</a:t>
                      </a:r>
                      <a:r>
                        <a:rPr kumimoji="0" lang="en-AU" sz="20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of this resource type</a:t>
                      </a:r>
                      <a:endParaRPr kumimoji="0" lang="en-AU" sz="2000" b="1" kern="1200" dirty="0" smtClean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  <a:p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103811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validate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Check that the content would be acceptable as an update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r>
                        <a:rPr kumimoji="0" lang="en-AU" sz="16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(</a:t>
                      </a:r>
                      <a:r>
                        <a:rPr kumimoji="0" lang="en-AU" sz="1600" b="1" kern="12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OperationOutcome</a:t>
                      </a:r>
                      <a:r>
                        <a:rPr kumimoji="0" lang="en-AU" sz="16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)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48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Operations / System</a:t>
            </a:r>
            <a:endParaRPr lang="en-A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4290447"/>
              </p:ext>
            </p:extLst>
          </p:nvPr>
        </p:nvGraphicFramePr>
        <p:xfrm>
          <a:off x="467544" y="1700809"/>
          <a:ext cx="8064895" cy="449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127730"/>
                <a:gridCol w="1102962"/>
                <a:gridCol w="1178019"/>
              </a:tblGrid>
              <a:tr h="610437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  <a:endParaRPr kumimoji="0" lang="en-AU" sz="20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Request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Response Content</a:t>
                      </a:r>
                      <a:endParaRPr kumimoji="0" lang="en-AU" sz="1600" b="1" kern="1200" dirty="0">
                        <a:solidFill>
                          <a:schemeClr val="bg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673363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conformance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 a conformance statement for the system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Resource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Update, create or delete a set of resources as a single transaction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history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20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Retrieve the update history for all resources (full pub/sub)</a:t>
                      </a:r>
                      <a:endParaRPr kumimoji="0" lang="en-AU" sz="20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--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</a:t>
                      </a:r>
                      <a:r>
                        <a:rPr kumimoji="0" lang="en-AU" sz="1600" b="1" kern="1200" baseline="0" dirty="0" smtClean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Feed</a:t>
                      </a:r>
                      <a:endParaRPr kumimoji="0" lang="en-AU" sz="16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  <a:tr h="1060232"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Search through all resources of all</a:t>
                      </a:r>
                      <a:r>
                        <a:rPr kumimoji="0" lang="en-AU" sz="2000" b="1" kern="1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20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types based on some filter criteria</a:t>
                      </a:r>
                      <a:endParaRPr kumimoji="0" lang="en-AU" sz="20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Params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AU" sz="1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Atom Feeds</a:t>
                      </a:r>
                      <a:endParaRPr kumimoji="0" lang="en-AU" sz="1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BA541E5-6822-8543-9807-26155EA309BB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a need to share healthcare information electronically for a long time</a:t>
            </a:r>
          </a:p>
          <a:p>
            <a:pPr lvl="1"/>
            <a:r>
              <a:rPr lang="en-US" dirty="0" smtClean="0"/>
              <a:t>HL7 v2 is over 25 years old</a:t>
            </a:r>
          </a:p>
          <a:p>
            <a:r>
              <a:rPr lang="en-US" dirty="0" smtClean="0"/>
              <a:t>Increasing pressure to broaden scope of sharing</a:t>
            </a:r>
          </a:p>
          <a:p>
            <a:pPr lvl="1"/>
            <a:r>
              <a:rPr lang="en-US" dirty="0" smtClean="0"/>
              <a:t>Across organizations, disciplines, even borders</a:t>
            </a:r>
          </a:p>
          <a:p>
            <a:pPr lvl="1"/>
            <a:r>
              <a:rPr lang="en-US" dirty="0" smtClean="0"/>
              <a:t>Mobile &amp; cloud-based applications</a:t>
            </a:r>
          </a:p>
          <a:p>
            <a:pPr lvl="1"/>
            <a:r>
              <a:rPr lang="en-US" dirty="0" smtClean="0"/>
              <a:t>Faster – integration in days or weeks, not months or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728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conformance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56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Conformance Resources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Conformance – a state of system capabilities</a:t>
            </a:r>
          </a:p>
          <a:p>
            <a:r>
              <a:rPr lang="en-AU" dirty="0" smtClean="0"/>
              <a:t>Profile – a set of rules about a resource is used</a:t>
            </a:r>
          </a:p>
          <a:p>
            <a:r>
              <a:rPr lang="en-AU" dirty="0" smtClean="0"/>
              <a:t>Value set – describes a set of codes that can be used for something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80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There’s a resource for documenting conformance to FHIR</a:t>
            </a:r>
          </a:p>
          <a:p>
            <a:r>
              <a:rPr lang="en-US" sz="2800" dirty="0" smtClean="0"/>
              <a:t>Can be used for:</a:t>
            </a:r>
          </a:p>
          <a:p>
            <a:pPr lvl="1"/>
            <a:r>
              <a:rPr lang="en-US" sz="2400" dirty="0" smtClean="0"/>
              <a:t>Stating how a specific system instance behaves</a:t>
            </a:r>
          </a:p>
          <a:p>
            <a:pPr lvl="1"/>
            <a:r>
              <a:rPr lang="en-US" sz="2400" dirty="0" smtClean="0"/>
              <a:t>Defining how a software system is capable of behaving (including configuration options)</a:t>
            </a:r>
          </a:p>
          <a:p>
            <a:pPr lvl="1"/>
            <a:r>
              <a:rPr lang="en-US" sz="2400" dirty="0" smtClean="0"/>
              <a:t>Identifying a desired set of behavior (e.g. RFP)</a:t>
            </a:r>
          </a:p>
          <a:p>
            <a:r>
              <a:rPr lang="en-US" sz="2800" dirty="0" smtClean="0"/>
              <a:t>To declare themselves “FHIR Conformant”, a system </a:t>
            </a:r>
            <a:r>
              <a:rPr lang="en-US" sz="2800" b="1" dirty="0" smtClean="0"/>
              <a:t>must</a:t>
            </a:r>
            <a:r>
              <a:rPr lang="en-US" sz="2800" dirty="0" smtClean="0"/>
              <a:t> publish a Conformance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21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 (cont’d)</a:t>
            </a:r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9"/>
            <a:ext cx="8064896" cy="637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6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constraints and extensions on one or more resources</a:t>
            </a:r>
          </a:p>
          <a:p>
            <a:r>
              <a:rPr lang="en-US" dirty="0" smtClean="0"/>
              <a:t>May also define new extensions search terms, new messaging events, etc.</a:t>
            </a:r>
          </a:p>
          <a:p>
            <a:r>
              <a:rPr lang="en-US" dirty="0" smtClean="0"/>
              <a:t>Subsumes:</a:t>
            </a:r>
            <a:r>
              <a:rPr lang="en-US" baseline="0" dirty="0" smtClean="0"/>
              <a:t> </a:t>
            </a:r>
            <a:r>
              <a:rPr lang="en-US" dirty="0" smtClean="0"/>
              <a:t>template, implementation profile,</a:t>
            </a:r>
            <a:r>
              <a:rPr lang="en-US" baseline="0" dirty="0" smtClean="0"/>
              <a:t> DCM (Detailed Clinical Model)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Looks an awful lot like the definition of the resources themselves</a:t>
            </a:r>
          </a:p>
          <a:p>
            <a:pPr lvl="1"/>
            <a:r>
              <a:rPr lang="en-US" dirty="0" smtClean="0"/>
              <a:t>You can download profile XML for all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63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(cont’d)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74269"/>
            <a:ext cx="8549243" cy="388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Using Profiles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just go ahead and use a resource</a:t>
            </a:r>
          </a:p>
          <a:p>
            <a:pPr lvl="1"/>
            <a:r>
              <a:rPr lang="en-AU" dirty="0" smtClean="0"/>
              <a:t>No need for a profile</a:t>
            </a:r>
          </a:p>
          <a:p>
            <a:r>
              <a:rPr lang="en-AU" dirty="0" smtClean="0"/>
              <a:t>But you can write a profile</a:t>
            </a:r>
          </a:p>
          <a:p>
            <a:pPr lvl="1"/>
            <a:r>
              <a:rPr lang="en-AU" dirty="0" smtClean="0"/>
              <a:t>Document your usage in detail for partners</a:t>
            </a:r>
          </a:p>
          <a:p>
            <a:r>
              <a:rPr lang="en-AU" dirty="0" smtClean="0"/>
              <a:t>You can mark a resource with a profile</a:t>
            </a:r>
          </a:p>
          <a:p>
            <a:pPr lvl="1"/>
            <a:r>
              <a:rPr lang="en-AU" dirty="0" smtClean="0"/>
              <a:t>It’s just a claim – can test conformance with that</a:t>
            </a:r>
          </a:p>
          <a:p>
            <a:pPr lvl="1"/>
            <a:r>
              <a:rPr lang="en-AU" dirty="0" err="1" smtClean="0"/>
              <a:t>Denormalization</a:t>
            </a:r>
            <a:r>
              <a:rPr lang="en-AU" dirty="0" smtClean="0"/>
              <a:t> for performance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09892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FHIR</a:t>
            </a:r>
            <a:endParaRPr lang="en-CA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can FHIR be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Classic in-institution interoperability</a:t>
            </a:r>
          </a:p>
          <a:p>
            <a:r>
              <a:rPr lang="en-AU" dirty="0" smtClean="0"/>
              <a:t>Back-end e-business systems (e.g. financial)</a:t>
            </a:r>
          </a:p>
          <a:p>
            <a:r>
              <a:rPr lang="en-AU" dirty="0" smtClean="0"/>
              <a:t>Regional Health Information Organizations (RHIO)</a:t>
            </a:r>
          </a:p>
          <a:p>
            <a:r>
              <a:rPr lang="en-AU" dirty="0" smtClean="0"/>
              <a:t>National EHR systems</a:t>
            </a:r>
          </a:p>
          <a:p>
            <a:r>
              <a:rPr lang="en-AU" dirty="0" smtClean="0"/>
              <a:t>Social Web (Health)</a:t>
            </a:r>
          </a:p>
          <a:p>
            <a:r>
              <a:rPr lang="en-AU" dirty="0" smtClean="0"/>
              <a:t>Mobile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88022" y="4651002"/>
            <a:ext cx="3744418" cy="1077218"/>
            <a:chOff x="4788022" y="4651002"/>
            <a:chExt cx="3744418" cy="1077218"/>
          </a:xfrm>
        </p:grpSpPr>
        <p:sp>
          <p:nvSpPr>
            <p:cNvPr id="9" name="Right Arrow 8"/>
            <p:cNvSpPr/>
            <p:nvPr/>
          </p:nvSpPr>
          <p:spPr bwMode="auto">
            <a:xfrm rot="10800000">
              <a:off x="4788024" y="4653136"/>
              <a:ext cx="2016224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 rot="10800000">
              <a:off x="4788022" y="5237585"/>
              <a:ext cx="2016225" cy="432048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20272" y="4651002"/>
              <a:ext cx="15121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1"/>
                  </a:solidFill>
                </a:rPr>
                <a:t>Near</a:t>
              </a:r>
            </a:p>
            <a:p>
              <a:r>
                <a:rPr lang="en-US" sz="3200" dirty="0" smtClean="0">
                  <a:solidFill>
                    <a:schemeClr val="accent1"/>
                  </a:solidFill>
                </a:rPr>
                <a:t>Term</a:t>
              </a:r>
              <a:endParaRPr lang="en-CA" sz="3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5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Architecture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400" dirty="0" smtClean="0"/>
              <a:t>Standalone FHIR Server</a:t>
            </a:r>
          </a:p>
          <a:p>
            <a:r>
              <a:rPr lang="en-AU" sz="2400" dirty="0" smtClean="0"/>
              <a:t>A FHIR Server in front of an existing application (e.g. SQL)</a:t>
            </a:r>
          </a:p>
          <a:p>
            <a:pPr lvl="1"/>
            <a:r>
              <a:rPr lang="en-AU" sz="2000" dirty="0" smtClean="0"/>
              <a:t>FHIR as front end to an XDS server (“MHD”)</a:t>
            </a:r>
          </a:p>
          <a:p>
            <a:r>
              <a:rPr lang="en-AU" sz="2400" dirty="0" smtClean="0"/>
              <a:t>An interface engine that ‘speaks’ FHIR</a:t>
            </a:r>
          </a:p>
          <a:p>
            <a:r>
              <a:rPr lang="en-AU" sz="2400" dirty="0" smtClean="0"/>
              <a:t>A tablet/mobile phone application</a:t>
            </a:r>
          </a:p>
          <a:p>
            <a:r>
              <a:rPr lang="en-AU" sz="2400" dirty="0" smtClean="0"/>
              <a:t>Web portal uses FHIR to access other systems</a:t>
            </a:r>
          </a:p>
          <a:p>
            <a:r>
              <a:rPr lang="en-AU" sz="2400" dirty="0" smtClean="0"/>
              <a:t>A healthcare application that access information from multiple systems as well as it’s own server</a:t>
            </a:r>
          </a:p>
          <a:p>
            <a:r>
              <a:rPr lang="en-AU" sz="2400" dirty="0" smtClean="0"/>
              <a:t>Smart-On-FHIR – an EHR plug-in framework</a:t>
            </a: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9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Genesis of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So what did HL7 have to offer in this space?</a:t>
            </a:r>
          </a:p>
          <a:p>
            <a:r>
              <a:rPr lang="en-US" dirty="0" smtClean="0"/>
              <a:t>A: Not much</a:t>
            </a:r>
          </a:p>
          <a:p>
            <a:pPr lvl="1"/>
            <a:r>
              <a:rPr lang="en-US" dirty="0" smtClean="0"/>
              <a:t>V2 Old, and limited by it’s own rules</a:t>
            </a:r>
          </a:p>
          <a:p>
            <a:pPr lvl="1"/>
            <a:r>
              <a:rPr lang="en-US" dirty="0" smtClean="0"/>
              <a:t>V3 too slow and too hard</a:t>
            </a:r>
          </a:p>
          <a:p>
            <a:pPr lvl="1"/>
            <a:r>
              <a:rPr lang="en-US" dirty="0" smtClean="0"/>
              <a:t>CDA has success, but both limited and too hard</a:t>
            </a:r>
          </a:p>
          <a:p>
            <a:pPr lvl="1"/>
            <a:r>
              <a:rPr lang="en-US" dirty="0"/>
              <a:t>Different contexts of interoperability </a:t>
            </a:r>
            <a:r>
              <a:rPr lang="en-US" dirty="0">
                <a:sym typeface="Wingdings" panose="05000000000000000000" pitchFamily="2" charset="2"/>
              </a:rPr>
              <a:t> different representations that aren’t compatible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Nothing suitable for light-weight integration,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or </a:t>
            </a:r>
            <a:r>
              <a:rPr lang="en-US" dirty="0">
                <a:sym typeface="Wingdings" panose="05000000000000000000" pitchFamily="2" charset="2"/>
              </a:rPr>
              <a:t>for Health 2.0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72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mtClean="0"/>
              <a:t>Reference Implementations – object models, parsers, serializers, clients, validators, utilities</a:t>
            </a:r>
          </a:p>
          <a:p>
            <a:r>
              <a:rPr lang="en-AU" smtClean="0"/>
              <a:t>Schema, Schematron, Validation Pack</a:t>
            </a:r>
          </a:p>
          <a:p>
            <a:r>
              <a:rPr lang="en-AU" smtClean="0"/>
              <a:t>1000’s of examples </a:t>
            </a:r>
          </a:p>
          <a:p>
            <a:r>
              <a:rPr lang="en-AU" smtClean="0"/>
              <a:t>Live Servers to test against </a:t>
            </a:r>
          </a:p>
          <a:p>
            <a:pPr lvl="1"/>
            <a:r>
              <a:rPr lang="en-AU" smtClean="0">
                <a:hlinkClick r:id="rId2"/>
              </a:rPr>
              <a:t>http://wiki.hl7.org/index.php?title=Publicly_Available_FHIR_Servers_for_testing</a:t>
            </a:r>
            <a:endParaRPr lang="en-AU" smtClean="0"/>
          </a:p>
          <a:p>
            <a:r>
              <a:rPr lang="en-AU" smtClean="0"/>
              <a:t>Connectathons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550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mtClean="0"/>
              <a:t>Use the servers to explore how it works</a:t>
            </a:r>
          </a:p>
          <a:p>
            <a:r>
              <a:rPr lang="en-AU" smtClean="0"/>
              <a:t>Write clients that use the test data</a:t>
            </a:r>
          </a:p>
          <a:p>
            <a:r>
              <a:rPr lang="en-AU" smtClean="0"/>
              <a:t>Test that you got your own system right</a:t>
            </a:r>
          </a:p>
          <a:p>
            <a:r>
              <a:rPr lang="en-AU" smtClean="0"/>
              <a:t>Most developers:</a:t>
            </a:r>
          </a:p>
          <a:p>
            <a:pPr lvl="1"/>
            <a:r>
              <a:rPr lang="en-AU" smtClean="0"/>
              <a:t>use the servers to learn</a:t>
            </a:r>
          </a:p>
          <a:p>
            <a:pPr lvl="1"/>
            <a:r>
              <a:rPr lang="en-AU" smtClean="0"/>
              <a:t>consult the documentation occasionally</a:t>
            </a:r>
          </a:p>
          <a:p>
            <a:pPr lvl="1"/>
            <a:r>
              <a:rPr lang="en-AU" smtClean="0"/>
              <a:t>I do recommend to read the specification a little</a:t>
            </a:r>
          </a:p>
          <a:p>
            <a:pPr lvl="1"/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67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Other Free software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mtClean="0"/>
              <a:t>See </a:t>
            </a:r>
            <a:r>
              <a:rPr lang="en-AU" smtClean="0">
                <a:hlinkClick r:id="rId2"/>
              </a:rPr>
              <a:t>http://wiki.hl7.org/index.php?title=Open_Source_FHIR_implementations</a:t>
            </a:r>
            <a:endParaRPr lang="en-AU" smtClean="0"/>
          </a:p>
          <a:p>
            <a:r>
              <a:rPr lang="en-AU" smtClean="0"/>
              <a:t>Coming shortly:</a:t>
            </a:r>
          </a:p>
          <a:p>
            <a:pPr lvl="1"/>
            <a:r>
              <a:rPr lang="en-AU" smtClean="0"/>
              <a:t>“Sprinkler” – a conformance test tool for servers</a:t>
            </a:r>
          </a:p>
          <a:p>
            <a:pPr lvl="1"/>
            <a:r>
              <a:rPr lang="en-AU" smtClean="0"/>
              <a:t>“Forge” – an editor for conformance statements</a:t>
            </a:r>
          </a:p>
          <a:p>
            <a:pPr lvl="1"/>
            <a:r>
              <a:rPr lang="en-AU" smtClean="0"/>
              <a:t>A Value set Editor</a:t>
            </a:r>
          </a:p>
          <a:p>
            <a:pPr lvl="1"/>
            <a:r>
              <a:rPr lang="en-AU" smtClean="0"/>
              <a:t>Several implementation guide publishers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225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Connectathons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800" dirty="0" smtClean="0"/>
              <a:t>Open invitation to any interested party to come and write software that exchanges FHIR resources</a:t>
            </a:r>
          </a:p>
          <a:p>
            <a:r>
              <a:rPr lang="en-AU" sz="2800" dirty="0" smtClean="0"/>
              <a:t>Always hold one before HL7 meetings (last week) + Others by invitation</a:t>
            </a:r>
          </a:p>
          <a:p>
            <a:r>
              <a:rPr lang="en-AU" sz="2800" dirty="0" smtClean="0"/>
              <a:t>Mix of skills</a:t>
            </a:r>
          </a:p>
          <a:p>
            <a:pPr lvl="1"/>
            <a:r>
              <a:rPr lang="en-AU" sz="2400" dirty="0" smtClean="0"/>
              <a:t>Newbies (“where is the spec?”)</a:t>
            </a:r>
          </a:p>
          <a:p>
            <a:pPr lvl="1"/>
            <a:r>
              <a:rPr lang="en-AU" sz="2400" dirty="0" smtClean="0"/>
              <a:t>Old hands who’ve been to every connectathon</a:t>
            </a:r>
          </a:p>
          <a:p>
            <a:pPr lvl="1"/>
            <a:r>
              <a:rPr lang="en-AU" sz="2400" dirty="0" smtClean="0"/>
              <a:t>Experiment with new features</a:t>
            </a:r>
          </a:p>
          <a:p>
            <a:r>
              <a:rPr lang="en-AU" sz="2800" dirty="0" smtClean="0"/>
              <a:t>We have a virtual connectathon all the time…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19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 Assistance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2800" dirty="0" smtClean="0"/>
              <a:t>Stack Overflow – ask implementation questions</a:t>
            </a:r>
          </a:p>
          <a:p>
            <a:pPr lvl="1"/>
            <a:r>
              <a:rPr lang="en-AU" sz="2400" dirty="0" smtClean="0"/>
              <a:t>Link from front page</a:t>
            </a:r>
          </a:p>
          <a:p>
            <a:pPr lvl="1"/>
            <a:r>
              <a:rPr lang="en-AU" sz="2400" dirty="0" smtClean="0"/>
              <a:t>Search for answers first</a:t>
            </a:r>
          </a:p>
          <a:p>
            <a:pPr lvl="1"/>
            <a:r>
              <a:rPr lang="en-AU" sz="2400" dirty="0" smtClean="0"/>
              <a:t>Don’t ask for changes to the spec (get deleted!)</a:t>
            </a:r>
          </a:p>
          <a:p>
            <a:r>
              <a:rPr lang="en-AU" sz="2800" dirty="0" smtClean="0"/>
              <a:t>gForge Tracker – ask for changes to the spec </a:t>
            </a:r>
          </a:p>
          <a:p>
            <a:pPr lvl="1"/>
            <a:r>
              <a:rPr lang="en-AU" sz="2400" dirty="0" smtClean="0"/>
              <a:t>Link from bottom of every page</a:t>
            </a:r>
          </a:p>
          <a:p>
            <a:pPr lvl="1"/>
            <a:r>
              <a:rPr lang="en-AU" sz="2400" dirty="0" smtClean="0"/>
              <a:t>But have discussion somewhere first</a:t>
            </a:r>
          </a:p>
          <a:p>
            <a:r>
              <a:rPr lang="en-AU" sz="2800" dirty="0" err="1" smtClean="0"/>
              <a:t>Disqus</a:t>
            </a:r>
            <a:r>
              <a:rPr lang="en-AU" sz="2800" dirty="0" smtClean="0"/>
              <a:t> – on every page of the specification</a:t>
            </a:r>
          </a:p>
          <a:p>
            <a:r>
              <a:rPr lang="en-AU" sz="2800" dirty="0" smtClean="0"/>
              <a:t>Skype – implementers channel – 105 participants</a:t>
            </a:r>
          </a:p>
          <a:p>
            <a:r>
              <a:rPr lang="en-AU" sz="2800" dirty="0" smtClean="0"/>
              <a:t>FHIR Email list, Connectathons, Tutorials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79388" y="6303963"/>
            <a:ext cx="720725" cy="220662"/>
          </a:xfrm>
        </p:spPr>
        <p:txBody>
          <a:bodyPr/>
          <a:lstStyle/>
          <a:p>
            <a:fld id="{7BA541E5-6822-8543-9807-26155EA309B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68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expectation that people will migrate existing interfaces any time soon.</a:t>
            </a:r>
          </a:p>
          <a:p>
            <a:r>
              <a:rPr lang="en-US" smtClean="0"/>
              <a:t>Initial adopters will be green-field, new technology</a:t>
            </a:r>
          </a:p>
          <a:p>
            <a:r>
              <a:rPr lang="en-US" smtClean="0"/>
              <a:t>FHIR may see use behind the scenes in v2 systems before it sees use over the wire</a:t>
            </a:r>
          </a:p>
          <a:p>
            <a:r>
              <a:rPr lang="en-US" smtClean="0"/>
              <a:t>Forthcoming policy initiatives may necessitate revisiting existing interfaces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79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v2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have an integration engine that supports translation between v2 and FHIR</a:t>
            </a:r>
          </a:p>
          <a:p>
            <a:r>
              <a:rPr lang="en-US" dirty="0" smtClean="0"/>
              <a:t>Resources map to segments reasonably well</a:t>
            </a:r>
          </a:p>
          <a:p>
            <a:r>
              <a:rPr lang="en-US" dirty="0" smtClean="0"/>
              <a:t>As always, the challenge with v2 mapping is the variability of v2 interfaces</a:t>
            </a:r>
          </a:p>
          <a:p>
            <a:pPr lvl="1"/>
            <a:r>
              <a:rPr lang="en-US" dirty="0" smtClean="0"/>
              <a:t>“Common” mappings can be created, but they won’t be one size fits all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1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– CDA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more complex by human-readable nature</a:t>
            </a:r>
          </a:p>
          <a:p>
            <a:pPr lvl="1"/>
            <a:r>
              <a:rPr lang="en-US" dirty="0" smtClean="0"/>
              <a:t>Need to ensure text &lt;-&gt; entry linkages are retained</a:t>
            </a:r>
          </a:p>
          <a:p>
            <a:pPr lvl="0"/>
            <a:r>
              <a:rPr lang="en-US" dirty="0" smtClean="0"/>
              <a:t>Will best be handled</a:t>
            </a:r>
            <a:r>
              <a:rPr lang="en-US" baseline="0" dirty="0" smtClean="0"/>
              <a:t> on a template by template basis</a:t>
            </a:r>
          </a:p>
          <a:p>
            <a:pPr lvl="1"/>
            <a:r>
              <a:rPr lang="en-US" dirty="0" smtClean="0"/>
              <a:t>Likely start with important ones like C-CDA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0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Leverage cross-industry </a:t>
            </a:r>
            <a:r>
              <a:rPr lang="en-US" b="1" dirty="0" smtClean="0"/>
              <a:t>web technologies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dirty="0" smtClean="0"/>
              <a:t>Make content </a:t>
            </a:r>
            <a:r>
              <a:rPr lang="en-US" b="1" dirty="0" smtClean="0"/>
              <a:t>freely available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Genesis of FHIR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HL7 undertook a “Fresh look”</a:t>
            </a:r>
          </a:p>
          <a:p>
            <a:pPr lvl="1"/>
            <a:r>
              <a:rPr lang="en-AU" dirty="0" smtClean="0"/>
              <a:t>What would healthcare exchange look like if we started from scratch using modern approaches?</a:t>
            </a:r>
          </a:p>
          <a:p>
            <a:r>
              <a:rPr lang="en-AU" dirty="0" smtClean="0"/>
              <a:t>Web search for success markers led to RESTful based APIs</a:t>
            </a:r>
          </a:p>
          <a:p>
            <a:pPr lvl="1"/>
            <a:r>
              <a:rPr lang="en-AU" dirty="0" smtClean="0"/>
              <a:t>Exemplar: Highrise (</a:t>
            </a:r>
            <a:r>
              <a:rPr lang="en-AU" dirty="0" smtClean="0">
                <a:hlinkClick r:id="rId2"/>
              </a:rPr>
              <a:t>https://github.com/37signals/highrise-api</a:t>
            </a:r>
            <a:r>
              <a:rPr lang="en-AU" dirty="0" smtClean="0"/>
              <a:t>)</a:t>
            </a:r>
          </a:p>
          <a:p>
            <a:r>
              <a:rPr lang="en-AU" dirty="0" smtClean="0"/>
              <a:t>Drafted a healthcare exchange API based on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6933</TotalTime>
  <Words>3998</Words>
  <Application>Microsoft Office PowerPoint</Application>
  <PresentationFormat>On-screen Show (4:3)</PresentationFormat>
  <Paragraphs>809</Paragraphs>
  <Slides>88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Refined</vt:lpstr>
      <vt:lpstr>Introduction to FHIR</vt:lpstr>
      <vt:lpstr>This presentation</vt:lpstr>
      <vt:lpstr>Who am I?</vt:lpstr>
      <vt:lpstr>What is FHIR?</vt:lpstr>
      <vt:lpstr>Answer: An instigator of bad puns</vt:lpstr>
      <vt:lpstr>The acronym</vt:lpstr>
      <vt:lpstr>Genesis of FHIR</vt:lpstr>
      <vt:lpstr>Genesis of FHIR</vt:lpstr>
      <vt:lpstr>Genesis of FHIR</vt:lpstr>
      <vt:lpstr>FHIR Development Progress</vt:lpstr>
      <vt:lpstr>FHIR Principles</vt:lpstr>
      <vt:lpstr>FHIR Manifesto</vt:lpstr>
      <vt:lpstr>Implementer Focus</vt:lpstr>
      <vt:lpstr>Support “Common” Scenarios</vt:lpstr>
      <vt:lpstr>Web technologies</vt:lpstr>
      <vt:lpstr>Human Readable</vt:lpstr>
      <vt:lpstr>Freely available</vt:lpstr>
      <vt:lpstr>FHIR &amp; Cost of Integration</vt:lpstr>
      <vt:lpstr>Future impact of FHIR</vt:lpstr>
      <vt:lpstr>About REST and Resources</vt:lpstr>
      <vt:lpstr>REST</vt:lpstr>
      <vt:lpstr>REST in practice</vt:lpstr>
      <vt:lpstr>REST Operations</vt:lpstr>
      <vt:lpstr>RPC vs REST</vt:lpstr>
      <vt:lpstr>RPC vs REST example</vt:lpstr>
      <vt:lpstr>RPC vs REST</vt:lpstr>
      <vt:lpstr>Paradigms</vt:lpstr>
      <vt:lpstr>Documents</vt:lpstr>
      <vt:lpstr>Messages</vt:lpstr>
      <vt:lpstr>Service Oriented Architecture (SOA)</vt:lpstr>
      <vt:lpstr>Paradigms</vt:lpstr>
      <vt:lpstr>FHIR Resources</vt:lpstr>
      <vt:lpstr>Resources</vt:lpstr>
      <vt:lpstr>What’s a Resource?</vt:lpstr>
      <vt:lpstr>DSTU Resource List</vt:lpstr>
      <vt:lpstr>Resource anatomy</vt:lpstr>
      <vt:lpstr>PowerPoint Presentation</vt:lpstr>
      <vt:lpstr>Resource Documentation</vt:lpstr>
      <vt:lpstr>Example Resource Definitions</vt:lpstr>
      <vt:lpstr>PowerPoint Presentation</vt:lpstr>
      <vt:lpstr>Constraints &amp; Notes</vt:lpstr>
      <vt:lpstr>Resource elements</vt:lpstr>
      <vt:lpstr>It’s all about the resources . . .</vt:lpstr>
      <vt:lpstr>References between resources</vt:lpstr>
      <vt:lpstr>References</vt:lpstr>
      <vt:lpstr>Rules for references</vt:lpstr>
      <vt:lpstr>Data types</vt:lpstr>
      <vt:lpstr>Data types (cont’d)</vt:lpstr>
      <vt:lpstr>CodeableConcept</vt:lpstr>
      <vt:lpstr>Vocabulary</vt:lpstr>
      <vt:lpstr>Bundles</vt:lpstr>
      <vt:lpstr>Narrative</vt:lpstr>
      <vt:lpstr>Narrative XHTML</vt:lpstr>
      <vt:lpstr>FHIR Extensions</vt:lpstr>
      <vt:lpstr>The Case for Extensions</vt:lpstr>
      <vt:lpstr>Extensions</vt:lpstr>
      <vt:lpstr>Extensions without the pain…</vt:lpstr>
      <vt:lpstr>Governing Extensions</vt:lpstr>
      <vt:lpstr>Example – CD datatype</vt:lpstr>
      <vt:lpstr>Example – CD datatype</vt:lpstr>
      <vt:lpstr>What’s the goal here?</vt:lpstr>
      <vt:lpstr>Example Extension</vt:lpstr>
      <vt:lpstr>Publishing an Extension</vt:lpstr>
      <vt:lpstr>FHIR Operations</vt:lpstr>
      <vt:lpstr>Business Operations</vt:lpstr>
      <vt:lpstr>FHIR Resource URLs</vt:lpstr>
      <vt:lpstr>Operations / Instance</vt:lpstr>
      <vt:lpstr>Operations / Type</vt:lpstr>
      <vt:lpstr>Operations / System</vt:lpstr>
      <vt:lpstr>Profiles &amp; conformance</vt:lpstr>
      <vt:lpstr>Conformance Resources</vt:lpstr>
      <vt:lpstr>Conformance</vt:lpstr>
      <vt:lpstr>Conformance (cont’d)</vt:lpstr>
      <vt:lpstr>Profiles</vt:lpstr>
      <vt:lpstr>Profile (cont’d)</vt:lpstr>
      <vt:lpstr>Using Profiles</vt:lpstr>
      <vt:lpstr>Implementing FHIR</vt:lpstr>
      <vt:lpstr>Where can FHIR be used?</vt:lpstr>
      <vt:lpstr>Architecture</vt:lpstr>
      <vt:lpstr>Implementation Assistance</vt:lpstr>
      <vt:lpstr>Servers</vt:lpstr>
      <vt:lpstr>Other Free software</vt:lpstr>
      <vt:lpstr>Connectathons</vt:lpstr>
      <vt:lpstr>Implementation Assistance</vt:lpstr>
      <vt:lpstr>Migration</vt:lpstr>
      <vt:lpstr>Migration – v2</vt:lpstr>
      <vt:lpstr>Migration – CDA</vt:lpstr>
      <vt:lpstr>FHIR Manifesto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 McKenzie</cp:lastModifiedBy>
  <cp:revision>181</cp:revision>
  <dcterms:created xsi:type="dcterms:W3CDTF">2012-12-03T20:41:34Z</dcterms:created>
  <dcterms:modified xsi:type="dcterms:W3CDTF">2014-07-23T05:05:04Z</dcterms:modified>
</cp:coreProperties>
</file>