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6" r:id="rId2"/>
    <p:sldId id="324" r:id="rId3"/>
    <p:sldId id="315" r:id="rId4"/>
    <p:sldId id="443" r:id="rId5"/>
    <p:sldId id="286" r:id="rId6"/>
    <p:sldId id="313" r:id="rId7"/>
    <p:sldId id="316" r:id="rId8"/>
    <p:sldId id="403" r:id="rId9"/>
    <p:sldId id="319" r:id="rId10"/>
    <p:sldId id="320" r:id="rId11"/>
    <p:sldId id="321" r:id="rId12"/>
    <p:sldId id="322" r:id="rId13"/>
    <p:sldId id="323" r:id="rId14"/>
    <p:sldId id="325" r:id="rId15"/>
    <p:sldId id="326" r:id="rId16"/>
    <p:sldId id="444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288" r:id="rId27"/>
    <p:sldId id="340" r:id="rId28"/>
    <p:sldId id="341" r:id="rId29"/>
    <p:sldId id="342" r:id="rId30"/>
    <p:sldId id="343" r:id="rId31"/>
    <p:sldId id="289" r:id="rId32"/>
    <p:sldId id="301" r:id="rId33"/>
    <p:sldId id="298" r:id="rId34"/>
    <p:sldId id="397" r:id="rId35"/>
    <p:sldId id="303" r:id="rId36"/>
    <p:sldId id="387" r:id="rId37"/>
    <p:sldId id="418" r:id="rId38"/>
    <p:sldId id="419" r:id="rId39"/>
    <p:sldId id="431" r:id="rId40"/>
    <p:sldId id="359" r:id="rId41"/>
    <p:sldId id="346" r:id="rId42"/>
    <p:sldId id="393" r:id="rId43"/>
    <p:sldId id="430" r:id="rId44"/>
    <p:sldId id="348" r:id="rId45"/>
    <p:sldId id="347" r:id="rId46"/>
    <p:sldId id="402" r:id="rId47"/>
    <p:sldId id="349" r:id="rId48"/>
    <p:sldId id="396" r:id="rId49"/>
    <p:sldId id="426" r:id="rId50"/>
    <p:sldId id="427" r:id="rId51"/>
    <p:sldId id="290" r:id="rId52"/>
    <p:sldId id="299" r:id="rId53"/>
    <p:sldId id="420" r:id="rId54"/>
    <p:sldId id="300" r:id="rId55"/>
    <p:sldId id="421" r:id="rId56"/>
    <p:sldId id="423" r:id="rId57"/>
    <p:sldId id="424" r:id="rId58"/>
    <p:sldId id="425" r:id="rId59"/>
    <p:sldId id="422" r:id="rId60"/>
    <p:sldId id="413" r:id="rId61"/>
    <p:sldId id="414" r:id="rId62"/>
    <p:sldId id="415" r:id="rId63"/>
    <p:sldId id="416" r:id="rId64"/>
    <p:sldId id="417" r:id="rId65"/>
    <p:sldId id="395" r:id="rId66"/>
    <p:sldId id="436" r:id="rId67"/>
    <p:sldId id="434" r:id="rId68"/>
    <p:sldId id="350" r:id="rId69"/>
    <p:sldId id="433" r:id="rId70"/>
    <p:sldId id="391" r:id="rId71"/>
    <p:sldId id="336" r:id="rId72"/>
    <p:sldId id="437" r:id="rId73"/>
    <p:sldId id="438" r:id="rId74"/>
    <p:sldId id="439" r:id="rId75"/>
    <p:sldId id="440" r:id="rId76"/>
    <p:sldId id="441" r:id="rId77"/>
    <p:sldId id="442" r:id="rId78"/>
    <p:sldId id="366" r:id="rId79"/>
    <p:sldId id="367" r:id="rId80"/>
    <p:sldId id="369" r:id="rId81"/>
    <p:sldId id="337" r:id="rId82"/>
    <p:sldId id="445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49" d="100"/>
          <a:sy n="149" d="100"/>
        </p:scale>
        <p:origin x="-24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2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RESTful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19/08/2014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 </a:t>
            </a:r>
            <a:r>
              <a:rPr lang="en-US" dirty="0" err="1" smtClean="0"/>
              <a:t>ballmer</a:t>
            </a:r>
            <a:r>
              <a:rPr lang="en-US" dirty="0" smtClean="0"/>
              <a:t> – It’s all about the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525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Recipient must be able</a:t>
            </a:r>
            <a:r>
              <a:rPr lang="en-US" baseline="0" dirty="0" smtClean="0"/>
              <a:t> to know about these in the instance</a:t>
            </a:r>
            <a:endParaRPr lang="en-US" dirty="0" smtClean="0"/>
          </a:p>
          <a:p>
            <a:r>
              <a:rPr lang="en-US" dirty="0" smtClean="0"/>
              <a:t>Avoid modifier extensions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864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have to support XML – is can be </a:t>
            </a:r>
            <a:r>
              <a:rPr lang="en-US" dirty="0" err="1" smtClean="0"/>
              <a:t>json</a:t>
            </a:r>
            <a:r>
              <a:rPr lang="en-US" baseline="0" dirty="0" smtClean="0"/>
              <a:t>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900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Extensions and profiles</a:t>
            </a:r>
            <a:r>
              <a:rPr lang="en-US" baseline="0" dirty="0" smtClean="0"/>
              <a:t> are a big part of spec – Wednesday Q2 for specific 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328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cme.org/devices/%5bdeviceid%5d/%5balarmid" TargetMode="External"/><Relationship Id="rId2" Type="http://schemas.openxmlformats.org/officeDocument/2006/relationships/hyperlink" Target="http://acme.org/devices/turnOffAlarm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Open_Source_FHIR_implementations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questions/tagged/hl7-fhir" TargetMode="External"/><Relationship Id="rId4" Type="http://schemas.openxmlformats.org/officeDocument/2006/relationships/hyperlink" Target="https://twitter.com/search?q=#FHI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Aug 19, </a:t>
            </a:r>
            <a:r>
              <a:rPr lang="en-AU" dirty="0" smtClean="0"/>
              <a:t>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C#, Java, Pascal, </a:t>
            </a:r>
            <a:r>
              <a:rPr lang="en-US" sz="2400" dirty="0" err="1" smtClean="0"/>
              <a:t>ObjectiveC</a:t>
            </a:r>
            <a:r>
              <a:rPr lang="en-US" sz="2400" dirty="0" smtClean="0"/>
              <a:t>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endParaRPr lang="en-US" sz="2400" dirty="0" smtClean="0">
              <a:sym typeface="Wingdings" pitchFamily="2" charset="2"/>
            </a:endParaRPr>
          </a:p>
          <a:p>
            <a:pPr lvl="0"/>
            <a:r>
              <a:rPr lang="en-US" sz="2400" dirty="0" smtClean="0">
                <a:sym typeface="Wingdings" pitchFamily="2" charset="2"/>
              </a:rPr>
              <a:t>Lots of validated examples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scenarios </a:t>
            </a:r>
            <a:r>
              <a:rPr lang="en-US" dirty="0" smtClean="0"/>
              <a:t>implementers </a:t>
            </a:r>
            <a:r>
              <a:rPr lang="en-US" dirty="0"/>
              <a:t>ask for</a:t>
            </a:r>
          </a:p>
          <a:p>
            <a:r>
              <a:rPr lang="en-US" dirty="0"/>
              <a:t>Inclusion of content in core specification is based on core content rule</a:t>
            </a:r>
          </a:p>
          <a:p>
            <a:pPr lvl="1"/>
            <a:r>
              <a:rPr lang="en-US" dirty="0"/>
              <a:t>“We only include data elements if we are confident that most normal implementations using that resource will make use of the element”</a:t>
            </a:r>
          </a:p>
          <a:p>
            <a:pPr lvl="1"/>
            <a:r>
              <a:rPr lang="en-US" dirty="0"/>
              <a:t>Other content </a:t>
            </a:r>
            <a:r>
              <a:rPr lang="en-US" dirty="0" smtClean="0"/>
              <a:t>in extensions (more </a:t>
            </a:r>
            <a:r>
              <a:rPr lang="en-US" dirty="0"/>
              <a:t>on this later)</a:t>
            </a:r>
          </a:p>
          <a:p>
            <a:pPr lvl="1"/>
            <a:r>
              <a:rPr lang="en-US" dirty="0"/>
              <a:t>Easy to say, governance challenge to achieve</a:t>
            </a:r>
          </a:p>
          <a:p>
            <a:r>
              <a:rPr lang="en-US" dirty="0"/>
              <a:t>Resources are simple and easy to understand and use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Documents have both narrative and data</a:t>
            </a:r>
          </a:p>
          <a:p>
            <a:r>
              <a:rPr lang="en-US" dirty="0" smtClean="0"/>
              <a:t>The data / narrative dynamic exists throughout the process 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</a:t>
            </a:r>
            <a:r>
              <a:rPr lang="en-US" dirty="0" smtClean="0"/>
              <a:t>has </a:t>
            </a:r>
            <a:r>
              <a:rPr lang="en-US" b="0" baseline="0" dirty="0" smtClean="0"/>
              <a:t>a </a:t>
            </a:r>
            <a:br>
              <a:rPr lang="en-US" b="0" baseline="0" dirty="0" smtClean="0"/>
            </a:br>
            <a:r>
              <a:rPr lang="en-US" b="0" baseline="0" dirty="0" smtClean="0"/>
              <a:t>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is Better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Easy &amp; Quick to understand &amp; implement</a:t>
            </a:r>
          </a:p>
          <a:p>
            <a:r>
              <a:rPr lang="en-AU" dirty="0" smtClean="0"/>
              <a:t>Code &amp; example servers already exist</a:t>
            </a:r>
          </a:p>
          <a:p>
            <a:r>
              <a:rPr lang="en-AU" dirty="0" smtClean="0"/>
              <a:t>Specification is free for use with no restrictions</a:t>
            </a:r>
          </a:p>
          <a:p>
            <a:r>
              <a:rPr lang="en-AU" dirty="0" smtClean="0"/>
              <a:t>Based on the Web</a:t>
            </a:r>
          </a:p>
          <a:p>
            <a:r>
              <a:rPr lang="en-AU" dirty="0" smtClean="0"/>
              <a:t>Can be extended and adapted seamlessly for local usage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4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114959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impact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208912" cy="4478149"/>
          </a:xfrm>
        </p:spPr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on the web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</a:t>
            </a:r>
            <a:r>
              <a:rPr lang="en-AU" dirty="0" smtClean="0"/>
              <a:t>connections </a:t>
            </a:r>
            <a:r>
              <a:rPr lang="en-AU" sz="2000" dirty="0" smtClean="0"/>
              <a:t>(will happen slowly)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44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REST and Resources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9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2"/>
              </a:rPr>
              <a:t>Creative Commons Attribution 3.0 </a:t>
            </a:r>
            <a:r>
              <a:rPr lang="en-CA" u="sng" dirty="0" err="1">
                <a:hlinkClick r:id="rId2"/>
              </a:rPr>
              <a:t>Unported</a:t>
            </a:r>
            <a:r>
              <a:rPr lang="en-CA" u="sng" dirty="0">
                <a:hlinkClick r:id="rId2"/>
              </a:rPr>
              <a:t> </a:t>
            </a:r>
            <a:r>
              <a:rPr lang="en-CA" u="sng" dirty="0" smtClean="0">
                <a:hlinkClick r:id="rId2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772400" cy="4468916"/>
          </a:xfrm>
        </p:spPr>
        <p:txBody>
          <a:bodyPr/>
          <a:lstStyle/>
          <a:p>
            <a:r>
              <a:rPr lang="en-AU" dirty="0" smtClean="0"/>
              <a:t>“</a:t>
            </a:r>
            <a:r>
              <a:rPr lang="en-AU" b="0" dirty="0"/>
              <a:t>Representational state transfer” – an architecture for how to connect systems</a:t>
            </a:r>
          </a:p>
          <a:p>
            <a:endParaRPr lang="en-AU" dirty="0" smtClean="0"/>
          </a:p>
          <a:p>
            <a:r>
              <a:rPr lang="en-AU" b="0" dirty="0" smtClean="0"/>
              <a:t>Outcomes</a:t>
            </a:r>
          </a:p>
          <a:p>
            <a:pPr lvl="1"/>
            <a:r>
              <a:rPr lang="en-AU" b="0" dirty="0" smtClean="0"/>
              <a:t>Simple stable interfaces</a:t>
            </a:r>
          </a:p>
          <a:p>
            <a:pPr lvl="1"/>
            <a:r>
              <a:rPr lang="en-AU" b="0" dirty="0" smtClean="0"/>
              <a:t>High Performance / Scalability</a:t>
            </a:r>
          </a:p>
          <a:p>
            <a:pPr lvl="1"/>
            <a:r>
              <a:rPr lang="en-AU" b="0" dirty="0" smtClean="0"/>
              <a:t>Visible Process (e.g. can debug)</a:t>
            </a:r>
          </a:p>
          <a:p>
            <a:pPr lvl="1"/>
            <a:r>
              <a:rPr lang="en-AU" b="0" dirty="0" smtClean="0"/>
              <a:t>Portability</a:t>
            </a:r>
          </a:p>
          <a:p>
            <a:pPr lvl="1"/>
            <a:r>
              <a:rPr lang="en-AU" b="0" dirty="0" smtClean="0"/>
              <a:t>Reliability (resistance to failure)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in 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147248" cy="4505849"/>
          </a:xfrm>
        </p:spPr>
        <p:txBody>
          <a:bodyPr/>
          <a:lstStyle/>
          <a:p>
            <a:r>
              <a:rPr lang="en-AU" sz="2800" dirty="0" smtClean="0"/>
              <a:t>“Resources” with an explicit and stable URI</a:t>
            </a:r>
          </a:p>
          <a:p>
            <a:pPr lvl="1"/>
            <a:r>
              <a:rPr lang="en-AU" sz="2400" dirty="0" smtClean="0"/>
              <a:t>The name for what gets exchanged in REST</a:t>
            </a:r>
          </a:p>
          <a:p>
            <a:pPr lvl="1"/>
            <a:r>
              <a:rPr lang="en-AU" sz="2400" dirty="0"/>
              <a:t>Defined behaviour and meaning</a:t>
            </a:r>
          </a:p>
          <a:p>
            <a:pPr lvl="1"/>
            <a:r>
              <a:rPr lang="en-AU" sz="2400" dirty="0"/>
              <a:t>Known identity / </a:t>
            </a:r>
            <a:r>
              <a:rPr lang="en-AU" sz="2400" dirty="0" smtClean="0"/>
              <a:t>location</a:t>
            </a:r>
          </a:p>
          <a:p>
            <a:pPr lvl="1"/>
            <a:r>
              <a:rPr lang="en-AU" sz="2400" dirty="0" smtClean="0"/>
              <a:t>Quite an abstract idea</a:t>
            </a:r>
          </a:p>
          <a:p>
            <a:r>
              <a:rPr lang="en-AU" sz="2800" dirty="0" smtClean="0"/>
              <a:t>Formats: XML / JSON </a:t>
            </a:r>
            <a:r>
              <a:rPr lang="en-AU" sz="2000" dirty="0" smtClean="0"/>
              <a:t>(+RDF, coming)</a:t>
            </a:r>
            <a:endParaRPr lang="en-AU" sz="2800" dirty="0" smtClean="0"/>
          </a:p>
          <a:p>
            <a:r>
              <a:rPr lang="en-AU" sz="2800" dirty="0" smtClean="0"/>
              <a:t>Exchange using HTTP (Security: SSL / </a:t>
            </a:r>
            <a:r>
              <a:rPr lang="en-AU" sz="2800" dirty="0" err="1" smtClean="0"/>
              <a:t>Oauth</a:t>
            </a:r>
            <a:r>
              <a:rPr lang="en-AU" sz="2800" dirty="0" smtClean="0"/>
              <a:t>)</a:t>
            </a:r>
          </a:p>
          <a:p>
            <a:r>
              <a:rPr lang="en-AU" sz="2800" dirty="0" smtClean="0"/>
              <a:t>Often “REST” is followed loosely, hence “</a:t>
            </a:r>
            <a:r>
              <a:rPr lang="en-AU" sz="2800" dirty="0" err="1" smtClean="0"/>
              <a:t>RESTful</a:t>
            </a:r>
            <a:r>
              <a:rPr lang="en-AU" sz="2800" dirty="0" smtClean="0"/>
              <a:t>”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2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075240" cy="465358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REST is based on CRUD(E):</a:t>
            </a:r>
          </a:p>
          <a:p>
            <a:r>
              <a:rPr lang="en-AU" dirty="0" smtClean="0"/>
              <a:t>Create – create a new instance of data</a:t>
            </a:r>
          </a:p>
          <a:p>
            <a:r>
              <a:rPr lang="en-AU" dirty="0" smtClean="0"/>
              <a:t>Read – get the content (state) of an instance of data</a:t>
            </a:r>
          </a:p>
          <a:p>
            <a:r>
              <a:rPr lang="en-AU" dirty="0" smtClean="0"/>
              <a:t>Update – change the content of an instance of data</a:t>
            </a:r>
          </a:p>
          <a:p>
            <a:r>
              <a:rPr lang="en-AU" dirty="0" smtClean="0"/>
              <a:t>Delete – remove the instance of data</a:t>
            </a:r>
          </a:p>
          <a:p>
            <a:r>
              <a:rPr lang="en-AU" dirty="0" smtClean="0"/>
              <a:t>Execute – get the instance of data (?) to do something for you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5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772400" cy="4515082"/>
          </a:xfrm>
        </p:spPr>
        <p:txBody>
          <a:bodyPr/>
          <a:lstStyle/>
          <a:p>
            <a:r>
              <a:rPr lang="en-AU" dirty="0" smtClean="0"/>
              <a:t>RPC (Remote Procedure Call):</a:t>
            </a:r>
          </a:p>
          <a:p>
            <a:pPr lvl="1"/>
            <a:r>
              <a:rPr lang="en-AU" dirty="0" smtClean="0"/>
              <a:t>Ask a server to perform some operation</a:t>
            </a:r>
          </a:p>
          <a:p>
            <a:pPr lvl="1"/>
            <a:r>
              <a:rPr lang="en-AU" dirty="0" smtClean="0"/>
              <a:t>Hand it a set of parameters</a:t>
            </a:r>
          </a:p>
          <a:p>
            <a:pPr lvl="1"/>
            <a:r>
              <a:rPr lang="en-AU" dirty="0" smtClean="0"/>
              <a:t>Server performs some operations</a:t>
            </a:r>
          </a:p>
          <a:p>
            <a:pPr lvl="1"/>
            <a:r>
              <a:rPr lang="en-AU" dirty="0" smtClean="0"/>
              <a:t>Returns a set of parameters</a:t>
            </a:r>
            <a:endParaRPr lang="en-AU" dirty="0"/>
          </a:p>
          <a:p>
            <a:r>
              <a:rPr lang="en-AU" dirty="0" smtClean="0"/>
              <a:t>REST:</a:t>
            </a:r>
          </a:p>
          <a:p>
            <a:pPr lvl="1"/>
            <a:r>
              <a:rPr lang="en-AU" dirty="0" smtClean="0"/>
              <a:t>Define a URI that represents the state of something</a:t>
            </a:r>
          </a:p>
          <a:p>
            <a:pPr lvl="1"/>
            <a:r>
              <a:rPr lang="en-AU" dirty="0" smtClean="0"/>
              <a:t>Tell the server what the state should be </a:t>
            </a:r>
          </a:p>
          <a:p>
            <a:pPr lvl="1"/>
            <a:r>
              <a:rPr lang="en-AU" dirty="0" smtClean="0"/>
              <a:t>Server makes the state change happen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8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787208" cy="4515082"/>
          </a:xfrm>
        </p:spPr>
        <p:txBody>
          <a:bodyPr/>
          <a:lstStyle/>
          <a:p>
            <a:r>
              <a:rPr lang="en-AU" sz="2800" dirty="0" smtClean="0"/>
              <a:t>Example: </a:t>
            </a:r>
          </a:p>
          <a:p>
            <a:pPr lvl="1"/>
            <a:r>
              <a:rPr lang="en-AU" sz="2400" dirty="0" smtClean="0"/>
              <a:t>A device that monitors a patient %0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</a:t>
            </a:r>
            <a:r>
              <a:rPr lang="en-AU" sz="2400" dirty="0"/>
              <a:t>S</a:t>
            </a:r>
            <a:r>
              <a:rPr lang="en-AU" sz="2400" dirty="0" smtClean="0"/>
              <a:t>at</a:t>
            </a:r>
          </a:p>
          <a:p>
            <a:pPr lvl="1"/>
            <a:r>
              <a:rPr lang="en-AU" sz="2400" dirty="0" smtClean="0"/>
              <a:t>Raises an alarm on EHR if it’s too low</a:t>
            </a:r>
          </a:p>
          <a:p>
            <a:pPr lvl="1"/>
            <a:r>
              <a:rPr lang="en-AU" sz="2400" dirty="0" smtClean="0"/>
              <a:t>EHR can turn the alarm off</a:t>
            </a:r>
          </a:p>
          <a:p>
            <a:r>
              <a:rPr lang="en-AU" sz="2800" dirty="0" smtClean="0"/>
              <a:t>RPC:</a:t>
            </a:r>
          </a:p>
          <a:p>
            <a:pPr lvl="1"/>
            <a:r>
              <a:rPr lang="en-AU" sz="2400" dirty="0" smtClean="0"/>
              <a:t>POST </a:t>
            </a:r>
            <a:r>
              <a:rPr lang="en-AU" sz="2400" dirty="0" smtClean="0">
                <a:hlinkClick r:id="rId2"/>
              </a:rPr>
              <a:t>http://acme.org/devices/turnOffAlarm</a:t>
            </a:r>
            <a:endParaRPr lang="en-AU" sz="2400" dirty="0" smtClean="0"/>
          </a:p>
          <a:p>
            <a:pPr lvl="1"/>
            <a:r>
              <a:rPr lang="en-AU" sz="2400" dirty="0" smtClean="0"/>
              <a:t>Parameters: device id, alarm id</a:t>
            </a:r>
          </a:p>
          <a:p>
            <a:r>
              <a:rPr lang="en-AU" sz="2800" dirty="0" smtClean="0"/>
              <a:t>REST:</a:t>
            </a:r>
          </a:p>
          <a:p>
            <a:pPr lvl="1"/>
            <a:r>
              <a:rPr lang="en-AU" sz="2400" dirty="0" smtClean="0"/>
              <a:t>POST </a:t>
            </a:r>
            <a:r>
              <a:rPr lang="en-AU" sz="2400" dirty="0" smtClean="0">
                <a:hlinkClick r:id="rId3"/>
              </a:rPr>
              <a:t>http://acme.org/devices/[deviceid]/[alarmid</a:t>
            </a:r>
            <a:r>
              <a:rPr lang="en-AU" sz="2400" dirty="0" smtClean="0"/>
              <a:t>]</a:t>
            </a:r>
          </a:p>
          <a:p>
            <a:pPr lvl="1"/>
            <a:r>
              <a:rPr lang="en-AU" sz="2400" dirty="0" smtClean="0"/>
              <a:t>Content: data to say “Alarm is off” 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9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772400" cy="3656386"/>
          </a:xfrm>
        </p:spPr>
        <p:txBody>
          <a:bodyPr/>
          <a:lstStyle/>
          <a:p>
            <a:r>
              <a:rPr lang="en-AU" dirty="0" smtClean="0"/>
              <a:t>Difference is subtle, and depends on perspective</a:t>
            </a:r>
          </a:p>
          <a:p>
            <a:r>
              <a:rPr lang="en-AU" dirty="0" smtClean="0"/>
              <a:t>Outcome is large difference</a:t>
            </a:r>
          </a:p>
          <a:p>
            <a:r>
              <a:rPr lang="en-AU" dirty="0" smtClean="0"/>
              <a:t>REST is increasingly preferred in practice</a:t>
            </a:r>
          </a:p>
          <a:p>
            <a:r>
              <a:rPr lang="en-AU" dirty="0" smtClean="0"/>
              <a:t>Most systems mix and match </a:t>
            </a:r>
          </a:p>
          <a:p>
            <a:pPr lvl="1"/>
            <a:r>
              <a:rPr lang="en-AU" dirty="0" smtClean="0"/>
              <a:t>“mini-operations”</a:t>
            </a:r>
          </a:p>
          <a:p>
            <a:r>
              <a:rPr lang="en-AU" dirty="0" smtClean="0"/>
              <a:t>General issue: REST doesn’t deal well if server needs context from the client</a:t>
            </a:r>
          </a:p>
          <a:p>
            <a:pPr lvl="1"/>
            <a:r>
              <a:rPr lang="en-AU" sz="2400" dirty="0" smtClean="0"/>
              <a:t>e.g. who keeps audit trail for the user’s context?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06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8115442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“Composition”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“FHIR”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r>
              <a:rPr lang="en-US" dirty="0" smtClean="0"/>
              <a:t>H – Health</a:t>
            </a:r>
          </a:p>
          <a:p>
            <a:r>
              <a:rPr lang="en-US" dirty="0" smtClean="0"/>
              <a:t>I – Interoperable</a:t>
            </a:r>
          </a:p>
          <a:p>
            <a:r>
              <a:rPr lang="en-US" dirty="0" smtClean="0"/>
              <a:t>R – Resources (</a:t>
            </a:r>
            <a:r>
              <a:rPr lang="en-US" sz="2800" dirty="0" smtClean="0"/>
              <a:t>Building blocks)</a:t>
            </a:r>
          </a:p>
          <a:p>
            <a:pPr lvl="1"/>
            <a:r>
              <a:rPr lang="en-US" sz="2300" dirty="0" smtClean="0"/>
              <a:t>There is more on Resources to follow</a:t>
            </a:r>
            <a:endParaRPr lang="en-US" dirty="0" smtClean="0"/>
          </a:p>
          <a:p>
            <a:pPr lvl="1"/>
            <a:r>
              <a:rPr lang="en-US" dirty="0" smtClean="0"/>
              <a:t>“Fast” is relative </a:t>
            </a:r>
            <a:r>
              <a:rPr lang="en-US" dirty="0"/>
              <a:t>– </a:t>
            </a:r>
            <a:r>
              <a:rPr lang="en-US" dirty="0" smtClean="0"/>
              <a:t>no </a:t>
            </a:r>
            <a:r>
              <a:rPr lang="en-US" dirty="0"/>
              <a:t>technology can make integration as fast as we’d </a:t>
            </a:r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“FHIR” (</a:t>
            </a:r>
            <a:r>
              <a:rPr lang="en-US" dirty="0" err="1" smtClean="0"/>
              <a:t>pronouced</a:t>
            </a:r>
            <a:r>
              <a:rPr lang="en-US" dirty="0" smtClean="0"/>
              <a:t> “Fire”) is a fertile source of puns etc. Feel free to make your own</a:t>
            </a:r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247456" y="5833183"/>
            <a:ext cx="52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Goal: 100-150 total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Resource List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542654" cy="583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9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anatomy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419872" y="4005064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2564904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19872" y="3284984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36</a:t>
            </a:fld>
            <a:endParaRPr lang="en-US"/>
          </a:p>
        </p:txBody>
      </p:sp>
      <p:pic>
        <p:nvPicPr>
          <p:cNvPr id="1026" name="Picture 2" descr="C:\work\org.hl7.fhir\build\publish\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632848" cy="636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272808" cy="1152128"/>
          </a:xfrm>
        </p:spPr>
        <p:txBody>
          <a:bodyPr/>
          <a:lstStyle/>
          <a:p>
            <a:r>
              <a:rPr lang="en-AU" dirty="0" smtClean="0"/>
              <a:t>Resource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496944" cy="4773614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/>
              <a:t>For each Resource, the specification provides:</a:t>
            </a:r>
          </a:p>
          <a:p>
            <a:r>
              <a:rPr lang="en-AU" sz="2800" dirty="0" smtClean="0"/>
              <a:t>Scope and Usage Notes</a:t>
            </a:r>
          </a:p>
          <a:p>
            <a:r>
              <a:rPr lang="en-AU" sz="2800" dirty="0" smtClean="0"/>
              <a:t>Resource Content (as UML and XML)</a:t>
            </a:r>
          </a:p>
          <a:p>
            <a:r>
              <a:rPr lang="en-AU" sz="2800" dirty="0" smtClean="0"/>
              <a:t>Terminology Bindings (what codes can you use?</a:t>
            </a:r>
          </a:p>
          <a:p>
            <a:r>
              <a:rPr lang="en-AU" sz="2800" dirty="0" smtClean="0"/>
              <a:t>Constraints (technical rules about usage)</a:t>
            </a:r>
          </a:p>
          <a:p>
            <a:r>
              <a:rPr lang="en-AU" sz="2800" dirty="0" smtClean="0"/>
              <a:t>Discussion of Implementation Issues</a:t>
            </a:r>
          </a:p>
          <a:p>
            <a:r>
              <a:rPr lang="en-AU" sz="2800" dirty="0" smtClean="0"/>
              <a:t>Search Parameters for </a:t>
            </a:r>
            <a:r>
              <a:rPr lang="en-AU" sz="2800" dirty="0" err="1" smtClean="0"/>
              <a:t>RESTful</a:t>
            </a:r>
            <a:r>
              <a:rPr lang="en-AU" sz="2800" dirty="0" smtClean="0"/>
              <a:t> interface</a:t>
            </a:r>
          </a:p>
          <a:p>
            <a:r>
              <a:rPr lang="en-AU" sz="2800" dirty="0" smtClean="0"/>
              <a:t>Examples, Profiles, Formal Definitions</a:t>
            </a:r>
          </a:p>
          <a:p>
            <a:r>
              <a:rPr lang="en-AU" sz="2800" dirty="0" smtClean="0"/>
              <a:t>Mappings to RIM, CDA, v2, </a:t>
            </a:r>
            <a:r>
              <a:rPr lang="en-AU" sz="2800" dirty="0" err="1" smtClean="0"/>
              <a:t>etc</a:t>
            </a:r>
            <a:endParaRPr lang="en-AU" sz="2800" dirty="0" smtClean="0"/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39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Resource Definitions : UML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772400" cy="423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" y="251221"/>
            <a:ext cx="860785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set of modular components called “Resources”</a:t>
            </a:r>
          </a:p>
          <a:p>
            <a:r>
              <a:rPr lang="en-AU" dirty="0" smtClean="0"/>
              <a:t>Resources refer to each other using URLs</a:t>
            </a:r>
          </a:p>
          <a:p>
            <a:pPr lvl="1"/>
            <a:r>
              <a:rPr lang="en-AU" dirty="0" smtClean="0"/>
              <a:t>Build a web to support healthcare process</a:t>
            </a:r>
          </a:p>
          <a:p>
            <a:r>
              <a:rPr lang="en-AU" dirty="0" smtClean="0"/>
              <a:t>Exchange resources between systems</a:t>
            </a:r>
          </a:p>
          <a:p>
            <a:pPr lvl="1"/>
            <a:r>
              <a:rPr lang="en-AU" dirty="0" smtClean="0"/>
              <a:t>Using a </a:t>
            </a:r>
            <a:r>
              <a:rPr lang="en-AU" dirty="0" err="1" smtClean="0"/>
              <a:t>RESTful</a:t>
            </a:r>
            <a:r>
              <a:rPr lang="en-AU" dirty="0" smtClean="0"/>
              <a:t> API (e.g. web approach)</a:t>
            </a:r>
          </a:p>
          <a:p>
            <a:pPr lvl="1"/>
            <a:r>
              <a:rPr lang="en-AU" dirty="0" smtClean="0"/>
              <a:t>As a bundle of resources (messages, documents)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660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Mappings</a:t>
            </a:r>
          </a:p>
          <a:p>
            <a:r>
              <a:rPr lang="en-US" dirty="0" smtClean="0"/>
              <a:t>But instances in XML or JSON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between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6" name="Picture 5" descr="aller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636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7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for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7767" y="1706488"/>
            <a:ext cx="7772400" cy="2514600"/>
          </a:xfrm>
        </p:spPr>
        <p:txBody>
          <a:bodyPr/>
          <a:lstStyle/>
          <a:p>
            <a:r>
              <a:rPr lang="en-AU" sz="2800" dirty="0"/>
              <a:t>References can be relative or absolute</a:t>
            </a:r>
          </a:p>
          <a:p>
            <a:r>
              <a:rPr lang="en-AU" sz="2800" dirty="0" smtClean="0"/>
              <a:t>References don’t have to be to the same server</a:t>
            </a:r>
          </a:p>
          <a:p>
            <a:r>
              <a:rPr lang="en-AU" sz="2800" dirty="0" smtClean="0"/>
              <a:t>Server does not have to enforce integrity</a:t>
            </a:r>
          </a:p>
          <a:p>
            <a:r>
              <a:rPr lang="en-AU" sz="2800" dirty="0" smtClean="0"/>
              <a:t>Clients need to cater for broken links</a:t>
            </a:r>
          </a:p>
          <a:p>
            <a:r>
              <a:rPr lang="en-AU" sz="2800" dirty="0" smtClean="0"/>
              <a:t>Targets can be ‘contained’ in the resource:</a:t>
            </a:r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681534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87624" y="4653136"/>
            <a:ext cx="762169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4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4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4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4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4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400" b="0" dirty="0">
                <a:latin typeface="Courier New" panose="02070309020205020404" pitchFamily="49" charset="0"/>
              </a:rPr>
              <a:t> </a:t>
            </a:r>
            <a:r>
              <a:rPr lang="en-AU" sz="1400" b="0" dirty="0" smtClean="0">
                <a:latin typeface="Courier New" panose="02070309020205020404" pitchFamily="49" charset="0"/>
              </a:rPr>
              <a:t> &lt;contained&gt;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400" b="0" dirty="0">
                <a:latin typeface="Courier New" panose="02070309020205020404" pitchFamily="49" charset="0"/>
              </a:rPr>
              <a:t> </a:t>
            </a:r>
            <a:r>
              <a:rPr lang="en-AU" sz="1400" b="0" dirty="0" smtClean="0">
                <a:latin typeface="Courier New" panose="02070309020205020404" pitchFamily="49" charset="0"/>
              </a:rPr>
              <a:t>   &lt;Patient id="pat"&gt;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400" b="0" dirty="0">
                <a:latin typeface="Courier New" panose="02070309020205020404" pitchFamily="49" charset="0"/>
              </a:rPr>
              <a:t> </a:t>
            </a:r>
            <a:r>
              <a:rPr lang="en-AU" sz="1400" b="0" dirty="0" smtClean="0">
                <a:latin typeface="Courier New" panose="02070309020205020404" pitchFamily="49" charset="0"/>
              </a:rPr>
              <a:t>   &lt;/Patient&gt;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400" b="0" dirty="0">
                <a:latin typeface="Courier New" panose="02070309020205020404" pitchFamily="49" charset="0"/>
              </a:rPr>
              <a:t> </a:t>
            </a:r>
            <a:r>
              <a:rPr lang="en-AU" sz="1400" b="0" dirty="0" smtClean="0">
                <a:latin typeface="Courier New" panose="02070309020205020404" pitchFamily="49" charset="0"/>
              </a:rPr>
              <a:t> &lt;/contained&gt;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400" b="0" dirty="0">
                <a:latin typeface="Courier New" panose="02070309020205020404" pitchFamily="49" charset="0"/>
              </a:rPr>
              <a:t> </a:t>
            </a:r>
            <a:r>
              <a:rPr lang="en-AU" sz="14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400" b="0" dirty="0">
                <a:latin typeface="Courier New" panose="02070309020205020404" pitchFamily="49" charset="0"/>
              </a:rPr>
              <a:t> </a:t>
            </a:r>
            <a:r>
              <a:rPr lang="en-AU" sz="1400" b="0" dirty="0" smtClean="0">
                <a:latin typeface="Courier New" panose="02070309020205020404" pitchFamily="49" charset="0"/>
              </a:rPr>
              <a:t>   &lt;reference value="#pat"/&gt;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400" b="0" dirty="0">
                <a:latin typeface="Courier New" panose="02070309020205020404" pitchFamily="49" charset="0"/>
              </a:rPr>
              <a:t> </a:t>
            </a:r>
            <a:r>
              <a:rPr lang="en-AU" sz="1400" b="0" dirty="0" smtClean="0">
                <a:latin typeface="Courier New" panose="02070309020205020404" pitchFamily="49" charset="0"/>
              </a:rPr>
              <a:t> &lt;/subject&gt;</a:t>
            </a:r>
          </a:p>
        </p:txBody>
      </p:sp>
    </p:spTree>
    <p:extLst>
      <p:ext uri="{BB962C8B-B14F-4D97-AF65-F5344CB8AC3E}">
        <p14:creationId xmlns:p14="http://schemas.microsoft.com/office/powerpoint/2010/main" val="2453385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Based on w3c schema and ISO data</a:t>
            </a:r>
            <a:r>
              <a:rPr lang="en-US" sz="2800" baseline="0" dirty="0" smtClean="0"/>
              <a:t> types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types (cont’d)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CodeableConcept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835660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72816"/>
            <a:ext cx="836545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424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more than one resource needed</a:t>
            </a:r>
          </a:p>
          <a:p>
            <a:pPr lvl="1"/>
            <a:r>
              <a:rPr lang="en-US" dirty="0" smtClean="0"/>
              <a:t>Query result</a:t>
            </a:r>
          </a:p>
          <a:p>
            <a:pPr lvl="1"/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Message</a:t>
            </a:r>
          </a:p>
          <a:p>
            <a:r>
              <a:rPr lang="en-US" dirty="0" smtClean="0"/>
              <a:t>Atom ‘feed’</a:t>
            </a:r>
          </a:p>
          <a:p>
            <a:pPr lvl="1"/>
            <a:r>
              <a:rPr lang="en-US" dirty="0" smtClean="0"/>
              <a:t>Widely used on the web for syndicating data</a:t>
            </a:r>
          </a:p>
          <a:p>
            <a:pPr lvl="1"/>
            <a:r>
              <a:rPr lang="en-US" dirty="0" smtClean="0"/>
              <a:t>FHIR defines a JSON representation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438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075240" cy="5558445"/>
          </a:xfrm>
        </p:spPr>
        <p:txBody>
          <a:bodyPr/>
          <a:lstStyle/>
          <a:p>
            <a:r>
              <a:rPr lang="en-AU" sz="2400" dirty="0" smtClean="0"/>
              <a:t>All resources carry an html representation of their content</a:t>
            </a:r>
          </a:p>
          <a:p>
            <a:r>
              <a:rPr lang="en-AU" sz="2400" dirty="0" smtClean="0"/>
              <a:t>It’s a clinical safety issue</a:t>
            </a:r>
          </a:p>
          <a:p>
            <a:pPr lvl="1"/>
            <a:r>
              <a:rPr lang="en-AU" sz="2000" dirty="0" smtClean="0"/>
              <a:t>The receiver has a fall back option if the system is not sure it fully understands the content</a:t>
            </a:r>
          </a:p>
          <a:p>
            <a:r>
              <a:rPr lang="en-AU" sz="2400" dirty="0" smtClean="0"/>
              <a:t>It is not mandatory, but SHOULD be present</a:t>
            </a:r>
          </a:p>
          <a:p>
            <a:r>
              <a:rPr lang="en-AU" sz="2400" dirty="0" smtClean="0"/>
              <a:t>In a closed eco-system, with extremely tight control and strong conformance testing, it may not be necessary</a:t>
            </a:r>
          </a:p>
          <a:p>
            <a:pPr lvl="1"/>
            <a:r>
              <a:rPr lang="en-AU" sz="2000" dirty="0" smtClean="0"/>
              <a:t>But things often change over time</a:t>
            </a:r>
          </a:p>
          <a:p>
            <a:pPr lvl="1"/>
            <a:r>
              <a:rPr lang="en-AU" sz="2000" dirty="0" smtClean="0"/>
              <a:t>So using narrative is highly recommended</a:t>
            </a:r>
          </a:p>
          <a:p>
            <a:pPr lvl="1"/>
            <a:r>
              <a:rPr lang="en-AU" sz="2000" dirty="0" smtClean="0"/>
              <a:t>Saves a lot of money downstream from the author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 XHTML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772400" cy="4515082"/>
          </a:xfrm>
        </p:spPr>
        <p:txBody>
          <a:bodyPr/>
          <a:lstStyle/>
          <a:p>
            <a:r>
              <a:rPr lang="en-AU" dirty="0" smtClean="0"/>
              <a:t>Narrative is XHTML. Formatting allowed:</a:t>
            </a:r>
          </a:p>
          <a:p>
            <a:pPr lvl="1"/>
            <a:r>
              <a:rPr lang="en-AU" dirty="0" smtClean="0"/>
              <a:t>Tables, lists, </a:t>
            </a:r>
            <a:r>
              <a:rPr lang="en-AU" dirty="0" err="1" smtClean="0"/>
              <a:t>divs</a:t>
            </a:r>
            <a:r>
              <a:rPr lang="en-AU" dirty="0" smtClean="0"/>
              <a:t>, spans</a:t>
            </a:r>
          </a:p>
          <a:p>
            <a:pPr lvl="1"/>
            <a:r>
              <a:rPr lang="en-AU" dirty="0" smtClean="0"/>
              <a:t>Bold, Italics, styles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E.g. all static content</a:t>
            </a:r>
          </a:p>
          <a:p>
            <a:r>
              <a:rPr lang="en-AU" dirty="0" smtClean="0"/>
              <a:t>Features not allowed:</a:t>
            </a:r>
          </a:p>
          <a:p>
            <a:pPr lvl="1"/>
            <a:r>
              <a:rPr lang="en-AU" dirty="0" smtClean="0"/>
              <a:t>Objects, scripts, forms – any active content</a:t>
            </a:r>
          </a:p>
          <a:p>
            <a:pPr lvl="1"/>
            <a:r>
              <a:rPr lang="en-AU" dirty="0" smtClean="0"/>
              <a:t>Links, </a:t>
            </a:r>
            <a:r>
              <a:rPr lang="en-AU" dirty="0" err="1" smtClean="0"/>
              <a:t>Stylesheets</a:t>
            </a:r>
            <a:r>
              <a:rPr lang="en-AU" dirty="0" smtClean="0"/>
              <a:t>, </a:t>
            </a:r>
            <a:r>
              <a:rPr lang="en-AU" dirty="0" err="1" smtClean="0"/>
              <a:t>iframes</a:t>
            </a:r>
            <a:r>
              <a:rPr lang="en-AU" dirty="0" smtClean="0"/>
              <a:t> – web context</a:t>
            </a:r>
          </a:p>
          <a:p>
            <a:pPr lvl="1"/>
            <a:r>
              <a:rPr lang="en-AU" dirty="0" smtClean="0"/>
              <a:t>Local storage, </a:t>
            </a:r>
            <a:r>
              <a:rPr lang="en-AU" dirty="0" err="1" smtClean="0"/>
              <a:t>Microdata</a:t>
            </a:r>
            <a:r>
              <a:rPr lang="en-AU" dirty="0" smtClean="0"/>
              <a:t> (no active content)</a:t>
            </a:r>
          </a:p>
          <a:p>
            <a:r>
              <a:rPr lang="en-AU" dirty="0" smtClean="0"/>
              <a:t>Concerns are security and clinical safety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17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7772400" cy="5909310"/>
          </a:xfrm>
        </p:spPr>
        <p:txBody>
          <a:bodyPr/>
          <a:lstStyle/>
          <a:p>
            <a:r>
              <a:rPr lang="en-AU" dirty="0" smtClean="0"/>
              <a:t>FHIR has a standard framework for extensions</a:t>
            </a:r>
          </a:p>
          <a:p>
            <a:r>
              <a:rPr lang="en-AU" dirty="0" smtClean="0"/>
              <a:t>Every FHIR element can be extended</a:t>
            </a:r>
          </a:p>
          <a:p>
            <a:r>
              <a:rPr lang="en-AU" dirty="0" smtClean="0"/>
              <a:t>Every extension has:</a:t>
            </a:r>
          </a:p>
          <a:p>
            <a:pPr lvl="1"/>
            <a:r>
              <a:rPr lang="en-AU" dirty="0" smtClean="0"/>
              <a:t>Reference to a computable definition</a:t>
            </a:r>
          </a:p>
          <a:p>
            <a:pPr lvl="1"/>
            <a:r>
              <a:rPr lang="en-AU" dirty="0" smtClean="0"/>
              <a:t>Value – from a set of known types</a:t>
            </a:r>
          </a:p>
          <a:p>
            <a:r>
              <a:rPr lang="en-AU" dirty="0" smtClean="0"/>
              <a:t>Every system can read, write, store and exchange all legal extensions</a:t>
            </a:r>
          </a:p>
          <a:p>
            <a:r>
              <a:rPr lang="en-AU" dirty="0" smtClean="0"/>
              <a:t>All extensions are valid by schema </a:t>
            </a:r>
            <a:r>
              <a:rPr lang="en-AU" dirty="0" err="1" smtClean="0"/>
              <a:t>etc</a:t>
            </a: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1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16832"/>
            <a:ext cx="8382000" cy="4192488"/>
          </a:xfrm>
        </p:spPr>
        <p:txBody>
          <a:bodyPr/>
          <a:lstStyle/>
          <a:p>
            <a:r>
              <a:rPr lang="en-US" sz="2800" dirty="0" smtClean="0"/>
              <a:t>Extensions are built into the wire format</a:t>
            </a:r>
          </a:p>
          <a:p>
            <a:endParaRPr lang="en-US" sz="2800" dirty="0"/>
          </a:p>
          <a:p>
            <a:r>
              <a:rPr lang="en-US" sz="2800" dirty="0" smtClean="0"/>
              <a:t>All conformant systems can “handle” any possible extension - Just a bucket of “other stuff”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Governing 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772400" cy="4764381"/>
          </a:xfrm>
        </p:spPr>
        <p:txBody>
          <a:bodyPr/>
          <a:lstStyle/>
          <a:p>
            <a:r>
              <a:rPr lang="en-AU" dirty="0" smtClean="0"/>
              <a:t>Extensions are not a silver bullet</a:t>
            </a:r>
          </a:p>
          <a:p>
            <a:r>
              <a:rPr lang="en-AU" dirty="0" smtClean="0"/>
              <a:t>FHIR has a sliding scale governance for extensions</a:t>
            </a:r>
          </a:p>
          <a:p>
            <a:pPr lvl="1"/>
            <a:r>
              <a:rPr lang="en-AU" dirty="0" smtClean="0"/>
              <a:t>Local Projects</a:t>
            </a:r>
          </a:p>
          <a:p>
            <a:pPr lvl="1"/>
            <a:r>
              <a:rPr lang="en-AU" dirty="0" smtClean="0"/>
              <a:t>Domain standards (</a:t>
            </a:r>
            <a:r>
              <a:rPr lang="en-AU" dirty="0" err="1" smtClean="0"/>
              <a:t>e.g</a:t>
            </a:r>
            <a:r>
              <a:rPr lang="en-AU" dirty="0" smtClean="0"/>
              <a:t>  Best Practice Cardiology)</a:t>
            </a:r>
          </a:p>
          <a:p>
            <a:pPr lvl="1"/>
            <a:r>
              <a:rPr lang="en-AU" dirty="0" smtClean="0"/>
              <a:t>National Standards (e.g. Standard Finnish Extensions)</a:t>
            </a:r>
          </a:p>
          <a:p>
            <a:pPr lvl="1"/>
            <a:r>
              <a:rPr lang="en-AU" dirty="0" smtClean="0"/>
              <a:t>HL7 published extensions (corner cases with international scope)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08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goal here?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19256" cy="4358116"/>
          </a:xfrm>
        </p:spPr>
        <p:txBody>
          <a:bodyPr/>
          <a:lstStyle/>
          <a:p>
            <a:r>
              <a:rPr lang="en-AU" sz="2800" dirty="0" smtClean="0"/>
              <a:t>In most areas of healthcare standards, there is wide variability</a:t>
            </a:r>
          </a:p>
          <a:p>
            <a:pPr lvl="1"/>
            <a:r>
              <a:rPr lang="en-AU" sz="2400" dirty="0" smtClean="0"/>
              <a:t>Between systems, countries, institutions, clinicians</a:t>
            </a:r>
          </a:p>
          <a:p>
            <a:r>
              <a:rPr lang="en-AU" sz="2800" dirty="0" smtClean="0"/>
              <a:t>Choices:</a:t>
            </a:r>
          </a:p>
          <a:p>
            <a:pPr lvl="1"/>
            <a:r>
              <a:rPr lang="en-AU" sz="2400" dirty="0" smtClean="0"/>
              <a:t>Specification only supports core – no one can use it</a:t>
            </a:r>
          </a:p>
          <a:p>
            <a:pPr lvl="1"/>
            <a:r>
              <a:rPr lang="en-AU" sz="2400" dirty="0" smtClean="0"/>
              <a:t>Specification adds everything – no one understands it</a:t>
            </a:r>
          </a:p>
          <a:p>
            <a:pPr lvl="1"/>
            <a:r>
              <a:rPr lang="en-AU" sz="2400" dirty="0" smtClean="0"/>
              <a:t>Specification picks winners – they can use it</a:t>
            </a:r>
          </a:p>
          <a:p>
            <a:pPr lvl="1"/>
            <a:r>
              <a:rPr lang="en-AU" sz="2400" dirty="0" smtClean="0"/>
              <a:t>Allow extensions that people can use</a:t>
            </a:r>
          </a:p>
          <a:p>
            <a:r>
              <a:rPr lang="en-AU" sz="2800" dirty="0" smtClean="0"/>
              <a:t>Extensions tame the specification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59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Extension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071048" cy="236220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Eye Colour to patient resource:</a:t>
            </a:r>
          </a:p>
          <a:p>
            <a:r>
              <a:rPr lang="en-AU" dirty="0" smtClean="0"/>
              <a:t>Need to pick a URL</a:t>
            </a:r>
          </a:p>
          <a:p>
            <a:r>
              <a:rPr lang="en-AU" dirty="0" smtClean="0"/>
              <a:t>Need to choose a type</a:t>
            </a:r>
          </a:p>
          <a:p>
            <a:r>
              <a:rPr lang="en-AU" dirty="0" smtClean="0"/>
              <a:t>Have to declare and publish the extension (at the URL)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797152"/>
            <a:ext cx="8153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&lt;Patient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&lt;extension </a:t>
            </a:r>
            <a:r>
              <a:rPr lang="en-AU" sz="1800" b="0" dirty="0" err="1" smtClean="0">
                <a:latin typeface="Courier New" panose="02070309020205020404" pitchFamily="49" charset="0"/>
              </a:rPr>
              <a:t>url</a:t>
            </a:r>
            <a:r>
              <a:rPr lang="en-AU" sz="1800" b="0" dirty="0" smtClean="0">
                <a:latin typeface="Courier New" panose="02070309020205020404" pitchFamily="49" charset="0"/>
              </a:rPr>
              <a:t>="http://acme.org/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/</a:t>
            </a:r>
            <a:r>
              <a:rPr lang="en-AU" sz="1800" b="0" dirty="0" err="1" smtClean="0">
                <a:latin typeface="Courier New" panose="02070309020205020404" pitchFamily="49" charset="0"/>
              </a:rPr>
              <a:t>patient#eyecolor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</a:t>
            </a:r>
            <a:r>
              <a:rPr lang="en-AU" sz="1800" b="0" dirty="0" err="1" smtClean="0">
                <a:latin typeface="Courier New" panose="02070309020205020404" pitchFamily="49" charset="0"/>
              </a:rPr>
              <a:t>valueCode</a:t>
            </a:r>
            <a:r>
              <a:rPr lang="en-AU" sz="1800" b="0" dirty="0" smtClean="0">
                <a:latin typeface="Courier New" panose="02070309020205020404" pitchFamily="49" charset="0"/>
              </a:rPr>
              <a:t> value="brown"/&gt;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&lt;/extension&gt;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…</a:t>
            </a:r>
            <a:endParaRPr lang="en-AU" sz="18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62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Publishing an Extension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57886136"/>
              </p:ext>
            </p:extLst>
          </p:nvPr>
        </p:nvGraphicFramePr>
        <p:xfrm>
          <a:off x="539552" y="1700808"/>
          <a:ext cx="7772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Field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Value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Context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The patient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Name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Eye Colour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Definition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Eye Colour as chosen by clerical staff based on visual inspection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Requirements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Refer to policy 23B section A.1.2.3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Cardinality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0..1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String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Binding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Codes: blue, brown, green, mixed, violet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Modifier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false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Constraints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Mappings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A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02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Operations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58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did </a:t>
            </a:r>
            <a:r>
              <a:rPr lang="en-US" dirty="0" smtClean="0"/>
              <a:t>not </a:t>
            </a:r>
            <a:r>
              <a:rPr lang="en-US" dirty="0" smtClean="0"/>
              <a:t>have much to offer in this space?</a:t>
            </a:r>
          </a:p>
          <a:p>
            <a:pPr lvl="1"/>
            <a:r>
              <a:rPr lang="en-US" dirty="0" smtClean="0"/>
              <a:t>V2 Old, and limited by it’s own rules</a:t>
            </a:r>
          </a:p>
          <a:p>
            <a:pPr lvl="1"/>
            <a:r>
              <a:rPr lang="en-US" dirty="0" smtClean="0"/>
              <a:t>V3 too slow and too hard</a:t>
            </a:r>
          </a:p>
          <a:p>
            <a:pPr lvl="1"/>
            <a:r>
              <a:rPr lang="en-US" dirty="0" smtClean="0"/>
              <a:t>CDA has success, but both limited and too hard</a:t>
            </a:r>
          </a:p>
          <a:p>
            <a:pPr lvl="1"/>
            <a:r>
              <a:rPr lang="en-US" dirty="0"/>
              <a:t>Different contexts of interoperability </a:t>
            </a:r>
            <a:r>
              <a:rPr lang="en-US" dirty="0">
                <a:sym typeface="Wingdings" panose="05000000000000000000" pitchFamily="2" charset="2"/>
              </a:rPr>
              <a:t> different representations that aren’t compatible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Nothing suitable for light-weight integration,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or </a:t>
            </a:r>
            <a:r>
              <a:rPr lang="en-US" dirty="0">
                <a:sym typeface="Wingdings" panose="05000000000000000000" pitchFamily="2" charset="2"/>
              </a:rPr>
              <a:t>for Health </a:t>
            </a:r>
            <a:r>
              <a:rPr lang="en-US" dirty="0" smtClean="0">
                <a:sym typeface="Wingdings" panose="05000000000000000000" pitchFamily="2" charset="2"/>
              </a:rPr>
              <a:t>2.0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other Organization so well situated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Business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7772400" cy="4441216"/>
          </a:xfrm>
        </p:spPr>
        <p:txBody>
          <a:bodyPr/>
          <a:lstStyle/>
          <a:p>
            <a:r>
              <a:rPr lang="en-AU" dirty="0" smtClean="0"/>
              <a:t>Register a patient:</a:t>
            </a:r>
          </a:p>
          <a:p>
            <a:pPr lvl="1"/>
            <a:r>
              <a:rPr lang="en-AU" dirty="0" smtClean="0"/>
              <a:t>Create a Patient Resource</a:t>
            </a:r>
          </a:p>
          <a:p>
            <a:r>
              <a:rPr lang="en-AU" dirty="0" smtClean="0"/>
              <a:t>Admit a patient:</a:t>
            </a:r>
          </a:p>
          <a:p>
            <a:pPr lvl="1"/>
            <a:r>
              <a:rPr lang="en-AU" dirty="0" smtClean="0"/>
              <a:t>Create an Encounter Resource</a:t>
            </a:r>
          </a:p>
          <a:p>
            <a:r>
              <a:rPr lang="en-AU" dirty="0" smtClean="0"/>
              <a:t>Move a patient from one bed to another</a:t>
            </a:r>
          </a:p>
          <a:p>
            <a:pPr lvl="1"/>
            <a:r>
              <a:rPr lang="en-AU" dirty="0" smtClean="0"/>
              <a:t>Find and update the encounter resource</a:t>
            </a:r>
          </a:p>
          <a:p>
            <a:r>
              <a:rPr lang="en-AU" dirty="0" smtClean="0"/>
              <a:t>Prepare a list of medications to administer</a:t>
            </a:r>
          </a:p>
          <a:p>
            <a:pPr lvl="1"/>
            <a:r>
              <a:rPr lang="en-AU" dirty="0" smtClean="0"/>
              <a:t>Search through the medication prescriptions for a patient (and then apply logic)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03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3947325"/>
              </p:ext>
            </p:extLst>
          </p:nvPr>
        </p:nvGraphicFramePr>
        <p:xfrm>
          <a:off x="611560" y="1772816"/>
          <a:ext cx="7992888" cy="42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64"/>
                <a:gridCol w="2742657"/>
                <a:gridCol w="3134467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529836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type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manager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</a:t>
                      </a: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past version of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http://fhir.com/Patient/23/_histroy/2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01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Instance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7341010"/>
              </p:ext>
            </p:extLst>
          </p:nvPr>
        </p:nvGraphicFramePr>
        <p:xfrm>
          <a:off x="539552" y="1772816"/>
          <a:ext cx="8136904" cy="449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73"/>
                <a:gridCol w="4684884"/>
                <a:gridCol w="1112810"/>
                <a:gridCol w="1188537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current state of the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801845">
                <a:tc>
                  <a:txBody>
                    <a:bodyPr/>
                    <a:lstStyle/>
                    <a:p>
                      <a:r>
                        <a:rPr kumimoji="0" lang="en-AU" sz="2000" b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vread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state of a specific version of the resource 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(e.g. what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it was in the past)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 an existing resource by its id (or create it if it is new). Use the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resource representation supplied 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5446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delete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Remove the resource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so it is no longer present  (note: it still has a history)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6932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the resource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653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Type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1352539"/>
              </p:ext>
            </p:extLst>
          </p:nvPr>
        </p:nvGraphicFramePr>
        <p:xfrm>
          <a:off x="683568" y="1772816"/>
          <a:ext cx="7543801" cy="434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343400"/>
                <a:gridCol w="1031697"/>
                <a:gridCol w="1101904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 a new resource with a server assigned id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8956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the type based on some filter criteria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this resource type</a:t>
                      </a:r>
                      <a:endParaRPr kumimoji="0" lang="en-AU" sz="2000" b="1" kern="1200" dirty="0" smtClean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validate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Check that the content would be acceptable as an update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r>
                        <a:rPr kumimoji="0" lang="en-AU" sz="16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AU" sz="1600" b="1" kern="12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OperationOutcome</a:t>
                      </a:r>
                      <a:r>
                        <a:rPr kumimoji="0" lang="en-AU" sz="16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48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System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4290447"/>
              </p:ext>
            </p:extLst>
          </p:nvPr>
        </p:nvGraphicFramePr>
        <p:xfrm>
          <a:off x="467544" y="1700809"/>
          <a:ext cx="8064895" cy="449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127730"/>
                <a:gridCol w="1102962"/>
                <a:gridCol w="1178019"/>
              </a:tblGrid>
              <a:tr h="61043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67336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conformance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conformance statement for the system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Update, create or delete a set of resources as a single 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Retrieve the update history for all resources (full pub/sub)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all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types based on some filter criteria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Feeds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conformance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5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Conformance Resources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Conformance – a state of system capabilities</a:t>
            </a:r>
          </a:p>
          <a:p>
            <a:r>
              <a:rPr lang="en-AU" dirty="0" smtClean="0"/>
              <a:t>Profile – a set of rules about a resource is used</a:t>
            </a:r>
          </a:p>
          <a:p>
            <a:r>
              <a:rPr lang="en-AU" dirty="0" smtClean="0"/>
              <a:t>Value set – describes a set of codes that can be used for something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809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itself “FHIR Conformant”, a server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21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Profiles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 just go ahead and use a resource</a:t>
            </a:r>
          </a:p>
          <a:p>
            <a:pPr lvl="1"/>
            <a:r>
              <a:rPr lang="en-AU" dirty="0" smtClean="0"/>
              <a:t>No need for a profile</a:t>
            </a:r>
          </a:p>
          <a:p>
            <a:r>
              <a:rPr lang="en-AU" dirty="0" smtClean="0"/>
              <a:t>But you can write a profile</a:t>
            </a:r>
          </a:p>
          <a:p>
            <a:pPr lvl="1"/>
            <a:r>
              <a:rPr lang="en-AU" dirty="0" smtClean="0"/>
              <a:t>Document your usage in detail for partners</a:t>
            </a:r>
          </a:p>
          <a:p>
            <a:r>
              <a:rPr lang="en-AU" dirty="0" smtClean="0"/>
              <a:t>You can mark a resource with a profile</a:t>
            </a:r>
          </a:p>
          <a:p>
            <a:pPr lvl="1"/>
            <a:r>
              <a:rPr lang="en-AU" dirty="0" smtClean="0"/>
              <a:t>It’s just a claim – can test conformance with that</a:t>
            </a:r>
          </a:p>
          <a:p>
            <a:pPr lvl="1"/>
            <a:r>
              <a:rPr lang="en-AU" dirty="0" err="1" smtClean="0"/>
              <a:t>Denormalization</a:t>
            </a:r>
            <a:r>
              <a:rPr lang="en-AU" dirty="0" smtClean="0"/>
              <a:t> for performance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098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An exemplar: </a:t>
            </a:r>
            <a:r>
              <a:rPr lang="en-AU" dirty="0" err="1" smtClean="0"/>
              <a:t>Highrise</a:t>
            </a:r>
            <a:r>
              <a:rPr lang="en-AU" dirty="0" smtClean="0"/>
              <a:t> from “37 Signals)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Initial</a:t>
              </a:r>
            </a:p>
            <a:p>
              <a:r>
                <a:rPr lang="en-CA" sz="3200" dirty="0" smtClean="0">
                  <a:solidFill>
                    <a:schemeClr val="accent1"/>
                  </a:solidFill>
                </a:rPr>
                <a:t>Focus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 Options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1881" y="1772816"/>
            <a:ext cx="7772400" cy="4496616"/>
          </a:xfrm>
        </p:spPr>
        <p:txBody>
          <a:bodyPr/>
          <a:lstStyle/>
          <a:p>
            <a:r>
              <a:rPr lang="en-AU" sz="2400" dirty="0" smtClean="0"/>
              <a:t>Standalone FHIR Server</a:t>
            </a:r>
          </a:p>
          <a:p>
            <a:r>
              <a:rPr lang="en-AU" sz="2400" dirty="0" smtClean="0"/>
              <a:t>A FHIR Server in front of an existing application (e.g. SQL)</a:t>
            </a:r>
          </a:p>
          <a:p>
            <a:pPr lvl="1"/>
            <a:r>
              <a:rPr lang="en-AU" sz="2000" dirty="0" smtClean="0"/>
              <a:t>FHIR as front end to an XDS server (“MHD”)</a:t>
            </a:r>
          </a:p>
          <a:p>
            <a:r>
              <a:rPr lang="en-AU" sz="2400" dirty="0" smtClean="0"/>
              <a:t>An interface engine that ‘speaks’ FHIR</a:t>
            </a:r>
          </a:p>
          <a:p>
            <a:r>
              <a:rPr lang="en-AU" sz="2400" dirty="0" smtClean="0"/>
              <a:t>A tablet/mobile phone application</a:t>
            </a:r>
          </a:p>
          <a:p>
            <a:r>
              <a:rPr lang="en-AU" sz="2400" dirty="0" smtClean="0"/>
              <a:t>Web portal uses FHIR to access other systems</a:t>
            </a:r>
          </a:p>
          <a:p>
            <a:r>
              <a:rPr lang="en-AU" sz="2400" dirty="0" smtClean="0"/>
              <a:t>A healthcare application that access information from multiple systems as well as it’s own server</a:t>
            </a:r>
          </a:p>
          <a:p>
            <a:r>
              <a:rPr lang="en-AU" sz="2400" dirty="0" smtClean="0"/>
              <a:t>Smart-On-FHIR – an EHR plug-in framework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95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772400" cy="3914918"/>
          </a:xfrm>
        </p:spPr>
        <p:txBody>
          <a:bodyPr/>
          <a:lstStyle/>
          <a:p>
            <a:r>
              <a:rPr lang="en-AU" dirty="0" smtClean="0"/>
              <a:t>Reference Implementations – object models, parsers, </a:t>
            </a:r>
            <a:r>
              <a:rPr lang="en-AU" dirty="0" err="1" smtClean="0"/>
              <a:t>serializers</a:t>
            </a:r>
            <a:r>
              <a:rPr lang="en-AU" dirty="0" smtClean="0"/>
              <a:t>, clients, validators, utilities</a:t>
            </a:r>
          </a:p>
          <a:p>
            <a:r>
              <a:rPr lang="en-AU" dirty="0" smtClean="0"/>
              <a:t>Schema, </a:t>
            </a:r>
            <a:r>
              <a:rPr lang="en-AU" dirty="0" err="1" smtClean="0"/>
              <a:t>Schematron</a:t>
            </a:r>
            <a:r>
              <a:rPr lang="en-AU" dirty="0" smtClean="0"/>
              <a:t>, Validation Pack</a:t>
            </a:r>
          </a:p>
          <a:p>
            <a:r>
              <a:rPr lang="en-AU" dirty="0" smtClean="0"/>
              <a:t>1000’s of examples </a:t>
            </a:r>
          </a:p>
          <a:p>
            <a:r>
              <a:rPr lang="en-AU" dirty="0" smtClean="0"/>
              <a:t>Live Servers to test against </a:t>
            </a:r>
          </a:p>
          <a:p>
            <a:pPr lvl="1"/>
            <a:r>
              <a:rPr lang="en-AU" sz="1600" dirty="0">
                <a:hlinkClick r:id="rId2"/>
              </a:rPr>
              <a:t>http://</a:t>
            </a:r>
            <a:r>
              <a:rPr lang="en-AU" sz="1600" dirty="0" smtClean="0">
                <a:hlinkClick r:id="rId2"/>
              </a:rPr>
              <a:t>wiki.hl7.org/index.php?title=Publicly_Available_FHIR_Servers_for_testing</a:t>
            </a:r>
            <a:endParaRPr lang="en-AU" dirty="0" smtClean="0"/>
          </a:p>
          <a:p>
            <a:r>
              <a:rPr lang="en-AU" dirty="0" err="1" smtClean="0"/>
              <a:t>Connectathons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550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8064896" cy="4552015"/>
          </a:xfrm>
        </p:spPr>
        <p:txBody>
          <a:bodyPr/>
          <a:lstStyle/>
          <a:p>
            <a:r>
              <a:rPr lang="en-AU" dirty="0" smtClean="0"/>
              <a:t>Use the servers to explore how it works</a:t>
            </a:r>
          </a:p>
          <a:p>
            <a:r>
              <a:rPr lang="en-AU" dirty="0" smtClean="0"/>
              <a:t>Write </a:t>
            </a:r>
            <a:r>
              <a:rPr lang="en-AU" dirty="0"/>
              <a:t>clients that use the test data</a:t>
            </a:r>
          </a:p>
          <a:p>
            <a:r>
              <a:rPr lang="en-AU" dirty="0" smtClean="0"/>
              <a:t>Test that you got your own system right</a:t>
            </a:r>
          </a:p>
          <a:p>
            <a:r>
              <a:rPr lang="en-AU" dirty="0" smtClean="0"/>
              <a:t>Most developers:</a:t>
            </a:r>
          </a:p>
          <a:p>
            <a:pPr lvl="1"/>
            <a:r>
              <a:rPr lang="en-AU" dirty="0" smtClean="0"/>
              <a:t>use the servers to learn</a:t>
            </a:r>
          </a:p>
          <a:p>
            <a:pPr lvl="1"/>
            <a:r>
              <a:rPr lang="en-AU" dirty="0" smtClean="0"/>
              <a:t>consult the documentation occasionally</a:t>
            </a:r>
          </a:p>
          <a:p>
            <a:pPr lvl="1"/>
            <a:r>
              <a:rPr lang="en-AU" dirty="0" smtClean="0"/>
              <a:t>(we do recommend to read the specification at least a little)</a:t>
            </a:r>
          </a:p>
          <a:p>
            <a:pPr lvl="1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676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Free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772400" cy="3767185"/>
          </a:xfrm>
        </p:spPr>
        <p:txBody>
          <a:bodyPr/>
          <a:lstStyle/>
          <a:p>
            <a:r>
              <a:rPr lang="en-AU" dirty="0"/>
              <a:t>See </a:t>
            </a: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wiki.hl7.org/index.php?title=Open_Source_FHIR_implementations</a:t>
            </a:r>
            <a:endParaRPr lang="en-AU" sz="1800" dirty="0" smtClean="0"/>
          </a:p>
          <a:p>
            <a:r>
              <a:rPr lang="en-AU" dirty="0" smtClean="0"/>
              <a:t>Coming shortly:</a:t>
            </a:r>
          </a:p>
          <a:p>
            <a:pPr lvl="1"/>
            <a:r>
              <a:rPr lang="en-AU" dirty="0" smtClean="0"/>
              <a:t>“Sprinkler” – a conformance test tool for servers</a:t>
            </a:r>
          </a:p>
          <a:p>
            <a:pPr lvl="1"/>
            <a:r>
              <a:rPr lang="en-AU" dirty="0" smtClean="0"/>
              <a:t>“Forge” – an editor for conformance statements</a:t>
            </a:r>
          </a:p>
          <a:p>
            <a:pPr lvl="1"/>
            <a:r>
              <a:rPr lang="en-AU" dirty="0" smtClean="0"/>
              <a:t>A Value set Editor</a:t>
            </a:r>
          </a:p>
          <a:p>
            <a:pPr lvl="1"/>
            <a:r>
              <a:rPr lang="en-AU" dirty="0" smtClean="0"/>
              <a:t>Several implementation guide publishers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08912" cy="4505849"/>
          </a:xfrm>
        </p:spPr>
        <p:txBody>
          <a:bodyPr/>
          <a:lstStyle/>
          <a:p>
            <a:r>
              <a:rPr lang="en-AU" sz="2800" dirty="0" smtClean="0"/>
              <a:t>Open invitation to any interested party to come and write software that exchanges FHIR resources</a:t>
            </a:r>
          </a:p>
          <a:p>
            <a:r>
              <a:rPr lang="en-AU" sz="2800" dirty="0" smtClean="0"/>
              <a:t>Always hold one before HL7 meetings (last week) + Others by invitation</a:t>
            </a:r>
          </a:p>
          <a:p>
            <a:r>
              <a:rPr lang="en-AU" sz="2800" dirty="0" smtClean="0"/>
              <a:t>Mix of skills</a:t>
            </a:r>
          </a:p>
          <a:p>
            <a:pPr lvl="1"/>
            <a:r>
              <a:rPr lang="en-AU" sz="2400" dirty="0" smtClean="0"/>
              <a:t>Newbies (“where is the spec?”)</a:t>
            </a:r>
          </a:p>
          <a:p>
            <a:pPr lvl="1"/>
            <a:r>
              <a:rPr lang="en-AU" sz="2400" dirty="0" smtClean="0"/>
              <a:t>Old hands who’ve been to every </a:t>
            </a:r>
            <a:r>
              <a:rPr lang="en-AU" sz="2400" dirty="0" err="1" smtClean="0"/>
              <a:t>connectathon</a:t>
            </a:r>
            <a:endParaRPr lang="en-AU" sz="2400" dirty="0" smtClean="0"/>
          </a:p>
          <a:p>
            <a:pPr lvl="1"/>
            <a:r>
              <a:rPr lang="en-AU" sz="2400" dirty="0" smtClean="0"/>
              <a:t>Experiment with new features</a:t>
            </a:r>
          </a:p>
          <a:p>
            <a:r>
              <a:rPr lang="en-AU" sz="2800" dirty="0" smtClean="0"/>
              <a:t>We have a virtual </a:t>
            </a:r>
            <a:r>
              <a:rPr lang="en-AU" sz="2800" dirty="0" err="1" smtClean="0"/>
              <a:t>connectathon</a:t>
            </a:r>
            <a:r>
              <a:rPr lang="en-AU" sz="2800" dirty="0" smtClean="0"/>
              <a:t> all the time…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19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00808"/>
            <a:ext cx="7920880" cy="4752528"/>
          </a:xfrm>
        </p:spPr>
        <p:txBody>
          <a:bodyPr/>
          <a:lstStyle/>
          <a:p>
            <a:r>
              <a:rPr lang="en-AU" sz="2400" dirty="0" smtClean="0"/>
              <a:t>Stack Overflow – ask implementation questions</a:t>
            </a:r>
          </a:p>
          <a:p>
            <a:pPr lvl="1"/>
            <a:r>
              <a:rPr lang="en-AU" sz="2400" dirty="0" smtClean="0"/>
              <a:t>Link from front page</a:t>
            </a:r>
          </a:p>
          <a:p>
            <a:pPr lvl="1"/>
            <a:r>
              <a:rPr lang="en-AU" sz="2400" dirty="0" smtClean="0"/>
              <a:t>Search for answers first</a:t>
            </a:r>
          </a:p>
          <a:p>
            <a:pPr lvl="1"/>
            <a:r>
              <a:rPr lang="en-AU" sz="2400" dirty="0" smtClean="0"/>
              <a:t>Don’t ask for changes to the spec (get deleted!)</a:t>
            </a:r>
          </a:p>
          <a:p>
            <a:r>
              <a:rPr lang="en-AU" sz="2400" dirty="0" err="1" smtClean="0"/>
              <a:t>gForge</a:t>
            </a:r>
            <a:r>
              <a:rPr lang="en-AU" sz="2400" dirty="0" smtClean="0"/>
              <a:t> Tracker – ask for changes to the spec </a:t>
            </a:r>
          </a:p>
          <a:p>
            <a:pPr lvl="1"/>
            <a:r>
              <a:rPr lang="en-AU" sz="2400" dirty="0" smtClean="0"/>
              <a:t>Link from bottom of every page</a:t>
            </a:r>
          </a:p>
          <a:p>
            <a:pPr lvl="1"/>
            <a:r>
              <a:rPr lang="en-AU" sz="2400" dirty="0" smtClean="0"/>
              <a:t>But have discussion somewhere first</a:t>
            </a:r>
          </a:p>
          <a:p>
            <a:r>
              <a:rPr lang="en-AU" sz="2400" dirty="0" err="1" smtClean="0"/>
              <a:t>Disqus</a:t>
            </a:r>
            <a:r>
              <a:rPr lang="en-AU" sz="2400" dirty="0" smtClean="0"/>
              <a:t> – on every page of the specification</a:t>
            </a:r>
          </a:p>
          <a:p>
            <a:r>
              <a:rPr lang="en-AU" sz="2400" dirty="0" smtClean="0"/>
              <a:t>Skype – implementers channel – 105 participants</a:t>
            </a:r>
          </a:p>
          <a:p>
            <a:r>
              <a:rPr lang="en-AU" sz="2400" dirty="0" smtClean="0"/>
              <a:t>FHIR Email list, </a:t>
            </a:r>
            <a:r>
              <a:rPr lang="en-AU" sz="2400" dirty="0" err="1" smtClean="0"/>
              <a:t>Connectathons</a:t>
            </a:r>
            <a:r>
              <a:rPr lang="en-AU" sz="2400" dirty="0" smtClean="0"/>
              <a:t>, Tutorials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684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expectation that people will migrate existing interfaces any time soon.</a:t>
            </a:r>
          </a:p>
          <a:p>
            <a:r>
              <a:rPr lang="en-US" dirty="0" smtClean="0"/>
              <a:t>Initial adopters are expected to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</a:p>
          <a:p>
            <a:r>
              <a:rPr lang="en-US" dirty="0" smtClean="0"/>
              <a:t>Forthcoming policy initiatives may necessitate revisiting existing interfaces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Development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dirty="0" smtClean="0"/>
              <a:t>July 2011 – Conception</a:t>
            </a:r>
          </a:p>
          <a:p>
            <a:r>
              <a:rPr lang="en-AU" sz="3200" dirty="0" smtClean="0"/>
              <a:t>Aug/Sept 2012 – First Draft Ballot</a:t>
            </a:r>
          </a:p>
          <a:p>
            <a:r>
              <a:rPr lang="en-AU" sz="3200" dirty="0" smtClean="0"/>
              <a:t>Sept 2012 – First </a:t>
            </a:r>
            <a:r>
              <a:rPr lang="en-AU" sz="3200" dirty="0" err="1" smtClean="0"/>
              <a:t>Connectathon</a:t>
            </a:r>
            <a:endParaRPr lang="en-AU" sz="3200" dirty="0" smtClean="0"/>
          </a:p>
          <a:p>
            <a:r>
              <a:rPr lang="en-AU" sz="3200" dirty="0" smtClean="0"/>
              <a:t>Aug/Sept </a:t>
            </a:r>
            <a:r>
              <a:rPr lang="en-AU" sz="3200" dirty="0" smtClean="0"/>
              <a:t>2013 – </a:t>
            </a:r>
            <a:r>
              <a:rPr lang="en-AU" sz="3200" dirty="0" smtClean="0"/>
              <a:t>First DSTU ballot</a:t>
            </a:r>
            <a:br>
              <a:rPr lang="en-AU" sz="3200" dirty="0" smtClean="0"/>
            </a:br>
            <a:r>
              <a:rPr lang="en-AU" sz="3200" dirty="0" smtClean="0"/>
              <a:t>DSTU = Draft Standard For Trial Use</a:t>
            </a:r>
          </a:p>
          <a:p>
            <a:r>
              <a:rPr lang="en-AU" sz="3200" dirty="0" smtClean="0"/>
              <a:t>January 2014 – DSTU finalised</a:t>
            </a:r>
          </a:p>
          <a:p>
            <a:r>
              <a:rPr lang="en-AU" sz="3200" dirty="0" smtClean="0"/>
              <a:t>~June 2015 – 2</a:t>
            </a:r>
            <a:r>
              <a:rPr lang="en-AU" sz="3200" baseline="30000" dirty="0" smtClean="0"/>
              <a:t>nd</a:t>
            </a:r>
            <a:r>
              <a:rPr lang="en-AU" sz="3200" dirty="0" smtClean="0"/>
              <a:t> DSTU</a:t>
            </a:r>
          </a:p>
          <a:p>
            <a:r>
              <a:rPr lang="en-AU" sz="3200" dirty="0" smtClean="0"/>
              <a:t>Late 2016? – Normative Version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22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http://hl7.org/fhir</a:t>
            </a:r>
            <a:r>
              <a:rPr lang="en-AU" dirty="0" smtClean="0"/>
              <a:t> </a:t>
            </a:r>
          </a:p>
          <a:p>
            <a:r>
              <a:rPr lang="en-AU" dirty="0" smtClean="0"/>
              <a:t>Development team wiki home:</a:t>
            </a:r>
            <a:r>
              <a:rPr lang="en-AU" dirty="0"/>
              <a:t/>
            </a:r>
            <a:br>
              <a:rPr lang="en-AU" dirty="0"/>
            </a:b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wiki.hl7.org/index.php?title=FHIR</a:t>
            </a:r>
            <a:r>
              <a:rPr lang="en-AU" dirty="0" smtClean="0"/>
              <a:t> </a:t>
            </a:r>
          </a:p>
          <a:p>
            <a:r>
              <a:rPr lang="en-AU" dirty="0"/>
              <a:t>Twitter:</a:t>
            </a:r>
            <a:br>
              <a:rPr lang="en-AU" dirty="0"/>
            </a:br>
            <a:r>
              <a:rPr lang="en-AU" dirty="0">
                <a:hlinkClick r:id="rId4"/>
              </a:rPr>
              <a:t>https://twitter.com/search?q=%</a:t>
            </a:r>
            <a:r>
              <a:rPr lang="en-AU" dirty="0" smtClean="0">
                <a:hlinkClick r:id="rId4"/>
              </a:rPr>
              <a:t>23FHIR</a:t>
            </a:r>
            <a:r>
              <a:rPr lang="en-AU" dirty="0" smtClean="0"/>
              <a:t> </a:t>
            </a:r>
          </a:p>
          <a:p>
            <a:r>
              <a:rPr lang="en-AU" dirty="0"/>
              <a:t>Stack Overflow:</a:t>
            </a:r>
            <a:br>
              <a:rPr lang="en-AU" dirty="0"/>
            </a:br>
            <a:r>
              <a:rPr lang="en-AU" sz="2800" dirty="0">
                <a:hlinkClick r:id="rId5"/>
              </a:rPr>
              <a:t>http://</a:t>
            </a:r>
            <a:r>
              <a:rPr lang="en-AU" sz="2800" dirty="0" smtClean="0">
                <a:hlinkClick r:id="rId5"/>
              </a:rPr>
              <a:t>stackoverflow.com/questions/tagged/hl7-fhir</a:t>
            </a:r>
            <a:r>
              <a:rPr lang="en-AU" sz="2800" dirty="0" smtClean="0"/>
              <a:t> 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03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9819</TotalTime>
  <Words>3764</Words>
  <Application>Microsoft Office PowerPoint</Application>
  <PresentationFormat>On-screen Show (4:3)</PresentationFormat>
  <Paragraphs>765</Paragraphs>
  <Slides>82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Refined</vt:lpstr>
      <vt:lpstr>Introduction to FHIR</vt:lpstr>
      <vt:lpstr>This presentation</vt:lpstr>
      <vt:lpstr>The “FHIR” Acronym</vt:lpstr>
      <vt:lpstr>What is FHIR?</vt:lpstr>
      <vt:lpstr>Genesis of FHIR</vt:lpstr>
      <vt:lpstr>Genesis of FHIR</vt:lpstr>
      <vt:lpstr>Genesis of FHIR</vt:lpstr>
      <vt:lpstr>FHIR Development Progress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FHIR is Better</vt:lpstr>
      <vt:lpstr>FHIR &amp; Cost of Integration</vt:lpstr>
      <vt:lpstr>Future impact of FHIR</vt:lpstr>
      <vt:lpstr>About REST and Resources</vt:lpstr>
      <vt:lpstr>REST</vt:lpstr>
      <vt:lpstr>REST in practice</vt:lpstr>
      <vt:lpstr>REST Operations</vt:lpstr>
      <vt:lpstr>RPC vs REST</vt:lpstr>
      <vt:lpstr>RPC vs REST example</vt:lpstr>
      <vt:lpstr>RPC vs REST</vt:lpstr>
      <vt:lpstr>Paradigms</vt:lpstr>
      <vt:lpstr>Documents</vt:lpstr>
      <vt:lpstr>Messages</vt:lpstr>
      <vt:lpstr>Service Oriented Architecture (SOA)</vt:lpstr>
      <vt:lpstr>Paradigms</vt:lpstr>
      <vt:lpstr>FHIR Resources</vt:lpstr>
      <vt:lpstr>Resources</vt:lpstr>
      <vt:lpstr>What’s a Resource?</vt:lpstr>
      <vt:lpstr>DSTU Resource List</vt:lpstr>
      <vt:lpstr>Resource anatomy</vt:lpstr>
      <vt:lpstr>PowerPoint Presentation</vt:lpstr>
      <vt:lpstr>Resource Documentation</vt:lpstr>
      <vt:lpstr>Example Resource Definitions : UML</vt:lpstr>
      <vt:lpstr>PowerPoint Presentation</vt:lpstr>
      <vt:lpstr>Resource elements</vt:lpstr>
      <vt:lpstr>It’s all about the resources . . .</vt:lpstr>
      <vt:lpstr>References between resources</vt:lpstr>
      <vt:lpstr>Rules for references</vt:lpstr>
      <vt:lpstr>Data types</vt:lpstr>
      <vt:lpstr>Data types (cont’d)</vt:lpstr>
      <vt:lpstr>CodeableConcept</vt:lpstr>
      <vt:lpstr>Vocabulary</vt:lpstr>
      <vt:lpstr>Bundles</vt:lpstr>
      <vt:lpstr>Narrative</vt:lpstr>
      <vt:lpstr>Narrative XHTML</vt:lpstr>
      <vt:lpstr>FHIR Extensions</vt:lpstr>
      <vt:lpstr>The Case for Extensions</vt:lpstr>
      <vt:lpstr>Extensions</vt:lpstr>
      <vt:lpstr>Extensions without the pain…</vt:lpstr>
      <vt:lpstr>Governing Extensions</vt:lpstr>
      <vt:lpstr>What’s the goal here?</vt:lpstr>
      <vt:lpstr>Example Extension</vt:lpstr>
      <vt:lpstr>Publishing an Extension</vt:lpstr>
      <vt:lpstr>FHIR Operations</vt:lpstr>
      <vt:lpstr>Business Operations</vt:lpstr>
      <vt:lpstr>FHIR Resource URLs</vt:lpstr>
      <vt:lpstr>Operations / Instance</vt:lpstr>
      <vt:lpstr>Operations / Type</vt:lpstr>
      <vt:lpstr>Operations / System</vt:lpstr>
      <vt:lpstr>Profiles &amp; conformance</vt:lpstr>
      <vt:lpstr>Conformance Resources</vt:lpstr>
      <vt:lpstr>Conformance</vt:lpstr>
      <vt:lpstr>Profiles</vt:lpstr>
      <vt:lpstr>Using Profiles</vt:lpstr>
      <vt:lpstr>Implementing FHIR</vt:lpstr>
      <vt:lpstr>Where can FHIR be used?</vt:lpstr>
      <vt:lpstr>Architecture Options</vt:lpstr>
      <vt:lpstr>Implementation Assistance</vt:lpstr>
      <vt:lpstr>Servers</vt:lpstr>
      <vt:lpstr>Other Free software</vt:lpstr>
      <vt:lpstr>Connectathons</vt:lpstr>
      <vt:lpstr>Implementation Assistance</vt:lpstr>
      <vt:lpstr>Migration</vt:lpstr>
      <vt:lpstr>Migration – v2</vt:lpstr>
      <vt:lpstr>Migration – CDA</vt:lpstr>
      <vt:lpstr>FHIR Manifesto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184</cp:revision>
  <dcterms:created xsi:type="dcterms:W3CDTF">2012-12-03T20:41:34Z</dcterms:created>
  <dcterms:modified xsi:type="dcterms:W3CDTF">2014-08-20T22:17:25Z</dcterms:modified>
</cp:coreProperties>
</file>