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443" r:id="rId3"/>
    <p:sldId id="313" r:id="rId4"/>
    <p:sldId id="320" r:id="rId5"/>
    <p:sldId id="326" r:id="rId6"/>
    <p:sldId id="387" r:id="rId7"/>
    <p:sldId id="420" r:id="rId8"/>
    <p:sldId id="423" r:id="rId9"/>
    <p:sldId id="436" r:id="rId10"/>
    <p:sldId id="444" r:id="rId11"/>
    <p:sldId id="446" r:id="rId12"/>
    <p:sldId id="336" r:id="rId13"/>
    <p:sldId id="321" r:id="rId14"/>
    <p:sldId id="439" r:id="rId15"/>
    <p:sldId id="440" r:id="rId16"/>
    <p:sldId id="441" r:id="rId17"/>
    <p:sldId id="437" r:id="rId18"/>
    <p:sldId id="337" r:id="rId19"/>
    <p:sldId id="44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33" autoAdjust="0"/>
  </p:normalViewPr>
  <p:slideViewPr>
    <p:cSldViewPr>
      <p:cViewPr varScale="1">
        <p:scale>
          <a:sx n="149" d="100"/>
          <a:sy n="149" d="100"/>
        </p:scale>
        <p:origin x="-24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2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26/08/2014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Open_Source_FHIR_implementation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questions/tagged/hl7-fhir" TargetMode="External"/><Relationship Id="rId4" Type="http://schemas.openxmlformats.org/officeDocument/2006/relationships/hyperlink" Target="https://twitter.com/search?q=#FHI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68760"/>
            <a:ext cx="6781800" cy="2128490"/>
          </a:xfrm>
        </p:spPr>
        <p:txBody>
          <a:bodyPr/>
          <a:lstStyle/>
          <a:p>
            <a:r>
              <a:rPr lang="en-AU" dirty="0" smtClean="0"/>
              <a:t>Introduction </a:t>
            </a:r>
            <a:r>
              <a:rPr lang="en-AU" dirty="0" smtClean="0"/>
              <a:t>to </a:t>
            </a:r>
            <a:br>
              <a:rPr lang="en-AU" dirty="0" smtClean="0"/>
            </a:b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dirty="0" smtClean="0"/>
              <a:t>FHIR</a:t>
            </a:r>
            <a:endParaRPr lang="en-A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Aug </a:t>
            </a:r>
            <a:r>
              <a:rPr lang="en-AU" dirty="0" smtClean="0"/>
              <a:t>26, </a:t>
            </a:r>
            <a:r>
              <a:rPr lang="en-AU" dirty="0" smtClean="0"/>
              <a:t>2014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827584" y="6165304"/>
            <a:ext cx="5365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u="sng" dirty="0"/>
              <a:t>Licensed Under </a:t>
            </a:r>
            <a:r>
              <a:rPr lang="en-CA" u="sng" dirty="0" smtClean="0">
                <a:hlinkClick r:id="rId2"/>
              </a:rPr>
              <a:t>Creative </a:t>
            </a:r>
            <a:r>
              <a:rPr lang="en-CA" u="sng" dirty="0">
                <a:hlinkClick r:id="rId2"/>
              </a:rPr>
              <a:t>Commons </a:t>
            </a:r>
            <a:r>
              <a:rPr lang="en-CA" u="sng" dirty="0" smtClean="0"/>
              <a:t>(CC-BY)</a:t>
            </a:r>
            <a:endParaRPr lang="en-CA" u="sng" dirty="0"/>
          </a:p>
        </p:txBody>
      </p:sp>
      <p:sp>
        <p:nvSpPr>
          <p:cNvPr id="5" name="Rectangle 4"/>
          <p:cNvSpPr/>
          <p:nvPr/>
        </p:nvSpPr>
        <p:spPr>
          <a:xfrm>
            <a:off x="825882" y="3219365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 smtClean="0"/>
              <a:t>(Fast </a:t>
            </a:r>
            <a:r>
              <a:rPr lang="en-AU" sz="2800" dirty="0"/>
              <a:t>Health </a:t>
            </a:r>
            <a:r>
              <a:rPr lang="en-AU" sz="2800" dirty="0" smtClean="0"/>
              <a:t>Interoperable Resources)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is Better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Easy &amp; Quick to understand &amp; implement</a:t>
            </a:r>
          </a:p>
          <a:p>
            <a:r>
              <a:rPr lang="en-AU" dirty="0" smtClean="0"/>
              <a:t>Code &amp; example servers already exist</a:t>
            </a:r>
          </a:p>
          <a:p>
            <a:r>
              <a:rPr lang="en-AU" dirty="0" smtClean="0"/>
              <a:t>Specification is free for use with no restrictions</a:t>
            </a:r>
          </a:p>
          <a:p>
            <a:r>
              <a:rPr lang="en-AU" dirty="0" smtClean="0"/>
              <a:t>Based on the Web</a:t>
            </a:r>
          </a:p>
          <a:p>
            <a:r>
              <a:rPr lang="en-AU" dirty="0" smtClean="0"/>
              <a:t>Can be extended and adapted seamlessly for local usage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4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Overall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Conceived in July 2011</a:t>
            </a:r>
          </a:p>
          <a:p>
            <a:r>
              <a:rPr lang="en-AU" dirty="0" smtClean="0"/>
              <a:t>Published FHIR DSTU 1 (“1</a:t>
            </a:r>
            <a:r>
              <a:rPr lang="en-AU" baseline="30000" dirty="0" smtClean="0"/>
              <a:t>st</a:t>
            </a:r>
            <a:r>
              <a:rPr lang="en-AU" dirty="0" smtClean="0"/>
              <a:t> BETA”) Jan 2014</a:t>
            </a:r>
          </a:p>
          <a:p>
            <a:r>
              <a:rPr lang="en-AU" dirty="0" smtClean="0"/>
              <a:t>Expect to publish next DSTU ~mid 2015</a:t>
            </a:r>
          </a:p>
          <a:p>
            <a:r>
              <a:rPr lang="en-AU" dirty="0" smtClean="0"/>
              <a:t>Normative to follow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521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Initial</a:t>
              </a:r>
            </a:p>
            <a:p>
              <a:r>
                <a:rPr lang="en-CA" sz="3200" dirty="0" smtClean="0">
                  <a:solidFill>
                    <a:schemeClr val="accent1"/>
                  </a:solidFill>
                </a:rPr>
                <a:t>Focus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C#, Java, Pascal, </a:t>
            </a:r>
            <a:r>
              <a:rPr lang="en-US" sz="2400" dirty="0" err="1" smtClean="0"/>
              <a:t>ObjectiveC</a:t>
            </a:r>
            <a:r>
              <a:rPr lang="en-US" sz="2400" dirty="0" smtClean="0"/>
              <a:t>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Example instances </a:t>
            </a:r>
            <a:r>
              <a:rPr lang="en-US" sz="2400" baseline="0" dirty="0" smtClean="0"/>
              <a:t>you can read and </a:t>
            </a:r>
            <a:r>
              <a:rPr lang="en-US" sz="2400" baseline="0" dirty="0" smtClean="0"/>
              <a:t>understand</a:t>
            </a:r>
          </a:p>
          <a:p>
            <a:pPr lvl="0"/>
            <a:r>
              <a:rPr lang="en-US" sz="2400" dirty="0" smtClean="0"/>
              <a:t>Public Validation Service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8064896" cy="4552015"/>
          </a:xfrm>
        </p:spPr>
        <p:txBody>
          <a:bodyPr/>
          <a:lstStyle/>
          <a:p>
            <a:r>
              <a:rPr lang="en-AU" dirty="0" smtClean="0"/>
              <a:t>Use the servers to explore how it works</a:t>
            </a:r>
          </a:p>
          <a:p>
            <a:r>
              <a:rPr lang="en-AU" dirty="0" smtClean="0"/>
              <a:t>Write </a:t>
            </a:r>
            <a:r>
              <a:rPr lang="en-AU" dirty="0"/>
              <a:t>clients that use the test data</a:t>
            </a:r>
          </a:p>
          <a:p>
            <a:r>
              <a:rPr lang="en-AU" dirty="0" smtClean="0"/>
              <a:t>Test that you got your own system right</a:t>
            </a:r>
          </a:p>
          <a:p>
            <a:r>
              <a:rPr lang="en-AU" dirty="0" smtClean="0"/>
              <a:t>Most developers:</a:t>
            </a:r>
          </a:p>
          <a:p>
            <a:pPr lvl="1"/>
            <a:r>
              <a:rPr lang="en-AU" dirty="0" smtClean="0"/>
              <a:t>use the servers to learn</a:t>
            </a:r>
          </a:p>
          <a:p>
            <a:pPr lvl="1"/>
            <a:r>
              <a:rPr lang="en-AU" dirty="0" smtClean="0"/>
              <a:t>consult the documentation occasionally</a:t>
            </a:r>
          </a:p>
          <a:p>
            <a:pPr lvl="1"/>
            <a:r>
              <a:rPr lang="en-AU" dirty="0" smtClean="0"/>
              <a:t>(we do recommend to read the specification at least a little)</a:t>
            </a:r>
          </a:p>
          <a:p>
            <a:pPr lvl="1"/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Free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916832"/>
            <a:ext cx="7772400" cy="3767185"/>
          </a:xfrm>
        </p:spPr>
        <p:txBody>
          <a:bodyPr/>
          <a:lstStyle/>
          <a:p>
            <a:r>
              <a:rPr lang="en-AU" dirty="0"/>
              <a:t>See </a:t>
            </a: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wiki.hl7.org/index.php?title=Open_Source_FHIR_implementations</a:t>
            </a:r>
            <a:endParaRPr lang="en-AU" sz="1800" dirty="0" smtClean="0"/>
          </a:p>
          <a:p>
            <a:r>
              <a:rPr lang="en-AU" dirty="0" smtClean="0"/>
              <a:t>Coming shortly:</a:t>
            </a:r>
          </a:p>
          <a:p>
            <a:pPr lvl="1"/>
            <a:r>
              <a:rPr lang="en-AU" dirty="0" smtClean="0"/>
              <a:t>“Sprinkler” – a conformance test tool for servers</a:t>
            </a:r>
          </a:p>
          <a:p>
            <a:pPr lvl="1"/>
            <a:r>
              <a:rPr lang="en-AU" dirty="0" smtClean="0"/>
              <a:t>“Forge” – an editor for conformance statements</a:t>
            </a:r>
          </a:p>
          <a:p>
            <a:pPr lvl="1"/>
            <a:r>
              <a:rPr lang="en-AU" dirty="0" smtClean="0"/>
              <a:t>A Value set Editor</a:t>
            </a:r>
          </a:p>
          <a:p>
            <a:pPr lvl="1"/>
            <a:r>
              <a:rPr lang="en-AU" dirty="0" smtClean="0"/>
              <a:t>Several implementation guide publishers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08912" cy="4505849"/>
          </a:xfrm>
        </p:spPr>
        <p:txBody>
          <a:bodyPr/>
          <a:lstStyle/>
          <a:p>
            <a:r>
              <a:rPr lang="en-AU" sz="2800" dirty="0" smtClean="0"/>
              <a:t>Open invitation to any interested party to come and write software that exchanges FHIR resources</a:t>
            </a:r>
          </a:p>
          <a:p>
            <a:r>
              <a:rPr lang="en-AU" sz="2800" dirty="0" smtClean="0"/>
              <a:t>Always hold one before HL7 meetings (last week) + Others by invitation</a:t>
            </a:r>
          </a:p>
          <a:p>
            <a:r>
              <a:rPr lang="en-AU" sz="2800" dirty="0" smtClean="0"/>
              <a:t>Mix of skills</a:t>
            </a:r>
          </a:p>
          <a:p>
            <a:pPr lvl="1"/>
            <a:r>
              <a:rPr lang="en-AU" sz="2400" dirty="0" smtClean="0"/>
              <a:t>Newbies (“where is the spec?”)</a:t>
            </a:r>
          </a:p>
          <a:p>
            <a:pPr lvl="1"/>
            <a:r>
              <a:rPr lang="en-AU" sz="2400" dirty="0" smtClean="0"/>
              <a:t>Old hands who’ve been to every </a:t>
            </a:r>
            <a:r>
              <a:rPr lang="en-AU" sz="2400" dirty="0" err="1" smtClean="0"/>
              <a:t>connectathon</a:t>
            </a:r>
            <a:endParaRPr lang="en-AU" sz="2400" dirty="0" smtClean="0"/>
          </a:p>
          <a:p>
            <a:pPr lvl="1"/>
            <a:r>
              <a:rPr lang="en-AU" sz="2400" dirty="0" smtClean="0"/>
              <a:t>Experiment with new features</a:t>
            </a:r>
          </a:p>
          <a:p>
            <a:r>
              <a:rPr lang="en-AU" sz="2800" dirty="0" smtClean="0"/>
              <a:t>We have a virtual </a:t>
            </a:r>
            <a:r>
              <a:rPr lang="en-AU" sz="2800" dirty="0" err="1" smtClean="0"/>
              <a:t>connectathon</a:t>
            </a:r>
            <a:r>
              <a:rPr lang="en-AU" sz="2800" dirty="0" smtClean="0"/>
              <a:t> all the time…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2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 Options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1881" y="1772816"/>
            <a:ext cx="7772400" cy="4496616"/>
          </a:xfrm>
        </p:spPr>
        <p:txBody>
          <a:bodyPr/>
          <a:lstStyle/>
          <a:p>
            <a:r>
              <a:rPr lang="en-AU" sz="2400" dirty="0" smtClean="0"/>
              <a:t>Standalone FHIR Server</a:t>
            </a:r>
          </a:p>
          <a:p>
            <a:r>
              <a:rPr lang="en-AU" sz="2400" dirty="0" smtClean="0"/>
              <a:t>A FHIR Server in front of an existing application (e.g. SQL)</a:t>
            </a:r>
          </a:p>
          <a:p>
            <a:pPr lvl="1"/>
            <a:r>
              <a:rPr lang="en-AU" sz="2000" dirty="0" smtClean="0"/>
              <a:t>FHIR as front end to an XDS server (“MHD”)</a:t>
            </a:r>
          </a:p>
          <a:p>
            <a:r>
              <a:rPr lang="en-AU" sz="2400" dirty="0" smtClean="0"/>
              <a:t>An interface engine that ‘speaks’ FHIR</a:t>
            </a:r>
          </a:p>
          <a:p>
            <a:r>
              <a:rPr lang="en-AU" sz="2400" dirty="0" smtClean="0"/>
              <a:t>A tablet/mobile phone application</a:t>
            </a:r>
          </a:p>
          <a:p>
            <a:r>
              <a:rPr lang="en-AU" sz="2400" dirty="0" smtClean="0"/>
              <a:t>Web portal uses FHIR to access other systems</a:t>
            </a:r>
          </a:p>
          <a:p>
            <a:r>
              <a:rPr lang="en-AU" sz="2400" dirty="0" smtClean="0"/>
              <a:t>A healthcare application that access information from multiple systems as well as it’s own server</a:t>
            </a:r>
          </a:p>
          <a:p>
            <a:r>
              <a:rPr lang="en-AU" sz="2400" dirty="0" smtClean="0"/>
              <a:t>Smart-On-FHIR – an EHR plug-in framework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9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http://hl7.org/fhir</a:t>
            </a:r>
            <a:r>
              <a:rPr lang="en-AU" dirty="0" smtClean="0"/>
              <a:t> </a:t>
            </a:r>
          </a:p>
          <a:p>
            <a:r>
              <a:rPr lang="en-AU" dirty="0" smtClean="0"/>
              <a:t>Development team wiki home:</a:t>
            </a:r>
            <a:r>
              <a:rPr lang="en-AU" dirty="0"/>
              <a:t/>
            </a:r>
            <a:br>
              <a:rPr lang="en-AU" dirty="0"/>
            </a:b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wiki.hl7.org/index.php?title=FHIR</a:t>
            </a:r>
            <a:r>
              <a:rPr lang="en-AU" dirty="0" smtClean="0"/>
              <a:t> </a:t>
            </a:r>
          </a:p>
          <a:p>
            <a:r>
              <a:rPr lang="en-AU" dirty="0"/>
              <a:t>Twitter:</a:t>
            </a:r>
            <a:br>
              <a:rPr lang="en-AU" dirty="0"/>
            </a:br>
            <a:r>
              <a:rPr lang="en-AU" dirty="0">
                <a:hlinkClick r:id="rId4"/>
              </a:rPr>
              <a:t>https://twitter.com/search?q=%</a:t>
            </a:r>
            <a:r>
              <a:rPr lang="en-AU" dirty="0" smtClean="0">
                <a:hlinkClick r:id="rId4"/>
              </a:rPr>
              <a:t>23FHIR</a:t>
            </a:r>
            <a:r>
              <a:rPr lang="en-AU" dirty="0" smtClean="0"/>
              <a:t> </a:t>
            </a:r>
          </a:p>
          <a:p>
            <a:r>
              <a:rPr lang="en-AU" dirty="0"/>
              <a:t>Stack Overflow:</a:t>
            </a:r>
            <a:br>
              <a:rPr lang="en-AU" dirty="0"/>
            </a:br>
            <a:r>
              <a:rPr lang="en-AU" sz="2800" dirty="0">
                <a:hlinkClick r:id="rId5"/>
              </a:rPr>
              <a:t>http://</a:t>
            </a:r>
            <a:r>
              <a:rPr lang="en-AU" sz="2800" dirty="0" smtClean="0">
                <a:hlinkClick r:id="rId5"/>
              </a:rPr>
              <a:t>stackoverflow.com/questions/tagged/hl7-fhir</a:t>
            </a:r>
            <a:r>
              <a:rPr lang="en-AU" sz="2800" dirty="0" smtClean="0"/>
              <a:t> 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03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set of modular components called “Resources”</a:t>
            </a:r>
          </a:p>
          <a:p>
            <a:r>
              <a:rPr lang="en-AU" dirty="0" smtClean="0"/>
              <a:t>Resources refer to each other using URLs</a:t>
            </a:r>
          </a:p>
          <a:p>
            <a:pPr lvl="1"/>
            <a:r>
              <a:rPr lang="en-AU" dirty="0" smtClean="0"/>
              <a:t>Build a web to support healthcare process</a:t>
            </a:r>
          </a:p>
          <a:p>
            <a:r>
              <a:rPr lang="en-AU" dirty="0" smtClean="0"/>
              <a:t>Exchange resources between systems</a:t>
            </a:r>
          </a:p>
          <a:p>
            <a:pPr lvl="1"/>
            <a:r>
              <a:rPr lang="en-AU" dirty="0" smtClean="0"/>
              <a:t>Using a </a:t>
            </a:r>
            <a:r>
              <a:rPr lang="en-AU" dirty="0" err="1" smtClean="0"/>
              <a:t>RESTful</a:t>
            </a:r>
            <a:r>
              <a:rPr lang="en-AU" dirty="0" smtClean="0"/>
              <a:t> API (e.g. web approach)</a:t>
            </a:r>
          </a:p>
          <a:p>
            <a:pPr lvl="1"/>
            <a:r>
              <a:rPr lang="en-AU" dirty="0" smtClean="0"/>
              <a:t>As a bundle of resources (messages, documents)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766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</a:t>
            </a:r>
            <a:r>
              <a:rPr lang="en-US" dirty="0" smtClean="0"/>
              <a:t>not keeping up with pace of change?</a:t>
            </a:r>
            <a:endParaRPr lang="en-US" dirty="0" smtClean="0"/>
          </a:p>
          <a:p>
            <a:pPr lvl="1"/>
            <a:r>
              <a:rPr lang="en-US" dirty="0" smtClean="0"/>
              <a:t>V2 Old, and limited by it’s own rules</a:t>
            </a:r>
          </a:p>
          <a:p>
            <a:pPr lvl="1"/>
            <a:r>
              <a:rPr lang="en-US" dirty="0" smtClean="0"/>
              <a:t>V3 too slow and too hard</a:t>
            </a:r>
          </a:p>
          <a:p>
            <a:pPr lvl="1"/>
            <a:r>
              <a:rPr lang="en-US" dirty="0" smtClean="0"/>
              <a:t>CDA has success, but both limited and too hard</a:t>
            </a:r>
          </a:p>
          <a:p>
            <a:pPr lvl="1"/>
            <a:r>
              <a:rPr lang="en-US" dirty="0"/>
              <a:t>Different contexts of interoperability </a:t>
            </a:r>
            <a:r>
              <a:rPr lang="en-US" dirty="0">
                <a:sym typeface="Wingdings" panose="05000000000000000000" pitchFamily="2" charset="2"/>
              </a:rPr>
              <a:t> different representations that aren’t compatible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Nothing suitable for light-weight integration,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or </a:t>
            </a:r>
            <a:r>
              <a:rPr lang="en-US" dirty="0">
                <a:sym typeface="Wingdings" panose="05000000000000000000" pitchFamily="2" charset="2"/>
              </a:rPr>
              <a:t>for Health </a:t>
            </a:r>
            <a:r>
              <a:rPr lang="en-US" dirty="0" smtClean="0">
                <a:sym typeface="Wingdings" panose="05000000000000000000" pitchFamily="2" charset="2"/>
              </a:rPr>
              <a:t>2.0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 other Organization so well situated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</a:t>
            </a:r>
            <a:r>
              <a:rPr lang="en-US" dirty="0" smtClean="0"/>
              <a:t>membership or attribution </a:t>
            </a:r>
            <a:r>
              <a:rPr lang="en-US" dirty="0" smtClean="0"/>
              <a:t>required</a:t>
            </a:r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hl7.org/fhir</a:t>
            </a:r>
            <a:endParaRPr lang="en-US" dirty="0" smtClean="0"/>
          </a:p>
          <a:p>
            <a:r>
              <a:rPr lang="en-US" dirty="0" smtClean="0"/>
              <a:t>As of next week:</a:t>
            </a:r>
          </a:p>
          <a:p>
            <a:pPr lvl="1"/>
            <a:r>
              <a:rPr lang="en-US" dirty="0" smtClean="0"/>
              <a:t>CC0 “No Rights Reserved” (Public domain)</a:t>
            </a:r>
          </a:p>
          <a:p>
            <a:pPr lvl="1"/>
            <a:r>
              <a:rPr lang="en-US" dirty="0" smtClean="0"/>
              <a:t>No restrictions on use/sharing</a:t>
            </a:r>
          </a:p>
          <a:p>
            <a:pPr lvl="1"/>
            <a:r>
              <a:rPr lang="en-US" dirty="0" smtClean="0"/>
              <a:t>HL7 protects the trademark, not the copyright</a:t>
            </a:r>
          </a:p>
          <a:p>
            <a:pPr lvl="1"/>
            <a:r>
              <a:rPr lang="en-US" dirty="0" smtClean="0"/>
              <a:t>Permission needed to use the name in products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28800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pic>
        <p:nvPicPr>
          <p:cNvPr id="1026" name="Picture 2" descr="C:\work\org.hl7.fhir\build\publish\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632848" cy="636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7772400" cy="5909310"/>
          </a:xfrm>
        </p:spPr>
        <p:txBody>
          <a:bodyPr/>
          <a:lstStyle/>
          <a:p>
            <a:r>
              <a:rPr lang="en-AU" dirty="0" smtClean="0"/>
              <a:t>FHIR has a standard framework for extensions</a:t>
            </a:r>
          </a:p>
          <a:p>
            <a:r>
              <a:rPr lang="en-AU" dirty="0" smtClean="0"/>
              <a:t>Every FHIR element can be extended</a:t>
            </a:r>
          </a:p>
          <a:p>
            <a:r>
              <a:rPr lang="en-AU" dirty="0" smtClean="0"/>
              <a:t>Every extension has:</a:t>
            </a:r>
          </a:p>
          <a:p>
            <a:pPr lvl="1"/>
            <a:r>
              <a:rPr lang="en-AU" dirty="0" smtClean="0"/>
              <a:t>Reference to a computable definition</a:t>
            </a:r>
          </a:p>
          <a:p>
            <a:pPr lvl="1"/>
            <a:r>
              <a:rPr lang="en-AU" dirty="0" smtClean="0"/>
              <a:t>Value – from a set of known types</a:t>
            </a:r>
          </a:p>
          <a:p>
            <a:r>
              <a:rPr lang="en-AU" dirty="0" smtClean="0"/>
              <a:t>Every system can read, write, store and exchange all legal extensions</a:t>
            </a:r>
          </a:p>
          <a:p>
            <a:r>
              <a:rPr lang="en-AU" dirty="0" smtClean="0"/>
              <a:t>All extensions are valid by schema </a:t>
            </a:r>
            <a:r>
              <a:rPr lang="en-AU" dirty="0" err="1" smtClean="0"/>
              <a:t>etc</a:t>
            </a:r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3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goal here?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19256" cy="4358116"/>
          </a:xfrm>
        </p:spPr>
        <p:txBody>
          <a:bodyPr/>
          <a:lstStyle/>
          <a:p>
            <a:r>
              <a:rPr lang="en-AU" sz="2800" dirty="0" smtClean="0"/>
              <a:t>In most areas of healthcare standards, there is wide variability</a:t>
            </a:r>
          </a:p>
          <a:p>
            <a:pPr lvl="1"/>
            <a:r>
              <a:rPr lang="en-AU" sz="2400" dirty="0" smtClean="0"/>
              <a:t>Between systems, countries, institutions, clinicians</a:t>
            </a:r>
          </a:p>
          <a:p>
            <a:r>
              <a:rPr lang="en-AU" sz="2800" dirty="0" smtClean="0"/>
              <a:t>Choices:</a:t>
            </a:r>
          </a:p>
          <a:p>
            <a:pPr lvl="1"/>
            <a:r>
              <a:rPr lang="en-AU" sz="2400" dirty="0" smtClean="0"/>
              <a:t>Specification only supports core – no one can use it</a:t>
            </a:r>
          </a:p>
          <a:p>
            <a:pPr lvl="1"/>
            <a:r>
              <a:rPr lang="en-AU" sz="2400" dirty="0" smtClean="0"/>
              <a:t>Specification adds everything – no one understands it</a:t>
            </a:r>
          </a:p>
          <a:p>
            <a:pPr lvl="1"/>
            <a:r>
              <a:rPr lang="en-AU" sz="2400" dirty="0" smtClean="0"/>
              <a:t>Specification picks winners – they can use it</a:t>
            </a:r>
          </a:p>
          <a:p>
            <a:pPr lvl="1"/>
            <a:r>
              <a:rPr lang="en-AU" sz="2400" dirty="0" smtClean="0"/>
              <a:t>Allow extensions that people can use</a:t>
            </a:r>
          </a:p>
          <a:p>
            <a:r>
              <a:rPr lang="en-AU" sz="2800" dirty="0" smtClean="0"/>
              <a:t>Extensions tame the specification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5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Conformance Resources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Conformance – a state of system capabilities</a:t>
            </a:r>
          </a:p>
          <a:p>
            <a:r>
              <a:rPr lang="en-AU" dirty="0" smtClean="0"/>
              <a:t>Profile – a set of rules about a resource is used</a:t>
            </a:r>
          </a:p>
          <a:p>
            <a:r>
              <a:rPr lang="en-AU" dirty="0" smtClean="0"/>
              <a:t>Value set – describes a set of codes that can be used for </a:t>
            </a:r>
            <a:r>
              <a:rPr lang="en-AU" dirty="0" smtClean="0"/>
              <a:t>something</a:t>
            </a:r>
          </a:p>
          <a:p>
            <a:r>
              <a:rPr lang="en-AU" dirty="0" smtClean="0"/>
              <a:t>Concept Map – defines mappings between vocabularies and models</a:t>
            </a:r>
          </a:p>
          <a:p>
            <a:r>
              <a:rPr lang="en-AU" dirty="0" smtClean="0"/>
              <a:t>Data Element – formal definition (per 11179)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80909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10000</TotalTime>
  <Words>901</Words>
  <Application>Microsoft Office PowerPoint</Application>
  <PresentationFormat>On-screen Show (4:3)</PresentationFormat>
  <Paragraphs>164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Refined</vt:lpstr>
      <vt:lpstr>Introduction to   FHIR</vt:lpstr>
      <vt:lpstr>What is FHIR?</vt:lpstr>
      <vt:lpstr>Genesis of FHIR</vt:lpstr>
      <vt:lpstr>FHIR Manifesto</vt:lpstr>
      <vt:lpstr>Freely available</vt:lpstr>
      <vt:lpstr>PowerPoint Presentation</vt:lpstr>
      <vt:lpstr>Extensions</vt:lpstr>
      <vt:lpstr>What’s the goal here?</vt:lpstr>
      <vt:lpstr>Conformance Resources</vt:lpstr>
      <vt:lpstr>FHIR is Better</vt:lpstr>
      <vt:lpstr>Overall Progress</vt:lpstr>
      <vt:lpstr>Where can FHIR be used?</vt:lpstr>
      <vt:lpstr>Implementer Focus</vt:lpstr>
      <vt:lpstr>Servers</vt:lpstr>
      <vt:lpstr>Other Free software</vt:lpstr>
      <vt:lpstr>Connectathons</vt:lpstr>
      <vt:lpstr>Architecture Options</vt:lpstr>
      <vt:lpstr>FHIR Manifesto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188</cp:revision>
  <dcterms:created xsi:type="dcterms:W3CDTF">2012-12-03T20:41:34Z</dcterms:created>
  <dcterms:modified xsi:type="dcterms:W3CDTF">2014-08-26T13:36:00Z</dcterms:modified>
</cp:coreProperties>
</file>