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92"/>
  </p:notesMasterIdLst>
  <p:handoutMasterIdLst>
    <p:handoutMasterId r:id="rId93"/>
  </p:handoutMasterIdLst>
  <p:sldIdLst>
    <p:sldId id="373" r:id="rId2"/>
    <p:sldId id="335" r:id="rId3"/>
    <p:sldId id="336" r:id="rId4"/>
    <p:sldId id="337" r:id="rId5"/>
    <p:sldId id="456" r:id="rId6"/>
    <p:sldId id="338" r:id="rId7"/>
    <p:sldId id="328" r:id="rId8"/>
    <p:sldId id="380" r:id="rId9"/>
    <p:sldId id="329" r:id="rId10"/>
    <p:sldId id="374" r:id="rId11"/>
    <p:sldId id="375" r:id="rId12"/>
    <p:sldId id="376" r:id="rId13"/>
    <p:sldId id="377" r:id="rId14"/>
    <p:sldId id="378" r:id="rId15"/>
    <p:sldId id="333" r:id="rId16"/>
    <p:sldId id="332" r:id="rId17"/>
    <p:sldId id="334" r:id="rId18"/>
    <p:sldId id="410" r:id="rId19"/>
    <p:sldId id="457" r:id="rId20"/>
    <p:sldId id="403" r:id="rId21"/>
    <p:sldId id="341" r:id="rId22"/>
    <p:sldId id="383" r:id="rId23"/>
    <p:sldId id="388" r:id="rId24"/>
    <p:sldId id="384" r:id="rId25"/>
    <p:sldId id="385" r:id="rId26"/>
    <p:sldId id="390" r:id="rId27"/>
    <p:sldId id="389" r:id="rId28"/>
    <p:sldId id="342" r:id="rId29"/>
    <p:sldId id="460" r:id="rId30"/>
    <p:sldId id="458" r:id="rId31"/>
    <p:sldId id="402" r:id="rId32"/>
    <p:sldId id="459" r:id="rId33"/>
    <p:sldId id="404" r:id="rId34"/>
    <p:sldId id="408" r:id="rId35"/>
    <p:sldId id="411" r:id="rId36"/>
    <p:sldId id="406" r:id="rId37"/>
    <p:sldId id="409" r:id="rId38"/>
    <p:sldId id="461" r:id="rId39"/>
    <p:sldId id="413" r:id="rId40"/>
    <p:sldId id="426" r:id="rId41"/>
    <p:sldId id="427" r:id="rId42"/>
    <p:sldId id="429" r:id="rId43"/>
    <p:sldId id="430" r:id="rId44"/>
    <p:sldId id="415" r:id="rId45"/>
    <p:sldId id="431" r:id="rId46"/>
    <p:sldId id="432" r:id="rId47"/>
    <p:sldId id="414" r:id="rId48"/>
    <p:sldId id="362" r:id="rId49"/>
    <p:sldId id="364" r:id="rId50"/>
    <p:sldId id="417" r:id="rId51"/>
    <p:sldId id="421" r:id="rId52"/>
    <p:sldId id="418" r:id="rId53"/>
    <p:sldId id="420" r:id="rId54"/>
    <p:sldId id="422" r:id="rId55"/>
    <p:sldId id="428" r:id="rId56"/>
    <p:sldId id="424" r:id="rId57"/>
    <p:sldId id="412" r:id="rId58"/>
    <p:sldId id="423" r:id="rId59"/>
    <p:sldId id="462" r:id="rId60"/>
    <p:sldId id="433" r:id="rId61"/>
    <p:sldId id="357" r:id="rId62"/>
    <p:sldId id="435" r:id="rId63"/>
    <p:sldId id="434" r:id="rId64"/>
    <p:sldId id="436" r:id="rId65"/>
    <p:sldId id="437" r:id="rId66"/>
    <p:sldId id="463" r:id="rId67"/>
    <p:sldId id="392" r:id="rId68"/>
    <p:sldId id="439" r:id="rId69"/>
    <p:sldId id="393" r:id="rId70"/>
    <p:sldId id="395" r:id="rId71"/>
    <p:sldId id="396" r:id="rId72"/>
    <p:sldId id="397" r:id="rId73"/>
    <p:sldId id="398" r:id="rId74"/>
    <p:sldId id="464" r:id="rId75"/>
    <p:sldId id="440" r:id="rId76"/>
    <p:sldId id="438" r:id="rId77"/>
    <p:sldId id="441" r:id="rId78"/>
    <p:sldId id="442" r:id="rId79"/>
    <p:sldId id="361" r:id="rId80"/>
    <p:sldId id="465" r:id="rId81"/>
    <p:sldId id="348" r:id="rId82"/>
    <p:sldId id="444" r:id="rId83"/>
    <p:sldId id="445" r:id="rId84"/>
    <p:sldId id="371" r:id="rId85"/>
    <p:sldId id="446" r:id="rId86"/>
    <p:sldId id="451" r:id="rId87"/>
    <p:sldId id="453" r:id="rId88"/>
    <p:sldId id="391" r:id="rId89"/>
    <p:sldId id="454" r:id="rId90"/>
    <p:sldId id="372"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DA39E3-7610-4A88-8945-67B97B727FCD}">
          <p14:sldIdLst>
            <p14:sldId id="373"/>
            <p14:sldId id="335"/>
            <p14:sldId id="336"/>
            <p14:sldId id="337"/>
          </p14:sldIdLst>
        </p14:section>
        <p14:section name="Introduction" id="{8604AF74-8DFF-4341-A096-073CC9367871}">
          <p14:sldIdLst>
            <p14:sldId id="456"/>
            <p14:sldId id="338"/>
            <p14:sldId id="328"/>
            <p14:sldId id="380"/>
            <p14:sldId id="329"/>
            <p14:sldId id="374"/>
            <p14:sldId id="375"/>
            <p14:sldId id="376"/>
            <p14:sldId id="377"/>
            <p14:sldId id="378"/>
            <p14:sldId id="333"/>
            <p14:sldId id="332"/>
            <p14:sldId id="334"/>
            <p14:sldId id="410"/>
          </p14:sldIdLst>
        </p14:section>
        <p14:section name="Profile metadata" id="{0C515F32-F9B6-4D17-825A-BF19EE974BF6}">
          <p14:sldIdLst>
            <p14:sldId id="457"/>
            <p14:sldId id="403"/>
            <p14:sldId id="341"/>
            <p14:sldId id="383"/>
            <p14:sldId id="388"/>
            <p14:sldId id="384"/>
            <p14:sldId id="385"/>
            <p14:sldId id="390"/>
            <p14:sldId id="389"/>
            <p14:sldId id="342"/>
          </p14:sldIdLst>
        </p14:section>
        <p14:section name="Structures" id="{5261F6C9-D37D-4FBF-88B7-779CA3AF2C9A}">
          <p14:sldIdLst>
            <p14:sldId id="460"/>
            <p14:sldId id="458"/>
            <p14:sldId id="402"/>
            <p14:sldId id="459"/>
            <p14:sldId id="404"/>
            <p14:sldId id="408"/>
            <p14:sldId id="411"/>
            <p14:sldId id="406"/>
            <p14:sldId id="409"/>
          </p14:sldIdLst>
        </p14:section>
        <p14:section name="Bindings" id="{7BA7874D-AF93-4632-A3AC-CF5A2813EE3F}">
          <p14:sldIdLst>
            <p14:sldId id="461"/>
            <p14:sldId id="413"/>
            <p14:sldId id="426"/>
            <p14:sldId id="427"/>
            <p14:sldId id="429"/>
            <p14:sldId id="430"/>
            <p14:sldId id="415"/>
            <p14:sldId id="431"/>
            <p14:sldId id="432"/>
            <p14:sldId id="414"/>
            <p14:sldId id="362"/>
            <p14:sldId id="364"/>
            <p14:sldId id="417"/>
            <p14:sldId id="421"/>
            <p14:sldId id="418"/>
            <p14:sldId id="420"/>
            <p14:sldId id="422"/>
            <p14:sldId id="428"/>
            <p14:sldId id="424"/>
            <p14:sldId id="412"/>
            <p14:sldId id="423"/>
          </p14:sldIdLst>
        </p14:section>
        <p14:section name="Formal constraints" id="{6B1C0ADD-FBA8-40B9-AB6E-0476A868832F}">
          <p14:sldIdLst>
            <p14:sldId id="462"/>
            <p14:sldId id="433"/>
            <p14:sldId id="357"/>
            <p14:sldId id="435"/>
            <p14:sldId id="434"/>
            <p14:sldId id="436"/>
            <p14:sldId id="437"/>
          </p14:sldIdLst>
        </p14:section>
        <p14:section name="Extensions" id="{96CC8245-69E9-4471-BB03-8580C1ACACE1}">
          <p14:sldIdLst>
            <p14:sldId id="463"/>
            <p14:sldId id="392"/>
            <p14:sldId id="439"/>
            <p14:sldId id="393"/>
            <p14:sldId id="395"/>
            <p14:sldId id="396"/>
            <p14:sldId id="397"/>
            <p14:sldId id="398"/>
          </p14:sldIdLst>
        </p14:section>
        <p14:section name="Slicing" id="{438CB968-C14E-4001-86BA-E8AE1E344C8F}">
          <p14:sldIdLst>
            <p14:sldId id="464"/>
            <p14:sldId id="440"/>
            <p14:sldId id="438"/>
            <p14:sldId id="441"/>
            <p14:sldId id="442"/>
            <p14:sldId id="361"/>
          </p14:sldIdLst>
        </p14:section>
        <p14:section name="Aggregation" id="{1F4FD103-4FDF-4BCC-BF56-CA2315D9A932}">
          <p14:sldIdLst>
            <p14:sldId id="465"/>
            <p14:sldId id="348"/>
            <p14:sldId id="444"/>
            <p14:sldId id="445"/>
            <p14:sldId id="371"/>
            <p14:sldId id="446"/>
          </p14:sldIdLst>
        </p14:section>
        <p14:section name="Design" id="{72CF2BB5-5877-422D-B47F-4A435D97B545}">
          <p14:sldIdLst>
            <p14:sldId id="451"/>
            <p14:sldId id="453"/>
            <p14:sldId id="391"/>
            <p14:sldId id="454"/>
            <p14:sldId id="3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6" autoAdjust="0"/>
    <p:restoredTop sz="86433" autoAdjust="0"/>
  </p:normalViewPr>
  <p:slideViewPr>
    <p:cSldViewPr>
      <p:cViewPr>
        <p:scale>
          <a:sx n="70" d="100"/>
          <a:sy n="70" d="100"/>
        </p:scale>
        <p:origin x="-2868" y="-1068"/>
      </p:cViewPr>
      <p:guideLst>
        <p:guide orient="horz" pos="2160"/>
        <p:guide pos="2880"/>
      </p:guideLst>
    </p:cSldViewPr>
  </p:slideViewPr>
  <p:outlineViewPr>
    <p:cViewPr>
      <p:scale>
        <a:sx n="33" d="100"/>
        <a:sy n="33" d="100"/>
      </p:scale>
      <p:origin x="0" y="87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7176D7-7D81-41E3-895C-BD0B7909A323}" type="datetimeFigureOut">
              <a:rPr lang="nl-NL" smtClean="0"/>
              <a:t>8-9-2014</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65D2A8-D68B-4443-A2F2-AA70D5B26A24}" type="slidenum">
              <a:rPr lang="nl-NL" smtClean="0"/>
              <a:t>‹#›</a:t>
            </a:fld>
            <a:endParaRPr lang="nl-NL"/>
          </a:p>
        </p:txBody>
      </p:sp>
    </p:spTree>
    <p:extLst>
      <p:ext uri="{BB962C8B-B14F-4D97-AF65-F5344CB8AC3E}">
        <p14:creationId xmlns:p14="http://schemas.microsoft.com/office/powerpoint/2010/main" val="625970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t>2014-09-08</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hl7.org/implement/standards/fhir/observation.htm"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pPr/>
              <a:t>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You could spread</a:t>
            </a:r>
            <a:r>
              <a:rPr lang="en-US" baseline="0" dirty="0" smtClean="0"/>
              <a:t> this out over multiple profiles….[there’s only a single slide about this, expand]</a:t>
            </a:r>
          </a:p>
          <a:p>
            <a:r>
              <a:rPr lang="en-US" baseline="0" dirty="0" smtClean="0"/>
              <a:t>Key point: a profile is a “package” with metadata and multiple bits of actual content: extensions and structures. Like a “zip archive”. It’s one whole resource, so everything gets published </a:t>
            </a:r>
            <a:r>
              <a:rPr lang="en-US" baseline="0" smtClean="0"/>
              <a:t>and versioned </a:t>
            </a:r>
            <a:r>
              <a:rPr lang="en-US" baseline="0" dirty="0" smtClean="0"/>
              <a:t>as </a:t>
            </a:r>
            <a:r>
              <a:rPr lang="en-US" baseline="0" smtClean="0"/>
              <a:t>one package</a:t>
            </a:r>
          </a:p>
          <a:p>
            <a:endParaRPr lang="en-US" baseline="0" dirty="0" smtClean="0"/>
          </a:p>
          <a:p>
            <a:endParaRPr lang="en-US" baseline="0" dirty="0" smtClean="0"/>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20</a:t>
            </a:fld>
            <a:endParaRPr lang="en-CA" dirty="0"/>
          </a:p>
        </p:txBody>
      </p:sp>
    </p:spTree>
    <p:extLst>
      <p:ext uri="{BB962C8B-B14F-4D97-AF65-F5344CB8AC3E}">
        <p14:creationId xmlns:p14="http://schemas.microsoft.com/office/powerpoint/2010/main" val="3096206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E.g. changing the order of questions may</a:t>
            </a:r>
            <a:r>
              <a:rPr lang="en-US" baseline="0" dirty="0" smtClean="0"/>
              <a:t> in some context considered breaking interpretation, while in others it is not.</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25</a:t>
            </a:fld>
            <a:endParaRPr lang="en-CA" dirty="0"/>
          </a:p>
        </p:txBody>
      </p:sp>
    </p:spTree>
    <p:extLst>
      <p:ext uri="{BB962C8B-B14F-4D97-AF65-F5344CB8AC3E}">
        <p14:creationId xmlns:p14="http://schemas.microsoft.com/office/powerpoint/2010/main" val="2081481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29</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You could spread</a:t>
            </a:r>
            <a:r>
              <a:rPr lang="en-US" baseline="0" dirty="0" smtClean="0"/>
              <a:t> this out over multiple profiles….[there’s only a single slide about this, expand]</a:t>
            </a:r>
          </a:p>
          <a:p>
            <a:r>
              <a:rPr lang="en-US" baseline="0" dirty="0" smtClean="0"/>
              <a:t>Key point: a profile is a “package” with metadata and multiple bits of actual content: extensions and structures. Like a “zip archive”. It’s one whole resource, so everything gets published </a:t>
            </a:r>
            <a:r>
              <a:rPr lang="en-US" baseline="0" smtClean="0"/>
              <a:t>and versioned </a:t>
            </a:r>
            <a:r>
              <a:rPr lang="en-US" baseline="0" dirty="0" smtClean="0"/>
              <a:t>as </a:t>
            </a:r>
            <a:r>
              <a:rPr lang="en-US" baseline="0" smtClean="0"/>
              <a:t>one package</a:t>
            </a:r>
          </a:p>
          <a:p>
            <a:endParaRPr lang="en-US" baseline="0" dirty="0" smtClean="0"/>
          </a:p>
          <a:p>
            <a:endParaRPr lang="en-US" baseline="0" dirty="0" smtClean="0"/>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30</a:t>
            </a:fld>
            <a:endParaRPr lang="en-CA" dirty="0"/>
          </a:p>
        </p:txBody>
      </p:sp>
    </p:spTree>
    <p:extLst>
      <p:ext uri="{BB962C8B-B14F-4D97-AF65-F5344CB8AC3E}">
        <p14:creationId xmlns:p14="http://schemas.microsoft.com/office/powerpoint/2010/main" val="3096206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31</a:t>
            </a:fld>
            <a:endParaRPr lang="en-CA" dirty="0"/>
          </a:p>
        </p:txBody>
      </p:sp>
    </p:spTree>
    <p:extLst>
      <p:ext uri="{BB962C8B-B14F-4D97-AF65-F5344CB8AC3E}">
        <p14:creationId xmlns:p14="http://schemas.microsoft.com/office/powerpoint/2010/main" val="4019675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Subject 1..1  &amp; is a Patient.  You’ll almost always want Patient, unless you’re sending a message “Retract Observation”, then you’d only need “identifier”</a:t>
            </a:r>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32</a:t>
            </a:fld>
            <a:endParaRPr lang="en-CA" dirty="0"/>
          </a:p>
        </p:txBody>
      </p:sp>
    </p:spTree>
    <p:extLst>
      <p:ext uri="{BB962C8B-B14F-4D97-AF65-F5344CB8AC3E}">
        <p14:creationId xmlns:p14="http://schemas.microsoft.com/office/powerpoint/2010/main" val="11407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Subject 1..1  &amp; is a Patient.  You’ll almost always want Patient, unless you’re sending a message “Retract Observation”, then you’d only need “identifier”</a:t>
            </a:r>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34</a:t>
            </a:fld>
            <a:endParaRPr lang="en-CA" dirty="0"/>
          </a:p>
        </p:txBody>
      </p:sp>
    </p:spTree>
    <p:extLst>
      <p:ext uri="{BB962C8B-B14F-4D97-AF65-F5344CB8AC3E}">
        <p14:creationId xmlns:p14="http://schemas.microsoft.com/office/powerpoint/2010/main" val="1140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can formalize these constraining statements into a Profile </a:t>
            </a:r>
            <a:r>
              <a:rPr lang="en-US" i="1" dirty="0" smtClean="0"/>
              <a:t>Structure </a:t>
            </a:r>
            <a:r>
              <a:rPr lang="en-US" dirty="0" smtClean="0"/>
              <a:t>called ‘cholesterol’</a:t>
            </a:r>
            <a:endParaRPr lang="en-US" i="1" dirty="0" smtClean="0"/>
          </a:p>
          <a:p>
            <a:r>
              <a:rPr lang="en-US" dirty="0" smtClean="0"/>
              <a:t>* An Observation instance may use a Tag to assess conformance to that structure</a:t>
            </a:r>
          </a:p>
          <a:p>
            <a:r>
              <a:rPr lang="en-US" dirty="0" smtClean="0"/>
              <a:t>*</a:t>
            </a:r>
            <a:r>
              <a:rPr lang="en-US" baseline="0" dirty="0" smtClean="0"/>
              <a:t> </a:t>
            </a:r>
            <a:r>
              <a:rPr lang="en-US" dirty="0" smtClean="0"/>
              <a:t>Validators check the contents of the instance against these constraints.</a:t>
            </a:r>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36</a:t>
            </a:fld>
            <a:endParaRPr lang="en-CA" dirty="0"/>
          </a:p>
        </p:txBody>
      </p:sp>
    </p:spTree>
    <p:extLst>
      <p:ext uri="{BB962C8B-B14F-4D97-AF65-F5344CB8AC3E}">
        <p14:creationId xmlns:p14="http://schemas.microsoft.com/office/powerpoint/2010/main" val="439382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38</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39</a:t>
            </a:fld>
            <a:endParaRPr lang="en-US"/>
          </a:p>
        </p:txBody>
      </p:sp>
    </p:spTree>
    <p:extLst>
      <p:ext uri="{BB962C8B-B14F-4D97-AF65-F5344CB8AC3E}">
        <p14:creationId xmlns:p14="http://schemas.microsoft.com/office/powerpoint/2010/main" val="263940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a:t>
            </a:fld>
            <a:endParaRPr lang="en-US"/>
          </a:p>
        </p:txBody>
      </p:sp>
    </p:spTree>
    <p:extLst>
      <p:ext uri="{BB962C8B-B14F-4D97-AF65-F5344CB8AC3E}">
        <p14:creationId xmlns:p14="http://schemas.microsoft.com/office/powerpoint/2010/main" val="389007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a:t>
            </a:r>
            <a:r>
              <a:rPr lang="en-US" dirty="0" err="1" smtClean="0"/>
              <a:t>codesystems</a:t>
            </a:r>
            <a:r>
              <a:rPr lang="en-US" dirty="0" smtClean="0"/>
              <a:t> don’t have an “official” </a:t>
            </a:r>
            <a:r>
              <a:rPr lang="en-US" dirty="0" err="1" smtClean="0"/>
              <a:t>url</a:t>
            </a:r>
            <a:r>
              <a:rPr lang="en-US" dirty="0" smtClean="0"/>
              <a:t> yet</a:t>
            </a:r>
            <a:r>
              <a:rPr lang="en-US" baseline="0" dirty="0" smtClean="0"/>
              <a:t> (used to be OID)</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42</a:t>
            </a:fld>
            <a:endParaRPr lang="en-CA" dirty="0"/>
          </a:p>
        </p:txBody>
      </p:sp>
    </p:spTree>
    <p:extLst>
      <p:ext uri="{BB962C8B-B14F-4D97-AF65-F5344CB8AC3E}">
        <p14:creationId xmlns:p14="http://schemas.microsoft.com/office/powerpoint/2010/main" val="4087139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nl-NL" dirty="0" smtClean="0"/>
          </a:p>
        </p:txBody>
      </p:sp>
      <p:sp>
        <p:nvSpPr>
          <p:cNvPr id="4" name="Slide Number Placeholder 3"/>
          <p:cNvSpPr>
            <a:spLocks noGrp="1"/>
          </p:cNvSpPr>
          <p:nvPr>
            <p:ph type="sldNum" sz="quarter" idx="10"/>
          </p:nvPr>
        </p:nvSpPr>
        <p:spPr/>
        <p:txBody>
          <a:bodyPr/>
          <a:lstStyle/>
          <a:p>
            <a:fld id="{E592D5FE-85CA-40E6-8273-48A5F35DE016}" type="slidenum">
              <a:rPr lang="en-US" smtClean="0"/>
              <a:pPr/>
              <a:t>43</a:t>
            </a:fld>
            <a:endParaRPr lang="en-US"/>
          </a:p>
        </p:txBody>
      </p:sp>
    </p:spTree>
    <p:extLst>
      <p:ext uri="{BB962C8B-B14F-4D97-AF65-F5344CB8AC3E}">
        <p14:creationId xmlns:p14="http://schemas.microsoft.com/office/powerpoint/2010/main" val="2639400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pitchFamily="34" charset="0"/>
              <a:buChar char="•"/>
            </a:pPr>
            <a:r>
              <a:rPr lang="en-US" dirty="0" smtClean="0"/>
              <a:t>Bindings</a:t>
            </a:r>
            <a:r>
              <a:rPr lang="en-US" baseline="0" dirty="0" smtClean="0"/>
              <a:t> use </a:t>
            </a:r>
            <a:r>
              <a:rPr lang="en-US" baseline="0" dirty="0" err="1" smtClean="0"/>
              <a:t>ValueSets</a:t>
            </a:r>
            <a:r>
              <a:rPr lang="en-US" baseline="0" dirty="0" smtClean="0"/>
              <a:t> to define what codes are allowed.</a:t>
            </a:r>
          </a:p>
          <a:p>
            <a:pPr marL="171428" indent="-171428">
              <a:buFont typeface="Arial" pitchFamily="34" charset="0"/>
              <a:buChar char="•"/>
            </a:pPr>
            <a:r>
              <a:rPr lang="en-US" baseline="0" dirty="0" err="1" smtClean="0"/>
              <a:t>Patient.administrativeGender</a:t>
            </a:r>
            <a:r>
              <a:rPr lang="en-US" baseline="0" dirty="0" smtClean="0"/>
              <a:t> has a binding using the </a:t>
            </a:r>
            <a:r>
              <a:rPr lang="en-US" b="1" baseline="0" dirty="0" err="1" smtClean="0"/>
              <a:t>valueset</a:t>
            </a:r>
            <a:r>
              <a:rPr lang="en-US" baseline="0" dirty="0" smtClean="0"/>
              <a:t> “http://hl7.org/</a:t>
            </a:r>
            <a:r>
              <a:rPr lang="en-US" baseline="0" dirty="0" err="1" smtClean="0"/>
              <a:t>fhir</a:t>
            </a:r>
            <a:r>
              <a:rPr lang="en-US" baseline="0" dirty="0" smtClean="0"/>
              <a:t>/</a:t>
            </a:r>
            <a:r>
              <a:rPr lang="en-US" baseline="0" dirty="0" err="1" smtClean="0"/>
              <a:t>vs</a:t>
            </a:r>
            <a:r>
              <a:rPr lang="en-US" baseline="0" dirty="0" smtClean="0"/>
              <a:t>/administrative-gender”</a:t>
            </a:r>
          </a:p>
          <a:p>
            <a:pPr marL="171428" indent="-171428">
              <a:buFont typeface="Arial" pitchFamily="34" charset="0"/>
              <a:buChar char="•"/>
            </a:pPr>
            <a:r>
              <a:rPr lang="en-US" baseline="0" dirty="0" smtClean="0"/>
              <a:t>This </a:t>
            </a:r>
            <a:r>
              <a:rPr lang="en-US" baseline="0" dirty="0" err="1" smtClean="0"/>
              <a:t>valueset</a:t>
            </a:r>
            <a:r>
              <a:rPr lang="en-US" baseline="0" dirty="0" smtClean="0"/>
              <a:t> includes codes from two </a:t>
            </a:r>
            <a:r>
              <a:rPr lang="en-US" b="1" baseline="0" dirty="0" smtClean="0"/>
              <a:t>code systems</a:t>
            </a:r>
            <a:r>
              <a:rPr lang="en-US" b="0" baseline="0" dirty="0" smtClean="0"/>
              <a:t> http://hl7.org/fhir/v3/AdministrativeGender and http://hl7.org/fhir/v3/NullFlavor</a:t>
            </a:r>
          </a:p>
          <a:p>
            <a:pPr marL="171428" indent="-171428">
              <a:buFont typeface="Arial" pitchFamily="34" charset="0"/>
              <a:buChar char="•"/>
            </a:pPr>
            <a:r>
              <a:rPr lang="en-US" b="0" baseline="0" dirty="0" smtClean="0"/>
              <a:t>So yes, FHIR reused code systems from v3 (and v2), and has some defined specifically for FHIR.</a:t>
            </a:r>
            <a:endParaRPr lang="nl-NL" b="1"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44</a:t>
            </a:fld>
            <a:endParaRPr lang="en-US"/>
          </a:p>
        </p:txBody>
      </p:sp>
    </p:spTree>
    <p:extLst>
      <p:ext uri="{BB962C8B-B14F-4D97-AF65-F5344CB8AC3E}">
        <p14:creationId xmlns:p14="http://schemas.microsoft.com/office/powerpoint/2010/main" val="326898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28" indent="-171428">
              <a:buFont typeface="Arial" charset="0"/>
              <a:buChar char="•"/>
            </a:pPr>
            <a:r>
              <a:rPr lang="en-US" baseline="0" dirty="0" smtClean="0"/>
              <a:t>Examples is from </a:t>
            </a:r>
            <a:r>
              <a:rPr lang="nl-NL" dirty="0" smtClean="0">
                <a:hlinkClick r:id="rId3"/>
              </a:rPr>
              <a:t>http://www.hl7.org/implement/standards/fhir/observation.htm</a:t>
            </a:r>
            <a:endParaRPr lang="nl-NL" dirty="0" smtClean="0"/>
          </a:p>
          <a:p>
            <a:pPr marL="171428" indent="-171428">
              <a:buFont typeface="Arial" charset="0"/>
              <a:buChar char="•"/>
            </a:pPr>
            <a:r>
              <a:rPr lang="en-US" dirty="0" smtClean="0"/>
              <a:t>Bindings</a:t>
            </a:r>
            <a:r>
              <a:rPr lang="en-US" baseline="0" dirty="0" smtClean="0"/>
              <a:t> can be Incomplete (HL7 defines some codes for it, but you can add your own), Fixed (HL7 defines the only codes that are allowed) and Example (no specific codes defined, but some are given to give you an idea of what goes in the element)</a:t>
            </a:r>
            <a:endParaRPr lang="nl-NL" dirty="0" smtClean="0"/>
          </a:p>
          <a:p>
            <a:pPr marL="171428" indent="-171428">
              <a:buFont typeface="Arial" charset="0"/>
              <a:buChar char="•"/>
            </a:pPr>
            <a:endParaRPr lang="nl-NL"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47</a:t>
            </a:fld>
            <a:endParaRPr lang="en-US"/>
          </a:p>
        </p:txBody>
      </p:sp>
    </p:spTree>
    <p:extLst>
      <p:ext uri="{BB962C8B-B14F-4D97-AF65-F5344CB8AC3E}">
        <p14:creationId xmlns:p14="http://schemas.microsoft.com/office/powerpoint/2010/main" val="2639400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Two aspects: whether you as a profile author can change the </a:t>
            </a:r>
            <a:r>
              <a:rPr lang="en-US" dirty="0" err="1" smtClean="0"/>
              <a:t>valueset</a:t>
            </a:r>
            <a:r>
              <a:rPr lang="en-US" dirty="0" smtClean="0"/>
              <a:t> and</a:t>
            </a:r>
          </a:p>
          <a:p>
            <a:pPr marL="171450" indent="-171450">
              <a:buFont typeface="Arial" charset="0"/>
              <a:buChar char="•"/>
            </a:pPr>
            <a:r>
              <a:rPr lang="en-US" dirty="0" smtClean="0"/>
              <a:t>Whether the user of your profile can provide codes</a:t>
            </a:r>
            <a:r>
              <a:rPr lang="en-US" baseline="0" dirty="0" smtClean="0"/>
              <a:t> from other </a:t>
            </a:r>
            <a:r>
              <a:rPr lang="en-US" baseline="0" dirty="0" err="1" smtClean="0"/>
              <a:t>valuesets</a:t>
            </a:r>
            <a:r>
              <a:rPr lang="en-US" baseline="0" dirty="0" smtClean="0"/>
              <a:t> in an instance</a:t>
            </a:r>
          </a:p>
          <a:p>
            <a:pPr marL="171450" indent="-171450">
              <a:buFont typeface="Arial" charset="0"/>
              <a:buChar char="•"/>
            </a:pP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48</a:t>
            </a:fld>
            <a:endParaRPr lang="en-CA" dirty="0"/>
          </a:p>
        </p:txBody>
      </p:sp>
    </p:spTree>
    <p:extLst>
      <p:ext uri="{BB962C8B-B14F-4D97-AF65-F5344CB8AC3E}">
        <p14:creationId xmlns:p14="http://schemas.microsoft.com/office/powerpoint/2010/main" val="927594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Note:</a:t>
            </a:r>
            <a:r>
              <a:rPr lang="en-US" baseline="0" dirty="0" smtClean="0"/>
              <a:t> the spec *never* sets this to true, since it’s context dependent.</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57</a:t>
            </a:fld>
            <a:endParaRPr lang="en-CA" dirty="0"/>
          </a:p>
        </p:txBody>
      </p:sp>
    </p:spTree>
    <p:extLst>
      <p:ext uri="{BB962C8B-B14F-4D97-AF65-F5344CB8AC3E}">
        <p14:creationId xmlns:p14="http://schemas.microsoft.com/office/powerpoint/2010/main" val="297176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TODO:</a:t>
            </a:r>
            <a:r>
              <a:rPr lang="nl-NL" baseline="0" dirty="0" smtClean="0"/>
              <a:t> nieuw plaatje maken</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58</a:t>
            </a:fld>
            <a:endParaRPr lang="en-CA" dirty="0"/>
          </a:p>
        </p:txBody>
      </p:sp>
    </p:spTree>
    <p:extLst>
      <p:ext uri="{BB962C8B-B14F-4D97-AF65-F5344CB8AC3E}">
        <p14:creationId xmlns:p14="http://schemas.microsoft.com/office/powerpoint/2010/main" val="1088549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59</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66</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74</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5</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76</a:t>
            </a:fld>
            <a:endParaRPr lang="en-CA" dirty="0"/>
          </a:p>
        </p:txBody>
      </p:sp>
    </p:spTree>
    <p:extLst>
      <p:ext uri="{BB962C8B-B14F-4D97-AF65-F5344CB8AC3E}">
        <p14:creationId xmlns:p14="http://schemas.microsoft.com/office/powerpoint/2010/main" val="3581642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80</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82</a:t>
            </a:fld>
            <a:endParaRPr lang="en-CA" dirty="0"/>
          </a:p>
        </p:txBody>
      </p:sp>
    </p:spTree>
    <p:extLst>
      <p:ext uri="{BB962C8B-B14F-4D97-AF65-F5344CB8AC3E}">
        <p14:creationId xmlns:p14="http://schemas.microsoft.com/office/powerpoint/2010/main" val="2747492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83</a:t>
            </a:fld>
            <a:endParaRPr lang="en-CA" dirty="0"/>
          </a:p>
        </p:txBody>
      </p:sp>
    </p:spTree>
    <p:extLst>
      <p:ext uri="{BB962C8B-B14F-4D97-AF65-F5344CB8AC3E}">
        <p14:creationId xmlns:p14="http://schemas.microsoft.com/office/powerpoint/2010/main" val="274749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restrictions</a:t>
            </a:r>
            <a:r>
              <a:rPr lang="en-US" baseline="0" dirty="0" smtClean="0"/>
              <a:t> (only one single name) and additions (race extension, </a:t>
            </a:r>
            <a:r>
              <a:rPr lang="en-US" baseline="0" dirty="0" err="1" smtClean="0"/>
              <a:t>maritalStatus</a:t>
            </a:r>
            <a:r>
              <a:rPr lang="en-US" baseline="0" dirty="0" smtClean="0"/>
              <a:t> </a:t>
            </a:r>
            <a:r>
              <a:rPr lang="en-US" baseline="0" dirty="0" err="1" smtClean="0"/>
              <a:t>valueset</a:t>
            </a:r>
            <a:r>
              <a:rPr lang="en-US" baseline="0" dirty="0" smtClean="0"/>
              <a:t>)</a:t>
            </a:r>
          </a:p>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7</a:t>
            </a:fld>
            <a:endParaRPr lang="en-CA" dirty="0"/>
          </a:p>
        </p:txBody>
      </p:sp>
    </p:spTree>
    <p:extLst>
      <p:ext uri="{BB962C8B-B14F-4D97-AF65-F5344CB8AC3E}">
        <p14:creationId xmlns:p14="http://schemas.microsoft.com/office/powerpoint/2010/main" val="4019675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8</a:t>
            </a:fld>
            <a:endParaRPr lang="en-CA" dirty="0"/>
          </a:p>
        </p:txBody>
      </p:sp>
    </p:spTree>
    <p:extLst>
      <p:ext uri="{BB962C8B-B14F-4D97-AF65-F5344CB8AC3E}">
        <p14:creationId xmlns:p14="http://schemas.microsoft.com/office/powerpoint/2010/main" val="401967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aseline="0" dirty="0" smtClean="0"/>
              <a:t>A profile can be published on a FHIR (based) server (it’s a Resource, after all)</a:t>
            </a:r>
          </a:p>
          <a:p>
            <a:pPr marL="171450" indent="-171450">
              <a:buFont typeface="Arial" charset="0"/>
              <a:buChar char="•"/>
            </a:pPr>
            <a:r>
              <a:rPr lang="en-US" baseline="0" dirty="0" smtClean="0"/>
              <a:t>Or in a version-management system</a:t>
            </a:r>
            <a:r>
              <a:rPr lang="nl-NL" baseline="0" dirty="0" smtClean="0"/>
              <a:t>, or </a:t>
            </a:r>
            <a:r>
              <a:rPr lang="nl-NL" baseline="0" dirty="0" err="1" smtClean="0"/>
              <a:t>by</a:t>
            </a:r>
            <a:r>
              <a:rPr lang="nl-NL" baseline="0" dirty="0" smtClean="0"/>
              <a:t> e-mail, or…</a:t>
            </a:r>
          </a:p>
          <a:p>
            <a:pPr marL="171450" indent="-171450">
              <a:buFont typeface="Arial" charset="0"/>
              <a:buChar char="•"/>
            </a:pPr>
            <a:r>
              <a:rPr lang="en-US" baseline="0" dirty="0" smtClean="0"/>
              <a:t>As long as people can *find* them, because publishing your profile should help others to find &amp; adhere to it.</a:t>
            </a:r>
          </a:p>
        </p:txBody>
      </p:sp>
      <p:sp>
        <p:nvSpPr>
          <p:cNvPr id="4" name="Slide Number Placeholder 3"/>
          <p:cNvSpPr>
            <a:spLocks noGrp="1"/>
          </p:cNvSpPr>
          <p:nvPr>
            <p:ph type="sldNum" sz="quarter" idx="10"/>
          </p:nvPr>
        </p:nvSpPr>
        <p:spPr/>
        <p:txBody>
          <a:bodyPr/>
          <a:lstStyle/>
          <a:p>
            <a:fld id="{3A1F50BE-48AE-4332-BF46-C112AB8C5E91}" type="slidenum">
              <a:rPr lang="en-CA" smtClean="0"/>
              <a:t>14</a:t>
            </a:fld>
            <a:endParaRPr lang="en-CA" dirty="0"/>
          </a:p>
        </p:txBody>
      </p:sp>
    </p:spTree>
    <p:extLst>
      <p:ext uri="{BB962C8B-B14F-4D97-AF65-F5344CB8AC3E}">
        <p14:creationId xmlns:p14="http://schemas.microsoft.com/office/powerpoint/2010/main" val="378644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defTabSz="914281">
              <a:buFontTx/>
              <a:buChar char="-"/>
              <a:defRPr/>
            </a:pPr>
            <a:r>
              <a:rPr lang="nl-NL" dirty="0" smtClean="0"/>
              <a:t>“Drive-</a:t>
            </a:r>
            <a:r>
              <a:rPr lang="nl-NL" dirty="0" err="1" smtClean="0"/>
              <a:t>by</a:t>
            </a:r>
            <a:r>
              <a:rPr lang="nl-NL" dirty="0" smtClean="0"/>
              <a:t>” or “bottom-up” </a:t>
            </a:r>
            <a:r>
              <a:rPr lang="nl-NL" dirty="0" err="1" smtClean="0"/>
              <a:t>operability</a:t>
            </a:r>
            <a:r>
              <a:rPr lang="nl-NL" dirty="0" smtClean="0"/>
              <a:t>: </a:t>
            </a:r>
            <a:r>
              <a:rPr lang="nl-NL" baseline="0" dirty="0" smtClean="0"/>
              <a:t>“</a:t>
            </a:r>
            <a:r>
              <a:rPr lang="nl-NL" baseline="0" dirty="0" err="1" smtClean="0"/>
              <a:t>Communicate</a:t>
            </a:r>
            <a:r>
              <a:rPr lang="nl-NL" baseline="0" dirty="0" smtClean="0"/>
              <a:t> first, </a:t>
            </a:r>
            <a:r>
              <a:rPr lang="nl-NL" baseline="0" dirty="0" err="1" smtClean="0"/>
              <a:t>standardize</a:t>
            </a:r>
            <a:r>
              <a:rPr lang="nl-NL" baseline="0" dirty="0" smtClean="0"/>
              <a:t> later”</a:t>
            </a:r>
            <a:endParaRPr lang="nl-NL" dirty="0" smtClean="0"/>
          </a:p>
          <a:p>
            <a:pPr marL="171428" indent="-171428">
              <a:buFontTx/>
              <a:buChar char="-"/>
            </a:pPr>
            <a:r>
              <a:rPr lang="nl-NL" dirty="0" smtClean="0"/>
              <a:t>First, business partners. </a:t>
            </a:r>
            <a:r>
              <a:rPr lang="nl-NL" dirty="0" err="1" smtClean="0"/>
              <a:t>Then</a:t>
            </a:r>
            <a:r>
              <a:rPr lang="nl-NL" dirty="0" smtClean="0"/>
              <a:t>, </a:t>
            </a:r>
            <a:r>
              <a:rPr lang="nl-NL" dirty="0" err="1" smtClean="0"/>
              <a:t>collaborations</a:t>
            </a:r>
            <a:r>
              <a:rPr lang="nl-NL" dirty="0" smtClean="0"/>
              <a:t>, </a:t>
            </a:r>
            <a:r>
              <a:rPr lang="nl-NL" dirty="0" err="1" smtClean="0"/>
              <a:t>communities</a:t>
            </a:r>
            <a:r>
              <a:rPr lang="nl-NL" dirty="0" smtClean="0"/>
              <a:t>. </a:t>
            </a:r>
            <a:r>
              <a:rPr lang="nl-NL" dirty="0" err="1" smtClean="0"/>
              <a:t>Maybe</a:t>
            </a:r>
            <a:r>
              <a:rPr lang="nl-NL" dirty="0" smtClean="0"/>
              <a:t>, </a:t>
            </a:r>
            <a:r>
              <a:rPr lang="nl-NL" dirty="0" err="1" smtClean="0"/>
              <a:t>finally</a:t>
            </a:r>
            <a:r>
              <a:rPr lang="nl-NL" dirty="0" smtClean="0"/>
              <a:t>,</a:t>
            </a:r>
            <a:r>
              <a:rPr lang="nl-NL" baseline="0" dirty="0" smtClean="0"/>
              <a:t> </a:t>
            </a:r>
            <a:r>
              <a:rPr lang="nl-NL" baseline="0" dirty="0" err="1" smtClean="0"/>
              <a:t>nation-wide</a:t>
            </a:r>
            <a:endParaRPr lang="nl-NL" baseline="0" dirty="0" smtClean="0"/>
          </a:p>
          <a:p>
            <a:pPr marL="171428" indent="-171428">
              <a:buFontTx/>
              <a:buChar char="-"/>
            </a:pPr>
            <a:r>
              <a:rPr lang="nl-NL" baseline="0" dirty="0" smtClean="0"/>
              <a:t>It’s a </a:t>
            </a:r>
            <a:r>
              <a:rPr lang="nl-NL" baseline="0" dirty="0" err="1" smtClean="0"/>
              <a:t>natural</a:t>
            </a:r>
            <a:r>
              <a:rPr lang="nl-NL" baseline="0" dirty="0" smtClean="0"/>
              <a:t> </a:t>
            </a:r>
            <a:r>
              <a:rPr lang="nl-NL" baseline="0" dirty="0" err="1" smtClean="0"/>
              <a:t>process</a:t>
            </a:r>
            <a:r>
              <a:rPr lang="nl-NL" baseline="0" dirty="0" smtClean="0"/>
              <a:t> </a:t>
            </a:r>
            <a:r>
              <a:rPr lang="nl-NL" baseline="0" dirty="0" err="1" smtClean="0"/>
              <a:t>that</a:t>
            </a:r>
            <a:r>
              <a:rPr lang="nl-NL" baseline="0" dirty="0" smtClean="0"/>
              <a:t> </a:t>
            </a:r>
            <a:r>
              <a:rPr lang="nl-NL" baseline="0" dirty="0" err="1" smtClean="0"/>
              <a:t>people</a:t>
            </a:r>
            <a:r>
              <a:rPr lang="nl-NL" baseline="0" dirty="0" smtClean="0"/>
              <a:t> </a:t>
            </a:r>
            <a:r>
              <a:rPr lang="nl-NL" baseline="0" dirty="0" err="1" smtClean="0"/>
              <a:t>will</a:t>
            </a:r>
            <a:r>
              <a:rPr lang="nl-NL" baseline="0" dirty="0" smtClean="0"/>
              <a:t> want </a:t>
            </a:r>
            <a:r>
              <a:rPr lang="nl-NL" baseline="0" dirty="0" err="1" smtClean="0"/>
              <a:t>to</a:t>
            </a:r>
            <a:r>
              <a:rPr lang="nl-NL" baseline="0" dirty="0" smtClean="0"/>
              <a:t> make </a:t>
            </a:r>
            <a:r>
              <a:rPr lang="nl-NL" baseline="0" dirty="0" err="1" smtClean="0"/>
              <a:t>it</a:t>
            </a:r>
            <a:r>
              <a:rPr lang="nl-NL" baseline="0" dirty="0" smtClean="0"/>
              <a:t> </a:t>
            </a:r>
            <a:r>
              <a:rPr lang="nl-NL" baseline="0" dirty="0" err="1" smtClean="0"/>
              <a:t>work</a:t>
            </a:r>
            <a:r>
              <a:rPr lang="nl-NL" baseline="0" dirty="0" smtClean="0"/>
              <a:t> first, </a:t>
            </a:r>
            <a:r>
              <a:rPr lang="nl-NL" baseline="0" dirty="0" err="1" smtClean="0"/>
              <a:t>then</a:t>
            </a:r>
            <a:r>
              <a:rPr lang="nl-NL" baseline="0" dirty="0" smtClean="0"/>
              <a:t> </a:t>
            </a:r>
            <a:r>
              <a:rPr lang="nl-NL" baseline="0" dirty="0" err="1" smtClean="0"/>
              <a:t>only</a:t>
            </a:r>
            <a:r>
              <a:rPr lang="nl-NL" baseline="0" dirty="0" smtClean="0"/>
              <a:t> </a:t>
            </a:r>
            <a:r>
              <a:rPr lang="nl-NL" baseline="0" dirty="0" err="1" smtClean="0"/>
              <a:t>coordinate</a:t>
            </a:r>
            <a:r>
              <a:rPr lang="nl-NL" baseline="0" dirty="0" smtClean="0"/>
              <a:t> </a:t>
            </a:r>
            <a:r>
              <a:rPr lang="nl-NL" baseline="0" dirty="0" err="1" smtClean="0"/>
              <a:t>what</a:t>
            </a:r>
            <a:r>
              <a:rPr lang="nl-NL" baseline="0" dirty="0" smtClean="0"/>
              <a:t> </a:t>
            </a:r>
            <a:r>
              <a:rPr lang="nl-NL" baseline="0" dirty="0" err="1" smtClean="0"/>
              <a:t>they</a:t>
            </a:r>
            <a:r>
              <a:rPr lang="nl-NL" baseline="0" dirty="0" smtClean="0"/>
              <a:t> </a:t>
            </a:r>
            <a:r>
              <a:rPr lang="nl-NL" baseline="0" dirty="0" err="1" smtClean="0"/>
              <a:t>really</a:t>
            </a:r>
            <a:r>
              <a:rPr lang="nl-NL" baseline="0" dirty="0" smtClean="0"/>
              <a:t> </a:t>
            </a:r>
            <a:r>
              <a:rPr lang="nl-NL" baseline="0" dirty="0" err="1" smtClean="0"/>
              <a:t>need</a:t>
            </a:r>
            <a:r>
              <a:rPr lang="nl-NL" baseline="0" dirty="0" smtClean="0"/>
              <a:t> </a:t>
            </a:r>
            <a:r>
              <a:rPr lang="nl-NL" baseline="0" dirty="0" err="1" smtClean="0"/>
              <a:t>to</a:t>
            </a:r>
            <a:r>
              <a:rPr lang="nl-NL" baseline="0" dirty="0" smtClean="0"/>
              <a:t>, </a:t>
            </a:r>
            <a:r>
              <a:rPr lang="nl-NL" baseline="0" dirty="0" err="1" smtClean="0"/>
              <a:t>and</a:t>
            </a:r>
            <a:r>
              <a:rPr lang="nl-NL" baseline="0" dirty="0" smtClean="0"/>
              <a:t> </a:t>
            </a:r>
            <a:r>
              <a:rPr lang="nl-NL" baseline="0" dirty="0" err="1" smtClean="0"/>
              <a:t>then</a:t>
            </a:r>
            <a:r>
              <a:rPr lang="nl-NL" baseline="0" dirty="0" smtClean="0"/>
              <a:t> </a:t>
            </a:r>
            <a:r>
              <a:rPr lang="nl-NL" baseline="0" dirty="0" err="1" smtClean="0"/>
              <a:t>realize</a:t>
            </a:r>
            <a:r>
              <a:rPr lang="nl-NL" baseline="0" dirty="0" smtClean="0"/>
              <a:t> </a:t>
            </a:r>
            <a:r>
              <a:rPr lang="nl-NL" baseline="0" dirty="0" err="1" smtClean="0"/>
              <a:t>they</a:t>
            </a:r>
            <a:r>
              <a:rPr lang="nl-NL" baseline="0" dirty="0" smtClean="0"/>
              <a:t> </a:t>
            </a:r>
            <a:r>
              <a:rPr lang="nl-NL" baseline="0" dirty="0" err="1" smtClean="0"/>
              <a:t>can</a:t>
            </a:r>
            <a:r>
              <a:rPr lang="nl-NL" baseline="0" dirty="0" smtClean="0"/>
              <a:t> </a:t>
            </a:r>
            <a:r>
              <a:rPr lang="nl-NL" baseline="0" dirty="0" err="1" smtClean="0"/>
              <a:t>broaden</a:t>
            </a:r>
            <a:r>
              <a:rPr lang="nl-NL" baseline="0" dirty="0" smtClean="0"/>
              <a:t> </a:t>
            </a:r>
            <a:r>
              <a:rPr lang="nl-NL" baseline="0" dirty="0" err="1" smtClean="0"/>
              <a:t>their</a:t>
            </a:r>
            <a:r>
              <a:rPr lang="nl-NL" baseline="0" dirty="0" smtClean="0"/>
              <a:t> approach </a:t>
            </a:r>
            <a:r>
              <a:rPr lang="nl-NL" baseline="0" dirty="0" err="1" smtClean="0"/>
              <a:t>to</a:t>
            </a:r>
            <a:r>
              <a:rPr lang="nl-NL" baseline="0" dirty="0" smtClean="0"/>
              <a:t> a community.</a:t>
            </a:r>
          </a:p>
          <a:p>
            <a:pPr marL="171428" indent="-171428">
              <a:buFontTx/>
              <a:buChar char="-"/>
            </a:pPr>
            <a:r>
              <a:rPr lang="nl-NL" baseline="0" dirty="0" smtClean="0"/>
              <a:t>“Support”, of course top-down </a:t>
            </a:r>
            <a:r>
              <a:rPr lang="nl-NL" baseline="0" dirty="0" err="1" smtClean="0"/>
              <a:t>should</a:t>
            </a:r>
            <a:r>
              <a:rPr lang="nl-NL" baseline="0" dirty="0" smtClean="0"/>
              <a:t> </a:t>
            </a:r>
            <a:r>
              <a:rPr lang="nl-NL" baseline="0" dirty="0" err="1" smtClean="0"/>
              <a:t>still</a:t>
            </a:r>
            <a:r>
              <a:rPr lang="nl-NL" baseline="0" dirty="0" smtClean="0"/>
              <a:t> </a:t>
            </a:r>
            <a:r>
              <a:rPr lang="nl-NL" baseline="0" dirty="0" err="1" smtClean="0"/>
              <a:t>be</a:t>
            </a:r>
            <a:r>
              <a:rPr lang="nl-NL" baseline="0" dirty="0" smtClean="0"/>
              <a:t> </a:t>
            </a:r>
            <a:r>
              <a:rPr lang="nl-NL" baseline="0" dirty="0" err="1" smtClean="0"/>
              <a:t>possible</a:t>
            </a:r>
            <a:r>
              <a:rPr lang="nl-NL" baseline="0" dirty="0" smtClean="0"/>
              <a:t>! </a:t>
            </a:r>
            <a:r>
              <a:rPr lang="nl-NL" baseline="0" dirty="0" err="1" smtClean="0"/>
              <a:t>Maybe</a:t>
            </a:r>
            <a:r>
              <a:rPr lang="nl-NL" baseline="0" dirty="0" smtClean="0"/>
              <a:t> even a combi in the long-term</a:t>
            </a:r>
          </a:p>
          <a:p>
            <a:pPr marL="171428" indent="-171428">
              <a:buFontTx/>
              <a:buChar char="-"/>
            </a:pPr>
            <a:r>
              <a:rPr lang="en-US" baseline="0" dirty="0" smtClean="0"/>
              <a:t>You don’t need a central authority to model your data, before you can start.</a:t>
            </a:r>
            <a:endParaRPr lang="nl-NL" dirty="0" smtClean="0"/>
          </a:p>
        </p:txBody>
      </p:sp>
      <p:sp>
        <p:nvSpPr>
          <p:cNvPr id="4" name="Date Placeholder 3"/>
          <p:cNvSpPr>
            <a:spLocks noGrp="1"/>
          </p:cNvSpPr>
          <p:nvPr>
            <p:ph type="dt" idx="10"/>
          </p:nvPr>
        </p:nvSpPr>
        <p:spPr/>
        <p:txBody>
          <a:bodyPr/>
          <a:lstStyle/>
          <a:p>
            <a:r>
              <a:rPr lang="nl-NL" smtClean="0">
                <a:solidFill>
                  <a:prstClr val="black"/>
                </a:solidFill>
              </a:rPr>
              <a:t>25-6-2010</a:t>
            </a:r>
            <a:endParaRPr lang="nl-NL">
              <a:solidFill>
                <a:prstClr val="black"/>
              </a:solidFill>
            </a:endParaRP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15</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a:t>
            </a:r>
            <a:r>
              <a:rPr lang="en-US" baseline="0" dirty="0" smtClean="0"/>
              <a:t> server might defer validation to another server (because it doesn’t know the profile)</a:t>
            </a:r>
          </a:p>
          <a:p>
            <a:pPr marL="171450" indent="-171450">
              <a:buFontTx/>
              <a:buChar char="-"/>
            </a:pPr>
            <a:r>
              <a:rPr lang="en-US" baseline="0" dirty="0" smtClean="0"/>
              <a:t>A server may fetch the “unknown” profile and validate it itself</a:t>
            </a:r>
          </a:p>
          <a:p>
            <a:pPr marL="171450" indent="-171450">
              <a:buFontTx/>
              <a:buChar char="-"/>
            </a:pPr>
            <a:r>
              <a:rPr lang="en-US" baseline="0" dirty="0" smtClean="0"/>
              <a:t>There may be several servers sharing the work</a:t>
            </a:r>
            <a:endParaRPr lang="nl-NL" dirty="0"/>
          </a:p>
        </p:txBody>
      </p:sp>
      <p:sp>
        <p:nvSpPr>
          <p:cNvPr id="4" name="Slide Number Placeholder 3"/>
          <p:cNvSpPr>
            <a:spLocks noGrp="1"/>
          </p:cNvSpPr>
          <p:nvPr>
            <p:ph type="sldNum" sz="quarter" idx="10"/>
          </p:nvPr>
        </p:nvSpPr>
        <p:spPr/>
        <p:txBody>
          <a:bodyPr/>
          <a:lstStyle/>
          <a:p>
            <a:fld id="{3A1F50BE-48AE-4332-BF46-C112AB8C5E91}" type="slidenum">
              <a:rPr lang="en-CA" smtClean="0"/>
              <a:t>17</a:t>
            </a:fld>
            <a:endParaRPr lang="en-CA" dirty="0"/>
          </a:p>
        </p:txBody>
      </p:sp>
    </p:spTree>
    <p:extLst>
      <p:ext uri="{BB962C8B-B14F-4D97-AF65-F5344CB8AC3E}">
        <p14:creationId xmlns:p14="http://schemas.microsoft.com/office/powerpoint/2010/main" val="174832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FF599-57A5-464D-BBDE-DD73E3C700F9}" type="slidenum">
              <a:rPr lang="en-US"/>
              <a:pPr/>
              <a:t>19</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r>
              <a:rPr lang="en-US" dirty="0" smtClean="0"/>
              <a:t>Time start-10:00</a:t>
            </a:r>
            <a:r>
              <a:rPr lang="en-US" baseline="0" dirty="0" smtClean="0"/>
              <a:t> (10 minutes)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52400" y="152400"/>
            <a:ext cx="8839200" cy="64770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grpSp>
      <p:sp>
        <p:nvSpPr>
          <p:cNvPr id="8" name="Rectangle 12"/>
          <p:cNvSpPr>
            <a:spLocks noChangeArrowheads="1"/>
          </p:cNvSpPr>
          <p:nvPr/>
        </p:nvSpPr>
        <p:spPr bwMode="auto">
          <a:xfrm>
            <a:off x="0" y="6629400"/>
            <a:ext cx="91440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 2013 HL7 ® </a:t>
            </a:r>
            <a:r>
              <a:rPr lang="en-US" sz="800" b="1" dirty="0"/>
              <a:t>International. </a:t>
            </a:r>
            <a:r>
              <a:rPr lang="en-US" sz="800" b="1" dirty="0" smtClean="0"/>
              <a:t>Licensed</a:t>
            </a:r>
            <a:r>
              <a:rPr lang="en-US" sz="800" b="1" baseline="0" dirty="0" smtClean="0"/>
              <a:t> under Creative Commons</a:t>
            </a:r>
            <a:r>
              <a:rPr lang="en-US" sz="800" b="1" dirty="0" smtClean="0"/>
              <a:t>. </a:t>
            </a:r>
            <a:r>
              <a:rPr lang="en-US" sz="800" b="1" dirty="0"/>
              <a:t>HL7 </a:t>
            </a:r>
            <a:r>
              <a:rPr lang="en-US" sz="800" b="1" dirty="0" smtClean="0"/>
              <a:t>&amp; Health </a:t>
            </a:r>
            <a:r>
              <a:rPr lang="en-US" sz="800" b="1" dirty="0"/>
              <a:t>Level Seven are registered trademarks of Health Level Seven International. Reg. U.S. TM Office.</a:t>
            </a:r>
          </a:p>
        </p:txBody>
      </p:sp>
      <p:pic>
        <p:nvPicPr>
          <p:cNvPr id="9" name="Picture 13"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Rectangle 6"/>
          <p:cNvSpPr>
            <a:spLocks noGrp="1" noChangeArrowheads="1"/>
          </p:cNvSpPr>
          <p:nvPr>
            <p:ph type="ctrTitle"/>
          </p:nvPr>
        </p:nvSpPr>
        <p:spPr>
          <a:xfrm>
            <a:off x="1219200" y="838200"/>
            <a:ext cx="6781800" cy="2559050"/>
          </a:xfrm>
        </p:spPr>
        <p:txBody>
          <a:bodyPr anchorCtr="1"/>
          <a:lstStyle>
            <a:lvl1pPr algn="ctr">
              <a:defRPr sz="5600"/>
            </a:lvl1pPr>
          </a:lstStyle>
          <a:p>
            <a:pPr lvl="0"/>
            <a:r>
              <a:rPr lang="en-US" noProof="0" smtClean="0"/>
              <a:t>Click to edit Master title style</a:t>
            </a:r>
          </a:p>
        </p:txBody>
      </p:sp>
      <p:sp>
        <p:nvSpPr>
          <p:cNvPr id="33799"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smtClean="0"/>
              <a:t>Click to edit Master subtitle style</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7071" t="19101" r="26890" b="29814"/>
          <a:stretch/>
        </p:blipFill>
        <p:spPr>
          <a:xfrm>
            <a:off x="6858678" y="260648"/>
            <a:ext cx="2034746" cy="1252151"/>
          </a:xfrm>
          <a:prstGeom prst="rect">
            <a:avLst/>
          </a:prstGeom>
        </p:spPr>
      </p:pic>
      <p:pic>
        <p:nvPicPr>
          <p:cNvPr id="11" name="Picture 4" descr="Creative Commons Licenc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07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114800" cy="4552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84791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381000" y="1828800"/>
            <a:ext cx="8382000" cy="44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13"/>
          <p:cNvSpPr>
            <a:spLocks noChangeArrowheads="1"/>
          </p:cNvSpPr>
          <p:nvPr/>
        </p:nvSpPr>
        <p:spPr bwMode="auto">
          <a:xfrm>
            <a:off x="228600"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b="1" dirty="0" smtClean="0"/>
              <a:t>© 2013 HL7 ® International. Licensed</a:t>
            </a:r>
            <a:r>
              <a:rPr lang="en-US" sz="800" b="1" baseline="0" dirty="0" smtClean="0"/>
              <a:t> under Creative Commons</a:t>
            </a:r>
            <a:r>
              <a:rPr lang="en-US" sz="800" b="1" dirty="0" smtClean="0"/>
              <a:t>. HL7 &amp; Health Level Seven are registered trademarks of Health Level Seven International. Reg. U.S. TM Office.</a:t>
            </a:r>
            <a:endParaRPr lang="en-US" sz="800" b="1" dirty="0"/>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6.png"/><Relationship Id="rId1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3.png"/><Relationship Id="rId7" Type="http://schemas.microsoft.com/office/2007/relationships/hdphoto" Target="../media/hdphoto5.wdp"/><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e.kramer@furore.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hl7.org/fhir/vs/observation-interpretation"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Authoring</a:t>
            </a:r>
            <a:br>
              <a:rPr lang="en-AU" dirty="0" smtClean="0"/>
            </a:br>
            <a:r>
              <a:rPr lang="en-AU" dirty="0" smtClean="0"/>
              <a:t>Profiles</a:t>
            </a:r>
            <a:endParaRPr lang="en-AU" dirty="0"/>
          </a:p>
        </p:txBody>
      </p:sp>
      <p:sp>
        <p:nvSpPr>
          <p:cNvPr id="3" name="Subtitle 2"/>
          <p:cNvSpPr>
            <a:spLocks noGrp="1"/>
          </p:cNvSpPr>
          <p:nvPr>
            <p:ph type="subTitle" idx="1"/>
          </p:nvPr>
        </p:nvSpPr>
        <p:spPr/>
        <p:txBody>
          <a:bodyPr/>
          <a:lstStyle/>
          <a:p>
            <a:r>
              <a:rPr lang="en-AU" dirty="0" err="1" smtClean="0"/>
              <a:t>Ewout</a:t>
            </a:r>
            <a:r>
              <a:rPr lang="en-AU" dirty="0" smtClean="0"/>
              <a:t> Kramer</a:t>
            </a:r>
          </a:p>
          <a:p>
            <a:r>
              <a:rPr lang="en-AU" dirty="0" smtClean="0"/>
              <a:t>Chicago, IL – September 2014</a:t>
            </a:r>
            <a:endParaRPr lang="en-AU" dirty="0"/>
          </a:p>
        </p:txBody>
      </p:sp>
    </p:spTree>
    <p:extLst>
      <p:ext uri="{BB962C8B-B14F-4D97-AF65-F5344CB8AC3E}">
        <p14:creationId xmlns:p14="http://schemas.microsoft.com/office/powerpoint/2010/main" val="2868077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v3 CDA…”text-based”</a:t>
            </a:r>
            <a:endParaRPr lang="nl-NL"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01" b="17778"/>
          <a:stretch/>
        </p:blipFill>
        <p:spPr bwMode="auto">
          <a:xfrm>
            <a:off x="467544" y="2216425"/>
            <a:ext cx="5508649" cy="42369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343" y="1138035"/>
            <a:ext cx="6096000" cy="3295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508" y="1124744"/>
            <a:ext cx="5383492" cy="37141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1359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openEHR</a:t>
            </a:r>
            <a:r>
              <a:rPr lang="en-US" dirty="0" smtClean="0"/>
              <a:t> ADL</a:t>
            </a:r>
            <a:endParaRPr lang="nl-NL"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76872"/>
            <a:ext cx="7929283" cy="28991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259632" y="5661248"/>
            <a:ext cx="2170787" cy="461665"/>
          </a:xfrm>
          <a:prstGeom prst="rect">
            <a:avLst/>
          </a:prstGeom>
          <a:noFill/>
        </p:spPr>
        <p:txBody>
          <a:bodyPr wrap="none" rtlCol="0">
            <a:spAutoFit/>
          </a:bodyPr>
          <a:lstStyle/>
          <a:p>
            <a:r>
              <a:rPr lang="en-US" sz="2400" dirty="0" smtClean="0"/>
              <a:t>…computable!</a:t>
            </a:r>
            <a:endParaRPr lang="nl-NL" sz="2400" dirty="0"/>
          </a:p>
        </p:txBody>
      </p:sp>
    </p:spTree>
    <p:extLst>
      <p:ext uri="{BB962C8B-B14F-4D97-AF65-F5344CB8AC3E}">
        <p14:creationId xmlns:p14="http://schemas.microsoft.com/office/powerpoint/2010/main" val="1067866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–a “normal” resource</a:t>
            </a:r>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69" y="1495598"/>
            <a:ext cx="3375059" cy="48857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983" y="764704"/>
            <a:ext cx="3400425" cy="4857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64088" y="5919663"/>
            <a:ext cx="2170787" cy="461665"/>
          </a:xfrm>
          <a:prstGeom prst="rect">
            <a:avLst/>
          </a:prstGeom>
          <a:noFill/>
        </p:spPr>
        <p:txBody>
          <a:bodyPr wrap="none" rtlCol="0">
            <a:spAutoFit/>
          </a:bodyPr>
          <a:lstStyle/>
          <a:p>
            <a:r>
              <a:rPr lang="en-US" sz="2400" dirty="0" smtClean="0"/>
              <a:t>…computable!</a:t>
            </a:r>
            <a:endParaRPr lang="nl-NL" sz="2400" dirty="0"/>
          </a:p>
        </p:txBody>
      </p:sp>
    </p:spTree>
    <p:extLst>
      <p:ext uri="{BB962C8B-B14F-4D97-AF65-F5344CB8AC3E}">
        <p14:creationId xmlns:p14="http://schemas.microsoft.com/office/powerpoint/2010/main" val="4021615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by hand? Forge!</a:t>
            </a:r>
            <a:endParaRPr lang="nl-NL"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1519" y="1772816"/>
            <a:ext cx="8669643" cy="3960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6738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them!</a:t>
            </a:r>
            <a:endParaRPr lang="nl-NL" dirty="0"/>
          </a:p>
        </p:txBody>
      </p:sp>
      <p:sp>
        <p:nvSpPr>
          <p:cNvPr id="5" name="TextBox 4"/>
          <p:cNvSpPr txBox="1"/>
          <p:nvPr/>
        </p:nvSpPr>
        <p:spPr>
          <a:xfrm>
            <a:off x="2968730" y="5815939"/>
            <a:ext cx="3019753" cy="369332"/>
          </a:xfrm>
          <a:prstGeom prst="rect">
            <a:avLst/>
          </a:prstGeom>
          <a:noFill/>
        </p:spPr>
        <p:txBody>
          <a:bodyPr wrap="square" rtlCol="0">
            <a:spAutoFit/>
          </a:bodyPr>
          <a:lstStyle/>
          <a:p>
            <a:r>
              <a:rPr lang="en-US" dirty="0" smtClean="0"/>
              <a:t>http://www.profiles2all.com</a:t>
            </a:r>
            <a:endParaRPr lang="nl-NL" dirty="0"/>
          </a:p>
        </p:txBody>
      </p:sp>
      <p:grpSp>
        <p:nvGrpSpPr>
          <p:cNvPr id="9" name="Group 8"/>
          <p:cNvGrpSpPr/>
          <p:nvPr/>
        </p:nvGrpSpPr>
        <p:grpSpPr>
          <a:xfrm>
            <a:off x="4092713" y="2954359"/>
            <a:ext cx="1815499" cy="2121041"/>
            <a:chOff x="4499992" y="4005064"/>
            <a:chExt cx="1368152" cy="1570438"/>
          </a:xfrm>
        </p:grpSpPr>
        <p:pic>
          <p:nvPicPr>
            <p:cNvPr id="7"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005064"/>
              <a:ext cx="1214180" cy="115626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fhirblog.files.wordpress.com/2013/10/icon-fhir-720.png?w=720"/>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39" b="98750" l="5139" r="94722">
                          <a14:foregroundMark x1="32083" y1="37361" x2="18194" y2="55278"/>
                          <a14:foregroundMark x1="67500" y1="46250" x2="67500" y2="78056"/>
                        </a14:backgroundRemoval>
                      </a14:imgEffect>
                    </a14:imgLayer>
                  </a14:imgProps>
                </a:ext>
                <a:ext uri="{28A0092B-C50C-407E-A947-70E740481C1C}">
                  <a14:useLocalDpi xmlns:a14="http://schemas.microsoft.com/office/drawing/2010/main" val="0"/>
                </a:ext>
              </a:extLst>
            </a:blip>
            <a:srcRect/>
            <a:stretch>
              <a:fillRect/>
            </a:stretch>
          </p:blipFill>
          <p:spPr bwMode="auto">
            <a:xfrm>
              <a:off x="4967983" y="4675341"/>
              <a:ext cx="900161" cy="900161"/>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36804"/>
          <a:stretch/>
        </p:blipFill>
        <p:spPr bwMode="auto">
          <a:xfrm>
            <a:off x="899592" y="1956652"/>
            <a:ext cx="1687530" cy="15437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descr="http://www.soswslupsk.na11.pl/nowa/wp-content/uploads/2013/04/email.jpg"/>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27584" y="4137336"/>
            <a:ext cx="2017670" cy="204793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bwMode="auto">
          <a:xfrm rot="5400000">
            <a:off x="1228274" y="3565918"/>
            <a:ext cx="1080120" cy="1142836"/>
          </a:xfrm>
          <a:prstGeom prst="righ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5" name="Right Arrow 14"/>
          <p:cNvSpPr/>
          <p:nvPr/>
        </p:nvSpPr>
        <p:spPr bwMode="auto">
          <a:xfrm rot="970790">
            <a:off x="2983091" y="3025858"/>
            <a:ext cx="1080120" cy="1142836"/>
          </a:xfrm>
          <a:prstGeom prst="righ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4627041" y="1946603"/>
            <a:ext cx="1915909" cy="369332"/>
          </a:xfrm>
          <a:prstGeom prst="rect">
            <a:avLst/>
          </a:prstGeom>
          <a:noFill/>
        </p:spPr>
        <p:txBody>
          <a:bodyPr wrap="none" rtlCol="0">
            <a:spAutoFit/>
          </a:bodyPr>
          <a:lstStyle/>
          <a:p>
            <a:r>
              <a:rPr lang="en-US" b="1" dirty="0" smtClean="0"/>
              <a:t>Find</a:t>
            </a:r>
            <a:r>
              <a:rPr lang="en-US" b="1" dirty="0"/>
              <a:t> </a:t>
            </a:r>
            <a:r>
              <a:rPr lang="en-US" b="1" dirty="0" smtClean="0"/>
              <a:t>&amp; maintain</a:t>
            </a:r>
            <a:endParaRPr lang="nl-NL" b="1" dirty="0"/>
          </a:p>
        </p:txBody>
      </p:sp>
      <p:pic>
        <p:nvPicPr>
          <p:cNvPr id="2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6227" y="4113352"/>
            <a:ext cx="1068355" cy="1932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4518281" y="4976637"/>
            <a:ext cx="1787669" cy="369332"/>
          </a:xfrm>
          <a:prstGeom prst="rect">
            <a:avLst/>
          </a:prstGeom>
          <a:noFill/>
        </p:spPr>
        <p:txBody>
          <a:bodyPr wrap="none" rtlCol="0">
            <a:spAutoFit/>
          </a:bodyPr>
          <a:lstStyle/>
          <a:p>
            <a:r>
              <a:rPr lang="en-US" b="1" dirty="0" smtClean="0"/>
              <a:t>Retrieve &amp; use</a:t>
            </a:r>
            <a:endParaRPr lang="nl-NL" b="1" dirty="0"/>
          </a:p>
        </p:txBody>
      </p:sp>
      <p:cxnSp>
        <p:nvCxnSpPr>
          <p:cNvPr id="17" name="Curved Connector 16"/>
          <p:cNvCxnSpPr/>
          <p:nvPr/>
        </p:nvCxnSpPr>
        <p:spPr bwMode="auto">
          <a:xfrm rot="10800000" flipV="1">
            <a:off x="5580112" y="2912180"/>
            <a:ext cx="1525711" cy="372804"/>
          </a:xfrm>
          <a:prstGeom prst="curved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rot="10800000">
            <a:off x="5703896" y="4516012"/>
            <a:ext cx="1678110" cy="785197"/>
          </a:xfrm>
          <a:prstGeom prst="curved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2" name="Picture 2" descr="https://encrypted-tbn0.gstatic.com/images?q=tbn:ANd9GcSmNS_uH9THa_BGcEA59YqXa3IJdCfkh6--3OtWQZX47LOW_Fg5uw"/>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45588" b="100000" l="41667" r="100000">
                        <a14:foregroundMark x1="76961" y1="52941" x2="89706" y2="65686"/>
                      </a14:backgroundRemoval>
                    </a14:imgEffect>
                  </a14:imgLayer>
                </a14:imgProps>
              </a:ext>
              <a:ext uri="{28A0092B-C50C-407E-A947-70E740481C1C}">
                <a14:useLocalDpi xmlns:a14="http://schemas.microsoft.com/office/drawing/2010/main" val="0"/>
              </a:ext>
            </a:extLst>
          </a:blip>
          <a:srcRect l="41383" t="43798"/>
          <a:stretch/>
        </p:blipFill>
        <p:spPr bwMode="auto">
          <a:xfrm>
            <a:off x="4698807" y="2286806"/>
            <a:ext cx="1065323" cy="93766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9"/>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2513" b="96985" l="4695" r="96244">
                        <a14:foregroundMark x1="10798" y1="32663" x2="15023" y2="19598"/>
                        <a14:foregroundMark x1="15962" y1="19095" x2="28169" y2="10050"/>
                        <a14:foregroundMark x1="30047" y1="10050" x2="47418" y2="14573"/>
                      </a14:backgroundRemoval>
                    </a14:imgEffect>
                  </a14:imgLayer>
                </a14:imgProps>
              </a:ext>
              <a:ext uri="{28A0092B-C50C-407E-A947-70E740481C1C}">
                <a14:useLocalDpi xmlns:a14="http://schemas.microsoft.com/office/drawing/2010/main" val="0"/>
              </a:ext>
            </a:extLst>
          </a:blip>
          <a:srcRect/>
          <a:stretch>
            <a:fillRect/>
          </a:stretch>
        </p:blipFill>
        <p:spPr bwMode="auto">
          <a:xfrm>
            <a:off x="4283968" y="2279526"/>
            <a:ext cx="1272079" cy="1188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5" name="Picture 11" descr="http://www.clker.com/cliparts/b/1/f/a/1195445301811339265dagobert83_female_user_icon.svg.me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58182" y="2059552"/>
            <a:ext cx="1537724" cy="153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1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own Arrow 12"/>
          <p:cNvSpPr/>
          <p:nvPr/>
        </p:nvSpPr>
        <p:spPr>
          <a:xfrm rot="10800000">
            <a:off x="8106646" y="2124474"/>
            <a:ext cx="1008112" cy="3095433"/>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nl-NL">
              <a:solidFill>
                <a:prstClr val="white"/>
              </a:solidFill>
            </a:endParaRPr>
          </a:p>
        </p:txBody>
      </p:sp>
      <p:sp>
        <p:nvSpPr>
          <p:cNvPr id="4" name="Title 3"/>
          <p:cNvSpPr>
            <a:spLocks noGrp="1"/>
          </p:cNvSpPr>
          <p:nvPr>
            <p:ph type="title"/>
          </p:nvPr>
        </p:nvSpPr>
        <p:spPr>
          <a:xfrm>
            <a:off x="395536" y="332657"/>
            <a:ext cx="6552728" cy="1152128"/>
          </a:xfrm>
        </p:spPr>
        <p:txBody>
          <a:bodyPr/>
          <a:lstStyle/>
          <a:p>
            <a:r>
              <a:rPr lang="en-US" dirty="0" smtClean="0"/>
              <a:t>Who publishes?</a:t>
            </a:r>
            <a:endParaRPr lang="nl-NL" dirty="0"/>
          </a:p>
        </p:txBody>
      </p:sp>
      <p:sp>
        <p:nvSpPr>
          <p:cNvPr id="6" name="TextBox 5"/>
          <p:cNvSpPr txBox="1"/>
          <p:nvPr/>
        </p:nvSpPr>
        <p:spPr>
          <a:xfrm>
            <a:off x="971600" y="2564904"/>
            <a:ext cx="4608512" cy="369332"/>
          </a:xfrm>
          <a:prstGeom prst="rect">
            <a:avLst/>
          </a:prstGeom>
          <a:noFill/>
        </p:spPr>
        <p:txBody>
          <a:bodyPr wrap="square" rtlCol="0">
            <a:spAutoFit/>
          </a:bodyPr>
          <a:lstStyle/>
          <a:p>
            <a:r>
              <a:rPr lang="en-US" dirty="0" smtClean="0"/>
              <a:t>http://www.hl7.org/Profile/iso-21090</a:t>
            </a:r>
            <a:endParaRPr lang="nl-NL" dirty="0"/>
          </a:p>
        </p:txBody>
      </p:sp>
      <p:sp>
        <p:nvSpPr>
          <p:cNvPr id="18" name="TextBox 17"/>
          <p:cNvSpPr txBox="1"/>
          <p:nvPr/>
        </p:nvSpPr>
        <p:spPr>
          <a:xfrm>
            <a:off x="1187623" y="4211796"/>
            <a:ext cx="3600400" cy="369332"/>
          </a:xfrm>
          <a:prstGeom prst="rect">
            <a:avLst/>
          </a:prstGeom>
          <a:noFill/>
        </p:spPr>
        <p:txBody>
          <a:bodyPr wrap="square" rtlCol="0">
            <a:spAutoFit/>
          </a:bodyPr>
          <a:lstStyle/>
          <a:p>
            <a:r>
              <a:rPr lang="en-US" dirty="0" smtClean="0"/>
              <a:t>http://www.hl7.nl/Profile/patient-nl</a:t>
            </a:r>
            <a:endParaRPr lang="nl-NL" dirty="0"/>
          </a:p>
        </p:txBody>
      </p:sp>
      <p:sp>
        <p:nvSpPr>
          <p:cNvPr id="19" name="TextBox 18"/>
          <p:cNvSpPr txBox="1"/>
          <p:nvPr/>
        </p:nvSpPr>
        <p:spPr>
          <a:xfrm>
            <a:off x="1115616" y="5953694"/>
            <a:ext cx="3960440" cy="369332"/>
          </a:xfrm>
          <a:prstGeom prst="rect">
            <a:avLst/>
          </a:prstGeom>
          <a:noFill/>
        </p:spPr>
        <p:txBody>
          <a:bodyPr wrap="square" rtlCol="0">
            <a:spAutoFit/>
          </a:bodyPr>
          <a:lstStyle/>
          <a:p>
            <a:r>
              <a:rPr lang="en-US" dirty="0" smtClean="0"/>
              <a:t>http://www.health4all.nl/h4all-vitals</a:t>
            </a:r>
            <a:endParaRPr lang="nl-NL" dirty="0"/>
          </a:p>
        </p:txBody>
      </p:sp>
      <p:sp>
        <p:nvSpPr>
          <p:cNvPr id="12" name="Down Arrow 11"/>
          <p:cNvSpPr/>
          <p:nvPr/>
        </p:nvSpPr>
        <p:spPr>
          <a:xfrm>
            <a:off x="323528" y="2100032"/>
            <a:ext cx="1008112" cy="320117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nl-NL">
              <a:solidFill>
                <a:prstClr val="white"/>
              </a:solidFill>
            </a:endParaRPr>
          </a:p>
        </p:txBody>
      </p:sp>
      <p:grpSp>
        <p:nvGrpSpPr>
          <p:cNvPr id="5" name="Group 4"/>
          <p:cNvGrpSpPr/>
          <p:nvPr/>
        </p:nvGrpSpPr>
        <p:grpSpPr>
          <a:xfrm>
            <a:off x="1758729" y="3133364"/>
            <a:ext cx="1561079" cy="1159732"/>
            <a:chOff x="2843808" y="3288602"/>
            <a:chExt cx="1561079" cy="1159732"/>
          </a:xfrm>
        </p:grpSpPr>
        <p:pic>
          <p:nvPicPr>
            <p:cNvPr id="16"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288602"/>
              <a:ext cx="1217824" cy="115973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7" descr="http://www.freeworldmaps.net/europe/netherlands/netherlands-politcal-map-highres.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635896" y="3494566"/>
              <a:ext cx="768991" cy="7985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793199" y="1477891"/>
            <a:ext cx="1610948" cy="1156261"/>
            <a:chOff x="3419872" y="1474478"/>
            <a:chExt cx="1610948" cy="1156261"/>
          </a:xfrm>
        </p:grpSpPr>
        <p:pic>
          <p:nvPicPr>
            <p:cNvPr id="34"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dexnovaconsulting.com/images/internet_rea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763687" y="4880746"/>
            <a:ext cx="1700351" cy="1140542"/>
            <a:chOff x="1817501" y="4853673"/>
            <a:chExt cx="1700351" cy="1140542"/>
          </a:xfrm>
        </p:grpSpPr>
        <p:pic>
          <p:nvPicPr>
            <p:cNvPr id="35"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501" y="4853673"/>
              <a:ext cx="1197674" cy="11405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hautesecure.com/wp-content/uploads/2013/10/Network-Security-Software.gif"/>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000" b="95333" l="5000" r="98667"/>
                      </a14:imgEffect>
                    </a14:imgLayer>
                  </a14:imgProps>
                </a:ext>
                <a:ext uri="{28A0092B-C50C-407E-A947-70E740481C1C}">
                  <a14:useLocalDpi xmlns:a14="http://schemas.microsoft.com/office/drawing/2010/main" val="0"/>
                </a:ext>
              </a:extLst>
            </a:blip>
            <a:srcRect/>
            <a:stretch>
              <a:fillRect/>
            </a:stretch>
          </p:blipFill>
          <p:spPr bwMode="auto">
            <a:xfrm>
              <a:off x="2512497" y="4921266"/>
              <a:ext cx="1005355" cy="1005355"/>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TextBox 38"/>
          <p:cNvSpPr txBox="1"/>
          <p:nvPr/>
        </p:nvSpPr>
        <p:spPr>
          <a:xfrm>
            <a:off x="4788024" y="5589240"/>
            <a:ext cx="4032448" cy="369332"/>
          </a:xfrm>
          <a:prstGeom prst="rect">
            <a:avLst/>
          </a:prstGeom>
          <a:noFill/>
        </p:spPr>
        <p:txBody>
          <a:bodyPr wrap="square" rtlCol="0">
            <a:spAutoFit/>
          </a:bodyPr>
          <a:lstStyle/>
          <a:p>
            <a:r>
              <a:rPr lang="en-US" dirty="0" smtClean="0"/>
              <a:t>http://www.fit4all.nl/f4all-vitals</a:t>
            </a:r>
            <a:endParaRPr lang="nl-NL" dirty="0"/>
          </a:p>
        </p:txBody>
      </p:sp>
      <p:pic>
        <p:nvPicPr>
          <p:cNvPr id="41"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4509120"/>
            <a:ext cx="1197674" cy="114054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posequipment.net/MercuryBox.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8184" y="4679371"/>
            <a:ext cx="976754" cy="976754"/>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p:cNvGrpSpPr/>
          <p:nvPr/>
        </p:nvGrpSpPr>
        <p:grpSpPr>
          <a:xfrm>
            <a:off x="5789099" y="2699628"/>
            <a:ext cx="1700351" cy="1140542"/>
            <a:chOff x="1817501" y="4853673"/>
            <a:chExt cx="1700351" cy="1140542"/>
          </a:xfrm>
        </p:grpSpPr>
        <p:pic>
          <p:nvPicPr>
            <p:cNvPr id="48"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501" y="4853673"/>
              <a:ext cx="1197674" cy="114054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http://hautesecure.com/wp-content/uploads/2013/10/Network-Security-Software.gif"/>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000" b="95333" l="5000" r="98667"/>
                      </a14:imgEffect>
                    </a14:imgLayer>
                  </a14:imgProps>
                </a:ext>
                <a:ext uri="{28A0092B-C50C-407E-A947-70E740481C1C}">
                  <a14:useLocalDpi xmlns:a14="http://schemas.microsoft.com/office/drawing/2010/main" val="0"/>
                </a:ext>
              </a:extLst>
            </a:blip>
            <a:srcRect/>
            <a:stretch>
              <a:fillRect/>
            </a:stretch>
          </p:blipFill>
          <p:spPr bwMode="auto">
            <a:xfrm>
              <a:off x="2512497" y="4921266"/>
              <a:ext cx="1005355" cy="1005355"/>
            </a:xfrm>
            <a:prstGeom prst="rect">
              <a:avLst/>
            </a:prstGeom>
            <a:noFill/>
            <a:extLst>
              <a:ext uri="{909E8E84-426E-40DD-AFC4-6F175D3DCCD1}">
                <a14:hiddenFill xmlns:a14="http://schemas.microsoft.com/office/drawing/2010/main">
                  <a:solidFill>
                    <a:srgbClr val="FFFFFF"/>
                  </a:solidFill>
                </a14:hiddenFill>
              </a:ext>
            </a:extLst>
          </p:spPr>
        </p:pic>
      </p:grpSp>
      <p:pic>
        <p:nvPicPr>
          <p:cNvPr id="50" name="Picture 6" descr="http://posequipment.net/MercuryBox.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07614" y="2781522"/>
            <a:ext cx="976754" cy="976754"/>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5148064" y="3779748"/>
            <a:ext cx="4032448" cy="369332"/>
          </a:xfrm>
          <a:prstGeom prst="rect">
            <a:avLst/>
          </a:prstGeom>
          <a:noFill/>
        </p:spPr>
        <p:txBody>
          <a:bodyPr wrap="square" rtlCol="0">
            <a:spAutoFit/>
          </a:bodyPr>
          <a:lstStyle/>
          <a:p>
            <a:r>
              <a:rPr lang="en-US" dirty="0" smtClean="0"/>
              <a:t>http://www.data4all.nl/d4all-obs</a:t>
            </a:r>
            <a:endParaRPr lang="nl-NL" dirty="0"/>
          </a:p>
        </p:txBody>
      </p:sp>
      <p:sp>
        <p:nvSpPr>
          <p:cNvPr id="8" name="Curved Left Arrow 7"/>
          <p:cNvSpPr/>
          <p:nvPr/>
        </p:nvSpPr>
        <p:spPr bwMode="auto">
          <a:xfrm flipH="1">
            <a:off x="759657" y="1847943"/>
            <a:ext cx="711918" cy="2047582"/>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effectLst/>
              <a:latin typeface="Arial" charset="0"/>
            </a:endParaRPr>
          </a:p>
        </p:txBody>
      </p:sp>
      <p:sp>
        <p:nvSpPr>
          <p:cNvPr id="54" name="Curved Left Arrow 53"/>
          <p:cNvSpPr/>
          <p:nvPr/>
        </p:nvSpPr>
        <p:spPr bwMode="auto">
          <a:xfrm flipH="1">
            <a:off x="763738" y="3861048"/>
            <a:ext cx="711918" cy="2047582"/>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effectLst/>
              <a:latin typeface="Arial" charset="0"/>
            </a:endParaRPr>
          </a:p>
        </p:txBody>
      </p:sp>
      <p:sp>
        <p:nvSpPr>
          <p:cNvPr id="55" name="Curved Left Arrow 54"/>
          <p:cNvSpPr/>
          <p:nvPr/>
        </p:nvSpPr>
        <p:spPr bwMode="auto">
          <a:xfrm rot="453977" flipH="1">
            <a:off x="5034421" y="3078689"/>
            <a:ext cx="711918" cy="2047582"/>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effectLst/>
              <a:latin typeface="Arial" charset="0"/>
            </a:endParaRPr>
          </a:p>
        </p:txBody>
      </p:sp>
      <p:sp>
        <p:nvSpPr>
          <p:cNvPr id="57" name="Curved Left Arrow 56"/>
          <p:cNvSpPr/>
          <p:nvPr/>
        </p:nvSpPr>
        <p:spPr bwMode="auto">
          <a:xfrm rot="2818442" flipH="1">
            <a:off x="3765447" y="2200902"/>
            <a:ext cx="737956" cy="4221106"/>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effectLst/>
              <a:latin typeface="Arial" charset="0"/>
            </a:endParaRPr>
          </a:p>
        </p:txBody>
      </p:sp>
    </p:spTree>
    <p:extLst>
      <p:ext uri="{BB962C8B-B14F-4D97-AF65-F5344CB8AC3E}">
        <p14:creationId xmlns:p14="http://schemas.microsoft.com/office/powerpoint/2010/main" val="329109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p:bldP spid="18" grpId="0"/>
      <p:bldP spid="19" grpId="0"/>
      <p:bldP spid="12" grpId="0" animBg="1"/>
      <p:bldP spid="39"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Tagging a Resource</a:t>
            </a:r>
            <a:endParaRPr lang="nl-NL" dirty="0"/>
          </a:p>
        </p:txBody>
      </p:sp>
      <p:sp>
        <p:nvSpPr>
          <p:cNvPr id="12" name="Rectangle 11"/>
          <p:cNvSpPr/>
          <p:nvPr/>
        </p:nvSpPr>
        <p:spPr bwMode="auto">
          <a:xfrm>
            <a:off x="683568" y="1844824"/>
            <a:ext cx="2448272" cy="336637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Patient</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Arial" charset="0"/>
              </a:rPr>
              <a:t>MRN </a:t>
            </a:r>
            <a:r>
              <a:rPr lang="en-US" sz="1400" dirty="0">
                <a:latin typeface="Arial" charset="0"/>
              </a:rPr>
              <a:t>22234</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a:t>
            </a:r>
            <a:r>
              <a:rPr kumimoji="0" lang="en-US" sz="1400" i="0" u="none" strike="noStrike" cap="none" normalizeH="0" baseline="0" dirty="0" err="1" smtClean="0">
                <a:ln>
                  <a:noFill/>
                </a:ln>
                <a:solidFill>
                  <a:schemeClr val="tx1"/>
                </a:solidFill>
                <a:effectLst/>
                <a:latin typeface="Arial" charset="0"/>
              </a:rPr>
              <a:t>Ewout</a:t>
            </a:r>
            <a:r>
              <a:rPr kumimoji="0" lang="en-US" sz="1400" i="0" u="none" strike="noStrike" cap="none" normalizeH="0" baseline="0" dirty="0" smtClean="0">
                <a:ln>
                  <a:noFill/>
                </a:ln>
                <a:solidFill>
                  <a:schemeClr val="tx1"/>
                </a:solidFill>
                <a:effectLst/>
                <a:latin typeface="Arial" charset="0"/>
              </a:rPr>
              <a:t> Kramer”</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Arial" charset="0"/>
              </a:rPr>
              <a:t>30-11-1972</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Amsterdam</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solidFill>
                <a:schemeClr val="tx1"/>
              </a:solidFill>
              <a:effectLst/>
              <a:latin typeface="Arial" charset="0"/>
            </a:endParaRPr>
          </a:p>
        </p:txBody>
      </p:sp>
      <p:sp>
        <p:nvSpPr>
          <p:cNvPr id="15" name="Flowchart: Card 14"/>
          <p:cNvSpPr/>
          <p:nvPr/>
        </p:nvSpPr>
        <p:spPr bwMode="auto">
          <a:xfrm>
            <a:off x="2339752" y="1916832"/>
            <a:ext cx="5616624" cy="122413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smtClean="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I’m</a:t>
            </a:r>
            <a:r>
              <a:rPr lang="nl-NL" dirty="0">
                <a:latin typeface="Arial" panose="020B0604020202020204" pitchFamily="34" charset="0"/>
                <a:cs typeface="Arial" panose="020B0604020202020204" pitchFamily="34" charset="0"/>
              </a:rPr>
              <a:t> </a:t>
            </a:r>
            <a:r>
              <a:rPr lang="nl-NL" dirty="0" smtClean="0">
                <a:latin typeface="Arial" panose="020B0604020202020204" pitchFamily="34" charset="0"/>
                <a:cs typeface="Arial" panose="020B0604020202020204" pitchFamily="34" charset="0"/>
              </a:rPr>
              <a:t>a </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the </a:t>
            </a:r>
            <a:r>
              <a:rPr lang="nl-NL" dirty="0" err="1">
                <a:latin typeface="Arial" panose="020B0604020202020204" pitchFamily="34" charset="0"/>
                <a:cs typeface="Arial" panose="020B0604020202020204" pitchFamily="34" charset="0"/>
              </a:rPr>
              <a:t>Norwegian</a:t>
            </a:r>
            <a:r>
              <a:rPr lang="nl-NL" dirty="0">
                <a:latin typeface="Arial" panose="020B0604020202020204" pitchFamily="34" charset="0"/>
                <a:cs typeface="Arial" panose="020B0604020202020204" pitchFamily="34" charset="0"/>
              </a:rPr>
              <a:t> </a:t>
            </a:r>
            <a:r>
              <a:rPr lang="nl-NL" dirty="0" smtClean="0">
                <a:latin typeface="Arial" panose="020B0604020202020204" pitchFamily="34" charset="0"/>
                <a:cs typeface="Arial" panose="020B0604020202020204" pitchFamily="34" charset="0"/>
              </a:rPr>
              <a:t>Profile – </a:t>
            </a:r>
            <a:r>
              <a:rPr lang="nl-NL" dirty="0" err="1">
                <a:latin typeface="Arial" panose="020B0604020202020204" pitchFamily="34" charset="0"/>
                <a:cs typeface="Arial" panose="020B0604020202020204" pitchFamily="34" charset="0"/>
              </a:rPr>
              <a:t>see</a:t>
            </a:r>
            <a:r>
              <a:rPr lang="nl-NL" dirty="0">
                <a:latin typeface="Arial" panose="020B0604020202020204" pitchFamily="34" charset="0"/>
                <a:cs typeface="Arial" panose="020B0604020202020204" pitchFamily="34" charset="0"/>
              </a:rPr>
              <a:t> http://hl7.no/</a:t>
            </a:r>
            <a:r>
              <a:rPr lang="nl-NL" dirty="0" err="1">
                <a:latin typeface="Arial" panose="020B0604020202020204" pitchFamily="34" charset="0"/>
                <a:cs typeface="Arial" panose="020B0604020202020204" pitchFamily="34" charset="0"/>
              </a:rPr>
              <a:t>Profiles</a:t>
            </a:r>
            <a:r>
              <a:rPr lang="nl-NL" dirty="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patient</a:t>
            </a:r>
            <a:r>
              <a:rPr lang="nl-NL" dirty="0">
                <a:latin typeface="Arial" panose="020B0604020202020204" pitchFamily="34" charset="0"/>
                <a:cs typeface="Arial" panose="020B0604020202020204" pitchFamily="34" charset="0"/>
              </a:rPr>
              <a:t>-no”</a:t>
            </a: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
        <p:nvSpPr>
          <p:cNvPr id="16" name="Flowchart: Card 15"/>
          <p:cNvSpPr/>
          <p:nvPr/>
        </p:nvSpPr>
        <p:spPr bwMode="auto">
          <a:xfrm>
            <a:off x="2699792" y="3429000"/>
            <a:ext cx="5616624" cy="122413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smtClean="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I’m</a:t>
            </a:r>
            <a:r>
              <a:rPr lang="nl-NL" dirty="0">
                <a:latin typeface="Arial" panose="020B0604020202020204" pitchFamily="34" charset="0"/>
                <a:cs typeface="Arial" panose="020B0604020202020204" pitchFamily="34" charset="0"/>
              </a:rPr>
              <a:t> </a:t>
            </a:r>
            <a:r>
              <a:rPr lang="nl-NL" dirty="0" smtClean="0">
                <a:latin typeface="Arial" panose="020B0604020202020204" pitchFamily="34" charset="0"/>
                <a:cs typeface="Arial" panose="020B0604020202020204" pitchFamily="34" charset="0"/>
              </a:rPr>
              <a:t>a </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the </a:t>
            </a:r>
            <a:r>
              <a:rPr lang="nl-NL" dirty="0" err="1" smtClean="0">
                <a:latin typeface="Arial" panose="020B0604020202020204" pitchFamily="34" charset="0"/>
                <a:cs typeface="Arial" panose="020B0604020202020204" pitchFamily="34" charset="0"/>
              </a:rPr>
              <a:t>ContosoHIS</a:t>
            </a:r>
            <a:r>
              <a:rPr lang="nl-NL" dirty="0" smtClean="0">
                <a:latin typeface="Arial" panose="020B0604020202020204" pitchFamily="34" charset="0"/>
                <a:cs typeface="Arial" panose="020B0604020202020204" pitchFamily="34" charset="0"/>
              </a:rPr>
              <a:t> Profile – </a:t>
            </a:r>
            <a:r>
              <a:rPr lang="nl-NL" dirty="0" err="1">
                <a:latin typeface="Arial" panose="020B0604020202020204" pitchFamily="34" charset="0"/>
                <a:cs typeface="Arial" panose="020B0604020202020204" pitchFamily="34" charset="0"/>
              </a:rPr>
              <a:t>see</a:t>
            </a:r>
            <a:r>
              <a:rPr lang="nl-NL" dirty="0">
                <a:latin typeface="Arial" panose="020B0604020202020204" pitchFamily="34" charset="0"/>
                <a:cs typeface="Arial" panose="020B0604020202020204" pitchFamily="34" charset="0"/>
              </a:rPr>
              <a:t> http</a:t>
            </a:r>
            <a:r>
              <a:rPr lang="nl-NL" dirty="0" smtClean="0">
                <a:latin typeface="Arial" panose="020B0604020202020204" pitchFamily="34" charset="0"/>
                <a:cs typeface="Arial" panose="020B0604020202020204" pitchFamily="34" charset="0"/>
              </a:rPr>
              <a:t>://contoso.no/</a:t>
            </a:r>
            <a:r>
              <a:rPr lang="nl-NL" dirty="0" err="1" smtClean="0">
                <a:latin typeface="Arial" panose="020B0604020202020204" pitchFamily="34" charset="0"/>
                <a:cs typeface="Arial" panose="020B0604020202020204" pitchFamily="34" charset="0"/>
              </a:rPr>
              <a:t>Profiles</a:t>
            </a:r>
            <a:r>
              <a:rPr lang="nl-NL" dirty="0" smtClean="0">
                <a:latin typeface="Arial" panose="020B0604020202020204" pitchFamily="34" charset="0"/>
                <a:cs typeface="Arial" panose="020B0604020202020204" pitchFamily="34" charset="0"/>
              </a:rPr>
              <a:t>/</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a:t>
            </a:r>
            <a:endParaRPr lang="nl-NL"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
        <p:nvSpPr>
          <p:cNvPr id="17" name="Flowchart: Card 16"/>
          <p:cNvSpPr/>
          <p:nvPr/>
        </p:nvSpPr>
        <p:spPr bwMode="auto">
          <a:xfrm>
            <a:off x="2051720" y="4725144"/>
            <a:ext cx="5616624" cy="122413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smtClean="0">
                <a:latin typeface="Arial" panose="020B0604020202020204" pitchFamily="34" charset="0"/>
                <a:cs typeface="Arial" panose="020B0604020202020204" pitchFamily="34" charset="0"/>
              </a:rPr>
              <a:t>“</a:t>
            </a:r>
            <a:r>
              <a:rPr lang="nl-NL" dirty="0" err="1">
                <a:latin typeface="Arial" panose="020B0604020202020204" pitchFamily="34" charset="0"/>
                <a:cs typeface="Arial" panose="020B0604020202020204" pitchFamily="34" charset="0"/>
              </a:rPr>
              <a:t>I’m</a:t>
            </a:r>
            <a:r>
              <a:rPr lang="nl-NL" dirty="0">
                <a:latin typeface="Arial" panose="020B0604020202020204" pitchFamily="34" charset="0"/>
                <a:cs typeface="Arial" panose="020B0604020202020204" pitchFamily="34" charset="0"/>
              </a:rPr>
              <a:t> </a:t>
            </a:r>
            <a:r>
              <a:rPr lang="nl-NL" dirty="0" smtClean="0">
                <a:latin typeface="Arial" panose="020B0604020202020204" pitchFamily="34" charset="0"/>
                <a:cs typeface="Arial" panose="020B0604020202020204" pitchFamily="34" charset="0"/>
              </a:rPr>
              <a:t>a </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the </a:t>
            </a:r>
            <a:r>
              <a:rPr lang="nl-NL" dirty="0" err="1" smtClean="0">
                <a:latin typeface="Arial" panose="020B0604020202020204" pitchFamily="34" charset="0"/>
                <a:cs typeface="Arial" panose="020B0604020202020204" pitchFamily="34" charset="0"/>
              </a:rPr>
              <a:t>Austrialian</a:t>
            </a:r>
            <a:r>
              <a:rPr lang="nl-NL" dirty="0" smtClean="0">
                <a:latin typeface="Arial" panose="020B0604020202020204" pitchFamily="34" charset="0"/>
                <a:cs typeface="Arial" panose="020B0604020202020204" pitchFamily="34" charset="0"/>
              </a:rPr>
              <a:t> Profile – </a:t>
            </a:r>
            <a:r>
              <a:rPr lang="nl-NL" dirty="0" err="1">
                <a:latin typeface="Arial" panose="020B0604020202020204" pitchFamily="34" charset="0"/>
                <a:cs typeface="Arial" panose="020B0604020202020204" pitchFamily="34" charset="0"/>
              </a:rPr>
              <a:t>see</a:t>
            </a:r>
            <a:r>
              <a:rPr lang="nl-NL" dirty="0">
                <a:latin typeface="Arial" panose="020B0604020202020204" pitchFamily="34" charset="0"/>
                <a:cs typeface="Arial" panose="020B0604020202020204" pitchFamily="34" charset="0"/>
              </a:rPr>
              <a:t> http</a:t>
            </a:r>
            <a:r>
              <a:rPr lang="nl-NL" dirty="0" smtClean="0">
                <a:latin typeface="Arial" panose="020B0604020202020204" pitchFamily="34" charset="0"/>
                <a:cs typeface="Arial" panose="020B0604020202020204" pitchFamily="34" charset="0"/>
              </a:rPr>
              <a:t>://hl7.org.au/</a:t>
            </a:r>
            <a:r>
              <a:rPr lang="nl-NL" dirty="0" err="1" smtClean="0">
                <a:latin typeface="Arial" panose="020B0604020202020204" pitchFamily="34" charset="0"/>
                <a:cs typeface="Arial" panose="020B0604020202020204" pitchFamily="34" charset="0"/>
              </a:rPr>
              <a:t>Profiles</a:t>
            </a:r>
            <a:r>
              <a:rPr lang="nl-NL" dirty="0" smtClean="0">
                <a:latin typeface="Arial" panose="020B0604020202020204" pitchFamily="34" charset="0"/>
                <a:cs typeface="Arial" panose="020B0604020202020204" pitchFamily="34" charset="0"/>
              </a:rPr>
              <a:t>/</a:t>
            </a:r>
            <a:r>
              <a:rPr lang="nl-NL" dirty="0" err="1" smtClean="0">
                <a:latin typeface="Arial" panose="020B0604020202020204" pitchFamily="34" charset="0"/>
                <a:cs typeface="Arial" panose="020B0604020202020204" pitchFamily="34" charset="0"/>
              </a:rPr>
              <a:t>patient</a:t>
            </a:r>
            <a:r>
              <a:rPr lang="nl-NL" dirty="0" smtClean="0">
                <a:latin typeface="Arial" panose="020B0604020202020204" pitchFamily="34" charset="0"/>
                <a:cs typeface="Arial" panose="020B0604020202020204" pitchFamily="34" charset="0"/>
              </a:rPr>
              <a:t>-au”</a:t>
            </a:r>
            <a:endParaRPr lang="nl-NL"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20096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(Distributed) </a:t>
            </a:r>
            <a:r>
              <a:rPr lang="en-US" dirty="0" smtClean="0"/>
              <a:t>validation</a:t>
            </a:r>
            <a:endParaRPr lang="nl-NL" dirty="0"/>
          </a:p>
        </p:txBody>
      </p:sp>
      <p:pic>
        <p:nvPicPr>
          <p:cNvPr id="1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860" y="2554904"/>
            <a:ext cx="1357190" cy="21543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descr="http://icons.iconarchive.com/icons/icons-land/vista-hardware-devices/256/Home-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216" y="2256275"/>
            <a:ext cx="1790328" cy="134274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4631300" y="1988840"/>
            <a:ext cx="2296463" cy="369332"/>
          </a:xfrm>
          <a:prstGeom prst="rect">
            <a:avLst/>
          </a:prstGeom>
          <a:noFill/>
        </p:spPr>
        <p:txBody>
          <a:bodyPr wrap="none" rtlCol="0">
            <a:spAutoFit/>
          </a:bodyPr>
          <a:lstStyle/>
          <a:p>
            <a:r>
              <a:rPr lang="en-US" dirty="0" err="1" smtClean="0"/>
              <a:t>ContosoHIS’s</a:t>
            </a:r>
            <a:r>
              <a:rPr lang="en-US" dirty="0" smtClean="0"/>
              <a:t> server</a:t>
            </a:r>
            <a:endParaRPr lang="nl-NL" dirty="0"/>
          </a:p>
        </p:txBody>
      </p:sp>
      <p:pic>
        <p:nvPicPr>
          <p:cNvPr id="22" name="Picture 2" descr="http://icons.iconarchive.com/icons/icons-land/vista-hardware-devices/256/Home-Server-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380" y="4606534"/>
            <a:ext cx="1790328" cy="134274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449717" y="5949280"/>
            <a:ext cx="3583032" cy="369332"/>
          </a:xfrm>
          <a:prstGeom prst="rect">
            <a:avLst/>
          </a:prstGeom>
          <a:noFill/>
        </p:spPr>
        <p:txBody>
          <a:bodyPr wrap="none" rtlCol="0">
            <a:spAutoFit/>
          </a:bodyPr>
          <a:lstStyle/>
          <a:p>
            <a:r>
              <a:rPr lang="en-US" dirty="0" smtClean="0"/>
              <a:t>Norway national validation server</a:t>
            </a:r>
            <a:endParaRPr lang="nl-NL" dirty="0"/>
          </a:p>
        </p:txBody>
      </p:sp>
      <p:sp>
        <p:nvSpPr>
          <p:cNvPr id="24" name="Right Arrow 23"/>
          <p:cNvSpPr/>
          <p:nvPr/>
        </p:nvSpPr>
        <p:spPr bwMode="auto">
          <a:xfrm rot="3739469">
            <a:off x="5080210" y="3677649"/>
            <a:ext cx="1562172" cy="96184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Validate NO</a:t>
            </a:r>
            <a:endParaRPr kumimoji="0" lang="nl-NL" sz="1400" b="0"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5464328" y="2618910"/>
            <a:ext cx="2119300" cy="37804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Profile Contoso</a:t>
            </a:r>
            <a:endParaRPr lang="en-US" b="1" dirty="0" smtClean="0">
              <a:latin typeface="Arial" charset="0"/>
            </a:endParaRPr>
          </a:p>
        </p:txBody>
      </p:sp>
      <p:sp>
        <p:nvSpPr>
          <p:cNvPr id="26" name="Rectangle 25"/>
          <p:cNvSpPr/>
          <p:nvPr/>
        </p:nvSpPr>
        <p:spPr bwMode="auto">
          <a:xfrm>
            <a:off x="6431500" y="5067182"/>
            <a:ext cx="2028932" cy="378042"/>
          </a:xfrm>
          <a:prstGeom prst="rect">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Profile NO</a:t>
            </a:r>
            <a:endParaRPr lang="en-US" b="1" dirty="0" smtClean="0">
              <a:latin typeface="Arial" charset="0"/>
            </a:endParaRPr>
          </a:p>
        </p:txBody>
      </p:sp>
      <p:sp>
        <p:nvSpPr>
          <p:cNvPr id="28" name="Bent-Up Arrow 27"/>
          <p:cNvSpPr/>
          <p:nvPr/>
        </p:nvSpPr>
        <p:spPr bwMode="auto">
          <a:xfrm rot="10800000" flipV="1">
            <a:off x="4271261" y="3501007"/>
            <a:ext cx="1134126" cy="2304257"/>
          </a:xfrm>
          <a:prstGeom prst="bentUpArrow">
            <a:avLst>
              <a:gd name="adj1" fmla="val 35540"/>
              <a:gd name="adj2" fmla="val 29053"/>
              <a:gd name="adj3" fmla="val 29683"/>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charset="0"/>
            </a:endParaRPr>
          </a:p>
        </p:txBody>
      </p:sp>
      <p:sp>
        <p:nvSpPr>
          <p:cNvPr id="29" name="TextBox 28"/>
          <p:cNvSpPr txBox="1"/>
          <p:nvPr/>
        </p:nvSpPr>
        <p:spPr>
          <a:xfrm rot="5377562">
            <a:off x="3729536" y="4588751"/>
            <a:ext cx="1835246" cy="307777"/>
          </a:xfrm>
          <a:prstGeom prst="rect">
            <a:avLst/>
          </a:prstGeom>
          <a:noFill/>
        </p:spPr>
        <p:txBody>
          <a:bodyPr wrap="none" rtlCol="0">
            <a:spAutoFit/>
          </a:bodyPr>
          <a:lstStyle/>
          <a:p>
            <a:r>
              <a:rPr lang="en-US" sz="1400" dirty="0" smtClean="0">
                <a:latin typeface="Arial" charset="0"/>
              </a:rPr>
              <a:t>Download &amp; Validate</a:t>
            </a:r>
            <a:endParaRPr lang="nl-NL" sz="1400" dirty="0">
              <a:latin typeface="Arial" charset="0"/>
            </a:endParaRPr>
          </a:p>
        </p:txBody>
      </p:sp>
      <p:grpSp>
        <p:nvGrpSpPr>
          <p:cNvPr id="15" name="Group 14"/>
          <p:cNvGrpSpPr/>
          <p:nvPr/>
        </p:nvGrpSpPr>
        <p:grpSpPr>
          <a:xfrm rot="20435248">
            <a:off x="2108632" y="2484140"/>
            <a:ext cx="2347584" cy="1366643"/>
            <a:chOff x="1833308" y="2808442"/>
            <a:chExt cx="2347584" cy="1366643"/>
          </a:xfrm>
        </p:grpSpPr>
        <p:sp>
          <p:nvSpPr>
            <p:cNvPr id="21" name="Right Arrow 20"/>
            <p:cNvSpPr/>
            <p:nvPr/>
          </p:nvSpPr>
          <p:spPr bwMode="auto">
            <a:xfrm>
              <a:off x="1835696" y="3202977"/>
              <a:ext cx="2345196" cy="97210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Store</a:t>
              </a:r>
              <a:endParaRPr kumimoji="0" lang="nl-NL" sz="1400" b="0" i="0" u="none" strike="noStrike" cap="none" normalizeH="0" baseline="0" dirty="0" smtClean="0">
                <a:ln>
                  <a:noFill/>
                </a:ln>
                <a:solidFill>
                  <a:schemeClr val="tx1"/>
                </a:solidFill>
                <a:effectLst/>
                <a:latin typeface="Arial" charset="0"/>
              </a:endParaRPr>
            </a:p>
          </p:txBody>
        </p:sp>
        <p:sp>
          <p:nvSpPr>
            <p:cNvPr id="30" name="Flowchart: Card 29"/>
            <p:cNvSpPr/>
            <p:nvPr/>
          </p:nvSpPr>
          <p:spPr bwMode="auto">
            <a:xfrm rot="19871185">
              <a:off x="1833308" y="2808442"/>
              <a:ext cx="1510209" cy="378042"/>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smtClean="0"/>
                <a:t>Profile NO</a:t>
              </a:r>
              <a:endParaRPr kumimoji="0" lang="nl-NL" sz="1800" b="0" i="0" u="none" strike="noStrike" cap="none" normalizeH="0" baseline="0" dirty="0" smtClean="0">
                <a:ln>
                  <a:noFill/>
                </a:ln>
                <a:solidFill>
                  <a:schemeClr val="tx1"/>
                </a:solidFill>
                <a:effectLst/>
                <a:latin typeface="Arial" charset="0"/>
              </a:endParaRPr>
            </a:p>
          </p:txBody>
        </p:sp>
        <p:sp>
          <p:nvSpPr>
            <p:cNvPr id="31" name="Flowchart: Card 30"/>
            <p:cNvSpPr/>
            <p:nvPr/>
          </p:nvSpPr>
          <p:spPr bwMode="auto">
            <a:xfrm rot="19871185">
              <a:off x="2508505" y="2839474"/>
              <a:ext cx="1607359" cy="378042"/>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smtClean="0"/>
                <a:t>Profile </a:t>
              </a:r>
              <a:r>
                <a:rPr lang="nl-NL" sz="1600" i="1" dirty="0" err="1" smtClean="0"/>
                <a:t>Contoso</a:t>
              </a:r>
              <a:endParaRPr kumimoji="0" lang="nl-NL" sz="1800" b="0" i="0" u="none" strike="noStrike" cap="none" normalizeH="0" baseline="0" dirty="0" smtClean="0">
                <a:ln>
                  <a:noFill/>
                </a:ln>
                <a:solidFill>
                  <a:schemeClr val="tx1"/>
                </a:solidFill>
                <a:effectLst/>
                <a:latin typeface="Arial" charset="0"/>
              </a:endParaRPr>
            </a:p>
          </p:txBody>
        </p:sp>
      </p:grpSp>
    </p:spTree>
    <p:extLst>
      <p:ext uri="{BB962C8B-B14F-4D97-AF65-F5344CB8AC3E}">
        <p14:creationId xmlns:p14="http://schemas.microsoft.com/office/powerpoint/2010/main" val="425806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animBg="1"/>
      <p:bldP spid="25" grpId="0" animBg="1"/>
      <p:bldP spid="26" grpId="0" animBg="1"/>
      <p:bldP spid="28" grpId="0" animBg="1"/>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example…</a:t>
            </a:r>
            <a:endParaRPr lang="nl-NL" dirty="0"/>
          </a:p>
        </p:txBody>
      </p:sp>
      <p:sp>
        <p:nvSpPr>
          <p:cNvPr id="3" name="Content Placeholder 2"/>
          <p:cNvSpPr>
            <a:spLocks noGrp="1"/>
          </p:cNvSpPr>
          <p:nvPr>
            <p:ph idx="1"/>
          </p:nvPr>
        </p:nvSpPr>
        <p:spPr/>
        <p:txBody>
          <a:bodyPr/>
          <a:lstStyle/>
          <a:p>
            <a:r>
              <a:rPr lang="en-US" dirty="0" smtClean="0"/>
              <a:t>We are taking the “Lipid Profile” example from the spec from now on.</a:t>
            </a:r>
          </a:p>
          <a:p>
            <a:r>
              <a:rPr lang="en-US" dirty="0" smtClean="0"/>
              <a:t>This is a </a:t>
            </a:r>
            <a:r>
              <a:rPr lang="en-US" dirty="0" err="1" smtClean="0"/>
              <a:t>DiagnosticReport</a:t>
            </a:r>
            <a:r>
              <a:rPr lang="en-US" dirty="0" smtClean="0"/>
              <a:t>, containing 4 results:</a:t>
            </a:r>
          </a:p>
          <a:p>
            <a:pPr lvl="1"/>
            <a:r>
              <a:rPr lang="nl-NL" dirty="0" smtClean="0"/>
              <a:t>1x Cholesterol</a:t>
            </a:r>
            <a:endParaRPr lang="nl-NL" dirty="0"/>
          </a:p>
          <a:p>
            <a:pPr lvl="1"/>
            <a:r>
              <a:rPr lang="nl-NL" dirty="0" smtClean="0"/>
              <a:t>1x Triglyceride</a:t>
            </a:r>
            <a:endParaRPr lang="nl-NL" dirty="0"/>
          </a:p>
          <a:p>
            <a:pPr lvl="1"/>
            <a:r>
              <a:rPr lang="nl-NL" dirty="0" smtClean="0"/>
              <a:t>1x HDL Cholesterol</a:t>
            </a:r>
            <a:endParaRPr lang="nl-NL" dirty="0"/>
          </a:p>
          <a:p>
            <a:pPr lvl="1"/>
            <a:r>
              <a:rPr lang="nl-NL" dirty="0" smtClean="0"/>
              <a:t>0/1x LDL Cholesterol</a:t>
            </a:r>
          </a:p>
          <a:p>
            <a:r>
              <a:rPr lang="en-US" dirty="0" smtClean="0"/>
              <a:t>And package it up in a message</a:t>
            </a:r>
            <a:endParaRPr lang="nl-NL" dirty="0"/>
          </a:p>
          <a:p>
            <a:endParaRPr lang="en-US" dirty="0" smtClean="0"/>
          </a:p>
          <a:p>
            <a:endParaRPr lang="nl-NL" dirty="0"/>
          </a:p>
        </p:txBody>
      </p:sp>
    </p:spTree>
    <p:extLst>
      <p:ext uri="{BB962C8B-B14F-4D97-AF65-F5344CB8AC3E}">
        <p14:creationId xmlns:p14="http://schemas.microsoft.com/office/powerpoint/2010/main" val="2930065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Metadata and versions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val="1513249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CA" dirty="0"/>
          </a:p>
        </p:txBody>
      </p:sp>
      <p:sp>
        <p:nvSpPr>
          <p:cNvPr id="3" name="Content Placeholder 2"/>
          <p:cNvSpPr>
            <a:spLocks noGrp="1"/>
          </p:cNvSpPr>
          <p:nvPr>
            <p:ph idx="1"/>
          </p:nvPr>
        </p:nvSpPr>
        <p:spPr>
          <a:xfrm>
            <a:off x="381000" y="1828800"/>
            <a:ext cx="6477000" cy="4480520"/>
          </a:xfrm>
        </p:spPr>
        <p:txBody>
          <a:bodyPr/>
          <a:lstStyle/>
          <a:p>
            <a:r>
              <a:rPr lang="en-US" b="1" dirty="0" smtClean="0"/>
              <a:t>Name:</a:t>
            </a:r>
            <a:r>
              <a:rPr lang="en-US" dirty="0" smtClean="0"/>
              <a:t> </a:t>
            </a:r>
            <a:r>
              <a:rPr lang="en-US" dirty="0" err="1" smtClean="0"/>
              <a:t>Ewout</a:t>
            </a:r>
            <a:r>
              <a:rPr lang="en-US" dirty="0" smtClean="0"/>
              <a:t> Kramer</a:t>
            </a:r>
          </a:p>
          <a:p>
            <a:r>
              <a:rPr lang="en-US" b="1" dirty="0" smtClean="0"/>
              <a:t>Company:</a:t>
            </a:r>
            <a:r>
              <a:rPr lang="en-US" dirty="0" smtClean="0"/>
              <a:t> </a:t>
            </a:r>
            <a:r>
              <a:rPr lang="en-US" dirty="0" err="1" smtClean="0"/>
              <a:t>Furore</a:t>
            </a:r>
            <a:r>
              <a:rPr lang="en-US" dirty="0" smtClean="0"/>
              <a:t>, Amsterdam</a:t>
            </a:r>
          </a:p>
          <a:p>
            <a:r>
              <a:rPr lang="en-US" b="1" dirty="0" smtClean="0"/>
              <a:t>Background:</a:t>
            </a:r>
          </a:p>
          <a:p>
            <a:pPr lvl="1"/>
            <a:r>
              <a:rPr lang="en-US" dirty="0" smtClean="0"/>
              <a:t>FHIR core team, RIMBAA</a:t>
            </a:r>
          </a:p>
          <a:p>
            <a:pPr lvl="1"/>
            <a:r>
              <a:rPr lang="en-US" dirty="0" smtClean="0"/>
              <a:t>Software developer &amp; healthcare architect</a:t>
            </a:r>
            <a:endParaRPr lang="en-US" dirty="0"/>
          </a:p>
          <a:p>
            <a:r>
              <a:rPr lang="en-US" b="1" dirty="0"/>
              <a:t>Contact</a:t>
            </a:r>
            <a:r>
              <a:rPr lang="en-US" b="1" dirty="0" smtClean="0"/>
              <a:t>:</a:t>
            </a:r>
          </a:p>
          <a:p>
            <a:pPr lvl="1"/>
            <a:r>
              <a:rPr lang="en-US" b="1" dirty="0" smtClean="0">
                <a:hlinkClick r:id="rId2"/>
              </a:rPr>
              <a:t>e.kramer@furore.com</a:t>
            </a:r>
            <a:endParaRPr lang="en-US" b="1" dirty="0" smtClean="0"/>
          </a:p>
          <a:p>
            <a:pPr lvl="1"/>
            <a:r>
              <a:rPr lang="en-US" b="1" dirty="0" smtClean="0"/>
              <a:t>www.thefhirplace.com</a:t>
            </a:r>
            <a:endParaRPr lang="en-US" b="1" dirty="0"/>
          </a:p>
        </p:txBody>
      </p:sp>
      <p:pic>
        <p:nvPicPr>
          <p:cNvPr id="5" name="Picture 2" descr="Foto van Ewout Kram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1981200"/>
            <a:ext cx="1835217" cy="3325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610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50385" y="2132856"/>
            <a:ext cx="5544615" cy="43924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What’s in a profile?</a:t>
            </a:r>
            <a:endParaRPr lang="nl-NL" dirty="0"/>
          </a:p>
        </p:txBody>
      </p:sp>
      <p:sp>
        <p:nvSpPr>
          <p:cNvPr id="5" name="Rectangle 4"/>
          <p:cNvSpPr/>
          <p:nvPr/>
        </p:nvSpPr>
        <p:spPr bwMode="auto">
          <a:xfrm>
            <a:off x="755575" y="2348880"/>
            <a:ext cx="5134237" cy="109812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“Lipid Profile” v1.0.0  </a:t>
            </a:r>
            <a:r>
              <a:rPr kumimoji="0" lang="en-US" sz="1800" b="1" i="1" u="none" strike="noStrike" cap="none" normalizeH="0" baseline="0" dirty="0" smtClean="0">
                <a:ln>
                  <a:noFill/>
                </a:ln>
                <a:solidFill>
                  <a:schemeClr val="tx1"/>
                </a:solidFill>
                <a:effectLst/>
                <a:latin typeface="Arial" charset="0"/>
              </a:rPr>
              <a:t>Draft</a:t>
            </a:r>
            <a:endParaRPr kumimoji="0" lang="en-US" sz="1800" b="1" i="0" u="none" strike="noStrike" cap="none" normalizeH="0" baseline="0" dirty="0" smtClean="0">
              <a:ln>
                <a:noFill/>
              </a:ln>
              <a:solidFill>
                <a:schemeClr val="tx1"/>
              </a:solidFill>
              <a:effectLst/>
              <a:latin typeface="Arial" charset="0"/>
            </a:endParaRPr>
          </a:p>
          <a:p>
            <a:pPr eaLnBrk="0" fontAlgn="base" hangingPunct="0">
              <a:spcBef>
                <a:spcPct val="0"/>
              </a:spcBef>
              <a:spcAft>
                <a:spcPct val="0"/>
              </a:spcAft>
            </a:pPr>
            <a:r>
              <a:rPr lang="en-US" b="1" dirty="0" smtClean="0">
                <a:latin typeface="Arial" charset="0"/>
              </a:rPr>
              <a:t>urn:acme.org:lipid-profile:v1</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Author:</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e.kramer@furore.com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493273" y="3861048"/>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a:t>
            </a:r>
            <a:r>
              <a:rPr lang="en-US" b="1" dirty="0" err="1" smtClean="0">
                <a:latin typeface="Arial" charset="0"/>
              </a:rPr>
              <a:t>LipidProfile</a:t>
            </a:r>
            <a:r>
              <a:rPr lang="en-US" b="1" dirty="0" smtClean="0">
                <a:latin typeface="Arial"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6444208" y="2852923"/>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instances (via Tag)</a:t>
            </a:r>
          </a:p>
        </p:txBody>
      </p:sp>
      <p:cxnSp>
        <p:nvCxnSpPr>
          <p:cNvPr id="17" name="Straight Arrow Connector 16"/>
          <p:cNvCxnSpPr>
            <a:stCxn id="26" idx="1"/>
          </p:cNvCxnSpPr>
          <p:nvPr/>
        </p:nvCxnSpPr>
        <p:spPr bwMode="auto">
          <a:xfrm flipH="1">
            <a:off x="5724128" y="3861048"/>
            <a:ext cx="585705" cy="144016"/>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3" name="Rectangle 2"/>
          <p:cNvSpPr/>
          <p:nvPr/>
        </p:nvSpPr>
        <p:spPr>
          <a:xfrm>
            <a:off x="539552" y="1691516"/>
            <a:ext cx="5544615" cy="369332"/>
          </a:xfrm>
          <a:prstGeom prst="rect">
            <a:avLst/>
          </a:prstGeom>
        </p:spPr>
        <p:txBody>
          <a:bodyPr wrap="square">
            <a:spAutoFit/>
          </a:bodyPr>
          <a:lstStyle/>
          <a:p>
            <a:r>
              <a:rPr lang="en-US" dirty="0" smtClean="0"/>
              <a:t>Profile at </a:t>
            </a:r>
            <a:r>
              <a:rPr lang="en-US" dirty="0"/>
              <a:t>http://</a:t>
            </a:r>
            <a:r>
              <a:rPr lang="en-US" dirty="0" smtClean="0"/>
              <a:t>acme.org/Profiles/lipids-v1</a:t>
            </a:r>
            <a:endParaRPr lang="en-US" dirty="0"/>
          </a:p>
        </p:txBody>
      </p:sp>
      <p:sp>
        <p:nvSpPr>
          <p:cNvPr id="21" name="Rectangle 20"/>
          <p:cNvSpPr/>
          <p:nvPr/>
        </p:nvSpPr>
        <p:spPr bwMode="auto">
          <a:xfrm>
            <a:off x="755576" y="3861048"/>
            <a:ext cx="2376264" cy="17641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Extension</a:t>
            </a:r>
            <a:r>
              <a:rPr kumimoji="0" lang="en-US" sz="1800" b="1" i="0" u="none" strike="noStrike" cap="none" normalizeH="0" baseline="0" dirty="0" smtClean="0">
                <a:ln>
                  <a:noFill/>
                </a:ln>
                <a:solidFill>
                  <a:schemeClr val="tx1"/>
                </a:solidFill>
                <a:effectLst/>
                <a:latin typeface="Arial" charset="0"/>
              </a:rPr>
              <a:t> ‘calculated’</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3" name="Rectangle 22"/>
          <p:cNvSpPr/>
          <p:nvPr/>
        </p:nvSpPr>
        <p:spPr bwMode="auto">
          <a:xfrm>
            <a:off x="3563888" y="4545124"/>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“Triglyceride”</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4" name="Rectangle 23"/>
          <p:cNvSpPr/>
          <p:nvPr/>
        </p:nvSpPr>
        <p:spPr bwMode="auto">
          <a:xfrm>
            <a:off x="3635896" y="5121188"/>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a:t>
            </a:r>
            <a:r>
              <a:rPr lang="en-US" b="1" dirty="0" err="1" smtClean="0">
                <a:latin typeface="Arial" charset="0"/>
              </a:rPr>
              <a:t>LDLCholesterol</a:t>
            </a:r>
            <a:r>
              <a:rPr lang="en-US" b="1" dirty="0" smtClean="0">
                <a:latin typeface="Arial"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6660232" y="3014954"/>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 (via Tag)</a:t>
            </a:r>
          </a:p>
        </p:txBody>
      </p:sp>
      <p:sp>
        <p:nvSpPr>
          <p:cNvPr id="26" name="Rectangle 25"/>
          <p:cNvSpPr/>
          <p:nvPr/>
        </p:nvSpPr>
        <p:spPr bwMode="auto">
          <a:xfrm>
            <a:off x="6309833" y="3429000"/>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 (via Tag)</a:t>
            </a:r>
          </a:p>
        </p:txBody>
      </p:sp>
      <p:grpSp>
        <p:nvGrpSpPr>
          <p:cNvPr id="27" name="Group 26"/>
          <p:cNvGrpSpPr/>
          <p:nvPr/>
        </p:nvGrpSpPr>
        <p:grpSpPr>
          <a:xfrm>
            <a:off x="6854871" y="1916690"/>
            <a:ext cx="1610948" cy="1156261"/>
            <a:chOff x="3419872" y="1474478"/>
            <a:chExt cx="1610948" cy="1156261"/>
          </a:xfrm>
        </p:grpSpPr>
        <p:pic>
          <p:nvPicPr>
            <p:cNvPr id="28"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dexnovaconsulting.com/images/internet_re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5578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P spid="21" grpId="0" animBg="1"/>
      <p:bldP spid="23" grpId="0" animBg="1"/>
      <p:bldP spid="24" grpId="0" animBg="1"/>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metadata</a:t>
            </a:r>
            <a:endParaRPr lang="nl-NL" dirty="0"/>
          </a:p>
        </p:txBody>
      </p:sp>
      <p:sp>
        <p:nvSpPr>
          <p:cNvPr id="3" name="Content Placeholder 2"/>
          <p:cNvSpPr>
            <a:spLocks noGrp="1"/>
          </p:cNvSpPr>
          <p:nvPr>
            <p:ph idx="1"/>
          </p:nvPr>
        </p:nvSpPr>
        <p:spPr/>
        <p:txBody>
          <a:bodyPr/>
          <a:lstStyle/>
          <a:p>
            <a:r>
              <a:rPr lang="en-US" sz="2000" dirty="0"/>
              <a:t>Publisher: organization or individual responsible for publishing. Should be populated (e.g. “FHIR Project Team“)</a:t>
            </a:r>
          </a:p>
          <a:p>
            <a:r>
              <a:rPr lang="en-US" sz="2000" dirty="0"/>
              <a:t>Telecom: one or more contact points of the publisher (telephone, email, website </a:t>
            </a:r>
            <a:r>
              <a:rPr lang="en-US" sz="2000" dirty="0" err="1"/>
              <a:t>etc</a:t>
            </a:r>
            <a:r>
              <a:rPr lang="en-US" sz="2000" dirty="0"/>
              <a:t>)</a:t>
            </a:r>
          </a:p>
          <a:p>
            <a:r>
              <a:rPr lang="en-US" sz="2000" dirty="0"/>
              <a:t>Description: longer description of the contents of the profile</a:t>
            </a:r>
          </a:p>
          <a:p>
            <a:r>
              <a:rPr lang="en-US" sz="2000" dirty="0"/>
              <a:t>Code: one or more coded descriptions to help with finding the profile</a:t>
            </a:r>
          </a:p>
          <a:p>
            <a:r>
              <a:rPr lang="en-US" sz="2000" dirty="0"/>
              <a:t>Status (fixed choice of draft, active, retired) + experimental Y/N</a:t>
            </a:r>
          </a:p>
          <a:p>
            <a:r>
              <a:rPr lang="en-US" sz="2000" dirty="0"/>
              <a:t>Requirements: scope &amp; usage (the “need” or “why” of the profile)</a:t>
            </a:r>
          </a:p>
          <a:p>
            <a:r>
              <a:rPr lang="en-US" sz="2000" dirty="0"/>
              <a:t>Date (of publication), YYY-MM-DD, e.g. “2013-07-07"</a:t>
            </a:r>
            <a:endParaRPr lang="nl-NL" sz="2000" dirty="0"/>
          </a:p>
        </p:txBody>
      </p:sp>
    </p:spTree>
    <p:extLst>
      <p:ext uri="{BB962C8B-B14F-4D97-AF65-F5344CB8AC3E}">
        <p14:creationId xmlns:p14="http://schemas.microsoft.com/office/powerpoint/2010/main" val="218812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Referring to a profile</a:t>
            </a:r>
            <a:endParaRPr lang="nl-NL" dirty="0"/>
          </a:p>
        </p:txBody>
      </p:sp>
      <p:sp>
        <p:nvSpPr>
          <p:cNvPr id="5" name="TextBox 4"/>
          <p:cNvSpPr txBox="1"/>
          <p:nvPr/>
        </p:nvSpPr>
        <p:spPr>
          <a:xfrm>
            <a:off x="5004048" y="3023197"/>
            <a:ext cx="3456384" cy="369332"/>
          </a:xfrm>
          <a:prstGeom prst="rect">
            <a:avLst/>
          </a:prstGeom>
          <a:noFill/>
        </p:spPr>
        <p:txBody>
          <a:bodyPr wrap="square" rtlCol="0">
            <a:spAutoFit/>
          </a:bodyPr>
          <a:lstStyle/>
          <a:p>
            <a:r>
              <a:rPr lang="en-US" dirty="0" smtClean="0"/>
              <a:t>http://acme.org/Profile/lipids-v1</a:t>
            </a:r>
            <a:endParaRPr lang="nl-NL" dirty="0"/>
          </a:p>
        </p:txBody>
      </p:sp>
      <p:grpSp>
        <p:nvGrpSpPr>
          <p:cNvPr id="6" name="Group 5"/>
          <p:cNvGrpSpPr/>
          <p:nvPr/>
        </p:nvGrpSpPr>
        <p:grpSpPr>
          <a:xfrm>
            <a:off x="5640691" y="1844824"/>
            <a:ext cx="1610948" cy="1156261"/>
            <a:chOff x="3419872" y="1474478"/>
            <a:chExt cx="1610948" cy="1156261"/>
          </a:xfrm>
        </p:grpSpPr>
        <p:pic>
          <p:nvPicPr>
            <p:cNvPr id="7" name="Picture 2" descr="http://icons.iconarchive.com/icons/icons-land/vista-hardware-devices/256/Home-Server-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dexnovaconsulting.com/images/internet_re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611560" y="2262385"/>
            <a:ext cx="2313454" cy="646331"/>
          </a:xfrm>
          <a:prstGeom prst="rect">
            <a:avLst/>
          </a:prstGeom>
          <a:noFill/>
        </p:spPr>
        <p:txBody>
          <a:bodyPr wrap="none" rtlCol="0">
            <a:spAutoFit/>
          </a:bodyPr>
          <a:lstStyle/>
          <a:p>
            <a:r>
              <a:rPr lang="en-US" sz="3600" dirty="0" smtClean="0"/>
              <a:t>1. Where?</a:t>
            </a:r>
            <a:endParaRPr lang="nl-NL" sz="3600" dirty="0"/>
          </a:p>
        </p:txBody>
      </p:sp>
      <p:sp>
        <p:nvSpPr>
          <p:cNvPr id="10" name="Rectangle 9"/>
          <p:cNvSpPr/>
          <p:nvPr/>
        </p:nvSpPr>
        <p:spPr bwMode="auto">
          <a:xfrm>
            <a:off x="612596" y="1889928"/>
            <a:ext cx="2952328" cy="3600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Lipid Report</a:t>
            </a: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i="1" dirty="0" smtClean="0">
                <a:latin typeface="Arial" charset="0"/>
              </a:rPr>
              <a:t>Wile E. COYOTE</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2009-03-03</a:t>
            </a:r>
            <a:r>
              <a:rPr kumimoji="0" lang="en-US" sz="1800" i="0" u="none" strike="noStrike" cap="none" normalizeH="0" dirty="0" smtClean="0">
                <a:ln>
                  <a:noFill/>
                </a:ln>
                <a:solidFill>
                  <a:schemeClr val="tx1"/>
                </a:solidFill>
                <a:effectLst/>
                <a:latin typeface="Arial" charset="0"/>
              </a:rPr>
              <a:t> 14:26</a:t>
            </a:r>
          </a:p>
          <a:p>
            <a:pPr marL="0" marR="0" indent="0" algn="l" defTabSz="914400" rtl="0" eaLnBrk="0" fontAlgn="base" latinLnBrk="0" hangingPunct="0">
              <a:lnSpc>
                <a:spcPct val="100000"/>
              </a:lnSpc>
              <a:spcBef>
                <a:spcPct val="0"/>
              </a:spcBef>
              <a:spcAft>
                <a:spcPct val="0"/>
              </a:spcAft>
              <a:buClrTx/>
              <a:buSzTx/>
              <a:buFontTx/>
              <a:buNone/>
              <a:tabLst/>
            </a:pPr>
            <a:endParaRPr lang="en-US" baseline="0"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dirty="0" smtClean="0">
                <a:ln>
                  <a:noFill/>
                </a:ln>
                <a:solidFill>
                  <a:schemeClr val="tx1"/>
                </a:solidFill>
                <a:effectLst/>
                <a:latin typeface="Arial" charset="0"/>
              </a:rPr>
              <a:t>Cholesterol 6.3 </a:t>
            </a:r>
            <a:r>
              <a:rPr kumimoji="0" lang="en-US" sz="1800" i="0" u="none" strike="noStrike" cap="none" normalizeH="0" dirty="0" err="1" smtClean="0">
                <a:ln>
                  <a:noFill/>
                </a:ln>
                <a:solidFill>
                  <a:schemeClr val="tx1"/>
                </a:solidFill>
                <a:effectLst/>
                <a:latin typeface="Arial" charset="0"/>
              </a:rPr>
              <a:t>mmol</a:t>
            </a:r>
            <a:r>
              <a:rPr kumimoji="0" lang="en-US" sz="1800" i="0" u="none" strike="noStrike" cap="none" normalizeH="0" dirty="0" smtClean="0">
                <a:ln>
                  <a:noFill/>
                </a:ln>
                <a:solidFill>
                  <a:schemeClr val="tx1"/>
                </a:solidFill>
                <a:effectLst/>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Triglyceride 1.3 </a:t>
            </a:r>
            <a:r>
              <a:rPr kumimoji="0" lang="en-US" sz="1800" i="0" u="none" strike="noStrike" cap="none" normalizeH="0" baseline="0" dirty="0" err="1" smtClean="0">
                <a:ln>
                  <a:noFill/>
                </a:ln>
                <a:solidFill>
                  <a:schemeClr val="tx1"/>
                </a:solidFill>
                <a:effectLst/>
                <a:latin typeface="Arial" charset="0"/>
              </a:rPr>
              <a:t>mmol</a:t>
            </a:r>
            <a:r>
              <a:rPr kumimoji="0" lang="en-US" sz="1800" i="0" u="none" strike="noStrike" cap="none" normalizeH="0" baseline="0" dirty="0" smtClean="0">
                <a:ln>
                  <a:noFill/>
                </a:ln>
                <a:solidFill>
                  <a:schemeClr val="tx1"/>
                </a:solidFill>
                <a:effectLst/>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HDL </a:t>
            </a:r>
            <a:r>
              <a:rPr lang="en-US" dirty="0" err="1" smtClean="0">
                <a:latin typeface="Arial" charset="0"/>
              </a:rPr>
              <a:t>Chol</a:t>
            </a:r>
            <a:r>
              <a:rPr lang="en-US" dirty="0" smtClean="0">
                <a:latin typeface="Arial" charset="0"/>
              </a:rPr>
              <a:t>. 1.3 </a:t>
            </a:r>
            <a:r>
              <a:rPr lang="en-US" dirty="0" err="1" smtClean="0">
                <a:latin typeface="Arial" charset="0"/>
              </a:rPr>
              <a:t>mmol</a:t>
            </a:r>
            <a:r>
              <a:rPr lang="en-US" dirty="0" smtClean="0">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LDL</a:t>
            </a:r>
            <a:r>
              <a:rPr kumimoji="0" lang="en-US" sz="1800" i="0" u="none" strike="noStrike" cap="none" normalizeH="0" dirty="0" smtClean="0">
                <a:ln>
                  <a:noFill/>
                </a:ln>
                <a:solidFill>
                  <a:schemeClr val="tx1"/>
                </a:solidFill>
                <a:effectLst/>
                <a:latin typeface="Arial" charset="0"/>
              </a:rPr>
              <a:t> </a:t>
            </a:r>
            <a:r>
              <a:rPr kumimoji="0" lang="en-US" sz="1800" i="0" u="none" strike="noStrike" cap="none" normalizeH="0" dirty="0" err="1" smtClean="0">
                <a:ln>
                  <a:noFill/>
                </a:ln>
                <a:solidFill>
                  <a:schemeClr val="tx1"/>
                </a:solidFill>
                <a:effectLst/>
                <a:latin typeface="Arial" charset="0"/>
              </a:rPr>
              <a:t>Chol</a:t>
            </a:r>
            <a:r>
              <a:rPr kumimoji="0" lang="en-US" sz="1800" i="0" u="none" strike="noStrike" cap="none" normalizeH="0" dirty="0" smtClean="0">
                <a:ln>
                  <a:noFill/>
                </a:ln>
                <a:solidFill>
                  <a:schemeClr val="tx1"/>
                </a:solidFill>
                <a:effectLst/>
                <a:latin typeface="Arial" charset="0"/>
              </a:rPr>
              <a:t>. 4.2 </a:t>
            </a:r>
            <a:r>
              <a:rPr kumimoji="0" lang="en-US" sz="1800" i="0" u="none" strike="noStrike" cap="none" normalizeH="0" dirty="0" err="1" smtClean="0">
                <a:ln>
                  <a:noFill/>
                </a:ln>
                <a:solidFill>
                  <a:schemeClr val="tx1"/>
                </a:solidFill>
                <a:effectLst/>
                <a:latin typeface="Arial" charset="0"/>
              </a:rPr>
              <a:t>mmol</a:t>
            </a:r>
            <a:r>
              <a:rPr lang="en-US" dirty="0" smtClean="0">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Dr. Pete Pathologist,</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Acme Labs</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solidFill>
                <a:schemeClr val="tx1"/>
              </a:solidFill>
              <a:effectLst/>
              <a:latin typeface="Arial" charset="0"/>
            </a:endParaRPr>
          </a:p>
        </p:txBody>
      </p:sp>
      <p:sp>
        <p:nvSpPr>
          <p:cNvPr id="11" name="Flowchart: Card 10"/>
          <p:cNvSpPr/>
          <p:nvPr/>
        </p:nvSpPr>
        <p:spPr bwMode="auto">
          <a:xfrm>
            <a:off x="2258649" y="5190036"/>
            <a:ext cx="3974083" cy="122413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err="1" smtClean="0">
                <a:latin typeface="Arial" panose="020B0604020202020204" pitchFamily="34" charset="0"/>
                <a:cs typeface="Arial" panose="020B0604020202020204" pitchFamily="34" charset="0"/>
              </a:rPr>
              <a:t>I’m</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a:t>
            </a:r>
          </a:p>
          <a:p>
            <a:pPr eaLnBrk="0" fontAlgn="base" hangingPunct="0">
              <a:spcBef>
                <a:spcPct val="0"/>
              </a:spcBef>
              <a:spcAft>
                <a:spcPct val="0"/>
              </a:spcAft>
            </a:pPr>
            <a:r>
              <a:rPr lang="nl-NL" b="1" dirty="0" smtClean="0">
                <a:latin typeface="Arial" panose="020B0604020202020204" pitchFamily="34" charset="0"/>
                <a:cs typeface="Arial" panose="020B0604020202020204" pitchFamily="34" charset="0"/>
              </a:rPr>
              <a:t>http://acme.org/Profiles/lipids-v1</a:t>
            </a:r>
            <a:endParaRPr lang="nl-NL" b="1"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cxnSp>
        <p:nvCxnSpPr>
          <p:cNvPr id="13" name="Elbow Connector 12"/>
          <p:cNvCxnSpPr>
            <a:endCxn id="7" idx="1"/>
          </p:cNvCxnSpPr>
          <p:nvPr/>
        </p:nvCxnSpPr>
        <p:spPr bwMode="auto">
          <a:xfrm rot="5400000" flipH="1" flipV="1">
            <a:off x="3280795" y="3013320"/>
            <a:ext cx="2950261" cy="1769532"/>
          </a:xfrm>
          <a:prstGeom prst="bentConnector2">
            <a:avLst/>
          </a:prstGeom>
          <a:ln>
            <a:headEnd type="none" w="med" len="med"/>
            <a:tailEnd type="arrow"/>
          </a:ln>
          <a:extLst/>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4816356" y="3717032"/>
            <a:ext cx="3788092" cy="369332"/>
          </a:xfrm>
          <a:prstGeom prst="rect">
            <a:avLst/>
          </a:prstGeom>
          <a:noFill/>
        </p:spPr>
        <p:txBody>
          <a:bodyPr wrap="square" rtlCol="0">
            <a:spAutoFit/>
          </a:bodyPr>
          <a:lstStyle/>
          <a:p>
            <a:r>
              <a:rPr lang="en-US" dirty="0"/>
              <a:t>http://</a:t>
            </a:r>
            <a:r>
              <a:rPr lang="en-US" dirty="0" smtClean="0"/>
              <a:t>acme.org/Profile/</a:t>
            </a:r>
            <a:r>
              <a:rPr lang="nl-NL" dirty="0" smtClean="0"/>
              <a:t>87408b94</a:t>
            </a:r>
            <a:endParaRPr lang="nl-NL" dirty="0"/>
          </a:p>
        </p:txBody>
      </p:sp>
      <p:sp>
        <p:nvSpPr>
          <p:cNvPr id="18" name="TextBox 17"/>
          <p:cNvSpPr txBox="1"/>
          <p:nvPr/>
        </p:nvSpPr>
        <p:spPr>
          <a:xfrm>
            <a:off x="6054381" y="3356992"/>
            <a:ext cx="596638" cy="400110"/>
          </a:xfrm>
          <a:prstGeom prst="rect">
            <a:avLst/>
          </a:prstGeom>
          <a:noFill/>
        </p:spPr>
        <p:txBody>
          <a:bodyPr wrap="none" rtlCol="0">
            <a:spAutoFit/>
          </a:bodyPr>
          <a:lstStyle/>
          <a:p>
            <a:r>
              <a:rPr lang="en-US" sz="2000" b="1" dirty="0" smtClean="0"/>
              <a:t>( or</a:t>
            </a:r>
            <a:endParaRPr lang="nl-NL" sz="2000" b="1" dirty="0"/>
          </a:p>
        </p:txBody>
      </p:sp>
      <p:sp>
        <p:nvSpPr>
          <p:cNvPr id="19" name="TextBox 18"/>
          <p:cNvSpPr txBox="1"/>
          <p:nvPr/>
        </p:nvSpPr>
        <p:spPr>
          <a:xfrm>
            <a:off x="4860032" y="4367785"/>
            <a:ext cx="4320480" cy="954107"/>
          </a:xfrm>
          <a:prstGeom prst="rect">
            <a:avLst/>
          </a:prstGeom>
          <a:noFill/>
        </p:spPr>
        <p:txBody>
          <a:bodyPr wrap="square" rtlCol="0">
            <a:spAutoFit/>
          </a:bodyPr>
          <a:lstStyle/>
          <a:p>
            <a:r>
              <a:rPr lang="en-US" i="1" dirty="0" smtClean="0"/>
              <a:t>any </a:t>
            </a:r>
            <a:r>
              <a:rPr lang="en-US" i="1" dirty="0"/>
              <a:t>valid technical FHIR id, not</a:t>
            </a:r>
          </a:p>
          <a:p>
            <a:r>
              <a:rPr lang="en-US" i="1" dirty="0"/>
              <a:t>necessarily “comprehensible</a:t>
            </a:r>
            <a:r>
              <a:rPr lang="en-US" i="1" dirty="0" smtClean="0"/>
              <a:t>” </a:t>
            </a:r>
            <a:r>
              <a:rPr lang="en-US" b="1" i="1" dirty="0" smtClean="0"/>
              <a:t>)</a:t>
            </a:r>
            <a:endParaRPr lang="en-US" b="1" i="1" dirty="0"/>
          </a:p>
          <a:p>
            <a:endParaRPr lang="nl-NL" sz="2000" b="1" dirty="0"/>
          </a:p>
        </p:txBody>
      </p:sp>
      <p:sp>
        <p:nvSpPr>
          <p:cNvPr id="21" name="TextBox 20"/>
          <p:cNvSpPr txBox="1"/>
          <p:nvPr/>
        </p:nvSpPr>
        <p:spPr>
          <a:xfrm>
            <a:off x="6012160" y="4037002"/>
            <a:ext cx="441146" cy="400110"/>
          </a:xfrm>
          <a:prstGeom prst="rect">
            <a:avLst/>
          </a:prstGeom>
          <a:noFill/>
        </p:spPr>
        <p:txBody>
          <a:bodyPr wrap="none" rtlCol="0">
            <a:spAutoFit/>
          </a:bodyPr>
          <a:lstStyle/>
          <a:p>
            <a:r>
              <a:rPr lang="en-US" sz="2000" b="1" dirty="0" smtClean="0"/>
              <a:t>or</a:t>
            </a:r>
            <a:endParaRPr lang="nl-NL" sz="2000" b="1" dirty="0"/>
          </a:p>
        </p:txBody>
      </p:sp>
    </p:spTree>
    <p:extLst>
      <p:ext uri="{BB962C8B-B14F-4D97-AF65-F5344CB8AC3E}">
        <p14:creationId xmlns:p14="http://schemas.microsoft.com/office/powerpoint/2010/main" val="170995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naming</a:t>
            </a:r>
            <a:endParaRPr lang="nl-NL" dirty="0"/>
          </a:p>
        </p:txBody>
      </p:sp>
      <p:sp>
        <p:nvSpPr>
          <p:cNvPr id="3" name="Content Placeholder 2"/>
          <p:cNvSpPr>
            <a:spLocks noGrp="1"/>
          </p:cNvSpPr>
          <p:nvPr>
            <p:ph idx="1"/>
          </p:nvPr>
        </p:nvSpPr>
        <p:spPr/>
        <p:txBody>
          <a:bodyPr/>
          <a:lstStyle/>
          <a:p>
            <a:r>
              <a:rPr lang="en-US" dirty="0" smtClean="0"/>
              <a:t>So, Profile has a </a:t>
            </a:r>
            <a:r>
              <a:rPr lang="en-US" i="1" dirty="0" smtClean="0"/>
              <a:t>REST id</a:t>
            </a:r>
            <a:r>
              <a:rPr lang="en-US" dirty="0" smtClean="0"/>
              <a:t> on a server</a:t>
            </a:r>
          </a:p>
          <a:p>
            <a:pPr lvl="1"/>
            <a:r>
              <a:rPr lang="en-US" dirty="0" smtClean="0"/>
              <a:t>Might not be under your control, server assigned</a:t>
            </a:r>
          </a:p>
          <a:p>
            <a:r>
              <a:rPr lang="en-US" dirty="0" smtClean="0"/>
              <a:t>But also:</a:t>
            </a:r>
          </a:p>
          <a:p>
            <a:pPr lvl="1"/>
            <a:r>
              <a:rPr lang="en-US" dirty="0" smtClean="0"/>
              <a:t>A “name” – human readable, e.g. “Lipid Profile”</a:t>
            </a:r>
          </a:p>
          <a:p>
            <a:pPr lvl="1"/>
            <a:r>
              <a:rPr lang="en-US" dirty="0" smtClean="0"/>
              <a:t>An “identifier” – author-assigned, globally unique</a:t>
            </a:r>
          </a:p>
          <a:p>
            <a:pPr lvl="2"/>
            <a:r>
              <a:rPr lang="en-US" i="1" dirty="0" smtClean="0"/>
              <a:t>OID</a:t>
            </a:r>
            <a:r>
              <a:rPr lang="en-US" dirty="0" smtClean="0"/>
              <a:t> (</a:t>
            </a:r>
            <a:r>
              <a:rPr lang="nl-NL" dirty="0" smtClean="0"/>
              <a:t>2.16.840.1.113883.10.20.2.1)</a:t>
            </a:r>
          </a:p>
          <a:p>
            <a:pPr lvl="2"/>
            <a:r>
              <a:rPr lang="nl-NL" i="1" dirty="0" smtClean="0"/>
              <a:t>UUID</a:t>
            </a:r>
            <a:r>
              <a:rPr lang="nl-NL" dirty="0" smtClean="0"/>
              <a:t> (09bd961e-c629-11e3-8841-1a514932ac01)</a:t>
            </a:r>
          </a:p>
          <a:p>
            <a:pPr lvl="2"/>
            <a:r>
              <a:rPr lang="en-US" i="1" dirty="0" smtClean="0"/>
              <a:t>URN</a:t>
            </a:r>
            <a:r>
              <a:rPr lang="en-US" dirty="0" smtClean="0"/>
              <a:t> </a:t>
            </a:r>
          </a:p>
          <a:p>
            <a:pPr lvl="3"/>
            <a:r>
              <a:rPr lang="en-US" dirty="0" err="1" smtClean="0"/>
              <a:t>urn:openEHR.org</a:t>
            </a:r>
            <a:r>
              <a:rPr lang="en-US" dirty="0" smtClean="0"/>
              <a:t>:</a:t>
            </a:r>
            <a:r>
              <a:rPr lang="nl-NL" dirty="0" smtClean="0"/>
              <a:t>EHR-ACTION.medication.v1</a:t>
            </a:r>
            <a:endParaRPr lang="en-US" dirty="0"/>
          </a:p>
          <a:p>
            <a:pPr lvl="3"/>
            <a:r>
              <a:rPr lang="en-US" dirty="0" smtClean="0"/>
              <a:t>http://hl7.org/fhir/Profiles/iso-21090-2011</a:t>
            </a:r>
          </a:p>
        </p:txBody>
      </p:sp>
    </p:spTree>
    <p:extLst>
      <p:ext uri="{BB962C8B-B14F-4D97-AF65-F5344CB8AC3E}">
        <p14:creationId xmlns:p14="http://schemas.microsoft.com/office/powerpoint/2010/main" val="1157349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a:t>
            </a:r>
            <a:endParaRPr lang="nl-NL" dirty="0"/>
          </a:p>
        </p:txBody>
      </p:sp>
      <p:sp>
        <p:nvSpPr>
          <p:cNvPr id="3" name="Content Placeholder 2"/>
          <p:cNvSpPr>
            <a:spLocks noGrp="1"/>
          </p:cNvSpPr>
          <p:nvPr>
            <p:ph idx="1"/>
          </p:nvPr>
        </p:nvSpPr>
        <p:spPr/>
        <p:txBody>
          <a:bodyPr/>
          <a:lstStyle/>
          <a:p>
            <a:pPr marL="342900" lvl="1" indent="-342900">
              <a:buSzPct val="75000"/>
              <a:buFont typeface="Wingdings" pitchFamily="2" charset="2"/>
              <a:buChar char="n"/>
            </a:pPr>
            <a:r>
              <a:rPr lang="en-US" sz="3000" dirty="0"/>
              <a:t>A “version” – author assigned</a:t>
            </a:r>
            <a:endParaRPr lang="nl-NL" sz="3000" dirty="0"/>
          </a:p>
          <a:p>
            <a:r>
              <a:rPr lang="en-US" dirty="0" smtClean="0"/>
              <a:t>So what if you </a:t>
            </a:r>
            <a:r>
              <a:rPr lang="en-US" i="1" dirty="0" smtClean="0"/>
              <a:t>change</a:t>
            </a:r>
            <a:r>
              <a:rPr lang="en-US" dirty="0" smtClean="0"/>
              <a:t> something after publishing?</a:t>
            </a:r>
          </a:p>
          <a:p>
            <a:pPr lvl="1"/>
            <a:r>
              <a:rPr lang="en-US" dirty="0" smtClean="0"/>
              <a:t>Just a typo?  Change of definition?</a:t>
            </a:r>
          </a:p>
          <a:p>
            <a:pPr lvl="1"/>
            <a:r>
              <a:rPr lang="en-US" dirty="0" smtClean="0"/>
              <a:t>Make something optional that wasn’t?</a:t>
            </a:r>
          </a:p>
          <a:p>
            <a:pPr lvl="1"/>
            <a:r>
              <a:rPr lang="en-US" dirty="0" smtClean="0"/>
              <a:t>Make something mandatory that was optional?</a:t>
            </a:r>
          </a:p>
          <a:p>
            <a:pPr lvl="1"/>
            <a:r>
              <a:rPr lang="en-US" dirty="0"/>
              <a:t>Add an extension? </a:t>
            </a:r>
            <a:endParaRPr lang="en-US" dirty="0" smtClean="0"/>
          </a:p>
          <a:p>
            <a:pPr marL="0" indent="0">
              <a:buNone/>
            </a:pPr>
            <a:endParaRPr lang="en-US" dirty="0"/>
          </a:p>
        </p:txBody>
      </p:sp>
    </p:spTree>
    <p:extLst>
      <p:ext uri="{BB962C8B-B14F-4D97-AF65-F5344CB8AC3E}">
        <p14:creationId xmlns:p14="http://schemas.microsoft.com/office/powerpoint/2010/main" val="3487709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“Non-breaking change”?</a:t>
            </a:r>
            <a:endParaRPr lang="nl-NL" dirty="0"/>
          </a:p>
        </p:txBody>
      </p:sp>
      <p:sp>
        <p:nvSpPr>
          <p:cNvPr id="3" name="Content Placeholder 2"/>
          <p:cNvSpPr>
            <a:spLocks noGrp="1"/>
          </p:cNvSpPr>
          <p:nvPr>
            <p:ph idx="1"/>
          </p:nvPr>
        </p:nvSpPr>
        <p:spPr/>
        <p:txBody>
          <a:bodyPr/>
          <a:lstStyle/>
          <a:p>
            <a:r>
              <a:rPr lang="en-US" dirty="0" smtClean="0"/>
              <a:t>If old data can still be:</a:t>
            </a:r>
          </a:p>
          <a:p>
            <a:pPr marL="514350" indent="-514350">
              <a:buFont typeface="+mj-lt"/>
              <a:buAutoNum type="arabicPeriod"/>
            </a:pPr>
            <a:r>
              <a:rPr lang="en-US" dirty="0" smtClean="0"/>
              <a:t>Validated against the new profile</a:t>
            </a:r>
          </a:p>
          <a:p>
            <a:pPr marL="514350" indent="-514350">
              <a:buFont typeface="+mj-lt"/>
              <a:buAutoNum type="arabicPeriod"/>
            </a:pPr>
            <a:r>
              <a:rPr lang="en-US" dirty="0" smtClean="0"/>
              <a:t>Correctly interpreted against the new profile</a:t>
            </a:r>
          </a:p>
          <a:p>
            <a:pPr marL="914400" lvl="1" indent="-514350"/>
            <a:r>
              <a:rPr lang="en-US" dirty="0" smtClean="0"/>
              <a:t>This can only be determined by the profile’s authors (and even depends on the way it is used)</a:t>
            </a:r>
          </a:p>
          <a:p>
            <a:pPr marL="514350" indent="-514350"/>
            <a:r>
              <a:rPr lang="en-US" dirty="0" smtClean="0"/>
              <a:t>A breaking change means you are producing </a:t>
            </a:r>
            <a:r>
              <a:rPr lang="en-US" i="1" dirty="0" smtClean="0"/>
              <a:t>a new profile</a:t>
            </a:r>
            <a:endParaRPr lang="en-US" dirty="0" smtClean="0"/>
          </a:p>
          <a:p>
            <a:pPr marL="914400" lvl="1" indent="-514350"/>
            <a:r>
              <a:rPr lang="en-US" dirty="0" smtClean="0"/>
              <a:t>The profile’s author-assigned identifier changes</a:t>
            </a:r>
          </a:p>
          <a:p>
            <a:pPr marL="914400" lvl="1" indent="-514350"/>
            <a:r>
              <a:rPr lang="en-US" dirty="0" smtClean="0"/>
              <a:t>A new Profile on the server, with a new REST </a:t>
            </a:r>
            <a:r>
              <a:rPr lang="en-US" dirty="0" err="1" smtClean="0"/>
              <a:t>utl</a:t>
            </a:r>
            <a:endParaRPr lang="en-US" dirty="0" smtClean="0"/>
          </a:p>
          <a:p>
            <a:pPr marL="914400" lvl="1" indent="-514350"/>
            <a:endParaRPr lang="nl-NL" dirty="0"/>
          </a:p>
        </p:txBody>
      </p:sp>
    </p:spTree>
    <p:extLst>
      <p:ext uri="{BB962C8B-B14F-4D97-AF65-F5344CB8AC3E}">
        <p14:creationId xmlns:p14="http://schemas.microsoft.com/office/powerpoint/2010/main" val="2654908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schema</a:t>
            </a:r>
            <a:endParaRPr lang="nl-NL" dirty="0"/>
          </a:p>
        </p:txBody>
      </p:sp>
      <p:sp>
        <p:nvSpPr>
          <p:cNvPr id="3" name="Content Placeholder 2"/>
          <p:cNvSpPr>
            <a:spLocks noGrp="1"/>
          </p:cNvSpPr>
          <p:nvPr>
            <p:ph idx="1"/>
          </p:nvPr>
        </p:nvSpPr>
        <p:spPr/>
        <p:txBody>
          <a:bodyPr/>
          <a:lstStyle/>
          <a:p>
            <a:r>
              <a:rPr lang="en-US" dirty="0" smtClean="0"/>
              <a:t>We used </a:t>
            </a:r>
            <a:r>
              <a:rPr lang="en-US" i="1" dirty="0" smtClean="0"/>
              <a:t>semantic versioning</a:t>
            </a:r>
            <a:endParaRPr lang="en-US" dirty="0"/>
          </a:p>
          <a:p>
            <a:pPr lvl="1"/>
            <a:r>
              <a:rPr lang="en-US" dirty="0" smtClean="0"/>
              <a:t>Uses “&lt;major&gt;.&lt;minor&gt;.&lt;patch&gt;”</a:t>
            </a:r>
          </a:p>
          <a:p>
            <a:pPr lvl="1"/>
            <a:r>
              <a:rPr lang="en-US" dirty="0" smtClean="0"/>
              <a:t>See semver.org</a:t>
            </a:r>
          </a:p>
          <a:p>
            <a:r>
              <a:rPr lang="en-US" dirty="0" smtClean="0"/>
              <a:t>Major version number is increased on breaking changes</a:t>
            </a:r>
          </a:p>
          <a:p>
            <a:r>
              <a:rPr lang="en-US" dirty="0" smtClean="0"/>
              <a:t>Major version number is part of author-assigned identifier AND REST </a:t>
            </a:r>
            <a:r>
              <a:rPr lang="en-US" dirty="0" err="1" smtClean="0"/>
              <a:t>url</a:t>
            </a:r>
            <a:endParaRPr lang="en-US" dirty="0" smtClean="0"/>
          </a:p>
          <a:p>
            <a:r>
              <a:rPr lang="en-US" dirty="0" smtClean="0"/>
              <a:t>Both versions may co-exist on server, they have different URLs and names</a:t>
            </a:r>
            <a:endParaRPr lang="nl-NL" dirty="0"/>
          </a:p>
        </p:txBody>
      </p:sp>
    </p:spTree>
    <p:extLst>
      <p:ext uri="{BB962C8B-B14F-4D97-AF65-F5344CB8AC3E}">
        <p14:creationId xmlns:p14="http://schemas.microsoft.com/office/powerpoint/2010/main" val="6590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val="617528191"/>
              </p:ext>
            </p:extLst>
          </p:nvPr>
        </p:nvGraphicFramePr>
        <p:xfrm>
          <a:off x="539552" y="1628800"/>
          <a:ext cx="4608512" cy="1112520"/>
        </p:xfrm>
        <a:graphic>
          <a:graphicData uri="http://schemas.openxmlformats.org/drawingml/2006/table">
            <a:tbl>
              <a:tblPr firstRow="1" bandRow="1">
                <a:tableStyleId>{7DF18680-E054-41AD-8BC1-D1AEF772440D}</a:tableStyleId>
              </a:tblPr>
              <a:tblGrid>
                <a:gridCol w="966413"/>
                <a:gridCol w="3642099"/>
              </a:tblGrid>
              <a:tr h="370840">
                <a:tc>
                  <a:txBody>
                    <a:bodyPr/>
                    <a:lstStyle/>
                    <a:p>
                      <a:r>
                        <a:rPr lang="en-US" dirty="0" err="1" smtClean="0"/>
                        <a:t>Url</a:t>
                      </a:r>
                      <a:endParaRPr lang="nl-NL" dirty="0"/>
                    </a:p>
                  </a:txBody>
                  <a:tcPr/>
                </a:tc>
                <a:tc>
                  <a:txBody>
                    <a:bodyPr/>
                    <a:lstStyle/>
                    <a:p>
                      <a:r>
                        <a:rPr lang="en-US" dirty="0" smtClean="0"/>
                        <a:t>http://fhir.nl/Profile/patient.v1</a:t>
                      </a:r>
                      <a:endParaRPr lang="nl-NL" dirty="0"/>
                    </a:p>
                  </a:txBody>
                  <a:tcPr/>
                </a:tc>
              </a:tr>
              <a:tr h="370840">
                <a:tc>
                  <a:txBody>
                    <a:bodyPr/>
                    <a:lstStyle/>
                    <a:p>
                      <a:r>
                        <a:rPr lang="en-US" dirty="0" smtClean="0"/>
                        <a:t>Id</a:t>
                      </a:r>
                      <a:endParaRPr lang="nl-NL" dirty="0"/>
                    </a:p>
                  </a:txBody>
                  <a:tcPr/>
                </a:tc>
                <a:tc>
                  <a:txBody>
                    <a:bodyPr/>
                    <a:lstStyle/>
                    <a:p>
                      <a:r>
                        <a:rPr lang="en-US" dirty="0" smtClean="0"/>
                        <a:t>urn:fhir.nl:profile:patient:v1</a:t>
                      </a:r>
                      <a:endParaRPr lang="nl-NL" dirty="0"/>
                    </a:p>
                  </a:txBody>
                  <a:tcPr/>
                </a:tc>
              </a:tr>
              <a:tr h="370840">
                <a:tc>
                  <a:txBody>
                    <a:bodyPr/>
                    <a:lstStyle/>
                    <a:p>
                      <a:r>
                        <a:rPr lang="en-US" dirty="0" smtClean="0"/>
                        <a:t>Version</a:t>
                      </a:r>
                      <a:endParaRPr lang="nl-NL" dirty="0"/>
                    </a:p>
                  </a:txBody>
                  <a:tcPr/>
                </a:tc>
                <a:tc>
                  <a:txBody>
                    <a:bodyPr/>
                    <a:lstStyle/>
                    <a:p>
                      <a:r>
                        <a:rPr lang="en-US" dirty="0" smtClean="0"/>
                        <a:t>1.0.0</a:t>
                      </a:r>
                      <a:endParaRPr lang="nl-NL"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97482207"/>
              </p:ext>
            </p:extLst>
          </p:nvPr>
        </p:nvGraphicFramePr>
        <p:xfrm>
          <a:off x="539552" y="2924944"/>
          <a:ext cx="4608512" cy="1112520"/>
        </p:xfrm>
        <a:graphic>
          <a:graphicData uri="http://schemas.openxmlformats.org/drawingml/2006/table">
            <a:tbl>
              <a:tblPr firstRow="1" bandRow="1">
                <a:tableStyleId>{7DF18680-E054-41AD-8BC1-D1AEF772440D}</a:tableStyleId>
              </a:tblPr>
              <a:tblGrid>
                <a:gridCol w="966413"/>
                <a:gridCol w="3642099"/>
              </a:tblGrid>
              <a:tr h="370840">
                <a:tc>
                  <a:txBody>
                    <a:bodyPr/>
                    <a:lstStyle/>
                    <a:p>
                      <a:r>
                        <a:rPr lang="en-US" dirty="0" err="1" smtClean="0"/>
                        <a:t>Url</a:t>
                      </a:r>
                      <a:endParaRPr lang="nl-NL" dirty="0"/>
                    </a:p>
                  </a:txBody>
                  <a:tcPr/>
                </a:tc>
                <a:tc>
                  <a:txBody>
                    <a:bodyPr/>
                    <a:lstStyle/>
                    <a:p>
                      <a:r>
                        <a:rPr lang="en-US" dirty="0" smtClean="0"/>
                        <a:t>http://fhir.nl/Profile/patient.v1</a:t>
                      </a:r>
                      <a:endParaRPr lang="nl-NL" dirty="0"/>
                    </a:p>
                  </a:txBody>
                  <a:tcPr/>
                </a:tc>
              </a:tr>
              <a:tr h="370840">
                <a:tc>
                  <a:txBody>
                    <a:bodyPr/>
                    <a:lstStyle/>
                    <a:p>
                      <a:r>
                        <a:rPr lang="en-US" dirty="0" smtClean="0"/>
                        <a:t>Id</a:t>
                      </a:r>
                      <a:endParaRPr lang="nl-NL" dirty="0"/>
                    </a:p>
                  </a:txBody>
                  <a:tcPr/>
                </a:tc>
                <a:tc>
                  <a:txBody>
                    <a:bodyPr/>
                    <a:lstStyle/>
                    <a:p>
                      <a:r>
                        <a:rPr lang="en-US" dirty="0" smtClean="0"/>
                        <a:t>urn:fhir.nl:profile:patient:v1</a:t>
                      </a:r>
                      <a:endParaRPr lang="nl-NL" dirty="0"/>
                    </a:p>
                  </a:txBody>
                  <a:tcPr/>
                </a:tc>
              </a:tr>
              <a:tr h="370840">
                <a:tc>
                  <a:txBody>
                    <a:bodyPr/>
                    <a:lstStyle/>
                    <a:p>
                      <a:r>
                        <a:rPr lang="en-US" dirty="0" smtClean="0"/>
                        <a:t>Version</a:t>
                      </a:r>
                      <a:endParaRPr lang="nl-NL" dirty="0"/>
                    </a:p>
                  </a:txBody>
                  <a:tcPr/>
                </a:tc>
                <a:tc>
                  <a:txBody>
                    <a:bodyPr/>
                    <a:lstStyle/>
                    <a:p>
                      <a:r>
                        <a:rPr lang="en-US" dirty="0" smtClean="0"/>
                        <a:t>1.0.1</a:t>
                      </a:r>
                      <a:endParaRPr lang="nl-NL" dirty="0"/>
                    </a:p>
                  </a:txBody>
                  <a:tcPr/>
                </a:tc>
              </a:tr>
            </a:tbl>
          </a:graphicData>
        </a:graphic>
      </p:graphicFrame>
      <p:sp>
        <p:nvSpPr>
          <p:cNvPr id="7" name="TextBox 6"/>
          <p:cNvSpPr txBox="1"/>
          <p:nvPr/>
        </p:nvSpPr>
        <p:spPr>
          <a:xfrm>
            <a:off x="5364088" y="2433662"/>
            <a:ext cx="2736304" cy="923330"/>
          </a:xfrm>
          <a:prstGeom prst="rect">
            <a:avLst/>
          </a:prstGeom>
          <a:noFill/>
        </p:spPr>
        <p:txBody>
          <a:bodyPr wrap="square" rtlCol="0">
            <a:spAutoFit/>
          </a:bodyPr>
          <a:lstStyle/>
          <a:p>
            <a:r>
              <a:rPr lang="en-US" dirty="0" smtClean="0"/>
              <a:t>…after a small typo, clarification or correction (“</a:t>
            </a:r>
            <a:r>
              <a:rPr lang="en-US" dirty="0" err="1" smtClean="0"/>
              <a:t>bugfix</a:t>
            </a:r>
            <a:r>
              <a:rPr lang="en-US" dirty="0" smtClean="0"/>
              <a:t>”) becomes…</a:t>
            </a:r>
          </a:p>
        </p:txBody>
      </p:sp>
      <p:sp>
        <p:nvSpPr>
          <p:cNvPr id="8" name="TextBox 7"/>
          <p:cNvSpPr txBox="1"/>
          <p:nvPr/>
        </p:nvSpPr>
        <p:spPr>
          <a:xfrm>
            <a:off x="5364088" y="3585790"/>
            <a:ext cx="2736304" cy="923330"/>
          </a:xfrm>
          <a:prstGeom prst="rect">
            <a:avLst/>
          </a:prstGeom>
          <a:noFill/>
        </p:spPr>
        <p:txBody>
          <a:bodyPr wrap="square" rtlCol="0">
            <a:spAutoFit/>
          </a:bodyPr>
          <a:lstStyle/>
          <a:p>
            <a:r>
              <a:rPr lang="en-US" dirty="0" smtClean="0"/>
              <a:t>…after a bigger non-breaking change, like an addition, becomes…</a:t>
            </a:r>
          </a:p>
        </p:txBody>
      </p:sp>
      <p:graphicFrame>
        <p:nvGraphicFramePr>
          <p:cNvPr id="9" name="Table 8"/>
          <p:cNvGraphicFramePr>
            <a:graphicFrameLocks noGrp="1"/>
          </p:cNvGraphicFramePr>
          <p:nvPr>
            <p:extLst>
              <p:ext uri="{D42A27DB-BD31-4B8C-83A1-F6EECF244321}">
                <p14:modId xmlns:p14="http://schemas.microsoft.com/office/powerpoint/2010/main" val="1174619074"/>
              </p:ext>
            </p:extLst>
          </p:nvPr>
        </p:nvGraphicFramePr>
        <p:xfrm>
          <a:off x="539552" y="4221088"/>
          <a:ext cx="4608512" cy="1112520"/>
        </p:xfrm>
        <a:graphic>
          <a:graphicData uri="http://schemas.openxmlformats.org/drawingml/2006/table">
            <a:tbl>
              <a:tblPr firstRow="1" bandRow="1">
                <a:tableStyleId>{7DF18680-E054-41AD-8BC1-D1AEF772440D}</a:tableStyleId>
              </a:tblPr>
              <a:tblGrid>
                <a:gridCol w="966413"/>
                <a:gridCol w="3642099"/>
              </a:tblGrid>
              <a:tr h="370840">
                <a:tc>
                  <a:txBody>
                    <a:bodyPr/>
                    <a:lstStyle/>
                    <a:p>
                      <a:r>
                        <a:rPr lang="en-US" dirty="0" err="1" smtClean="0"/>
                        <a:t>Url</a:t>
                      </a:r>
                      <a:endParaRPr lang="nl-NL" dirty="0"/>
                    </a:p>
                  </a:txBody>
                  <a:tcPr/>
                </a:tc>
                <a:tc>
                  <a:txBody>
                    <a:bodyPr/>
                    <a:lstStyle/>
                    <a:p>
                      <a:r>
                        <a:rPr lang="en-US" dirty="0" smtClean="0"/>
                        <a:t>http://fhir.nl/Profile/patient.v1</a:t>
                      </a:r>
                      <a:endParaRPr lang="nl-NL" dirty="0"/>
                    </a:p>
                  </a:txBody>
                  <a:tcPr/>
                </a:tc>
              </a:tr>
              <a:tr h="370840">
                <a:tc>
                  <a:txBody>
                    <a:bodyPr/>
                    <a:lstStyle/>
                    <a:p>
                      <a:r>
                        <a:rPr lang="en-US" dirty="0" smtClean="0"/>
                        <a:t>Id</a:t>
                      </a:r>
                      <a:endParaRPr lang="nl-NL" dirty="0"/>
                    </a:p>
                  </a:txBody>
                  <a:tcPr/>
                </a:tc>
                <a:tc>
                  <a:txBody>
                    <a:bodyPr/>
                    <a:lstStyle/>
                    <a:p>
                      <a:r>
                        <a:rPr lang="en-US" dirty="0" smtClean="0"/>
                        <a:t>urn:fhir.nl:profile:patient:v1</a:t>
                      </a:r>
                      <a:endParaRPr lang="nl-NL" dirty="0"/>
                    </a:p>
                  </a:txBody>
                  <a:tcPr/>
                </a:tc>
              </a:tr>
              <a:tr h="370840">
                <a:tc>
                  <a:txBody>
                    <a:bodyPr/>
                    <a:lstStyle/>
                    <a:p>
                      <a:r>
                        <a:rPr lang="en-US" dirty="0" smtClean="0"/>
                        <a:t>Version</a:t>
                      </a:r>
                      <a:endParaRPr lang="nl-NL" dirty="0"/>
                    </a:p>
                  </a:txBody>
                  <a:tcPr/>
                </a:tc>
                <a:tc>
                  <a:txBody>
                    <a:bodyPr/>
                    <a:lstStyle/>
                    <a:p>
                      <a:r>
                        <a:rPr lang="en-US" dirty="0" smtClean="0"/>
                        <a:t>1.1.0</a:t>
                      </a:r>
                      <a:endParaRPr lang="nl-NL"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00574024"/>
              </p:ext>
            </p:extLst>
          </p:nvPr>
        </p:nvGraphicFramePr>
        <p:xfrm>
          <a:off x="539552" y="5484832"/>
          <a:ext cx="4608512" cy="1112520"/>
        </p:xfrm>
        <a:graphic>
          <a:graphicData uri="http://schemas.openxmlformats.org/drawingml/2006/table">
            <a:tbl>
              <a:tblPr firstRow="1" bandRow="1">
                <a:tableStyleId>{7DF18680-E054-41AD-8BC1-D1AEF772440D}</a:tableStyleId>
              </a:tblPr>
              <a:tblGrid>
                <a:gridCol w="966413"/>
                <a:gridCol w="3642099"/>
              </a:tblGrid>
              <a:tr h="370840">
                <a:tc>
                  <a:txBody>
                    <a:bodyPr/>
                    <a:lstStyle/>
                    <a:p>
                      <a:r>
                        <a:rPr lang="en-US" dirty="0" err="1" smtClean="0"/>
                        <a:t>Url</a:t>
                      </a:r>
                      <a:endParaRPr lang="nl-NL" dirty="0"/>
                    </a:p>
                  </a:txBody>
                  <a:tcPr/>
                </a:tc>
                <a:tc>
                  <a:txBody>
                    <a:bodyPr/>
                    <a:lstStyle/>
                    <a:p>
                      <a:r>
                        <a:rPr lang="en-US" dirty="0" smtClean="0"/>
                        <a:t>http://fhir.nl/Profile/patient.v2</a:t>
                      </a:r>
                      <a:endParaRPr lang="nl-NL" dirty="0"/>
                    </a:p>
                  </a:txBody>
                  <a:tcPr/>
                </a:tc>
              </a:tr>
              <a:tr h="370840">
                <a:tc>
                  <a:txBody>
                    <a:bodyPr/>
                    <a:lstStyle/>
                    <a:p>
                      <a:r>
                        <a:rPr lang="en-US" dirty="0" smtClean="0"/>
                        <a:t>Id</a:t>
                      </a:r>
                      <a:endParaRPr lang="nl-NL" dirty="0"/>
                    </a:p>
                  </a:txBody>
                  <a:tcPr/>
                </a:tc>
                <a:tc>
                  <a:txBody>
                    <a:bodyPr/>
                    <a:lstStyle/>
                    <a:p>
                      <a:r>
                        <a:rPr lang="en-US" dirty="0" smtClean="0"/>
                        <a:t>urn:fhir.nl:profile:patient:v2</a:t>
                      </a:r>
                      <a:endParaRPr lang="nl-NL" dirty="0"/>
                    </a:p>
                  </a:txBody>
                  <a:tcPr/>
                </a:tc>
              </a:tr>
              <a:tr h="370840">
                <a:tc>
                  <a:txBody>
                    <a:bodyPr/>
                    <a:lstStyle/>
                    <a:p>
                      <a:r>
                        <a:rPr lang="en-US" dirty="0" smtClean="0"/>
                        <a:t>Version</a:t>
                      </a:r>
                      <a:endParaRPr lang="nl-NL" dirty="0"/>
                    </a:p>
                  </a:txBody>
                  <a:tcPr/>
                </a:tc>
                <a:tc>
                  <a:txBody>
                    <a:bodyPr/>
                    <a:lstStyle/>
                    <a:p>
                      <a:r>
                        <a:rPr lang="en-US" dirty="0" smtClean="0"/>
                        <a:t>2.0.0</a:t>
                      </a:r>
                      <a:endParaRPr lang="nl-NL" dirty="0"/>
                    </a:p>
                  </a:txBody>
                  <a:tcPr/>
                </a:tc>
              </a:tr>
            </a:tbl>
          </a:graphicData>
        </a:graphic>
      </p:graphicFrame>
      <p:sp>
        <p:nvSpPr>
          <p:cNvPr id="12" name="TextBox 11"/>
          <p:cNvSpPr txBox="1"/>
          <p:nvPr/>
        </p:nvSpPr>
        <p:spPr>
          <a:xfrm>
            <a:off x="5220072" y="5169966"/>
            <a:ext cx="2736304" cy="923330"/>
          </a:xfrm>
          <a:prstGeom prst="rect">
            <a:avLst/>
          </a:prstGeom>
          <a:noFill/>
        </p:spPr>
        <p:txBody>
          <a:bodyPr wrap="square" rtlCol="0">
            <a:spAutoFit/>
          </a:bodyPr>
          <a:lstStyle/>
          <a:p>
            <a:r>
              <a:rPr lang="en-US" dirty="0" smtClean="0"/>
              <a:t>…after a breaking change (like cardinality) becomes…</a:t>
            </a:r>
          </a:p>
        </p:txBody>
      </p:sp>
    </p:spTree>
    <p:extLst>
      <p:ext uri="{BB962C8B-B14F-4D97-AF65-F5344CB8AC3E}">
        <p14:creationId xmlns:p14="http://schemas.microsoft.com/office/powerpoint/2010/main" val="43340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a Profile</a:t>
            </a:r>
            <a:endParaRPr lang="nl-NL" dirty="0"/>
          </a:p>
        </p:txBody>
      </p:sp>
      <p:sp>
        <p:nvSpPr>
          <p:cNvPr id="3" name="Content Placeholder 2"/>
          <p:cNvSpPr>
            <a:spLocks noGrp="1"/>
          </p:cNvSpPr>
          <p:nvPr>
            <p:ph idx="1"/>
          </p:nvPr>
        </p:nvSpPr>
        <p:spPr/>
        <p:txBody>
          <a:bodyPr/>
          <a:lstStyle/>
          <a:p>
            <a:r>
              <a:rPr lang="en-US" dirty="0" smtClean="0"/>
              <a:t>Let’s do this in Forge</a:t>
            </a:r>
          </a:p>
          <a:p>
            <a:endParaRPr lang="en-US" dirty="0"/>
          </a:p>
          <a:p>
            <a:pPr lvl="1"/>
            <a:r>
              <a:rPr lang="en-US" dirty="0" smtClean="0"/>
              <a:t>Chose: “New Empty Profile”</a:t>
            </a:r>
          </a:p>
          <a:p>
            <a:pPr lvl="1"/>
            <a:r>
              <a:rPr lang="en-US" dirty="0" smtClean="0"/>
              <a:t>A screen to input Profile metadata appears</a:t>
            </a:r>
          </a:p>
          <a:p>
            <a:pPr lvl="1"/>
            <a:r>
              <a:rPr lang="en-US" dirty="0" smtClean="0"/>
              <a:t>&amp; Save</a:t>
            </a:r>
            <a:endParaRPr lang="nl-NL" dirty="0"/>
          </a:p>
        </p:txBody>
      </p:sp>
    </p:spTree>
    <p:extLst>
      <p:ext uri="{BB962C8B-B14F-4D97-AF65-F5344CB8AC3E}">
        <p14:creationId xmlns:p14="http://schemas.microsoft.com/office/powerpoint/2010/main" val="3015739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Structures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val="1312564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Introduce ourselves</a:t>
            </a:r>
            <a:endParaRPr lang="en-US" dirty="0"/>
          </a:p>
        </p:txBody>
      </p:sp>
      <p:sp>
        <p:nvSpPr>
          <p:cNvPr id="8195" name="Rectangle 3"/>
          <p:cNvSpPr>
            <a:spLocks noGrp="1" noChangeArrowheads="1"/>
          </p:cNvSpPr>
          <p:nvPr>
            <p:ph idx="1"/>
          </p:nvPr>
        </p:nvSpPr>
        <p:spPr/>
        <p:txBody>
          <a:bodyPr/>
          <a:lstStyle/>
          <a:p>
            <a:r>
              <a:rPr lang="en-US" dirty="0" smtClean="0"/>
              <a:t>Who has looked at Profile in the spec for more than 5 minutes?</a:t>
            </a:r>
          </a:p>
          <a:p>
            <a:endParaRPr lang="en-US" dirty="0" smtClean="0"/>
          </a:p>
          <a:p>
            <a:r>
              <a:rPr lang="en-US" dirty="0" smtClean="0"/>
              <a:t>Who has near-future needs for authoring profiles?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4849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50385" y="2132856"/>
            <a:ext cx="5544615" cy="439248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What’s in a profile?</a:t>
            </a:r>
            <a:endParaRPr lang="nl-NL" dirty="0"/>
          </a:p>
        </p:txBody>
      </p:sp>
      <p:sp>
        <p:nvSpPr>
          <p:cNvPr id="5" name="Rectangle 4"/>
          <p:cNvSpPr/>
          <p:nvPr/>
        </p:nvSpPr>
        <p:spPr bwMode="auto">
          <a:xfrm>
            <a:off x="755575" y="2348880"/>
            <a:ext cx="5134237" cy="109812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“Lipid Profile” v1.0.0  </a:t>
            </a:r>
            <a:r>
              <a:rPr kumimoji="0" lang="en-US" sz="1800" b="1" i="1" u="none" strike="noStrike" cap="none" normalizeH="0" baseline="0" dirty="0" smtClean="0">
                <a:ln>
                  <a:noFill/>
                </a:ln>
                <a:solidFill>
                  <a:schemeClr val="tx1"/>
                </a:solidFill>
                <a:effectLst/>
                <a:latin typeface="Arial" charset="0"/>
              </a:rPr>
              <a:t>Draft</a:t>
            </a:r>
            <a:endParaRPr kumimoji="0" lang="en-US" sz="1800" b="1" i="0" u="none" strike="noStrike" cap="none" normalizeH="0" baseline="0" dirty="0" smtClean="0">
              <a:ln>
                <a:noFill/>
              </a:ln>
              <a:solidFill>
                <a:schemeClr val="tx1"/>
              </a:solidFill>
              <a:effectLst/>
              <a:latin typeface="Arial" charset="0"/>
            </a:endParaRPr>
          </a:p>
          <a:p>
            <a:pPr eaLnBrk="0" fontAlgn="base" hangingPunct="0">
              <a:spcBef>
                <a:spcPct val="0"/>
              </a:spcBef>
              <a:spcAft>
                <a:spcPct val="0"/>
              </a:spcAft>
            </a:pPr>
            <a:r>
              <a:rPr lang="en-US" b="1" dirty="0" smtClean="0">
                <a:latin typeface="Arial" charset="0"/>
              </a:rPr>
              <a:t>urn:acme.org:lipid-profile:v1</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Author:</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e.kramer@furore.com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493273" y="3861048"/>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a:t>
            </a:r>
            <a:r>
              <a:rPr lang="en-US" b="1" dirty="0" err="1" smtClean="0">
                <a:latin typeface="Arial" charset="0"/>
              </a:rPr>
              <a:t>LipidProfile</a:t>
            </a:r>
            <a:r>
              <a:rPr lang="en-US" b="1" dirty="0" smtClean="0">
                <a:latin typeface="Arial"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6444208" y="2852923"/>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instances (via Tag)</a:t>
            </a:r>
          </a:p>
        </p:txBody>
      </p:sp>
      <p:cxnSp>
        <p:nvCxnSpPr>
          <p:cNvPr id="17" name="Straight Arrow Connector 16"/>
          <p:cNvCxnSpPr>
            <a:stCxn id="26" idx="1"/>
          </p:cNvCxnSpPr>
          <p:nvPr/>
        </p:nvCxnSpPr>
        <p:spPr bwMode="auto">
          <a:xfrm flipH="1">
            <a:off x="5724128" y="3861048"/>
            <a:ext cx="585705" cy="144016"/>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3" name="Rectangle 2"/>
          <p:cNvSpPr/>
          <p:nvPr/>
        </p:nvSpPr>
        <p:spPr>
          <a:xfrm>
            <a:off x="539552" y="1691516"/>
            <a:ext cx="5544615" cy="369332"/>
          </a:xfrm>
          <a:prstGeom prst="rect">
            <a:avLst/>
          </a:prstGeom>
        </p:spPr>
        <p:txBody>
          <a:bodyPr wrap="square">
            <a:spAutoFit/>
          </a:bodyPr>
          <a:lstStyle/>
          <a:p>
            <a:r>
              <a:rPr lang="en-US" dirty="0" smtClean="0"/>
              <a:t>Profile at </a:t>
            </a:r>
            <a:r>
              <a:rPr lang="en-US" dirty="0"/>
              <a:t>http://</a:t>
            </a:r>
            <a:r>
              <a:rPr lang="en-US" dirty="0" smtClean="0"/>
              <a:t>acme.org/Profiles/lipids-v1</a:t>
            </a:r>
            <a:endParaRPr lang="en-US" dirty="0"/>
          </a:p>
        </p:txBody>
      </p:sp>
      <p:sp>
        <p:nvSpPr>
          <p:cNvPr id="21" name="Rectangle 20"/>
          <p:cNvSpPr/>
          <p:nvPr/>
        </p:nvSpPr>
        <p:spPr bwMode="auto">
          <a:xfrm>
            <a:off x="755576" y="3861048"/>
            <a:ext cx="2376264" cy="17641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Extension</a:t>
            </a:r>
            <a:r>
              <a:rPr kumimoji="0" lang="en-US" sz="1800" b="1" i="0" u="none" strike="noStrike" cap="none" normalizeH="0" baseline="0" dirty="0" smtClean="0">
                <a:ln>
                  <a:noFill/>
                </a:ln>
                <a:solidFill>
                  <a:schemeClr val="tx1"/>
                </a:solidFill>
                <a:effectLst/>
                <a:latin typeface="Arial" charset="0"/>
              </a:rPr>
              <a:t> ‘calculated’</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3" name="Rectangle 22"/>
          <p:cNvSpPr/>
          <p:nvPr/>
        </p:nvSpPr>
        <p:spPr bwMode="auto">
          <a:xfrm>
            <a:off x="3563888" y="4545124"/>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“Triglyceride”</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4" name="Rectangle 23"/>
          <p:cNvSpPr/>
          <p:nvPr/>
        </p:nvSpPr>
        <p:spPr bwMode="auto">
          <a:xfrm>
            <a:off x="3635896" y="5121188"/>
            <a:ext cx="2376264" cy="118813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a:t>
            </a:r>
            <a:r>
              <a:rPr lang="en-US" b="1" dirty="0" err="1" smtClean="0">
                <a:latin typeface="Arial" charset="0"/>
              </a:rPr>
              <a:t>LDLCholesterol</a:t>
            </a:r>
            <a:r>
              <a:rPr lang="en-US" b="1" dirty="0" smtClean="0">
                <a:latin typeface="Arial" charset="0"/>
              </a:rPr>
              <a:t>”</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6660232" y="3014954"/>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 (via Tag)</a:t>
            </a:r>
          </a:p>
        </p:txBody>
      </p:sp>
      <p:sp>
        <p:nvSpPr>
          <p:cNvPr id="26" name="Rectangle 25"/>
          <p:cNvSpPr/>
          <p:nvPr/>
        </p:nvSpPr>
        <p:spPr bwMode="auto">
          <a:xfrm>
            <a:off x="6309833" y="3429000"/>
            <a:ext cx="2304256" cy="864096"/>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tx1"/>
                </a:solidFill>
                <a:effectLst/>
                <a:latin typeface="Arial" charset="0"/>
              </a:rPr>
              <a:t>DiagnosticReport</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instance (via Tag)</a:t>
            </a:r>
          </a:p>
        </p:txBody>
      </p:sp>
      <p:grpSp>
        <p:nvGrpSpPr>
          <p:cNvPr id="27" name="Group 26"/>
          <p:cNvGrpSpPr/>
          <p:nvPr/>
        </p:nvGrpSpPr>
        <p:grpSpPr>
          <a:xfrm>
            <a:off x="6854871" y="1916690"/>
            <a:ext cx="1610948" cy="1156261"/>
            <a:chOff x="3419872" y="1474478"/>
            <a:chExt cx="1610948" cy="1156261"/>
          </a:xfrm>
        </p:grpSpPr>
        <p:pic>
          <p:nvPicPr>
            <p:cNvPr id="28"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dexnovaconsulting.com/images/internet_re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012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7"/>
                                        </p:tgtEl>
                                      </p:cBhvr>
                                      <p:by x="130000" y="130000"/>
                                    </p:animScale>
                                  </p:childTnLst>
                                </p:cTn>
                              </p:par>
                              <p:par>
                                <p:cTn id="7" presetID="6" presetClass="emph" presetSubtype="0" autoRev="1" fill="hold" grpId="0" nodeType="withEffect">
                                  <p:stCondLst>
                                    <p:cond delay="0"/>
                                  </p:stCondLst>
                                  <p:childTnLst>
                                    <p:animScale>
                                      <p:cBhvr>
                                        <p:cTn id="8" dur="500" fill="hold"/>
                                        <p:tgtEl>
                                          <p:spTgt spid="23"/>
                                        </p:tgtEl>
                                      </p:cBhvr>
                                      <p:by x="130000" y="130000"/>
                                    </p:animScale>
                                  </p:childTnLst>
                                </p:cTn>
                              </p:par>
                              <p:par>
                                <p:cTn id="9" presetID="6" presetClass="emph" presetSubtype="0" autoRev="1" fill="hold" grpId="0" nodeType="withEffect">
                                  <p:stCondLst>
                                    <p:cond delay="0"/>
                                  </p:stCondLst>
                                  <p:childTnLst>
                                    <p:animScale>
                                      <p:cBhvr>
                                        <p:cTn id="10" dur="500" fill="hold"/>
                                        <p:tgtEl>
                                          <p:spTgt spid="24"/>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a:t>
            </a:r>
            <a:endParaRPr lang="nl-NL" dirty="0"/>
          </a:p>
        </p:txBody>
      </p:sp>
      <p:sp>
        <p:nvSpPr>
          <p:cNvPr id="6" name="Content Placeholder 5"/>
          <p:cNvSpPr>
            <a:spLocks noGrp="1"/>
          </p:cNvSpPr>
          <p:nvPr>
            <p:ph idx="1"/>
          </p:nvPr>
        </p:nvSpPr>
        <p:spPr/>
        <p:txBody>
          <a:bodyPr/>
          <a:lstStyle/>
          <a:p>
            <a:r>
              <a:rPr lang="en-US" dirty="0" smtClean="0"/>
              <a:t>Profiles contain “Structures”: a set of constraints on (nested) elements of a Resource or </a:t>
            </a:r>
            <a:r>
              <a:rPr lang="en-US" dirty="0" err="1" smtClean="0"/>
              <a:t>Datatype</a:t>
            </a:r>
            <a:endParaRPr lang="en-US" dirty="0" smtClean="0"/>
          </a:p>
          <a:p>
            <a:endParaRPr lang="en-US" dirty="0"/>
          </a:p>
          <a:p>
            <a:r>
              <a:rPr lang="en-US" dirty="0" smtClean="0"/>
              <a:t>Sort of a “subclass” of a Resource, with specific limits on its elements</a:t>
            </a:r>
          </a:p>
          <a:p>
            <a:pPr lvl="1"/>
            <a:r>
              <a:rPr lang="en-US" dirty="0" smtClean="0"/>
              <a:t>Cardinality</a:t>
            </a:r>
          </a:p>
          <a:p>
            <a:pPr lvl="1"/>
            <a:r>
              <a:rPr lang="en-US" dirty="0" smtClean="0"/>
              <a:t>Value domains</a:t>
            </a:r>
          </a:p>
          <a:p>
            <a:pPr lvl="1"/>
            <a:r>
              <a:rPr lang="en-US" dirty="0" smtClean="0"/>
              <a:t>Invariants</a:t>
            </a:r>
          </a:p>
        </p:txBody>
      </p:sp>
    </p:spTree>
    <p:extLst>
      <p:ext uri="{BB962C8B-B14F-4D97-AF65-F5344CB8AC3E}">
        <p14:creationId xmlns:p14="http://schemas.microsoft.com/office/powerpoint/2010/main" val="2114031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resource</a:t>
            </a:r>
            <a:endParaRPr lang="nl-NL"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9424"/>
          <a:stretch/>
        </p:blipFill>
        <p:spPr bwMode="auto">
          <a:xfrm>
            <a:off x="1007594" y="1556792"/>
            <a:ext cx="7380830" cy="5058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4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nl-NL" dirty="0"/>
          </a:p>
        </p:txBody>
      </p:sp>
      <p:sp>
        <p:nvSpPr>
          <p:cNvPr id="3" name="Content Placeholder 2"/>
          <p:cNvSpPr>
            <a:spLocks noGrp="1"/>
          </p:cNvSpPr>
          <p:nvPr>
            <p:ph idx="1"/>
          </p:nvPr>
        </p:nvSpPr>
        <p:spPr/>
        <p:txBody>
          <a:bodyPr/>
          <a:lstStyle/>
          <a:p>
            <a:pPr marL="0" indent="0">
              <a:buNone/>
            </a:pPr>
            <a:r>
              <a:rPr lang="en-US" dirty="0" smtClean="0"/>
              <a:t>“Cholesterol observation” is an </a:t>
            </a:r>
            <a:r>
              <a:rPr lang="en-US" i="1" dirty="0" smtClean="0"/>
              <a:t>Observation</a:t>
            </a:r>
            <a:r>
              <a:rPr lang="en-US" dirty="0" smtClean="0"/>
              <a:t> :</a:t>
            </a:r>
          </a:p>
          <a:p>
            <a:pPr lvl="1"/>
            <a:r>
              <a:rPr lang="en-US" dirty="0" smtClean="0"/>
              <a:t>That has a fixed </a:t>
            </a:r>
            <a:r>
              <a:rPr lang="en-US" dirty="0"/>
              <a:t>LOINC code </a:t>
            </a:r>
            <a:r>
              <a:rPr lang="en-US" dirty="0" smtClean="0"/>
              <a:t>35200-5 (Cholesterol) as its </a:t>
            </a:r>
            <a:r>
              <a:rPr lang="en-US" i="1" dirty="0" smtClean="0"/>
              <a:t>name</a:t>
            </a:r>
          </a:p>
          <a:p>
            <a:pPr lvl="1"/>
            <a:r>
              <a:rPr lang="en-US" dirty="0" smtClean="0"/>
              <a:t>Has a quantity as </a:t>
            </a:r>
            <a:r>
              <a:rPr lang="en-US" i="1" dirty="0" smtClean="0"/>
              <a:t>value</a:t>
            </a:r>
            <a:r>
              <a:rPr lang="en-US" dirty="0" smtClean="0"/>
              <a:t> that’s expressed in </a:t>
            </a:r>
            <a:r>
              <a:rPr lang="en-US" dirty="0" err="1" smtClean="0"/>
              <a:t>mmol</a:t>
            </a:r>
            <a:r>
              <a:rPr lang="en-US" dirty="0" smtClean="0"/>
              <a:t>/L (a UCUM unit) (without a ‘comparator’) OR ELSE there’s a </a:t>
            </a:r>
            <a:r>
              <a:rPr lang="en-US" i="1" dirty="0" smtClean="0"/>
              <a:t>comment</a:t>
            </a:r>
            <a:endParaRPr lang="en-US" dirty="0" smtClean="0"/>
          </a:p>
          <a:p>
            <a:pPr lvl="1"/>
            <a:r>
              <a:rPr lang="en-US" dirty="0" smtClean="0"/>
              <a:t>An </a:t>
            </a:r>
            <a:r>
              <a:rPr lang="en-US" i="1" dirty="0" smtClean="0"/>
              <a:t>interpretation</a:t>
            </a:r>
            <a:r>
              <a:rPr lang="en-US" dirty="0" smtClean="0"/>
              <a:t> limited to LL,L,N,H,HH</a:t>
            </a:r>
          </a:p>
          <a:p>
            <a:pPr lvl="1"/>
            <a:r>
              <a:rPr lang="en-US" i="1" dirty="0" smtClean="0"/>
              <a:t>A “recommended” high reference range</a:t>
            </a:r>
            <a:r>
              <a:rPr lang="en-US" dirty="0" smtClean="0"/>
              <a:t> of 4.5 (no </a:t>
            </a:r>
            <a:r>
              <a:rPr lang="en-US" i="1" dirty="0" smtClean="0"/>
              <a:t>low</a:t>
            </a:r>
            <a:r>
              <a:rPr lang="en-US" dirty="0" smtClean="0"/>
              <a:t>) </a:t>
            </a:r>
            <a:r>
              <a:rPr lang="en-US" dirty="0" err="1" smtClean="0"/>
              <a:t>mmol</a:t>
            </a:r>
            <a:r>
              <a:rPr lang="en-US" dirty="0" smtClean="0"/>
              <a:t>/L, independent of age (no </a:t>
            </a:r>
            <a:r>
              <a:rPr lang="en-US" i="1" dirty="0" smtClean="0"/>
              <a:t>age</a:t>
            </a:r>
            <a:r>
              <a:rPr lang="en-US" dirty="0" smtClean="0"/>
              <a:t>)</a:t>
            </a:r>
          </a:p>
          <a:p>
            <a:pPr lvl="1"/>
            <a:r>
              <a:rPr lang="en-US" dirty="0" smtClean="0"/>
              <a:t>Is an independent observation (no </a:t>
            </a:r>
            <a:r>
              <a:rPr lang="en-US" i="1" dirty="0" smtClean="0"/>
              <a:t>related)</a:t>
            </a:r>
            <a:endParaRPr lang="nl-NL" dirty="0"/>
          </a:p>
        </p:txBody>
      </p:sp>
    </p:spTree>
    <p:extLst>
      <p:ext uri="{BB962C8B-B14F-4D97-AF65-F5344CB8AC3E}">
        <p14:creationId xmlns:p14="http://schemas.microsoft.com/office/powerpoint/2010/main" val="320785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constraining</a:t>
            </a:r>
            <a:endParaRPr lang="nl-NL"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9424"/>
          <a:stretch/>
        </p:blipFill>
        <p:spPr bwMode="auto">
          <a:xfrm>
            <a:off x="1007594" y="1556792"/>
            <a:ext cx="7380830" cy="5058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6948264" y="2564904"/>
            <a:ext cx="809002" cy="1521181"/>
            <a:chOff x="6948264" y="2564904"/>
            <a:chExt cx="809002" cy="1521181"/>
          </a:xfrm>
        </p:grpSpPr>
        <p:cxnSp>
          <p:nvCxnSpPr>
            <p:cNvPr id="6" name="Straight Connector 5"/>
            <p:cNvCxnSpPr/>
            <p:nvPr/>
          </p:nvCxnSpPr>
          <p:spPr bwMode="auto">
            <a:xfrm flipH="1">
              <a:off x="6948264" y="2564904"/>
              <a:ext cx="720080" cy="1521181"/>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7047655" y="2780927"/>
              <a:ext cx="709611" cy="1089133"/>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2" name="Straight Connector 11"/>
          <p:cNvCxnSpPr/>
          <p:nvPr/>
        </p:nvCxnSpPr>
        <p:spPr bwMode="auto">
          <a:xfrm flipH="1">
            <a:off x="1763688" y="4670103"/>
            <a:ext cx="3820980"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H="1">
            <a:off x="2699792" y="2636912"/>
            <a:ext cx="2016224"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1619672" y="2924944"/>
            <a:ext cx="2664296"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4427984" y="2708920"/>
            <a:ext cx="569387" cy="369332"/>
          </a:xfrm>
          <a:prstGeom prst="rect">
            <a:avLst/>
          </a:prstGeom>
          <a:noFill/>
        </p:spPr>
        <p:txBody>
          <a:bodyPr wrap="none" rtlCol="0">
            <a:spAutoFit/>
          </a:bodyPr>
          <a:lstStyle/>
          <a:p>
            <a:r>
              <a:rPr lang="en-US" b="1" dirty="0">
                <a:solidFill>
                  <a:schemeClr val="accent1">
                    <a:lumMod val="75000"/>
                  </a:schemeClr>
                </a:solidFill>
              </a:rPr>
              <a:t>0</a:t>
            </a:r>
            <a:r>
              <a:rPr lang="en-US" b="1" dirty="0" smtClean="0">
                <a:solidFill>
                  <a:schemeClr val="accent1">
                    <a:lumMod val="75000"/>
                  </a:schemeClr>
                </a:solidFill>
              </a:rPr>
              <a:t>..1</a:t>
            </a:r>
            <a:endParaRPr lang="nl-NL" b="1" dirty="0">
              <a:solidFill>
                <a:schemeClr val="accent1">
                  <a:lumMod val="75000"/>
                </a:schemeClr>
              </a:solidFill>
            </a:endParaRPr>
          </a:p>
        </p:txBody>
      </p:sp>
      <p:sp>
        <p:nvSpPr>
          <p:cNvPr id="24" name="TextBox 23"/>
          <p:cNvSpPr txBox="1"/>
          <p:nvPr/>
        </p:nvSpPr>
        <p:spPr>
          <a:xfrm>
            <a:off x="4499992" y="4221088"/>
            <a:ext cx="780983" cy="369332"/>
          </a:xfrm>
          <a:prstGeom prst="rect">
            <a:avLst/>
          </a:prstGeom>
          <a:noFill/>
        </p:spPr>
        <p:txBody>
          <a:bodyPr wrap="none" rtlCol="0">
            <a:spAutoFit/>
          </a:bodyPr>
          <a:lstStyle/>
          <a:p>
            <a:r>
              <a:rPr lang="en-US" b="1" dirty="0" smtClean="0">
                <a:solidFill>
                  <a:schemeClr val="accent1">
                    <a:lumMod val="75000"/>
                  </a:schemeClr>
                </a:solidFill>
              </a:rPr>
              <a:t>= ‘ok’</a:t>
            </a:r>
            <a:endParaRPr lang="nl-NL" b="1" dirty="0">
              <a:solidFill>
                <a:schemeClr val="accent1">
                  <a:lumMod val="75000"/>
                </a:schemeClr>
              </a:solidFill>
            </a:endParaRPr>
          </a:p>
        </p:txBody>
      </p:sp>
      <p:sp>
        <p:nvSpPr>
          <p:cNvPr id="25" name="TextBox 24"/>
          <p:cNvSpPr txBox="1"/>
          <p:nvPr/>
        </p:nvSpPr>
        <p:spPr>
          <a:xfrm>
            <a:off x="2915816" y="3203684"/>
            <a:ext cx="1787669" cy="369332"/>
          </a:xfrm>
          <a:prstGeom prst="rect">
            <a:avLst/>
          </a:prstGeom>
          <a:noFill/>
        </p:spPr>
        <p:txBody>
          <a:bodyPr wrap="none" rtlCol="0">
            <a:spAutoFit/>
          </a:bodyPr>
          <a:lstStyle/>
          <a:p>
            <a:r>
              <a:rPr lang="en-US" b="1" dirty="0" smtClean="0">
                <a:solidFill>
                  <a:schemeClr val="accent1">
                    <a:lumMod val="75000"/>
                  </a:schemeClr>
                </a:solidFill>
              </a:rPr>
              <a:t>“if no value…”</a:t>
            </a:r>
            <a:endParaRPr lang="nl-NL" b="1" dirty="0">
              <a:solidFill>
                <a:schemeClr val="accent1">
                  <a:lumMod val="75000"/>
                </a:schemeClr>
              </a:solidFill>
            </a:endParaRPr>
          </a:p>
        </p:txBody>
      </p:sp>
      <p:sp>
        <p:nvSpPr>
          <p:cNvPr id="26" name="TextBox 25"/>
          <p:cNvSpPr txBox="1"/>
          <p:nvPr/>
        </p:nvSpPr>
        <p:spPr>
          <a:xfrm>
            <a:off x="7884368" y="4581128"/>
            <a:ext cx="569387" cy="369332"/>
          </a:xfrm>
          <a:prstGeom prst="rect">
            <a:avLst/>
          </a:prstGeom>
          <a:noFill/>
        </p:spPr>
        <p:txBody>
          <a:bodyPr wrap="none" rtlCol="0">
            <a:spAutoFit/>
          </a:bodyPr>
          <a:lstStyle/>
          <a:p>
            <a:r>
              <a:rPr lang="en-US" b="1" dirty="0" smtClean="0">
                <a:solidFill>
                  <a:schemeClr val="accent1">
                    <a:lumMod val="75000"/>
                  </a:schemeClr>
                </a:solidFill>
              </a:rPr>
              <a:t>1..1</a:t>
            </a:r>
            <a:endParaRPr lang="nl-NL" b="1" dirty="0">
              <a:solidFill>
                <a:schemeClr val="accent1">
                  <a:lumMod val="75000"/>
                </a:schemeClr>
              </a:solidFill>
            </a:endParaRPr>
          </a:p>
        </p:txBody>
      </p:sp>
      <p:sp>
        <p:nvSpPr>
          <p:cNvPr id="28" name="TextBox 27"/>
          <p:cNvSpPr txBox="1"/>
          <p:nvPr/>
        </p:nvSpPr>
        <p:spPr>
          <a:xfrm>
            <a:off x="5148064" y="5229200"/>
            <a:ext cx="569387" cy="369332"/>
          </a:xfrm>
          <a:prstGeom prst="rect">
            <a:avLst/>
          </a:prstGeom>
          <a:noFill/>
        </p:spPr>
        <p:txBody>
          <a:bodyPr wrap="none" rtlCol="0">
            <a:spAutoFit/>
          </a:bodyPr>
          <a:lstStyle/>
          <a:p>
            <a:r>
              <a:rPr lang="en-US" b="1" dirty="0" smtClean="0">
                <a:solidFill>
                  <a:schemeClr val="accent1">
                    <a:lumMod val="75000"/>
                  </a:schemeClr>
                </a:solidFill>
              </a:rPr>
              <a:t>1..1</a:t>
            </a:r>
            <a:endParaRPr lang="nl-NL" b="1" dirty="0">
              <a:solidFill>
                <a:schemeClr val="accent1">
                  <a:lumMod val="75000"/>
                </a:schemeClr>
              </a:solidFill>
            </a:endParaRPr>
          </a:p>
        </p:txBody>
      </p:sp>
      <p:sp>
        <p:nvSpPr>
          <p:cNvPr id="27" name="Oval Callout 26"/>
          <p:cNvSpPr/>
          <p:nvPr/>
        </p:nvSpPr>
        <p:spPr bwMode="auto">
          <a:xfrm>
            <a:off x="6372200" y="4950460"/>
            <a:ext cx="2304256" cy="1358860"/>
          </a:xfrm>
          <a:prstGeom prst="wedgeEllipseCallout">
            <a:avLst>
              <a:gd name="adj1" fmla="val -75916"/>
              <a:gd name="adj2" fmla="val -15840"/>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Subject 0..1?  Why not  1..1 in spec?</a:t>
            </a:r>
            <a:endParaRPr kumimoji="0" lang="nl-NL" sz="1800" b="0" i="0" u="none" strike="noStrike" cap="none" normalizeH="0" baseline="0" dirty="0" smtClean="0">
              <a:ln>
                <a:noFill/>
              </a:ln>
              <a:solidFill>
                <a:schemeClr val="tx1"/>
              </a:solidFill>
              <a:effectLst/>
              <a:latin typeface="Arial" charset="0"/>
            </a:endParaRPr>
          </a:p>
        </p:txBody>
      </p:sp>
      <p:cxnSp>
        <p:nvCxnSpPr>
          <p:cNvPr id="30" name="Straight Connector 29"/>
          <p:cNvCxnSpPr/>
          <p:nvPr/>
        </p:nvCxnSpPr>
        <p:spPr bwMode="auto">
          <a:xfrm flipH="1">
            <a:off x="3172901" y="5456917"/>
            <a:ext cx="1525108"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273634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First Structure</a:t>
            </a:r>
            <a:endParaRPr lang="nl-NL" dirty="0"/>
          </a:p>
        </p:txBody>
      </p:sp>
      <p:sp>
        <p:nvSpPr>
          <p:cNvPr id="3" name="Content Placeholder 2"/>
          <p:cNvSpPr>
            <a:spLocks noGrp="1"/>
          </p:cNvSpPr>
          <p:nvPr>
            <p:ph idx="1"/>
          </p:nvPr>
        </p:nvSpPr>
        <p:spPr/>
        <p:txBody>
          <a:bodyPr/>
          <a:lstStyle/>
          <a:p>
            <a:r>
              <a:rPr lang="en-US" dirty="0" smtClean="0"/>
              <a:t>Let’s do this in Forge</a:t>
            </a:r>
          </a:p>
          <a:p>
            <a:endParaRPr lang="en-US" dirty="0"/>
          </a:p>
          <a:p>
            <a:r>
              <a:rPr lang="en-US" dirty="0" smtClean="0"/>
              <a:t>In the middle, under “Structures” press “Add”</a:t>
            </a:r>
          </a:p>
          <a:p>
            <a:r>
              <a:rPr lang="en-US" dirty="0" smtClean="0"/>
              <a:t>Name the structure “cholesterol” using the property panel on the right.</a:t>
            </a:r>
          </a:p>
          <a:p>
            <a:r>
              <a:rPr lang="en-US" dirty="0" smtClean="0"/>
              <a:t>Start setting the cardinalities for each element, by clicking on them in the middle and using the property panel</a:t>
            </a:r>
          </a:p>
          <a:p>
            <a:endParaRPr lang="en-US" dirty="0"/>
          </a:p>
          <a:p>
            <a:endParaRPr lang="nl-NL" dirty="0"/>
          </a:p>
        </p:txBody>
      </p:sp>
    </p:spTree>
    <p:extLst>
      <p:ext uri="{BB962C8B-B14F-4D97-AF65-F5344CB8AC3E}">
        <p14:creationId xmlns:p14="http://schemas.microsoft.com/office/powerpoint/2010/main" val="2863133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Referring to a structure</a:t>
            </a:r>
            <a:endParaRPr lang="nl-NL" dirty="0"/>
          </a:p>
        </p:txBody>
      </p:sp>
      <p:sp>
        <p:nvSpPr>
          <p:cNvPr id="5" name="TextBox 4"/>
          <p:cNvSpPr txBox="1"/>
          <p:nvPr/>
        </p:nvSpPr>
        <p:spPr>
          <a:xfrm>
            <a:off x="5004048" y="3023197"/>
            <a:ext cx="3456384" cy="369332"/>
          </a:xfrm>
          <a:prstGeom prst="rect">
            <a:avLst/>
          </a:prstGeom>
          <a:noFill/>
        </p:spPr>
        <p:txBody>
          <a:bodyPr wrap="square" rtlCol="0">
            <a:spAutoFit/>
          </a:bodyPr>
          <a:lstStyle/>
          <a:p>
            <a:r>
              <a:rPr lang="en-US" dirty="0" smtClean="0"/>
              <a:t>http://</a:t>
            </a:r>
            <a:r>
              <a:rPr lang="en-US" dirty="0" smtClean="0"/>
              <a:t>acme.org/Profiles/lipids-v1</a:t>
            </a:r>
            <a:endParaRPr lang="nl-NL" dirty="0"/>
          </a:p>
        </p:txBody>
      </p:sp>
      <p:grpSp>
        <p:nvGrpSpPr>
          <p:cNvPr id="6" name="Group 5"/>
          <p:cNvGrpSpPr/>
          <p:nvPr/>
        </p:nvGrpSpPr>
        <p:grpSpPr>
          <a:xfrm>
            <a:off x="5640691" y="1844824"/>
            <a:ext cx="1610948" cy="1156261"/>
            <a:chOff x="3419872" y="1474478"/>
            <a:chExt cx="1610948" cy="1156261"/>
          </a:xfrm>
        </p:grpSpPr>
        <p:pic>
          <p:nvPicPr>
            <p:cNvPr id="7" name="Picture 2" descr="http://icons.iconarchive.com/icons/icons-land/vista-hardware-devices/256/Home-Server-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474478"/>
              <a:ext cx="1214180" cy="11562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dexnovaconsulting.com/images/internet_re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293" y="1618212"/>
              <a:ext cx="1012527" cy="101252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8"/>
          <p:cNvSpPr/>
          <p:nvPr/>
        </p:nvSpPr>
        <p:spPr bwMode="auto">
          <a:xfrm>
            <a:off x="395536" y="1889928"/>
            <a:ext cx="2952328" cy="3600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Observation</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Cholesterol</a:t>
            </a: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dirty="0" smtClean="0">
                <a:ln>
                  <a:noFill/>
                </a:ln>
                <a:solidFill>
                  <a:schemeClr val="tx1"/>
                </a:solidFill>
                <a:effectLst/>
                <a:latin typeface="Arial" charset="0"/>
              </a:rPr>
              <a:t>6.3 </a:t>
            </a:r>
            <a:r>
              <a:rPr kumimoji="0" lang="en-US" sz="1800" i="0" u="none" strike="noStrike" cap="none" normalizeH="0" dirty="0" err="1" smtClean="0">
                <a:ln>
                  <a:noFill/>
                </a:ln>
                <a:solidFill>
                  <a:schemeClr val="tx1"/>
                </a:solidFill>
                <a:effectLst/>
                <a:latin typeface="Arial" charset="0"/>
              </a:rPr>
              <a:t>mmol</a:t>
            </a:r>
            <a:r>
              <a:rPr kumimoji="0" lang="en-US" sz="1800" i="0" u="none" strike="noStrike" cap="none" normalizeH="0" dirty="0" smtClean="0">
                <a:ln>
                  <a:noFill/>
                </a:ln>
                <a:solidFill>
                  <a:schemeClr val="tx1"/>
                </a:solidFill>
                <a:effectLst/>
                <a:latin typeface="Arial" charset="0"/>
              </a:rPr>
              <a:t>/L</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High</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(recommended 4.5)</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1" i="0" u="none" strike="noStrike" cap="none" normalizeH="0" baseline="0" dirty="0" smtClean="0">
              <a:ln>
                <a:noFill/>
              </a:ln>
              <a:solidFill>
                <a:schemeClr val="tx1"/>
              </a:solidFill>
              <a:effectLst/>
              <a:latin typeface="Arial" charset="0"/>
            </a:endParaRPr>
          </a:p>
        </p:txBody>
      </p:sp>
      <p:sp>
        <p:nvSpPr>
          <p:cNvPr id="10" name="Flowchart: Card 9"/>
          <p:cNvSpPr/>
          <p:nvPr/>
        </p:nvSpPr>
        <p:spPr bwMode="auto">
          <a:xfrm rot="1299620">
            <a:off x="241342" y="4662190"/>
            <a:ext cx="5814704" cy="101700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dirty="0" err="1" smtClean="0">
                <a:latin typeface="Arial" panose="020B0604020202020204" pitchFamily="34" charset="0"/>
                <a:cs typeface="Arial" panose="020B0604020202020204" pitchFamily="34" charset="0"/>
              </a:rPr>
              <a:t>I’m</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conforming</a:t>
            </a:r>
            <a:r>
              <a:rPr lang="nl-NL" dirty="0" smtClean="0">
                <a:latin typeface="Arial" panose="020B0604020202020204" pitchFamily="34" charset="0"/>
                <a:cs typeface="Arial" panose="020B0604020202020204" pitchFamily="34" charset="0"/>
              </a:rPr>
              <a:t> </a:t>
            </a:r>
            <a:r>
              <a:rPr lang="nl-NL" dirty="0" err="1" smtClean="0">
                <a:latin typeface="Arial" panose="020B0604020202020204" pitchFamily="34" charset="0"/>
                <a:cs typeface="Arial" panose="020B0604020202020204" pitchFamily="34" charset="0"/>
              </a:rPr>
              <a:t>to</a:t>
            </a:r>
            <a:r>
              <a:rPr lang="nl-NL" dirty="0" smtClean="0">
                <a:latin typeface="Arial" panose="020B0604020202020204" pitchFamily="34" charset="0"/>
                <a:cs typeface="Arial" panose="020B0604020202020204" pitchFamily="34" charset="0"/>
              </a:rPr>
              <a:t> </a:t>
            </a:r>
          </a:p>
          <a:p>
            <a:pPr eaLnBrk="0" fontAlgn="base" hangingPunct="0">
              <a:spcBef>
                <a:spcPct val="0"/>
              </a:spcBef>
              <a:spcAft>
                <a:spcPct val="0"/>
              </a:spcAft>
            </a:pPr>
            <a:r>
              <a:rPr lang="nl-NL" b="1" dirty="0" smtClean="0">
                <a:latin typeface="Arial" panose="020B0604020202020204" pitchFamily="34" charset="0"/>
                <a:cs typeface="Arial" panose="020B0604020202020204" pitchFamily="34" charset="0"/>
              </a:rPr>
              <a:t>http://</a:t>
            </a:r>
            <a:r>
              <a:rPr lang="nl-NL" b="1" dirty="0" smtClean="0">
                <a:latin typeface="Arial" panose="020B0604020202020204" pitchFamily="34" charset="0"/>
                <a:cs typeface="Arial" panose="020B0604020202020204" pitchFamily="34" charset="0"/>
              </a:rPr>
              <a:t>acme.org/Profiles/lipids-v1</a:t>
            </a:r>
            <a:r>
              <a:rPr lang="nl-NL" sz="2400" b="1" dirty="0" smtClean="0">
                <a:solidFill>
                  <a:srgbClr val="FF0000"/>
                </a:solidFill>
                <a:latin typeface="Arial" panose="020B0604020202020204" pitchFamily="34" charset="0"/>
                <a:cs typeface="Arial" panose="020B0604020202020204" pitchFamily="34" charset="0"/>
              </a:rPr>
              <a:t>#cholesterol</a:t>
            </a:r>
            <a:endParaRPr lang="nl-NL" sz="2400" b="1" dirty="0">
              <a:solidFill>
                <a:srgbClr val="FF0000"/>
              </a:solidFill>
              <a:latin typeface="Arial" panose="020B0604020202020204" pitchFamily="34" charset="0"/>
              <a:cs typeface="Arial" panose="020B0604020202020204" pitchFamily="34" charset="0"/>
            </a:endParaRPr>
          </a:p>
          <a:p>
            <a:pPr eaLnBrk="0" fontAlgn="base" hangingPunct="0">
              <a:spcBef>
                <a:spcPct val="0"/>
              </a:spcBef>
              <a:spcAft>
                <a:spcPct val="0"/>
              </a:spcAft>
            </a:pPr>
            <a:endParaRPr kumimoji="0" lang="nl-NL"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566258" y="3429865"/>
            <a:ext cx="2869487" cy="18722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5771448" y="3645889"/>
            <a:ext cx="2448273" cy="54906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i="0" u="none" strike="noStrike" cap="none" normalizeH="0" baseline="0" dirty="0" smtClean="0">
                <a:ln>
                  <a:noFill/>
                </a:ln>
                <a:solidFill>
                  <a:schemeClr val="tx1"/>
                </a:solidFill>
                <a:effectLst/>
                <a:latin typeface="Arial" charset="0"/>
              </a:rPr>
              <a:t>Metadata</a:t>
            </a:r>
            <a:r>
              <a:rPr kumimoji="0" lang="en-US" sz="1000" b="1" i="0" u="none" strike="noStrike" cap="none" normalizeH="0" baseline="0" dirty="0" smtClean="0">
                <a:ln>
                  <a:noFill/>
                </a:ln>
                <a:solidFill>
                  <a:schemeClr val="tx1"/>
                </a:solidFill>
                <a:effectLst/>
                <a:latin typeface="Arial" charset="0"/>
              </a:rPr>
              <a:t> “Lipid Profile” v1.0.0  </a:t>
            </a:r>
            <a:r>
              <a:rPr kumimoji="0" lang="en-US" sz="1000" b="1" i="1" u="none" strike="noStrike" cap="none" normalizeH="0" baseline="0" dirty="0" smtClean="0">
                <a:ln>
                  <a:noFill/>
                </a:ln>
                <a:solidFill>
                  <a:schemeClr val="tx1"/>
                </a:solidFill>
                <a:effectLst/>
                <a:latin typeface="Arial" charset="0"/>
              </a:rPr>
              <a:t>Draft</a:t>
            </a:r>
            <a:endParaRPr kumimoji="0" lang="en-US" sz="1000" b="1" i="0" u="none" strike="noStrike" cap="none" normalizeH="0" baseline="0" dirty="0" smtClean="0">
              <a:ln>
                <a:noFill/>
              </a:ln>
              <a:solidFill>
                <a:schemeClr val="tx1"/>
              </a:solidFill>
              <a:effectLst/>
              <a:latin typeface="Arial" charset="0"/>
            </a:endParaRPr>
          </a:p>
          <a:p>
            <a:pPr eaLnBrk="0" fontAlgn="base" hangingPunct="0">
              <a:spcBef>
                <a:spcPct val="0"/>
              </a:spcBef>
              <a:spcAft>
                <a:spcPct val="0"/>
              </a:spcAft>
            </a:pPr>
            <a:r>
              <a:rPr lang="en-US" sz="1000" b="1" dirty="0" smtClean="0">
                <a:latin typeface="Arial" charset="0"/>
              </a:rPr>
              <a:t>urn:acme.org:lipid-profile:v1</a:t>
            </a:r>
            <a:endParaRPr kumimoji="0" lang="en-US" sz="10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rPr>
              <a:t>Author:</a:t>
            </a:r>
            <a:r>
              <a:rPr kumimoji="0" lang="en-US" sz="1000" b="1" i="0" u="none" strike="noStrike" cap="none" normalizeH="0" dirty="0" smtClean="0">
                <a:ln>
                  <a:noFill/>
                </a:ln>
                <a:solidFill>
                  <a:schemeClr val="tx1"/>
                </a:solidFill>
                <a:effectLst/>
                <a:latin typeface="Arial" charset="0"/>
              </a:rPr>
              <a:t> </a:t>
            </a:r>
            <a:r>
              <a:rPr kumimoji="0" lang="en-US" sz="1000" b="1" i="0" u="none" strike="noStrike" cap="none" normalizeH="0" baseline="0" dirty="0" smtClean="0">
                <a:ln>
                  <a:noFill/>
                </a:ln>
                <a:solidFill>
                  <a:schemeClr val="tx1"/>
                </a:solidFill>
                <a:effectLst/>
                <a:latin typeface="Arial" charset="0"/>
              </a:rPr>
              <a:t>e.kramer@furore.com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5915465" y="4320206"/>
            <a:ext cx="1800200" cy="82809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Structure</a:t>
            </a:r>
            <a:r>
              <a:rPr lang="en-US" b="1" dirty="0" smtClean="0">
                <a:latin typeface="Arial" charset="0"/>
              </a:rPr>
              <a:t> “cholesterol”</a:t>
            </a:r>
          </a:p>
          <a:p>
            <a:pPr marL="0" marR="0" indent="0" algn="l" defTabSz="914400" rtl="0" eaLnBrk="0" fontAlgn="base" latinLnBrk="0" hangingPunct="0">
              <a:lnSpc>
                <a:spcPct val="100000"/>
              </a:lnSpc>
              <a:spcBef>
                <a:spcPct val="0"/>
              </a:spcBef>
              <a:spcAft>
                <a:spcPct val="0"/>
              </a:spcAft>
              <a:buClrTx/>
              <a:buSzTx/>
              <a:buFontTx/>
              <a:buNone/>
              <a:tabLst/>
            </a:pPr>
            <a:endParaRPr kumimoji="0" lang="nl-NL" sz="1800" i="0" u="none" strike="noStrike" cap="none" normalizeH="0" baseline="0" dirty="0" smtClean="0">
              <a:ln>
                <a:noFill/>
              </a:ln>
              <a:solidFill>
                <a:schemeClr val="tx1"/>
              </a:solidFill>
              <a:effectLst/>
              <a:latin typeface="Arial" charset="0"/>
            </a:endParaRPr>
          </a:p>
        </p:txBody>
      </p:sp>
      <p:cxnSp>
        <p:nvCxnSpPr>
          <p:cNvPr id="14" name="Elbow Connector 13"/>
          <p:cNvCxnSpPr/>
          <p:nvPr/>
        </p:nvCxnSpPr>
        <p:spPr bwMode="auto">
          <a:xfrm rot="5400000" flipH="1" flipV="1">
            <a:off x="3280795" y="3013320"/>
            <a:ext cx="2950261" cy="1769532"/>
          </a:xfrm>
          <a:prstGeom prst="bentConnector2">
            <a:avLst/>
          </a:prstGeom>
          <a:ln>
            <a:headEnd type="none" w="med" len="med"/>
            <a:tailEnd type="arrow"/>
          </a:ln>
          <a:extLst/>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a:off x="5796136" y="3001085"/>
            <a:ext cx="451645" cy="1508035"/>
          </a:xfrm>
          <a:prstGeom prst="straightConnector1">
            <a:avLst/>
          </a:prstGeom>
          <a:ln>
            <a:headEnd type="none" w="med" len="med"/>
            <a:tailEnd type="arrow"/>
          </a:ln>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2920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constraints</a:t>
            </a:r>
            <a:endParaRPr lang="nl-NL" dirty="0"/>
          </a:p>
        </p:txBody>
      </p:sp>
      <p:sp>
        <p:nvSpPr>
          <p:cNvPr id="3" name="Content Placeholder 2"/>
          <p:cNvSpPr>
            <a:spLocks noGrp="1"/>
          </p:cNvSpPr>
          <p:nvPr>
            <p:ph idx="1"/>
          </p:nvPr>
        </p:nvSpPr>
        <p:spPr>
          <a:xfrm>
            <a:off x="395536" y="1844824"/>
            <a:ext cx="8382000" cy="4480520"/>
          </a:xfrm>
        </p:spPr>
        <p:txBody>
          <a:bodyPr/>
          <a:lstStyle/>
          <a:p>
            <a:r>
              <a:rPr lang="en-US" dirty="0" smtClean="0"/>
              <a:t>We have multiple components within the “Lipid Profile” with Quantity</a:t>
            </a:r>
          </a:p>
          <a:p>
            <a:r>
              <a:rPr lang="en-US" dirty="0"/>
              <a:t>All </a:t>
            </a:r>
            <a:r>
              <a:rPr lang="en-US" dirty="0" smtClean="0"/>
              <a:t>with the same constraints </a:t>
            </a:r>
            <a:endParaRPr lang="en-US" dirty="0"/>
          </a:p>
          <a:p>
            <a:pPr lvl="1"/>
            <a:r>
              <a:rPr lang="en-US" dirty="0" smtClean="0"/>
              <a:t>Units are </a:t>
            </a:r>
            <a:r>
              <a:rPr lang="en-US" dirty="0" err="1" smtClean="0"/>
              <a:t>mmol</a:t>
            </a:r>
            <a:r>
              <a:rPr lang="en-US" dirty="0" smtClean="0"/>
              <a:t>/L</a:t>
            </a:r>
          </a:p>
          <a:p>
            <a:pPr lvl="1"/>
            <a:r>
              <a:rPr lang="en-US" dirty="0" smtClean="0"/>
              <a:t>in </a:t>
            </a:r>
            <a:r>
              <a:rPr lang="en-US" dirty="0"/>
              <a:t>UCUM (http://</a:t>
            </a:r>
            <a:r>
              <a:rPr lang="en-US" dirty="0" smtClean="0"/>
              <a:t>unitsofmeasure.org) </a:t>
            </a:r>
          </a:p>
          <a:p>
            <a:pPr lvl="1"/>
            <a:r>
              <a:rPr lang="en-US" sz="2700" dirty="0" smtClean="0"/>
              <a:t>no comparator</a:t>
            </a:r>
            <a:endParaRPr lang="nl-NL" sz="2700" dirty="0">
              <a:solidFill>
                <a:srgbClr val="000000"/>
              </a:solidFill>
              <a:latin typeface="Calibri"/>
            </a:endParaRPr>
          </a:p>
          <a:p>
            <a:r>
              <a:rPr lang="en-US" dirty="0"/>
              <a:t>Let us first make a reusable “lipid quantity” constraint on the Quantity </a:t>
            </a:r>
            <a:r>
              <a:rPr lang="en-US" dirty="0" err="1"/>
              <a:t>datatype</a:t>
            </a:r>
            <a:r>
              <a:rPr lang="en-US" dirty="0"/>
              <a:t>!</a:t>
            </a:r>
            <a:endParaRPr lang="nl-NL" dirty="0"/>
          </a:p>
          <a:p>
            <a:endParaRPr lang="en-US" dirty="0" smtClean="0"/>
          </a:p>
          <a:p>
            <a:endParaRPr lang="nl-NL" dirty="0"/>
          </a:p>
        </p:txBody>
      </p:sp>
    </p:spTree>
    <p:extLst>
      <p:ext uri="{BB962C8B-B14F-4D97-AF65-F5344CB8AC3E}">
        <p14:creationId xmlns:p14="http://schemas.microsoft.com/office/powerpoint/2010/main" val="1637111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bindings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val="131256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Coded types</a:t>
            </a:r>
            <a:endParaRPr lang="nl-NL" dirty="0"/>
          </a:p>
        </p:txBody>
      </p:sp>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5085184"/>
            <a:ext cx="7712841"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bwMode="auto">
          <a:xfrm flipH="1">
            <a:off x="4165006" y="4909945"/>
            <a:ext cx="839042" cy="535279"/>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5004048" y="4582869"/>
            <a:ext cx="2232248" cy="646331"/>
          </a:xfrm>
          <a:prstGeom prst="rect">
            <a:avLst/>
          </a:prstGeom>
          <a:noFill/>
        </p:spPr>
        <p:txBody>
          <a:bodyPr wrap="square" rtlCol="0">
            <a:spAutoFit/>
          </a:bodyPr>
          <a:lstStyle/>
          <a:p>
            <a:r>
              <a:rPr lang="en-US" dirty="0" smtClean="0"/>
              <a:t>Codes are defined in </a:t>
            </a:r>
            <a:r>
              <a:rPr lang="en-US" i="1" dirty="0" smtClean="0"/>
              <a:t>code systems</a:t>
            </a:r>
            <a:endParaRPr lang="nl-NL" i="1"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512013"/>
            <a:ext cx="2770584" cy="2285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6" y="2995153"/>
            <a:ext cx="1965914" cy="1225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1560" y="1772816"/>
            <a:ext cx="7992888" cy="646331"/>
          </a:xfrm>
          <a:prstGeom prst="rect">
            <a:avLst/>
          </a:prstGeom>
          <a:noFill/>
        </p:spPr>
        <p:txBody>
          <a:bodyPr wrap="square" rtlCol="0">
            <a:spAutoFit/>
          </a:bodyPr>
          <a:lstStyle/>
          <a:p>
            <a:r>
              <a:rPr lang="en-US" dirty="0" smtClean="0"/>
              <a:t>In a Profile, we may want to limit the codes that can possibly be used in coded elements in the Resources</a:t>
            </a:r>
            <a:endParaRPr lang="nl-NL" dirty="0"/>
          </a:p>
        </p:txBody>
      </p:sp>
    </p:spTree>
    <p:extLst>
      <p:ext uri="{BB962C8B-B14F-4D97-AF65-F5344CB8AC3E}">
        <p14:creationId xmlns:p14="http://schemas.microsoft.com/office/powerpoint/2010/main" val="3502575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this tutorial</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sp>
        <p:nvSpPr>
          <p:cNvPr id="5" name="Content Placeholder 2"/>
          <p:cNvSpPr txBox="1">
            <a:spLocks/>
          </p:cNvSpPr>
          <p:nvPr/>
        </p:nvSpPr>
        <p:spPr bwMode="auto">
          <a:xfrm>
            <a:off x="395536" y="1828800"/>
            <a:ext cx="8382000" cy="44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US" kern="0" dirty="0" smtClean="0"/>
              <a:t>Intro to Profiles</a:t>
            </a:r>
          </a:p>
          <a:p>
            <a:r>
              <a:rPr lang="en-US" kern="0" dirty="0" smtClean="0"/>
              <a:t>Metadata</a:t>
            </a:r>
          </a:p>
          <a:p>
            <a:r>
              <a:rPr lang="en-US" kern="0" dirty="0" smtClean="0"/>
              <a:t>Structures</a:t>
            </a:r>
          </a:p>
          <a:p>
            <a:r>
              <a:rPr lang="en-US" kern="0" dirty="0" smtClean="0"/>
              <a:t>Bindings</a:t>
            </a:r>
          </a:p>
          <a:p>
            <a:r>
              <a:rPr lang="en-US" kern="0" dirty="0" smtClean="0"/>
              <a:t>Formal constraints</a:t>
            </a:r>
          </a:p>
          <a:p>
            <a:r>
              <a:rPr lang="en-US" kern="0" dirty="0" smtClean="0"/>
              <a:t>Extensions</a:t>
            </a:r>
          </a:p>
          <a:p>
            <a:r>
              <a:rPr lang="en-US" kern="0" dirty="0" smtClean="0"/>
              <a:t>Slicing</a:t>
            </a:r>
          </a:p>
          <a:p>
            <a:r>
              <a:rPr lang="en-US" kern="0" dirty="0" smtClean="0"/>
              <a:t>Aggregation</a:t>
            </a:r>
          </a:p>
          <a:p>
            <a:endParaRPr lang="en-US" kern="0" dirty="0" smtClean="0"/>
          </a:p>
          <a:p>
            <a:endParaRPr lang="en-US" sz="2400" kern="0" dirty="0" smtClean="0"/>
          </a:p>
          <a:p>
            <a:endParaRPr lang="nl-NL" kern="0" dirty="0"/>
          </a:p>
        </p:txBody>
      </p:sp>
    </p:spTree>
    <p:extLst>
      <p:ext uri="{BB962C8B-B14F-4D97-AF65-F5344CB8AC3E}">
        <p14:creationId xmlns:p14="http://schemas.microsoft.com/office/powerpoint/2010/main" val="23454579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323252" y="1916832"/>
            <a:ext cx="2110912" cy="3672289"/>
            <a:chOff x="1323252" y="1916832"/>
            <a:chExt cx="2110912" cy="3672289"/>
          </a:xfrm>
        </p:grpSpPr>
        <p:sp>
          <p:nvSpPr>
            <p:cNvPr id="5" name="TextBox 4"/>
            <p:cNvSpPr txBox="1"/>
            <p:nvPr/>
          </p:nvSpPr>
          <p:spPr>
            <a:xfrm>
              <a:off x="1554539" y="5219789"/>
              <a:ext cx="1728358" cy="369332"/>
            </a:xfrm>
            <a:prstGeom prst="rect">
              <a:avLst/>
            </a:prstGeom>
            <a:noFill/>
          </p:spPr>
          <p:txBody>
            <a:bodyPr wrap="none" rtlCol="0">
              <a:spAutoFit/>
            </a:bodyPr>
            <a:lstStyle/>
            <a:p>
              <a:r>
                <a:rPr lang="en-US" dirty="0" smtClean="0"/>
                <a:t>“Code System”</a:t>
              </a:r>
              <a:endParaRPr lang="nl-NL" dirty="0"/>
            </a:p>
          </p:txBody>
        </p:sp>
        <p:pic>
          <p:nvPicPr>
            <p:cNvPr id="19" name="Picture 4" descr="http://dictionaryonline4u.com/wp-content/uploads/2011/11/merriam-webster_dictionary.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25" b="97792" l="2000" r="97667">
                          <a14:foregroundMark x1="77333" y1="6843" x2="84667" y2="6402"/>
                        </a14:backgroundRemoval>
                      </a14:imgEffect>
                    </a14:imgLayer>
                  </a14:imgProps>
                </a:ext>
                <a:ext uri="{28A0092B-C50C-407E-A947-70E740481C1C}">
                  <a14:useLocalDpi xmlns:a14="http://schemas.microsoft.com/office/drawing/2010/main" val="0"/>
                </a:ext>
              </a:extLst>
            </a:blip>
            <a:srcRect/>
            <a:stretch>
              <a:fillRect/>
            </a:stretch>
          </p:blipFill>
          <p:spPr bwMode="auto">
            <a:xfrm>
              <a:off x="1323252" y="1916832"/>
              <a:ext cx="2110912" cy="318747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err="1" smtClean="0"/>
              <a:t>CodeSystem</a:t>
            </a:r>
            <a:r>
              <a:rPr lang="en-US" dirty="0" smtClean="0"/>
              <a:t> vs. </a:t>
            </a:r>
            <a:r>
              <a:rPr lang="en-US" dirty="0" err="1" smtClean="0"/>
              <a:t>ValueSet</a:t>
            </a:r>
            <a:endParaRPr lang="nl-NL" dirty="0"/>
          </a:p>
        </p:txBody>
      </p:sp>
      <p:grpSp>
        <p:nvGrpSpPr>
          <p:cNvPr id="14" name="Group 13"/>
          <p:cNvGrpSpPr/>
          <p:nvPr/>
        </p:nvGrpSpPr>
        <p:grpSpPr>
          <a:xfrm>
            <a:off x="5621441" y="1988840"/>
            <a:ext cx="2334935" cy="3609692"/>
            <a:chOff x="5492946" y="1988840"/>
            <a:chExt cx="2334935" cy="3609692"/>
          </a:xfrm>
        </p:grpSpPr>
        <p:sp>
          <p:nvSpPr>
            <p:cNvPr id="6" name="TextBox 5"/>
            <p:cNvSpPr txBox="1"/>
            <p:nvPr/>
          </p:nvSpPr>
          <p:spPr>
            <a:xfrm>
              <a:off x="5492946" y="1988840"/>
              <a:ext cx="2334935" cy="258532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“Dante’s deadly sins”</a:t>
              </a:r>
            </a:p>
            <a:p>
              <a:endParaRPr lang="en-US" dirty="0" smtClean="0"/>
            </a:p>
            <a:p>
              <a:pPr algn="ctr"/>
              <a:r>
                <a:rPr lang="en-US" dirty="0" smtClean="0"/>
                <a:t>Pride</a:t>
              </a:r>
            </a:p>
            <a:p>
              <a:pPr algn="ctr"/>
              <a:r>
                <a:rPr lang="en-US" dirty="0" smtClean="0"/>
                <a:t>Envy</a:t>
              </a:r>
            </a:p>
            <a:p>
              <a:pPr algn="ctr"/>
              <a:r>
                <a:rPr lang="en-US" dirty="0" smtClean="0"/>
                <a:t>Wrath</a:t>
              </a:r>
            </a:p>
            <a:p>
              <a:pPr algn="ctr"/>
              <a:r>
                <a:rPr lang="en-US" dirty="0" smtClean="0"/>
                <a:t>Sloth</a:t>
              </a:r>
            </a:p>
            <a:p>
              <a:pPr algn="ctr"/>
              <a:r>
                <a:rPr lang="en-US" dirty="0" smtClean="0"/>
                <a:t>Avarice</a:t>
              </a:r>
            </a:p>
            <a:p>
              <a:pPr algn="ctr"/>
              <a:r>
                <a:rPr lang="en-US" dirty="0" smtClean="0"/>
                <a:t>Gluttony</a:t>
              </a:r>
            </a:p>
            <a:p>
              <a:pPr algn="ctr"/>
              <a:r>
                <a:rPr lang="en-US" dirty="0" smtClean="0"/>
                <a:t>Lust</a:t>
              </a:r>
              <a:endParaRPr lang="en-US" dirty="0"/>
            </a:p>
          </p:txBody>
        </p:sp>
        <p:sp>
          <p:nvSpPr>
            <p:cNvPr id="8" name="TextBox 7"/>
            <p:cNvSpPr txBox="1"/>
            <p:nvPr/>
          </p:nvSpPr>
          <p:spPr>
            <a:xfrm>
              <a:off x="5868144" y="5229200"/>
              <a:ext cx="1257588" cy="369332"/>
            </a:xfrm>
            <a:prstGeom prst="rect">
              <a:avLst/>
            </a:prstGeom>
            <a:noFill/>
          </p:spPr>
          <p:txBody>
            <a:bodyPr wrap="none" rtlCol="0">
              <a:spAutoFit/>
            </a:bodyPr>
            <a:lstStyle/>
            <a:p>
              <a:r>
                <a:rPr lang="en-US" dirty="0" smtClean="0"/>
                <a:t>“</a:t>
              </a:r>
              <a:r>
                <a:rPr lang="en-US" dirty="0" err="1" smtClean="0"/>
                <a:t>ValueSet</a:t>
              </a:r>
              <a:r>
                <a:rPr lang="en-US" dirty="0" smtClean="0"/>
                <a:t>”</a:t>
              </a:r>
              <a:endParaRPr lang="nl-NL" dirty="0"/>
            </a:p>
          </p:txBody>
        </p:sp>
      </p:grpSp>
      <p:sp>
        <p:nvSpPr>
          <p:cNvPr id="10" name="Left Arrow 9"/>
          <p:cNvSpPr/>
          <p:nvPr/>
        </p:nvSpPr>
        <p:spPr bwMode="auto">
          <a:xfrm>
            <a:off x="3434164" y="2924944"/>
            <a:ext cx="2866028" cy="792088"/>
          </a:xfrm>
          <a:prstGeom prst="leftArrow">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Takes </a:t>
            </a:r>
            <a:r>
              <a:rPr kumimoji="0" lang="en-US" sz="1800" b="0" i="1" u="none" strike="noStrike" cap="none" normalizeH="0" baseline="0" dirty="0" smtClean="0">
                <a:ln>
                  <a:noFill/>
                </a:ln>
                <a:solidFill>
                  <a:schemeClr val="tx1"/>
                </a:solidFill>
                <a:effectLst/>
                <a:latin typeface="Arial" charset="0"/>
              </a:rPr>
              <a:t>concepts</a:t>
            </a:r>
            <a:r>
              <a:rPr kumimoji="0" lang="en-US" sz="1800" b="0" i="0" u="none" strike="noStrike" cap="none" normalizeH="0" baseline="0" dirty="0" smtClean="0">
                <a:ln>
                  <a:noFill/>
                </a:ln>
                <a:solidFill>
                  <a:schemeClr val="tx1"/>
                </a:solidFill>
                <a:effectLst/>
                <a:latin typeface="Arial" charset="0"/>
              </a:rPr>
              <a:t> from…</a:t>
            </a:r>
            <a:endParaRPr kumimoji="0" lang="nl-NL" sz="1800" b="0" i="0" u="none" strike="noStrike" cap="none" normalizeH="0" baseline="0" dirty="0" smtClean="0">
              <a:ln>
                <a:noFill/>
              </a:ln>
              <a:solidFill>
                <a:schemeClr val="tx1"/>
              </a:solidFill>
              <a:effectLst/>
              <a:latin typeface="Arial" charset="0"/>
            </a:endParaRPr>
          </a:p>
        </p:txBody>
      </p:sp>
      <p:sp>
        <p:nvSpPr>
          <p:cNvPr id="11" name="Oval Callout 10"/>
          <p:cNvSpPr/>
          <p:nvPr/>
        </p:nvSpPr>
        <p:spPr bwMode="auto">
          <a:xfrm>
            <a:off x="6084168" y="4717373"/>
            <a:ext cx="2751825" cy="1087891"/>
          </a:xfrm>
          <a:prstGeom prst="wedgeEllipseCallout">
            <a:avLst>
              <a:gd name="adj1" fmla="val -33728"/>
              <a:gd name="adj2" fmla="val -64206"/>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An enumeration of terms</a:t>
            </a:r>
            <a:endParaRPr kumimoji="0" lang="nl-NL" sz="1800" b="0" i="0" u="none" strike="noStrike" cap="none" normalizeH="0" baseline="0" dirty="0" smtClean="0">
              <a:ln>
                <a:noFill/>
              </a:ln>
              <a:solidFill>
                <a:schemeClr val="tx1"/>
              </a:solidFill>
              <a:effectLst/>
              <a:latin typeface="Arial" charset="0"/>
            </a:endParaRPr>
          </a:p>
        </p:txBody>
      </p:sp>
      <p:sp>
        <p:nvSpPr>
          <p:cNvPr id="13" name="Oval Callout 12"/>
          <p:cNvSpPr/>
          <p:nvPr/>
        </p:nvSpPr>
        <p:spPr bwMode="auto">
          <a:xfrm>
            <a:off x="1907704" y="4869773"/>
            <a:ext cx="2751825" cy="1087891"/>
          </a:xfrm>
          <a:prstGeom prst="wedgeEllipseCallout">
            <a:avLst>
              <a:gd name="adj1" fmla="val -33728"/>
              <a:gd name="adj2" fmla="val -64206"/>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err="1" smtClean="0">
                <a:latin typeface="Arial" charset="0"/>
              </a:rPr>
              <a:t>Defintion</a:t>
            </a:r>
            <a:r>
              <a:rPr lang="en-US" dirty="0" smtClean="0">
                <a:latin typeface="Arial" charset="0"/>
              </a:rPr>
              <a:t> of terms</a:t>
            </a:r>
            <a:endParaRPr kumimoji="0" lang="nl-NL"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619506" y="5964904"/>
            <a:ext cx="2608406" cy="369332"/>
          </a:xfrm>
          <a:prstGeom prst="rect">
            <a:avLst/>
          </a:prstGeom>
          <a:noFill/>
        </p:spPr>
        <p:txBody>
          <a:bodyPr wrap="none" rtlCol="0">
            <a:spAutoFit/>
          </a:bodyPr>
          <a:lstStyle/>
          <a:p>
            <a:r>
              <a:rPr lang="en-US" dirty="0" smtClean="0"/>
              <a:t>Example: SNOMED-CT</a:t>
            </a:r>
            <a:endParaRPr lang="nl-NL" dirty="0"/>
          </a:p>
        </p:txBody>
      </p:sp>
      <p:sp>
        <p:nvSpPr>
          <p:cNvPr id="17" name="TextBox 16"/>
          <p:cNvSpPr txBox="1"/>
          <p:nvPr/>
        </p:nvSpPr>
        <p:spPr>
          <a:xfrm>
            <a:off x="4932040" y="5939988"/>
            <a:ext cx="3382657" cy="369332"/>
          </a:xfrm>
          <a:prstGeom prst="rect">
            <a:avLst/>
          </a:prstGeom>
          <a:noFill/>
        </p:spPr>
        <p:txBody>
          <a:bodyPr wrap="none" rtlCol="0">
            <a:spAutoFit/>
          </a:bodyPr>
          <a:lstStyle/>
          <a:p>
            <a:r>
              <a:rPr lang="en-US" dirty="0" smtClean="0"/>
              <a:t>Example: “Childhood diseases”</a:t>
            </a:r>
            <a:endParaRPr lang="nl-NL" dirty="0"/>
          </a:p>
        </p:txBody>
      </p:sp>
    </p:spTree>
    <p:extLst>
      <p:ext uri="{BB962C8B-B14F-4D97-AF65-F5344CB8AC3E}">
        <p14:creationId xmlns:p14="http://schemas.microsoft.com/office/powerpoint/2010/main" val="380884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a:t>
            </a:r>
            <a:endParaRPr lang="nl-NL" dirty="0"/>
          </a:p>
        </p:txBody>
      </p:sp>
      <p:grpSp>
        <p:nvGrpSpPr>
          <p:cNvPr id="7" name="Group 6"/>
          <p:cNvGrpSpPr/>
          <p:nvPr/>
        </p:nvGrpSpPr>
        <p:grpSpPr>
          <a:xfrm>
            <a:off x="1043608" y="1835261"/>
            <a:ext cx="7844080" cy="2179365"/>
            <a:chOff x="1043608" y="1835261"/>
            <a:chExt cx="7844080" cy="2179365"/>
          </a:xfrm>
        </p:grpSpPr>
        <p:sp>
          <p:nvSpPr>
            <p:cNvPr id="6" name="TextBox 5"/>
            <p:cNvSpPr txBox="1"/>
            <p:nvPr/>
          </p:nvSpPr>
          <p:spPr>
            <a:xfrm>
              <a:off x="5796136" y="2213211"/>
              <a:ext cx="3091552" cy="120032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“All words under B”</a:t>
              </a:r>
            </a:p>
            <a:p>
              <a:endParaRPr lang="en-US" dirty="0" smtClean="0"/>
            </a:p>
            <a:p>
              <a:r>
                <a:rPr lang="en-US" dirty="0" smtClean="0"/>
                <a:t>“All words in the</a:t>
              </a:r>
            </a:p>
            <a:p>
              <a:r>
                <a:rPr lang="en-US" dirty="0" smtClean="0"/>
                <a:t>Merriam-Webster dictionary”</a:t>
              </a:r>
            </a:p>
          </p:txBody>
        </p:sp>
        <p:sp>
          <p:nvSpPr>
            <p:cNvPr id="10" name="Left Arrow 9"/>
            <p:cNvSpPr/>
            <p:nvPr/>
          </p:nvSpPr>
          <p:spPr bwMode="auto">
            <a:xfrm>
              <a:off x="2771800" y="2348880"/>
              <a:ext cx="2736304" cy="792088"/>
            </a:xfrm>
            <a:prstGeom prst="leftArrow">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Takes </a:t>
              </a:r>
              <a:r>
                <a:rPr kumimoji="0" lang="en-US" sz="1800" b="0" u="none" strike="noStrike" cap="none" normalizeH="0" baseline="0" dirty="0" smtClean="0">
                  <a:ln>
                    <a:noFill/>
                  </a:ln>
                  <a:solidFill>
                    <a:schemeClr val="tx1"/>
                  </a:solidFill>
                  <a:effectLst/>
                  <a:latin typeface="Arial" charset="0"/>
                </a:rPr>
                <a:t>concepts</a:t>
              </a:r>
              <a:r>
                <a:rPr kumimoji="0" lang="en-US" sz="1800" b="0" i="0" u="none" strike="noStrike" cap="none" normalizeH="0" baseline="0" dirty="0" smtClean="0">
                  <a:ln>
                    <a:noFill/>
                  </a:ln>
                  <a:solidFill>
                    <a:schemeClr val="tx1"/>
                  </a:solidFill>
                  <a:effectLst/>
                  <a:latin typeface="Arial" charset="0"/>
                </a:rPr>
                <a:t> from…</a:t>
              </a:r>
              <a:endParaRPr kumimoji="0" lang="nl-NL" sz="1800" b="0" i="0" u="none" strike="noStrike" cap="none" normalizeH="0" baseline="0" dirty="0" smtClean="0">
                <a:ln>
                  <a:noFill/>
                </a:ln>
                <a:solidFill>
                  <a:schemeClr val="tx1"/>
                </a:solidFill>
                <a:effectLst/>
                <a:latin typeface="Arial" charset="0"/>
              </a:endParaRPr>
            </a:p>
          </p:txBody>
        </p:sp>
        <p:pic>
          <p:nvPicPr>
            <p:cNvPr id="15" name="Picture 4" descr="http://dictionaryonline4u.com/wp-content/uploads/2011/11/merriam-webster_dictionary.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25" b="97792" l="2000" r="97667">
                          <a14:foregroundMark x1="77333" y1="6843" x2="84667" y2="6402"/>
                        </a14:backgroundRemoval>
                      </a14:imgEffect>
                    </a14:imgLayer>
                  </a14:imgProps>
                </a:ext>
                <a:ext uri="{28A0092B-C50C-407E-A947-70E740481C1C}">
                  <a14:useLocalDpi xmlns:a14="http://schemas.microsoft.com/office/drawing/2010/main" val="0"/>
                </a:ext>
              </a:extLst>
            </a:blip>
            <a:srcRect/>
            <a:stretch>
              <a:fillRect/>
            </a:stretch>
          </p:blipFill>
          <p:spPr bwMode="auto">
            <a:xfrm>
              <a:off x="1043608" y="1835261"/>
              <a:ext cx="1443288" cy="2179365"/>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Oval Callout 2"/>
          <p:cNvSpPr/>
          <p:nvPr/>
        </p:nvSpPr>
        <p:spPr bwMode="auto">
          <a:xfrm>
            <a:off x="5148064" y="1124744"/>
            <a:ext cx="2880320" cy="1088467"/>
          </a:xfrm>
          <a:prstGeom prst="wedgeEllipseCallou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No need to write them all down!</a:t>
            </a:r>
            <a:endParaRPr kumimoji="0" lang="nl-NL" sz="1800" b="0" i="0" u="none" strike="noStrike" cap="none" normalizeH="0" baseline="0" dirty="0" smtClean="0">
              <a:ln>
                <a:noFill/>
              </a:ln>
              <a:solidFill>
                <a:schemeClr val="tx1"/>
              </a:solidFill>
              <a:effectLst/>
              <a:latin typeface="Arial" charset="0"/>
            </a:endParaRPr>
          </a:p>
        </p:txBody>
      </p:sp>
      <p:grpSp>
        <p:nvGrpSpPr>
          <p:cNvPr id="16" name="Group 15"/>
          <p:cNvGrpSpPr/>
          <p:nvPr/>
        </p:nvGrpSpPr>
        <p:grpSpPr>
          <a:xfrm>
            <a:off x="1026412" y="3591014"/>
            <a:ext cx="7164810" cy="2862322"/>
            <a:chOff x="1026412" y="3591014"/>
            <a:chExt cx="7164810" cy="2862322"/>
          </a:xfrm>
        </p:grpSpPr>
        <p:sp>
          <p:nvSpPr>
            <p:cNvPr id="17" name="Left Arrow 16"/>
            <p:cNvSpPr/>
            <p:nvPr/>
          </p:nvSpPr>
          <p:spPr bwMode="auto">
            <a:xfrm rot="1366384">
              <a:off x="2386693" y="3902073"/>
              <a:ext cx="3770062" cy="792088"/>
            </a:xfrm>
            <a:prstGeom prst="leftArrow">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Takes </a:t>
              </a:r>
              <a:r>
                <a:rPr kumimoji="0" lang="en-US" sz="1800" b="0" u="none" strike="noStrike" cap="none" normalizeH="0" baseline="0" dirty="0" smtClean="0">
                  <a:ln>
                    <a:noFill/>
                  </a:ln>
                  <a:solidFill>
                    <a:schemeClr val="tx1"/>
                  </a:solidFill>
                  <a:effectLst/>
                  <a:latin typeface="Arial" charset="0"/>
                </a:rPr>
                <a:t>concepts</a:t>
              </a:r>
              <a:r>
                <a:rPr kumimoji="0" lang="en-US" sz="1800" b="0" i="0" u="none" strike="noStrike" cap="none" normalizeH="0" baseline="0" dirty="0" smtClean="0">
                  <a:ln>
                    <a:noFill/>
                  </a:ln>
                  <a:solidFill>
                    <a:schemeClr val="tx1"/>
                  </a:solidFill>
                  <a:effectLst/>
                  <a:latin typeface="Arial" charset="0"/>
                </a:rPr>
                <a:t> from…</a:t>
              </a:r>
              <a:endParaRPr kumimoji="0" lang="nl-NL" sz="1800" b="0" i="0" u="none" strike="noStrike" cap="none" normalizeH="0" baseline="0" dirty="0" smtClean="0">
                <a:ln>
                  <a:noFill/>
                </a:ln>
                <a:solidFill>
                  <a:schemeClr val="tx1"/>
                </a:solidFill>
                <a:effectLst/>
                <a:latin typeface="Arial" charset="0"/>
              </a:endParaRPr>
            </a:p>
          </p:txBody>
        </p:sp>
        <p:grpSp>
          <p:nvGrpSpPr>
            <p:cNvPr id="9" name="Group 8"/>
            <p:cNvGrpSpPr/>
            <p:nvPr/>
          </p:nvGrpSpPr>
          <p:grpSpPr>
            <a:xfrm>
              <a:off x="1026412" y="3591014"/>
              <a:ext cx="7164810" cy="2862322"/>
              <a:chOff x="1026412" y="3591014"/>
              <a:chExt cx="7164810" cy="2862322"/>
            </a:xfrm>
          </p:grpSpPr>
          <p:pic>
            <p:nvPicPr>
              <p:cNvPr id="2050" name="Picture 2" descr="http://2.bp.blogspot.com/_V1vSHPcC8Qs/TVWcV4mvRFI/AAAAAAAAECY/KqdNR6Y-0UU/s1600/Essential%2BAmerican%2BSlang%2BDictionar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412" y="4221088"/>
                <a:ext cx="1477679" cy="1970239"/>
              </a:xfrm>
              <a:prstGeom prst="rect">
                <a:avLst/>
              </a:prstGeom>
              <a:noFill/>
              <a:extLst>
                <a:ext uri="{909E8E84-426E-40DD-AFC4-6F175D3DCCD1}">
                  <a14:hiddenFill xmlns:a14="http://schemas.microsoft.com/office/drawing/2010/main">
                    <a:solidFill>
                      <a:srgbClr val="FFFFFF"/>
                    </a:solidFill>
                  </a14:hiddenFill>
                </a:ext>
              </a:extLst>
            </p:spPr>
          </p:pic>
          <p:sp>
            <p:nvSpPr>
              <p:cNvPr id="18" name="Left Arrow 17"/>
              <p:cNvSpPr/>
              <p:nvPr/>
            </p:nvSpPr>
            <p:spPr bwMode="auto">
              <a:xfrm rot="21138384">
                <a:off x="2707702" y="4926317"/>
                <a:ext cx="3383412" cy="792088"/>
              </a:xfrm>
              <a:prstGeom prst="leftArrow">
                <a:avLst/>
              </a:prstGeom>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Takes </a:t>
                </a:r>
                <a:r>
                  <a:rPr kumimoji="0" lang="en-US" sz="1800" b="0" u="none" strike="noStrike" cap="none" normalizeH="0" baseline="0" dirty="0" smtClean="0">
                    <a:ln>
                      <a:noFill/>
                    </a:ln>
                    <a:solidFill>
                      <a:schemeClr val="tx1"/>
                    </a:solidFill>
                    <a:effectLst/>
                    <a:latin typeface="Arial" charset="0"/>
                  </a:rPr>
                  <a:t>concepts</a:t>
                </a:r>
                <a:r>
                  <a:rPr kumimoji="0" lang="en-US" sz="1800" b="0" i="0" u="none" strike="noStrike" cap="none" normalizeH="0" baseline="0" dirty="0" smtClean="0">
                    <a:ln>
                      <a:noFill/>
                    </a:ln>
                    <a:solidFill>
                      <a:schemeClr val="tx1"/>
                    </a:solidFill>
                    <a:effectLst/>
                    <a:latin typeface="Arial" charset="0"/>
                  </a:rPr>
                  <a:t> from…</a:t>
                </a:r>
                <a:endParaRPr kumimoji="0" lang="nl-NL" sz="18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6228184" y="3591014"/>
                <a:ext cx="1963038" cy="286232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“Words for ‘nerd’”</a:t>
                </a:r>
              </a:p>
              <a:p>
                <a:endParaRPr lang="en-US" dirty="0" smtClean="0"/>
              </a:p>
              <a:p>
                <a:pPr algn="ctr"/>
                <a:r>
                  <a:rPr lang="en-US" dirty="0" smtClean="0"/>
                  <a:t>Bookworm</a:t>
                </a:r>
              </a:p>
              <a:p>
                <a:pPr algn="ctr"/>
                <a:r>
                  <a:rPr lang="en-US" dirty="0" smtClean="0"/>
                  <a:t>Geek</a:t>
                </a:r>
              </a:p>
              <a:p>
                <a:pPr algn="ctr"/>
                <a:r>
                  <a:rPr lang="en-US" dirty="0" smtClean="0"/>
                  <a:t>Grind</a:t>
                </a:r>
              </a:p>
              <a:p>
                <a:pPr algn="ctr"/>
                <a:r>
                  <a:rPr lang="en-US" dirty="0" smtClean="0"/>
                  <a:t>Weenie</a:t>
                </a:r>
              </a:p>
              <a:p>
                <a:pPr algn="ctr"/>
                <a:r>
                  <a:rPr lang="en-US" dirty="0" smtClean="0"/>
                  <a:t>Wonk</a:t>
                </a:r>
              </a:p>
              <a:p>
                <a:pPr algn="ctr"/>
                <a:r>
                  <a:rPr lang="en-US" dirty="0" smtClean="0"/>
                  <a:t>Dink (slang)</a:t>
                </a:r>
              </a:p>
              <a:p>
                <a:pPr algn="ctr"/>
                <a:r>
                  <a:rPr lang="en-US" dirty="0" smtClean="0"/>
                  <a:t>Dork (slang)</a:t>
                </a:r>
              </a:p>
              <a:p>
                <a:pPr algn="ctr"/>
                <a:r>
                  <a:rPr lang="en-US" dirty="0" err="1" smtClean="0"/>
                  <a:t>Swot</a:t>
                </a:r>
                <a:r>
                  <a:rPr lang="en-US" dirty="0" smtClean="0"/>
                  <a:t> (slang)</a:t>
                </a:r>
              </a:p>
            </p:txBody>
          </p:sp>
        </p:grpSp>
      </p:grpSp>
      <p:sp>
        <p:nvSpPr>
          <p:cNvPr id="22" name="Oval Callout 21"/>
          <p:cNvSpPr/>
          <p:nvPr/>
        </p:nvSpPr>
        <p:spPr bwMode="auto">
          <a:xfrm>
            <a:off x="3347864" y="5517232"/>
            <a:ext cx="2952328" cy="1224136"/>
          </a:xfrm>
          <a:prstGeom prst="wedgeEllipseCallout">
            <a:avLst>
              <a:gd name="adj1" fmla="val -45304"/>
              <a:gd name="adj2" fmla="val -56511"/>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Can take concepts from </a:t>
            </a:r>
            <a:r>
              <a:rPr kumimoji="0" lang="en-US" sz="1800" b="0" i="0" u="none" strike="noStrike" cap="none" normalizeH="0" baseline="0" dirty="0" err="1" smtClean="0">
                <a:ln>
                  <a:noFill/>
                </a:ln>
                <a:solidFill>
                  <a:schemeClr val="tx1"/>
                </a:solidFill>
                <a:effectLst/>
                <a:latin typeface="Arial" charset="0"/>
              </a:rPr>
              <a:t>multipe</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codingsystems</a:t>
            </a:r>
            <a:r>
              <a:rPr kumimoji="0" lang="en-US" sz="1800" b="0" i="0" u="none" strike="noStrike" cap="none" normalizeH="0" baseline="0" dirty="0" smtClean="0">
                <a:ln>
                  <a:noFill/>
                </a:ln>
                <a:solidFill>
                  <a:schemeClr val="tx1"/>
                </a:solidFill>
                <a:effectLst/>
                <a:latin typeface="Arial" charset="0"/>
              </a:rPr>
              <a:t>!</a:t>
            </a: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923067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a:t>
            </a:r>
            <a:r>
              <a:rPr lang="en-US" dirty="0" err="1" smtClean="0"/>
              <a:t>CodeSystems</a:t>
            </a:r>
            <a:endParaRPr lang="nl-NL" dirty="0"/>
          </a:p>
        </p:txBody>
      </p:sp>
      <p:sp>
        <p:nvSpPr>
          <p:cNvPr id="3" name="Content Placeholder 2"/>
          <p:cNvSpPr>
            <a:spLocks noGrp="1"/>
          </p:cNvSpPr>
          <p:nvPr>
            <p:ph idx="1"/>
          </p:nvPr>
        </p:nvSpPr>
        <p:spPr/>
        <p:txBody>
          <a:bodyPr/>
          <a:lstStyle/>
          <a:p>
            <a:r>
              <a:rPr lang="en-US" dirty="0" smtClean="0"/>
              <a:t>If you refer to </a:t>
            </a:r>
            <a:r>
              <a:rPr lang="en-US" dirty="0" err="1" smtClean="0"/>
              <a:t>CodeSystems</a:t>
            </a:r>
            <a:r>
              <a:rPr lang="en-US" dirty="0" smtClean="0"/>
              <a:t>, you use a URL (instead of OID in v2 and v3):</a:t>
            </a:r>
          </a:p>
          <a:p>
            <a:pPr lvl="1"/>
            <a:r>
              <a:rPr lang="nl-NL" dirty="0" smtClean="0"/>
              <a:t>http</a:t>
            </a:r>
            <a:r>
              <a:rPr lang="nl-NL" dirty="0"/>
              <a:t>://</a:t>
            </a:r>
            <a:r>
              <a:rPr lang="nl-NL" dirty="0" smtClean="0"/>
              <a:t>snomed.info/sct</a:t>
            </a:r>
          </a:p>
          <a:p>
            <a:pPr lvl="1"/>
            <a:r>
              <a:rPr lang="nl-NL" dirty="0"/>
              <a:t>http://</a:t>
            </a:r>
            <a:r>
              <a:rPr lang="nl-NL" dirty="0" smtClean="0"/>
              <a:t>loinc.org</a:t>
            </a:r>
          </a:p>
          <a:p>
            <a:pPr lvl="1"/>
            <a:r>
              <a:rPr lang="nl-NL" dirty="0"/>
              <a:t>http://</a:t>
            </a:r>
            <a:r>
              <a:rPr lang="nl-NL" b="1" dirty="0"/>
              <a:t>hl7.org</a:t>
            </a:r>
            <a:r>
              <a:rPr lang="nl-NL" dirty="0"/>
              <a:t>/fhir/sid/icd-10</a:t>
            </a:r>
            <a:endParaRPr lang="nl-NL" dirty="0" smtClean="0"/>
          </a:p>
          <a:p>
            <a:r>
              <a:rPr lang="en-US" dirty="0" smtClean="0"/>
              <a:t>We have introduced them for v2 and v3:</a:t>
            </a:r>
          </a:p>
          <a:p>
            <a:pPr lvl="1"/>
            <a:r>
              <a:rPr lang="nl-NL" dirty="0"/>
              <a:t>http://</a:t>
            </a:r>
            <a:r>
              <a:rPr lang="nl-NL" dirty="0" smtClean="0"/>
              <a:t>hl7.org/fhir/v2/</a:t>
            </a:r>
            <a:r>
              <a:rPr lang="nl-NL" u="sng" dirty="0" smtClean="0"/>
              <a:t>0078</a:t>
            </a:r>
          </a:p>
          <a:p>
            <a:pPr lvl="1"/>
            <a:r>
              <a:rPr lang="nl-NL" dirty="0"/>
              <a:t>http://</a:t>
            </a:r>
            <a:r>
              <a:rPr lang="nl-NL" dirty="0" smtClean="0"/>
              <a:t>hl7.org/fhir/v3/</a:t>
            </a:r>
            <a:r>
              <a:rPr lang="nl-NL" u="sng" dirty="0" smtClean="0"/>
              <a:t>ActClass</a:t>
            </a:r>
          </a:p>
          <a:p>
            <a:endParaRPr lang="nl-NL" dirty="0"/>
          </a:p>
        </p:txBody>
      </p:sp>
    </p:spTree>
    <p:extLst>
      <p:ext uri="{BB962C8B-B14F-4D97-AF65-F5344CB8AC3E}">
        <p14:creationId xmlns:p14="http://schemas.microsoft.com/office/powerpoint/2010/main" val="18236076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Coded types (again)</a:t>
            </a:r>
            <a:endParaRPr lang="nl-NL" dirty="0"/>
          </a:p>
        </p:txBody>
      </p:sp>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3568" y="4779581"/>
            <a:ext cx="7761497" cy="1313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41456"/>
            <a:ext cx="3124200" cy="257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bwMode="auto">
          <a:xfrm flipH="1" flipV="1">
            <a:off x="2324100" y="2708920"/>
            <a:ext cx="3039988" cy="7200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bwMode="auto">
          <a:xfrm flipH="1" flipV="1">
            <a:off x="3563888" y="4149080"/>
            <a:ext cx="2088232" cy="72008"/>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5436096" y="2564904"/>
            <a:ext cx="2339102" cy="369332"/>
          </a:xfrm>
          <a:prstGeom prst="rect">
            <a:avLst/>
          </a:prstGeom>
          <a:noFill/>
        </p:spPr>
        <p:txBody>
          <a:bodyPr wrap="none" rtlCol="0">
            <a:spAutoFit/>
          </a:bodyPr>
          <a:lstStyle/>
          <a:p>
            <a:r>
              <a:rPr lang="en-US" dirty="0" smtClean="0"/>
              <a:t>The </a:t>
            </a:r>
            <a:r>
              <a:rPr lang="en-US" dirty="0" err="1" smtClean="0"/>
              <a:t>url</a:t>
            </a:r>
            <a:r>
              <a:rPr lang="en-US" dirty="0" smtClean="0"/>
              <a:t> of the system</a:t>
            </a:r>
            <a:endParaRPr lang="nl-NL" dirty="0"/>
          </a:p>
        </p:txBody>
      </p:sp>
      <p:sp>
        <p:nvSpPr>
          <p:cNvPr id="22" name="TextBox 21"/>
          <p:cNvSpPr txBox="1"/>
          <p:nvPr/>
        </p:nvSpPr>
        <p:spPr>
          <a:xfrm>
            <a:off x="5617274" y="4005064"/>
            <a:ext cx="2403222" cy="369332"/>
          </a:xfrm>
          <a:prstGeom prst="rect">
            <a:avLst/>
          </a:prstGeom>
          <a:noFill/>
        </p:spPr>
        <p:txBody>
          <a:bodyPr wrap="none" rtlCol="0">
            <a:spAutoFit/>
          </a:bodyPr>
          <a:lstStyle/>
          <a:p>
            <a:r>
              <a:rPr lang="en-US" dirty="0" smtClean="0"/>
              <a:t>May aid interpretation</a:t>
            </a:r>
            <a:endParaRPr lang="nl-NL" dirty="0"/>
          </a:p>
        </p:txBody>
      </p:sp>
    </p:spTree>
    <p:extLst>
      <p:ext uri="{BB962C8B-B14F-4D97-AF65-F5344CB8AC3E}">
        <p14:creationId xmlns:p14="http://schemas.microsoft.com/office/powerpoint/2010/main" val="3349262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0999"/>
            <a:ext cx="7620000" cy="6132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4211960" y="260648"/>
            <a:ext cx="504056" cy="576064"/>
          </a:xfrm>
          <a:prstGeom prst="ellipse">
            <a:avLst/>
          </a:prstGeom>
          <a:noFill/>
          <a:ln>
            <a:headEnd type="none" w="med" len="med"/>
            <a:tailEnd type="none" w="med" len="med"/>
          </a:ln>
          <a:effectLst>
            <a:outerShdw blurRad="50800" dist="38100" dir="2700000" algn="t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849169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19075"/>
            <a:ext cx="5619750" cy="6418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bwMode="auto">
          <a:xfrm>
            <a:off x="323528" y="2996952"/>
            <a:ext cx="2808312" cy="364038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 </a:t>
            </a:r>
            <a:r>
              <a:rPr lang="en-US" dirty="0" smtClean="0">
                <a:latin typeface="Arial" charset="0"/>
              </a:rPr>
              <a:t>   </a:t>
            </a:r>
            <a:r>
              <a:rPr kumimoji="0" lang="en-US" sz="1800" b="0" i="0" u="none" strike="noStrike" cap="none" normalizeH="0" baseline="0" dirty="0" smtClean="0">
                <a:ln>
                  <a:noFill/>
                </a:ln>
                <a:solidFill>
                  <a:schemeClr val="tx1"/>
                </a:solidFill>
                <a:effectLst/>
                <a:latin typeface="Arial" charset="0"/>
              </a:rPr>
              <a:t>Metadata</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a:latin typeface="Arial" charset="0"/>
            </a:endParaRPr>
          </a:p>
          <a:p>
            <a:pPr eaLnBrk="0" fontAlgn="base" hangingPunct="0">
              <a:spcBef>
                <a:spcPct val="0"/>
              </a:spcBef>
              <a:spcAft>
                <a:spcPct val="0"/>
              </a:spcAft>
            </a:pPr>
            <a:r>
              <a:rPr lang="en-US" dirty="0" smtClean="0">
                <a:latin typeface="Arial" charset="0"/>
              </a:rPr>
              <a:t>In/exclude concepts</a:t>
            </a:r>
            <a:endParaRPr kumimoji="0" lang="nl-NL" sz="1800" b="0"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5095478" y="1658913"/>
            <a:ext cx="3672408" cy="369331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This models what we have been discussing so far:</a:t>
            </a:r>
          </a:p>
          <a:p>
            <a:endParaRPr lang="en-US" dirty="0" smtClean="0"/>
          </a:p>
          <a:p>
            <a:pPr marL="285750" indent="-285750">
              <a:buFont typeface="Arial" panose="020B0604020202020204" pitchFamily="34" charset="0"/>
              <a:buChar char="•"/>
            </a:pPr>
            <a:r>
              <a:rPr lang="en-US" dirty="0" smtClean="0"/>
              <a:t>A </a:t>
            </a:r>
            <a:r>
              <a:rPr lang="en-US" dirty="0" err="1" smtClean="0"/>
              <a:t>ValueSet</a:t>
            </a:r>
            <a:r>
              <a:rPr lang="en-US" dirty="0" smtClean="0"/>
              <a:t> has metadata (much like Profile: identifier, version, name, </a:t>
            </a:r>
            <a:r>
              <a:rPr lang="en-US" dirty="0" err="1" smtClean="0"/>
              <a:t>etc</a:t>
            </a:r>
            <a:r>
              <a:rPr lang="en-US" dirty="0" smtClean="0"/>
              <a:t>)</a:t>
            </a:r>
          </a:p>
          <a:p>
            <a:pPr marL="285750" indent="-285750">
              <a:buFont typeface="Arial" panose="020B0604020202020204" pitchFamily="34" charset="0"/>
              <a:buChar char="•"/>
            </a:pPr>
            <a:r>
              <a:rPr lang="en-US" dirty="0" smtClean="0"/>
              <a:t>A </a:t>
            </a:r>
            <a:r>
              <a:rPr lang="en-US" dirty="0" err="1" smtClean="0"/>
              <a:t>ValueSet</a:t>
            </a:r>
            <a:r>
              <a:rPr lang="en-US" dirty="0" smtClean="0"/>
              <a:t> is built by </a:t>
            </a:r>
            <a:r>
              <a:rPr lang="en-US" i="1" dirty="0" smtClean="0"/>
              <a:t>inclusion</a:t>
            </a:r>
            <a:r>
              <a:rPr lang="en-US" dirty="0" smtClean="0"/>
              <a:t> of terms from </a:t>
            </a:r>
            <a:r>
              <a:rPr lang="en-US" dirty="0" err="1" smtClean="0"/>
              <a:t>CodeSystems</a:t>
            </a:r>
            <a:endParaRPr lang="en-US" dirty="0" smtClean="0"/>
          </a:p>
          <a:p>
            <a:pPr marL="285750" indent="-285750">
              <a:buFont typeface="Arial" panose="020B0604020202020204" pitchFamily="34" charset="0"/>
              <a:buChar char="•"/>
            </a:pPr>
            <a:r>
              <a:rPr lang="en-US" dirty="0"/>
              <a:t>A </a:t>
            </a:r>
            <a:r>
              <a:rPr lang="en-US" dirty="0" err="1"/>
              <a:t>ValueSet</a:t>
            </a:r>
            <a:r>
              <a:rPr lang="en-US" dirty="0"/>
              <a:t> can </a:t>
            </a:r>
            <a:r>
              <a:rPr lang="en-US" i="1" dirty="0" smtClean="0"/>
              <a:t>exclude</a:t>
            </a:r>
            <a:r>
              <a:rPr lang="en-US" dirty="0" smtClean="0"/>
              <a:t> specific codes from other </a:t>
            </a:r>
            <a:r>
              <a:rPr lang="en-US" dirty="0" err="1" smtClean="0"/>
              <a:t>valuesets</a:t>
            </a:r>
            <a:endParaRPr lang="en-US" dirty="0" smtClean="0"/>
          </a:p>
          <a:p>
            <a:pPr marL="285750" indent="-285750">
              <a:buFont typeface="Arial" panose="020B0604020202020204" pitchFamily="34" charset="0"/>
              <a:buChar char="•"/>
            </a:pPr>
            <a:r>
              <a:rPr lang="en-US" dirty="0" smtClean="0"/>
              <a:t>A </a:t>
            </a:r>
            <a:r>
              <a:rPr lang="en-US" dirty="0" err="1" smtClean="0"/>
              <a:t>ValueSet</a:t>
            </a:r>
            <a:r>
              <a:rPr lang="en-US" dirty="0" smtClean="0"/>
              <a:t> can </a:t>
            </a:r>
            <a:r>
              <a:rPr lang="en-US" i="1" dirty="0" smtClean="0"/>
              <a:t>import</a:t>
            </a:r>
            <a:r>
              <a:rPr lang="en-US" dirty="0" smtClean="0"/>
              <a:t> codes from other </a:t>
            </a:r>
            <a:r>
              <a:rPr lang="en-US" dirty="0" err="1" smtClean="0"/>
              <a:t>ValueSets</a:t>
            </a:r>
            <a:endParaRPr lang="en-US" dirty="0" smtClean="0"/>
          </a:p>
        </p:txBody>
      </p:sp>
      <p:cxnSp>
        <p:nvCxnSpPr>
          <p:cNvPr id="7" name="Straight Arrow Connector 6"/>
          <p:cNvCxnSpPr/>
          <p:nvPr/>
        </p:nvCxnSpPr>
        <p:spPr bwMode="auto">
          <a:xfrm flipH="1" flipV="1">
            <a:off x="1043608" y="2492896"/>
            <a:ext cx="72008" cy="108012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bwMode="auto">
          <a:xfrm flipV="1">
            <a:off x="2555776" y="3140968"/>
            <a:ext cx="1224136" cy="1296144"/>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993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19075"/>
            <a:ext cx="5619750" cy="64182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3131841" y="908720"/>
            <a:ext cx="2739429" cy="5256584"/>
          </a:xfrm>
          <a:prstGeom prst="rect">
            <a:avLst/>
          </a:prstGeom>
          <a:solidFill>
            <a:schemeClr val="bg1">
              <a:alpha val="7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3147046" y="2078846"/>
            <a:ext cx="4750965"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But it can also enumerate (and so indirectly </a:t>
            </a:r>
            <a:r>
              <a:rPr lang="en-US" b="1" dirty="0" smtClean="0"/>
              <a:t>define</a:t>
            </a:r>
            <a:r>
              <a:rPr lang="en-US" dirty="0" smtClean="0"/>
              <a:t>) all concepts for a </a:t>
            </a:r>
            <a:r>
              <a:rPr lang="en-US" b="1" dirty="0" smtClean="0"/>
              <a:t>new</a:t>
            </a:r>
            <a:r>
              <a:rPr lang="en-US" dirty="0" smtClean="0"/>
              <a:t> </a:t>
            </a:r>
            <a:r>
              <a:rPr lang="en-US" dirty="0" err="1" smtClean="0"/>
              <a:t>codesystem</a:t>
            </a:r>
            <a:endParaRPr lang="en-US" dirty="0" smtClean="0"/>
          </a:p>
          <a:p>
            <a:endParaRPr lang="en-US" dirty="0" smtClean="0"/>
          </a:p>
          <a:p>
            <a:pPr marL="285750" indent="-285750">
              <a:buFont typeface="Arial" panose="020B0604020202020204" pitchFamily="34" charset="0"/>
              <a:buChar char="•"/>
            </a:pPr>
            <a:r>
              <a:rPr lang="en-US" dirty="0" smtClean="0"/>
              <a:t>A </a:t>
            </a:r>
            <a:r>
              <a:rPr lang="en-US" dirty="0" err="1" smtClean="0"/>
              <a:t>ValueSet</a:t>
            </a:r>
            <a:r>
              <a:rPr lang="en-US" dirty="0" smtClean="0"/>
              <a:t> has metadata (much like Profile: identifier, version, name, </a:t>
            </a:r>
            <a:r>
              <a:rPr lang="en-US" dirty="0" err="1" smtClean="0"/>
              <a:t>etc</a:t>
            </a:r>
            <a:r>
              <a:rPr lang="en-US" dirty="0" smtClean="0"/>
              <a:t>)</a:t>
            </a:r>
          </a:p>
          <a:p>
            <a:pPr marL="285750" indent="-285750">
              <a:buFont typeface="Arial" panose="020B0604020202020204" pitchFamily="34" charset="0"/>
              <a:buChar char="•"/>
            </a:pPr>
            <a:r>
              <a:rPr lang="en-US" dirty="0" smtClean="0"/>
              <a:t>A </a:t>
            </a:r>
            <a:r>
              <a:rPr lang="en-US" dirty="0" err="1" smtClean="0"/>
              <a:t>ValueSet</a:t>
            </a:r>
            <a:r>
              <a:rPr lang="en-US" dirty="0" smtClean="0"/>
              <a:t> is built by </a:t>
            </a:r>
            <a:r>
              <a:rPr lang="en-US" i="1" dirty="0" smtClean="0"/>
              <a:t>defining</a:t>
            </a:r>
            <a:r>
              <a:rPr lang="en-US" dirty="0" smtClean="0"/>
              <a:t> terms </a:t>
            </a:r>
            <a:r>
              <a:rPr lang="en-US" u="sng" dirty="0" smtClean="0"/>
              <a:t>from and for</a:t>
            </a:r>
            <a:r>
              <a:rPr lang="en-US" dirty="0" smtClean="0"/>
              <a:t> a </a:t>
            </a:r>
            <a:r>
              <a:rPr lang="en-US" b="1" dirty="0" smtClean="0"/>
              <a:t>new</a:t>
            </a:r>
            <a:r>
              <a:rPr lang="en-US" dirty="0" smtClean="0"/>
              <a:t> </a:t>
            </a:r>
            <a:r>
              <a:rPr lang="en-US" dirty="0" err="1" smtClean="0"/>
              <a:t>CodeSystem</a:t>
            </a:r>
            <a:endParaRPr lang="en-US" dirty="0" smtClean="0"/>
          </a:p>
          <a:p>
            <a:pPr marL="285750" indent="-285750">
              <a:buFont typeface="Arial" panose="020B0604020202020204" pitchFamily="34" charset="0"/>
              <a:buChar char="•"/>
            </a:pPr>
            <a:r>
              <a:rPr lang="en-US" dirty="0" smtClean="0"/>
              <a:t>These new concepts have a </a:t>
            </a:r>
            <a:r>
              <a:rPr lang="en-US" i="1" dirty="0" smtClean="0"/>
              <a:t>display</a:t>
            </a:r>
            <a:r>
              <a:rPr lang="en-US" dirty="0" smtClean="0"/>
              <a:t> label and a </a:t>
            </a:r>
            <a:r>
              <a:rPr lang="en-US" i="1" dirty="0" smtClean="0"/>
              <a:t>definition</a:t>
            </a:r>
            <a:r>
              <a:rPr lang="en-US" dirty="0" smtClean="0"/>
              <a:t> </a:t>
            </a:r>
          </a:p>
          <a:p>
            <a:pPr marL="285750" indent="-285750">
              <a:buFont typeface="Arial" panose="020B0604020202020204" pitchFamily="34" charset="0"/>
              <a:buChar char="•"/>
            </a:pPr>
            <a:r>
              <a:rPr lang="en-US" dirty="0" smtClean="0"/>
              <a:t>…and may be hierarchically organized</a:t>
            </a:r>
          </a:p>
        </p:txBody>
      </p:sp>
    </p:spTree>
    <p:extLst>
      <p:ext uri="{BB962C8B-B14F-4D97-AF65-F5344CB8AC3E}">
        <p14:creationId xmlns:p14="http://schemas.microsoft.com/office/powerpoint/2010/main" val="4031909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a:t>
            </a:r>
            <a:endParaRPr lang="nl-NL"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7132" y="3352800"/>
            <a:ext cx="7143868" cy="33338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p:txBody>
          <a:bodyPr/>
          <a:lstStyle/>
          <a:p>
            <a:r>
              <a:rPr lang="en-US" dirty="0" smtClean="0"/>
              <a:t>When used in a Resource, the modelers include </a:t>
            </a:r>
            <a:r>
              <a:rPr lang="en-US" i="1" dirty="0" smtClean="0"/>
              <a:t>Bindings</a:t>
            </a:r>
          </a:p>
          <a:p>
            <a:r>
              <a:rPr lang="en-US" i="1" dirty="0" smtClean="0"/>
              <a:t>Bindings</a:t>
            </a:r>
            <a:r>
              <a:rPr lang="en-US" dirty="0" smtClean="0"/>
              <a:t> specify which codes can be used</a:t>
            </a:r>
            <a:endParaRPr lang="nl-NL" i="1" dirty="0"/>
          </a:p>
        </p:txBody>
      </p:sp>
    </p:spTree>
    <p:extLst>
      <p:ext uri="{BB962C8B-B14F-4D97-AF65-F5344CB8AC3E}">
        <p14:creationId xmlns:p14="http://schemas.microsoft.com/office/powerpoint/2010/main" val="9866817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bindings</a:t>
            </a:r>
            <a:endParaRPr lang="nl-NL" dirty="0"/>
          </a:p>
        </p:txBody>
      </p:sp>
      <p:sp>
        <p:nvSpPr>
          <p:cNvPr id="3" name="Content Placeholder 2"/>
          <p:cNvSpPr>
            <a:spLocks noGrp="1"/>
          </p:cNvSpPr>
          <p:nvPr>
            <p:ph idx="1"/>
          </p:nvPr>
        </p:nvSpPr>
        <p:spPr/>
        <p:txBody>
          <a:bodyPr/>
          <a:lstStyle/>
          <a:p>
            <a:r>
              <a:rPr lang="en-US" dirty="0"/>
              <a:t>Depending on “core” spec, you can:</a:t>
            </a:r>
          </a:p>
          <a:p>
            <a:pPr lvl="1"/>
            <a:r>
              <a:rPr lang="en-US" dirty="0"/>
              <a:t>“fixed”: </a:t>
            </a:r>
            <a:r>
              <a:rPr lang="en-US" dirty="0" smtClean="0"/>
              <a:t>not </a:t>
            </a:r>
            <a:r>
              <a:rPr lang="en-US" dirty="0"/>
              <a:t>specify a different binding</a:t>
            </a:r>
          </a:p>
          <a:p>
            <a:pPr lvl="1"/>
            <a:r>
              <a:rPr lang="en-US" dirty="0"/>
              <a:t>“incomplete”: specify a different binding if needed</a:t>
            </a:r>
          </a:p>
          <a:p>
            <a:pPr lvl="1"/>
            <a:r>
              <a:rPr lang="en-US" dirty="0"/>
              <a:t>“example”: very likely specify a different binding</a:t>
            </a:r>
            <a:endParaRPr lang="nl-NL" dirty="0"/>
          </a:p>
          <a:p>
            <a:r>
              <a:rPr lang="en-US" dirty="0" smtClean="0"/>
              <a:t>Change the bindings</a:t>
            </a:r>
            <a:r>
              <a:rPr lang="en-US" dirty="0"/>
              <a:t> </a:t>
            </a:r>
            <a:r>
              <a:rPr lang="en-US" dirty="0" smtClean="0"/>
              <a:t>as specified in core:</a:t>
            </a:r>
          </a:p>
          <a:p>
            <a:pPr lvl="1"/>
            <a:r>
              <a:rPr lang="en-US" dirty="0" smtClean="0"/>
              <a:t>Define a new </a:t>
            </a:r>
            <a:r>
              <a:rPr lang="en-US" dirty="0" err="1" smtClean="0"/>
              <a:t>ValueSet</a:t>
            </a:r>
            <a:r>
              <a:rPr lang="en-US" dirty="0" smtClean="0"/>
              <a:t> </a:t>
            </a:r>
          </a:p>
          <a:p>
            <a:pPr lvl="2"/>
            <a:r>
              <a:rPr lang="en-US" dirty="0" smtClean="0"/>
              <a:t>Allow additional codes, Restrict to a subset</a:t>
            </a:r>
          </a:p>
          <a:p>
            <a:pPr lvl="1"/>
            <a:r>
              <a:rPr lang="en-US" dirty="0" smtClean="0"/>
              <a:t>Specify whether </a:t>
            </a:r>
            <a:r>
              <a:rPr lang="en-US" u="sng" dirty="0" smtClean="0"/>
              <a:t>implementers of your profile</a:t>
            </a:r>
            <a:r>
              <a:rPr lang="en-US" dirty="0" smtClean="0"/>
              <a:t> can deviate from </a:t>
            </a:r>
            <a:r>
              <a:rPr lang="en-US" u="sng" dirty="0" smtClean="0"/>
              <a:t>your</a:t>
            </a:r>
            <a:r>
              <a:rPr lang="en-US" dirty="0" smtClean="0"/>
              <a:t> </a:t>
            </a:r>
            <a:r>
              <a:rPr lang="en-US" dirty="0" err="1" smtClean="0"/>
              <a:t>valueset</a:t>
            </a:r>
            <a:r>
              <a:rPr lang="en-US" dirty="0" smtClean="0"/>
              <a:t>.</a:t>
            </a:r>
          </a:p>
        </p:txBody>
      </p:sp>
    </p:spTree>
    <p:extLst>
      <p:ext uri="{BB962C8B-B14F-4D97-AF65-F5344CB8AC3E}">
        <p14:creationId xmlns:p14="http://schemas.microsoft.com/office/powerpoint/2010/main" val="33345213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ValueSets</a:t>
            </a:r>
            <a:endParaRPr lang="nl-NL" dirty="0"/>
          </a:p>
        </p:txBody>
      </p:sp>
      <p:sp>
        <p:nvSpPr>
          <p:cNvPr id="3" name="Content Placeholder 2"/>
          <p:cNvSpPr>
            <a:spLocks noGrp="1"/>
          </p:cNvSpPr>
          <p:nvPr>
            <p:ph idx="1"/>
          </p:nvPr>
        </p:nvSpPr>
        <p:spPr/>
        <p:txBody>
          <a:bodyPr/>
          <a:lstStyle/>
          <a:p>
            <a:pPr marL="0" indent="0">
              <a:buNone/>
            </a:pPr>
            <a:r>
              <a:rPr lang="en-US" dirty="0" smtClean="0"/>
              <a:t>In order of precision:</a:t>
            </a:r>
          </a:p>
          <a:p>
            <a:pPr marL="0" indent="0">
              <a:buNone/>
            </a:pPr>
            <a:endParaRPr lang="en-US" dirty="0" smtClean="0"/>
          </a:p>
          <a:p>
            <a:r>
              <a:rPr lang="en-US" b="1" dirty="0" smtClean="0"/>
              <a:t>A “true” FHIR </a:t>
            </a:r>
            <a:r>
              <a:rPr lang="en-US" b="1" dirty="0" err="1" smtClean="0"/>
              <a:t>ValueSet</a:t>
            </a:r>
            <a:r>
              <a:rPr lang="en-US" b="1" dirty="0" smtClean="0"/>
              <a:t> resource (may be version specific)</a:t>
            </a:r>
          </a:p>
          <a:p>
            <a:r>
              <a:rPr lang="en-US" dirty="0" smtClean="0"/>
              <a:t>A </a:t>
            </a:r>
            <a:r>
              <a:rPr lang="en-US" dirty="0"/>
              <a:t>general reference to some web content that defines a set of codes. </a:t>
            </a:r>
            <a:r>
              <a:rPr lang="en-US" dirty="0" smtClean="0"/>
              <a:t>(e.g. mime </a:t>
            </a:r>
            <a:r>
              <a:rPr lang="en-US" dirty="0"/>
              <a:t>types). </a:t>
            </a:r>
            <a:endParaRPr lang="en-US" dirty="0" smtClean="0"/>
          </a:p>
          <a:p>
            <a:r>
              <a:rPr lang="en-US" dirty="0" smtClean="0"/>
              <a:t>A textual </a:t>
            </a:r>
            <a:r>
              <a:rPr lang="en-US" dirty="0"/>
              <a:t>description of the possible codes </a:t>
            </a:r>
            <a:endParaRPr lang="nl-NL" dirty="0"/>
          </a:p>
        </p:txBody>
      </p:sp>
    </p:spTree>
    <p:extLst>
      <p:ext uri="{BB962C8B-B14F-4D97-AF65-F5344CB8AC3E}">
        <p14:creationId xmlns:p14="http://schemas.microsoft.com/office/powerpoint/2010/main" val="2239718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Introduction</a:t>
            </a:r>
            <a:br>
              <a:rPr lang="en-US" dirty="0" smtClean="0"/>
            </a:br>
            <a:r>
              <a:rPr lang="en-US" sz="2800" dirty="0" smtClean="0"/>
              <a:t>to profiles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val="24674374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Binding</a:t>
            </a:r>
            <a:endParaRPr lang="nl-NL" dirty="0"/>
          </a:p>
        </p:txBody>
      </p:sp>
      <p:sp>
        <p:nvSpPr>
          <p:cNvPr id="3" name="Content Placeholder 2"/>
          <p:cNvSpPr>
            <a:spLocks noGrp="1"/>
          </p:cNvSpPr>
          <p:nvPr>
            <p:ph idx="1"/>
          </p:nvPr>
        </p:nvSpPr>
        <p:spPr/>
        <p:txBody>
          <a:bodyPr/>
          <a:lstStyle/>
          <a:p>
            <a:r>
              <a:rPr lang="en-US" dirty="0" smtClean="0"/>
              <a:t>Let us limit </a:t>
            </a:r>
            <a:r>
              <a:rPr lang="nl-NL" dirty="0">
                <a:hlinkClick r:id="rId2"/>
              </a:rPr>
              <a:t>http://hl7.org/fhir/vs/observation-interpretation</a:t>
            </a:r>
            <a:endParaRPr lang="nl-NL"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2281"/>
          <a:stretch/>
        </p:blipFill>
        <p:spPr bwMode="auto">
          <a:xfrm>
            <a:off x="611560" y="3140968"/>
            <a:ext cx="3749614" cy="25754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64088" y="3549786"/>
            <a:ext cx="3312367" cy="1200329"/>
          </a:xfrm>
          <a:prstGeom prst="rect">
            <a:avLst/>
          </a:prstGeom>
          <a:noFill/>
        </p:spPr>
        <p:txBody>
          <a:bodyPr wrap="square" rtlCol="0">
            <a:spAutoFit/>
          </a:bodyPr>
          <a:lstStyle/>
          <a:p>
            <a:r>
              <a:rPr lang="en-US" dirty="0" smtClean="0"/>
              <a:t>Let’s Define a new </a:t>
            </a:r>
            <a:r>
              <a:rPr lang="en-US" dirty="0" err="1" smtClean="0"/>
              <a:t>ValueSet</a:t>
            </a:r>
            <a:r>
              <a:rPr lang="en-US" b="1" dirty="0" smtClean="0"/>
              <a:t> using codes from the existing Code system</a:t>
            </a:r>
          </a:p>
          <a:p>
            <a:r>
              <a:rPr lang="en-US" dirty="0" smtClean="0"/>
              <a:t>http://hl7.org/fhir/v2/0078</a:t>
            </a:r>
          </a:p>
        </p:txBody>
      </p:sp>
      <p:cxnSp>
        <p:nvCxnSpPr>
          <p:cNvPr id="7" name="Elbow Connector 6"/>
          <p:cNvCxnSpPr>
            <a:stCxn id="5" idx="1"/>
          </p:cNvCxnSpPr>
          <p:nvPr/>
        </p:nvCxnSpPr>
        <p:spPr bwMode="auto">
          <a:xfrm rot="10800000" flipV="1">
            <a:off x="2987824" y="4149951"/>
            <a:ext cx="2376264" cy="575192"/>
          </a:xfrm>
          <a:prstGeom prst="bentConnector3">
            <a:avLst>
              <a:gd name="adj1" fmla="val 50000"/>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99963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ValueSet</a:t>
            </a:r>
            <a:r>
              <a:rPr lang="en-US" dirty="0" err="1"/>
              <a:t>s</a:t>
            </a:r>
            <a:endParaRPr lang="nl-NL" dirty="0"/>
          </a:p>
        </p:txBody>
      </p:sp>
      <p:sp>
        <p:nvSpPr>
          <p:cNvPr id="3" name="Content Placeholder 2"/>
          <p:cNvSpPr>
            <a:spLocks noGrp="1"/>
          </p:cNvSpPr>
          <p:nvPr>
            <p:ph idx="1"/>
          </p:nvPr>
        </p:nvSpPr>
        <p:spPr/>
        <p:txBody>
          <a:bodyPr/>
          <a:lstStyle/>
          <a:p>
            <a:r>
              <a:rPr lang="en-US" dirty="0" smtClean="0"/>
              <a:t>By tool first….</a:t>
            </a:r>
          </a:p>
          <a:p>
            <a:pPr marL="0" indent="0">
              <a:buNone/>
            </a:pPr>
            <a:endParaRPr lang="en-US" dirty="0" smtClean="0"/>
          </a:p>
          <a:p>
            <a:r>
              <a:rPr lang="en-US" dirty="0" smtClean="0"/>
              <a:t>Grahame is working on a </a:t>
            </a:r>
            <a:r>
              <a:rPr lang="en-US" dirty="0" err="1" smtClean="0"/>
              <a:t>ValueSet</a:t>
            </a:r>
            <a:r>
              <a:rPr lang="en-US" dirty="0" smtClean="0"/>
              <a:t> editor called “FHIR </a:t>
            </a:r>
            <a:r>
              <a:rPr lang="en-US" dirty="0" err="1" smtClean="0"/>
              <a:t>ValueSet</a:t>
            </a:r>
            <a:r>
              <a:rPr lang="en-US" dirty="0" smtClean="0"/>
              <a:t> editor”</a:t>
            </a:r>
          </a:p>
          <a:p>
            <a:endParaRPr lang="en-US" dirty="0"/>
          </a:p>
          <a:p>
            <a:r>
              <a:rPr lang="en-US" dirty="0" smtClean="0"/>
              <a:t>Early release version is here…</a:t>
            </a:r>
            <a:endParaRPr lang="nl-NL" dirty="0"/>
          </a:p>
        </p:txBody>
      </p:sp>
    </p:spTree>
    <p:extLst>
      <p:ext uri="{BB962C8B-B14F-4D97-AF65-F5344CB8AC3E}">
        <p14:creationId xmlns:p14="http://schemas.microsoft.com/office/powerpoint/2010/main" val="21694516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ValueSet</a:t>
            </a:r>
            <a:endParaRPr lang="nl-NL" dirty="0"/>
          </a:p>
        </p:txBody>
      </p:sp>
      <p:sp>
        <p:nvSpPr>
          <p:cNvPr id="3" name="Content Placeholder 2"/>
          <p:cNvSpPr>
            <a:spLocks noGrp="1"/>
          </p:cNvSpPr>
          <p:nvPr>
            <p:ph idx="1"/>
          </p:nvPr>
        </p:nvSpPr>
        <p:spPr/>
        <p:txBody>
          <a:bodyPr/>
          <a:lstStyle/>
          <a:p>
            <a:r>
              <a:rPr lang="en-US" dirty="0" err="1" smtClean="0"/>
              <a:t>ValueSet</a:t>
            </a:r>
            <a:r>
              <a:rPr lang="en-US" dirty="0" smtClean="0"/>
              <a:t> has metadata, just like Profile</a:t>
            </a:r>
          </a:p>
          <a:p>
            <a:endParaRPr lang="nl-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92896"/>
            <a:ext cx="6329262" cy="40402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9137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Including codes</a:t>
            </a:r>
            <a:endParaRPr lang="nl-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466013" cy="479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99592" y="3861048"/>
            <a:ext cx="4095993" cy="1200329"/>
          </a:xfrm>
          <a:prstGeom prst="rect">
            <a:avLst/>
          </a:prstGeom>
          <a:noFill/>
        </p:spPr>
        <p:txBody>
          <a:bodyPr wrap="none" rtlCol="0">
            <a:spAutoFit/>
          </a:bodyPr>
          <a:lstStyle/>
          <a:p>
            <a:r>
              <a:rPr lang="en-US" dirty="0" smtClean="0"/>
              <a:t>Options:</a:t>
            </a:r>
          </a:p>
          <a:p>
            <a:r>
              <a:rPr lang="en-US" b="1" dirty="0" smtClean="0"/>
              <a:t>Import</a:t>
            </a:r>
            <a:r>
              <a:rPr lang="en-US" dirty="0" smtClean="0"/>
              <a:t> a whole </a:t>
            </a:r>
            <a:r>
              <a:rPr lang="en-US" dirty="0" err="1" smtClean="0"/>
              <a:t>ValueSet</a:t>
            </a:r>
            <a:endParaRPr lang="en-US" dirty="0" smtClean="0"/>
          </a:p>
          <a:p>
            <a:r>
              <a:rPr lang="en-US" b="1" dirty="0" smtClean="0"/>
              <a:t>Include</a:t>
            </a:r>
            <a:r>
              <a:rPr lang="en-US" dirty="0" smtClean="0"/>
              <a:t> codes from a Coding System</a:t>
            </a:r>
          </a:p>
          <a:p>
            <a:r>
              <a:rPr lang="en-US" b="1" dirty="0" smtClean="0"/>
              <a:t>Exclude</a:t>
            </a:r>
            <a:r>
              <a:rPr lang="en-US" dirty="0" smtClean="0"/>
              <a:t> codes from a Coding System</a:t>
            </a:r>
            <a:endParaRPr lang="nl-NL" dirty="0"/>
          </a:p>
        </p:txBody>
      </p:sp>
      <p:cxnSp>
        <p:nvCxnSpPr>
          <p:cNvPr id="7" name="Straight Arrow Connector 6"/>
          <p:cNvCxnSpPr/>
          <p:nvPr/>
        </p:nvCxnSpPr>
        <p:spPr bwMode="auto">
          <a:xfrm flipH="1" flipV="1">
            <a:off x="1691680" y="3140968"/>
            <a:ext cx="360040" cy="955377"/>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90148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to server…</a:t>
            </a:r>
            <a:endParaRPr lang="nl-NL"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24" y="1810871"/>
            <a:ext cx="8550756" cy="4498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91797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not too hard…</a:t>
            </a:r>
            <a:endParaRPr lang="nl-N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32808"/>
            <a:ext cx="6984776" cy="3944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8974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Conformance levels</a:t>
            </a:r>
            <a:endParaRPr lang="nl-NL"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97270607"/>
              </p:ext>
            </p:extLst>
          </p:nvPr>
        </p:nvGraphicFramePr>
        <p:xfrm>
          <a:off x="395536" y="2924944"/>
          <a:ext cx="8382000" cy="2021840"/>
        </p:xfrm>
        <a:graphic>
          <a:graphicData uri="http://schemas.openxmlformats.org/drawingml/2006/table">
            <a:tbl>
              <a:tblPr firstRow="1" bandRow="1">
                <a:tableStyleId>{5C22544A-7EE6-4342-B048-85BDC9FD1C3A}</a:tableStyleId>
              </a:tblPr>
              <a:tblGrid>
                <a:gridCol w="2794000"/>
                <a:gridCol w="2477120"/>
                <a:gridCol w="3110880"/>
              </a:tblGrid>
              <a:tr h="370840">
                <a:tc>
                  <a:txBody>
                    <a:bodyPr/>
                    <a:lstStyle/>
                    <a:p>
                      <a:endParaRPr lang="nl-NL" dirty="0"/>
                    </a:p>
                  </a:txBody>
                  <a:tcPr/>
                </a:tc>
                <a:tc>
                  <a:txBody>
                    <a:bodyPr/>
                    <a:lstStyle/>
                    <a:p>
                      <a:r>
                        <a:rPr lang="en-US" dirty="0" err="1" smtClean="0"/>
                        <a:t>IsExtensible</a:t>
                      </a:r>
                      <a:r>
                        <a:rPr lang="en-US" dirty="0" smtClean="0"/>
                        <a:t> “N”</a:t>
                      </a:r>
                      <a:endParaRPr lang="nl-NL" dirty="0"/>
                    </a:p>
                  </a:txBody>
                  <a:tcPr/>
                </a:tc>
                <a:tc>
                  <a:txBody>
                    <a:bodyPr/>
                    <a:lstStyle/>
                    <a:p>
                      <a:r>
                        <a:rPr lang="en-US" dirty="0" err="1" smtClean="0"/>
                        <a:t>IsExtensible</a:t>
                      </a:r>
                      <a:r>
                        <a:rPr lang="en-US" baseline="0" dirty="0" smtClean="0"/>
                        <a:t> “Y”</a:t>
                      </a:r>
                      <a:endParaRPr lang="nl-NL" dirty="0"/>
                    </a:p>
                  </a:txBody>
                  <a:tcPr/>
                </a:tc>
              </a:tr>
              <a:tr h="370840">
                <a:tc>
                  <a:txBody>
                    <a:bodyPr/>
                    <a:lstStyle/>
                    <a:p>
                      <a:r>
                        <a:rPr lang="en-US" dirty="0" smtClean="0"/>
                        <a:t>Required “SHALL”</a:t>
                      </a:r>
                    </a:p>
                  </a:txBody>
                  <a:tcPr/>
                </a:tc>
                <a:tc>
                  <a:txBody>
                    <a:bodyPr/>
                    <a:lstStyle/>
                    <a:p>
                      <a:r>
                        <a:rPr lang="en-US" dirty="0" smtClean="0"/>
                        <a:t>Validation error, </a:t>
                      </a:r>
                      <a:r>
                        <a:rPr lang="en-US" b="1" u="none" dirty="0" smtClean="0"/>
                        <a:t>non-conformant</a:t>
                      </a:r>
                      <a:endParaRPr lang="nl-NL" b="1" u="none" dirty="0"/>
                    </a:p>
                  </a:txBody>
                  <a:tcPr/>
                </a:tc>
                <a:tc>
                  <a:txBody>
                    <a:bodyPr/>
                    <a:lstStyle/>
                    <a:p>
                      <a:pPr algn="l"/>
                      <a:r>
                        <a:rPr lang="en-US" b="1" u="none" dirty="0" smtClean="0"/>
                        <a:t>Additional</a:t>
                      </a:r>
                      <a:r>
                        <a:rPr lang="en-US" dirty="0" smtClean="0"/>
                        <a:t> codes</a:t>
                      </a:r>
                      <a:r>
                        <a:rPr lang="en-US" baseline="0" dirty="0" smtClean="0"/>
                        <a:t> allowed</a:t>
                      </a:r>
                      <a:endParaRPr lang="nl-NL" dirty="0"/>
                    </a:p>
                  </a:txBody>
                  <a:tcPr/>
                </a:tc>
              </a:tr>
              <a:tr h="370840">
                <a:tc>
                  <a:txBody>
                    <a:bodyPr/>
                    <a:lstStyle/>
                    <a:p>
                      <a:r>
                        <a:rPr lang="en-US" dirty="0" smtClean="0"/>
                        <a:t>Preferred “SHOULD”</a:t>
                      </a:r>
                    </a:p>
                    <a:p>
                      <a:r>
                        <a:rPr lang="en-US" dirty="0" smtClean="0"/>
                        <a:t>“Guidance”</a:t>
                      </a:r>
                      <a:endParaRPr lang="nl-NL" dirty="0"/>
                    </a:p>
                  </a:txBody>
                  <a:tcPr/>
                </a:tc>
                <a:tc>
                  <a:txBody>
                    <a:bodyPr/>
                    <a:lstStyle/>
                    <a:p>
                      <a:r>
                        <a:rPr lang="en-US" dirty="0" smtClean="0"/>
                        <a:t>Validation warning, </a:t>
                      </a:r>
                      <a:r>
                        <a:rPr lang="en-US" b="1" u="none" dirty="0" smtClean="0"/>
                        <a:t>discouraged</a:t>
                      </a:r>
                      <a:endParaRPr lang="nl-NL" b="1" u="none" dirty="0"/>
                    </a:p>
                  </a:txBody>
                  <a:tcPr/>
                </a:tc>
                <a:tc>
                  <a:txBody>
                    <a:bodyPr/>
                    <a:lstStyle/>
                    <a:p>
                      <a:r>
                        <a:rPr lang="en-US" baseline="0" dirty="0" smtClean="0"/>
                        <a:t>Supplemental codes likely</a:t>
                      </a:r>
                    </a:p>
                    <a:p>
                      <a:r>
                        <a:rPr lang="en-US" b="1" baseline="0" dirty="0" smtClean="0"/>
                        <a:t>Alternatives</a:t>
                      </a:r>
                      <a:r>
                        <a:rPr lang="en-US" baseline="0" dirty="0" smtClean="0"/>
                        <a:t> allowed</a:t>
                      </a:r>
                      <a:endParaRPr lang="nl-NL" dirty="0"/>
                    </a:p>
                  </a:txBody>
                  <a:tcPr/>
                </a:tc>
              </a:tr>
              <a:tr h="370840">
                <a:tc>
                  <a:txBody>
                    <a:bodyPr/>
                    <a:lstStyle/>
                    <a:p>
                      <a:r>
                        <a:rPr lang="en-US" dirty="0" smtClean="0"/>
                        <a:t>Example “MAY”</a:t>
                      </a:r>
                      <a:endParaRPr lang="nl-NL" dirty="0"/>
                    </a:p>
                  </a:txBody>
                  <a:tcPr/>
                </a:tc>
                <a:tc gridSpan="2">
                  <a:txBody>
                    <a:bodyPr/>
                    <a:lstStyle/>
                    <a:p>
                      <a:pPr algn="ctr"/>
                      <a:r>
                        <a:rPr lang="en-US" dirty="0" smtClean="0"/>
                        <a:t>Just a suggestion, no preference</a:t>
                      </a:r>
                      <a:endParaRPr lang="nl-NL" dirty="0"/>
                    </a:p>
                  </a:txBody>
                  <a:tcPr/>
                </a:tc>
                <a:tc hMerge="1">
                  <a:txBody>
                    <a:bodyPr/>
                    <a:lstStyle/>
                    <a:p>
                      <a:endParaRPr lang="nl-NL" dirty="0"/>
                    </a:p>
                  </a:txBody>
                  <a:tcPr/>
                </a:tc>
              </a:tr>
            </a:tbl>
          </a:graphicData>
        </a:graphic>
      </p:graphicFrame>
      <p:sp>
        <p:nvSpPr>
          <p:cNvPr id="6" name="TextBox 5"/>
          <p:cNvSpPr txBox="1"/>
          <p:nvPr/>
        </p:nvSpPr>
        <p:spPr>
          <a:xfrm>
            <a:off x="755576" y="1827143"/>
            <a:ext cx="7272808" cy="830997"/>
          </a:xfrm>
          <a:prstGeom prst="rect">
            <a:avLst/>
          </a:prstGeom>
          <a:noFill/>
        </p:spPr>
        <p:txBody>
          <a:bodyPr wrap="square" rtlCol="0">
            <a:spAutoFit/>
          </a:bodyPr>
          <a:lstStyle/>
          <a:p>
            <a:r>
              <a:rPr lang="en-US" sz="2400" dirty="0" smtClean="0"/>
              <a:t>If implementers of your profile provide a different code than you have in your profile….</a:t>
            </a:r>
            <a:endParaRPr lang="nl-NL" sz="2400" dirty="0"/>
          </a:p>
        </p:txBody>
      </p:sp>
    </p:spTree>
    <p:extLst>
      <p:ext uri="{BB962C8B-B14F-4D97-AF65-F5344CB8AC3E}">
        <p14:creationId xmlns:p14="http://schemas.microsoft.com/office/powerpoint/2010/main" val="42593672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support?</a:t>
            </a:r>
            <a:endParaRPr lang="nl-NL" dirty="0"/>
          </a:p>
        </p:txBody>
      </p:sp>
      <p:sp>
        <p:nvSpPr>
          <p:cNvPr id="3" name="Content Placeholder 2"/>
          <p:cNvSpPr>
            <a:spLocks noGrp="1"/>
          </p:cNvSpPr>
          <p:nvPr>
            <p:ph idx="1"/>
          </p:nvPr>
        </p:nvSpPr>
        <p:spPr/>
        <p:txBody>
          <a:bodyPr/>
          <a:lstStyle/>
          <a:p>
            <a:r>
              <a:rPr lang="en-US" dirty="0" smtClean="0"/>
              <a:t>Authors: </a:t>
            </a:r>
            <a:r>
              <a:rPr lang="en-US" dirty="0"/>
              <a:t>SHALL be capable of providing a value for the element and </a:t>
            </a:r>
            <a:r>
              <a:rPr lang="en-US" dirty="0" smtClean="0"/>
              <a:t>resource</a:t>
            </a:r>
          </a:p>
          <a:p>
            <a:r>
              <a:rPr lang="en-US" dirty="0" smtClean="0"/>
              <a:t>Consumers: </a:t>
            </a:r>
            <a:r>
              <a:rPr lang="en-US" dirty="0"/>
              <a:t>SHALL be capable of extracting and doing </a:t>
            </a:r>
            <a:r>
              <a:rPr lang="en-US" u="sng" dirty="0"/>
              <a:t>something useful</a:t>
            </a:r>
            <a:r>
              <a:rPr lang="en-US" dirty="0"/>
              <a:t> with the data element. </a:t>
            </a:r>
            <a:endParaRPr lang="en-US" dirty="0" smtClean="0"/>
          </a:p>
          <a:p>
            <a:endParaRPr lang="en-US" dirty="0"/>
          </a:p>
          <a:p>
            <a:r>
              <a:rPr lang="en-US" dirty="0"/>
              <a:t>"Something useful" is context dependent. </a:t>
            </a:r>
            <a:r>
              <a:rPr lang="en-US" dirty="0" smtClean="0"/>
              <a:t>The Profile SHALL </a:t>
            </a:r>
            <a:r>
              <a:rPr lang="en-US" dirty="0"/>
              <a:t>describe what it means for applications to </a:t>
            </a:r>
            <a:r>
              <a:rPr lang="en-US" dirty="0" smtClean="0"/>
              <a:t>“support” </a:t>
            </a:r>
            <a:r>
              <a:rPr lang="en-US" dirty="0"/>
              <a:t>the element</a:t>
            </a:r>
            <a:endParaRPr lang="nl-NL" dirty="0"/>
          </a:p>
        </p:txBody>
      </p:sp>
    </p:spTree>
    <p:extLst>
      <p:ext uri="{BB962C8B-B14F-4D97-AF65-F5344CB8AC3E}">
        <p14:creationId xmlns:p14="http://schemas.microsoft.com/office/powerpoint/2010/main" val="2091858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 to </a:t>
            </a:r>
            <a:r>
              <a:rPr lang="en-US" dirty="0" err="1" smtClean="0"/>
              <a:t>ValueSet</a:t>
            </a:r>
            <a:endParaRPr lang="nl-NL" dirty="0"/>
          </a:p>
        </p:txBody>
      </p:sp>
      <p:sp>
        <p:nvSpPr>
          <p:cNvPr id="3" name="Content Placeholder 2"/>
          <p:cNvSpPr>
            <a:spLocks noGrp="1"/>
          </p:cNvSpPr>
          <p:nvPr>
            <p:ph idx="1"/>
          </p:nvPr>
        </p:nvSpPr>
        <p:spPr/>
        <p:txBody>
          <a:bodyPr/>
          <a:lstStyle/>
          <a:p>
            <a:r>
              <a:rPr lang="en-US" dirty="0" smtClean="0"/>
              <a:t>And now…make the Profile point to the newly created </a:t>
            </a:r>
            <a:r>
              <a:rPr lang="en-US" dirty="0" err="1" smtClean="0"/>
              <a:t>ValueSet</a:t>
            </a:r>
            <a:r>
              <a:rPr lang="en-US" dirty="0" smtClean="0"/>
              <a:t> using Forge</a:t>
            </a:r>
          </a:p>
          <a:p>
            <a:endParaRPr lang="en-US" dirty="0"/>
          </a:p>
          <a:p>
            <a:endParaRPr lang="nl-NL"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5696" y="2910957"/>
            <a:ext cx="4988874" cy="33777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6980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Formal constraints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val="1306780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Profiles</a:t>
            </a:r>
            <a:endParaRPr lang="nl-NL" dirty="0"/>
          </a:p>
        </p:txBody>
      </p:sp>
      <p:sp>
        <p:nvSpPr>
          <p:cNvPr id="3" name="Content Placeholder 2"/>
          <p:cNvSpPr>
            <a:spLocks noGrp="1"/>
          </p:cNvSpPr>
          <p:nvPr>
            <p:ph idx="1"/>
          </p:nvPr>
        </p:nvSpPr>
        <p:spPr/>
        <p:txBody>
          <a:bodyPr/>
          <a:lstStyle/>
          <a:p>
            <a:r>
              <a:rPr lang="en-US" dirty="0" smtClean="0"/>
              <a:t>Many </a:t>
            </a:r>
            <a:r>
              <a:rPr lang="en-US" dirty="0"/>
              <a:t>different contexts in </a:t>
            </a:r>
            <a:r>
              <a:rPr lang="en-US" dirty="0" smtClean="0"/>
              <a:t>healthcare, but a single set of Resources</a:t>
            </a:r>
          </a:p>
          <a:p>
            <a:r>
              <a:rPr lang="en-US" dirty="0" smtClean="0"/>
              <a:t>Need </a:t>
            </a:r>
            <a:r>
              <a:rPr lang="en-US" dirty="0"/>
              <a:t>to be able to describe restrictions </a:t>
            </a:r>
            <a:r>
              <a:rPr lang="en-US" dirty="0" smtClean="0"/>
              <a:t>based on use and context</a:t>
            </a:r>
          </a:p>
          <a:p>
            <a:r>
              <a:rPr lang="en-US" dirty="0" smtClean="0"/>
              <a:t>Allow </a:t>
            </a:r>
            <a:r>
              <a:rPr lang="en-US" dirty="0"/>
              <a:t>for these usage statements </a:t>
            </a:r>
            <a:r>
              <a:rPr lang="en-US" dirty="0" smtClean="0"/>
              <a:t>to:</a:t>
            </a:r>
          </a:p>
          <a:p>
            <a:pPr lvl="1"/>
            <a:r>
              <a:rPr lang="en-US" sz="2400" dirty="0" smtClean="0"/>
              <a:t>Authored in a structured manner</a:t>
            </a:r>
          </a:p>
          <a:p>
            <a:pPr lvl="1"/>
            <a:r>
              <a:rPr lang="en-US" sz="2400" dirty="0" smtClean="0"/>
              <a:t>Published in a repository</a:t>
            </a:r>
          </a:p>
          <a:p>
            <a:pPr lvl="1"/>
            <a:r>
              <a:rPr lang="en-US" sz="2400" dirty="0" smtClean="0"/>
              <a:t>Used </a:t>
            </a:r>
            <a:r>
              <a:rPr lang="en-US" sz="2400" dirty="0"/>
              <a:t>as the basis for </a:t>
            </a:r>
            <a:r>
              <a:rPr lang="en-US" sz="2400" dirty="0" smtClean="0"/>
              <a:t>validation, code</a:t>
            </a:r>
            <a:r>
              <a:rPr lang="en-US" sz="2400" dirty="0"/>
              <a:t>, report and UI generation.</a:t>
            </a:r>
          </a:p>
          <a:p>
            <a:endParaRPr lang="nl-NL" dirty="0"/>
          </a:p>
        </p:txBody>
      </p:sp>
    </p:spTree>
    <p:extLst>
      <p:ext uri="{BB962C8B-B14F-4D97-AF65-F5344CB8AC3E}">
        <p14:creationId xmlns:p14="http://schemas.microsoft.com/office/powerpoint/2010/main" val="18796145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constraints</a:t>
            </a:r>
            <a:endParaRPr lang="nl-NL" dirty="0"/>
          </a:p>
        </p:txBody>
      </p:sp>
      <p:sp>
        <p:nvSpPr>
          <p:cNvPr id="3" name="Content Placeholder 2"/>
          <p:cNvSpPr>
            <a:spLocks noGrp="1"/>
          </p:cNvSpPr>
          <p:nvPr>
            <p:ph idx="1"/>
          </p:nvPr>
        </p:nvSpPr>
        <p:spPr/>
        <p:txBody>
          <a:bodyPr/>
          <a:lstStyle/>
          <a:p>
            <a:r>
              <a:rPr lang="en-US" dirty="0" smtClean="0"/>
              <a:t>…beyond cardinalities and bindings, there are a lot of other conditions you might want to formulate:</a:t>
            </a:r>
          </a:p>
          <a:p>
            <a:pPr lvl="1"/>
            <a:r>
              <a:rPr lang="en-US" dirty="0" smtClean="0"/>
              <a:t>“If </a:t>
            </a:r>
            <a:r>
              <a:rPr lang="en-US" dirty="0"/>
              <a:t>a </a:t>
            </a:r>
            <a:r>
              <a:rPr lang="en-US" dirty="0" smtClean="0"/>
              <a:t>Cholesterol value result </a:t>
            </a:r>
            <a:r>
              <a:rPr lang="en-US" dirty="0"/>
              <a:t>is not available, use the comments </a:t>
            </a:r>
            <a:r>
              <a:rPr lang="en-US" dirty="0" smtClean="0"/>
              <a:t>field” </a:t>
            </a:r>
            <a:endParaRPr lang="en-US" dirty="0"/>
          </a:p>
          <a:p>
            <a:pPr lvl="1"/>
            <a:r>
              <a:rPr lang="en-US" dirty="0" smtClean="0"/>
              <a:t>“A patient’s birthdate must be on or before today’s date”</a:t>
            </a:r>
          </a:p>
          <a:p>
            <a:r>
              <a:rPr lang="en-US" dirty="0" smtClean="0"/>
              <a:t>These may concern a single element, or cover multiple elements.</a:t>
            </a:r>
          </a:p>
        </p:txBody>
      </p:sp>
    </p:spTree>
    <p:extLst>
      <p:ext uri="{BB962C8B-B14F-4D97-AF65-F5344CB8AC3E}">
        <p14:creationId xmlns:p14="http://schemas.microsoft.com/office/powerpoint/2010/main" val="8861419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constraints</a:t>
            </a:r>
            <a:endParaRPr lang="nl-NL" dirty="0"/>
          </a:p>
        </p:txBody>
      </p:sp>
      <p:sp>
        <p:nvSpPr>
          <p:cNvPr id="3" name="Content Placeholder 2"/>
          <p:cNvSpPr>
            <a:spLocks noGrp="1"/>
          </p:cNvSpPr>
          <p:nvPr>
            <p:ph idx="1"/>
          </p:nvPr>
        </p:nvSpPr>
        <p:spPr/>
        <p:txBody>
          <a:bodyPr/>
          <a:lstStyle/>
          <a:p>
            <a:r>
              <a:rPr lang="en-US" dirty="0" smtClean="0"/>
              <a:t>Uses free text (human) + </a:t>
            </a:r>
            <a:r>
              <a:rPr lang="en-US" b="1" dirty="0" err="1" smtClean="0"/>
              <a:t>xpath</a:t>
            </a:r>
            <a:r>
              <a:rPr lang="en-US" dirty="0" smtClean="0"/>
              <a:t> (executable)</a:t>
            </a:r>
          </a:p>
          <a:p>
            <a:r>
              <a:rPr lang="en-US" dirty="0"/>
              <a:t>Constraints should be declared on lowest element in the hierarchy that is common to all nodes referenced by the constraint</a:t>
            </a:r>
            <a:r>
              <a:rPr lang="en-US" dirty="0" smtClean="0"/>
              <a:t>.</a:t>
            </a:r>
          </a:p>
          <a:p>
            <a:r>
              <a:rPr lang="en-US" dirty="0" smtClean="0"/>
              <a:t>Identified by (local) </a:t>
            </a:r>
            <a:r>
              <a:rPr lang="en-US" b="1" dirty="0" smtClean="0"/>
              <a:t>‘Key’</a:t>
            </a:r>
            <a:r>
              <a:rPr lang="en-US" dirty="0" smtClean="0"/>
              <a:t>, involved elements refer to that id</a:t>
            </a:r>
          </a:p>
          <a:p>
            <a:r>
              <a:rPr lang="en-US" dirty="0" smtClean="0"/>
              <a:t>Specify severity (“error” or “warning”)</a:t>
            </a:r>
          </a:p>
          <a:p>
            <a:endParaRPr lang="nl-NL" dirty="0"/>
          </a:p>
        </p:txBody>
      </p:sp>
    </p:spTree>
    <p:extLst>
      <p:ext uri="{BB962C8B-B14F-4D97-AF65-F5344CB8AC3E}">
        <p14:creationId xmlns:p14="http://schemas.microsoft.com/office/powerpoint/2010/main" val="15269755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of the constraint</a:t>
            </a:r>
            <a:endParaRPr lang="nl-NL" dirty="0"/>
          </a:p>
        </p:txBody>
      </p:sp>
      <p:pic>
        <p:nvPicPr>
          <p:cNvPr id="5"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6337"/>
          <a:stretch/>
        </p:blipFill>
        <p:spPr bwMode="auto">
          <a:xfrm>
            <a:off x="467544" y="2414310"/>
            <a:ext cx="4166691" cy="3961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932040" y="2276872"/>
            <a:ext cx="3744416"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constraint is on the elements “</a:t>
            </a:r>
            <a:r>
              <a:rPr lang="en-US" dirty="0" err="1" smtClean="0"/>
              <a:t>valueQuantity</a:t>
            </a:r>
            <a:r>
              <a:rPr lang="en-US" dirty="0" smtClean="0"/>
              <a:t>” and “comments”</a:t>
            </a:r>
          </a:p>
          <a:p>
            <a:pPr marL="285750" indent="-285750">
              <a:buFont typeface="Arial" panose="020B0604020202020204" pitchFamily="34" charset="0"/>
              <a:buChar char="•"/>
            </a:pPr>
            <a:r>
              <a:rPr lang="en-US" dirty="0" smtClean="0"/>
              <a:t>We would have to formulate this constraint on the Observation, this is the </a:t>
            </a:r>
            <a:r>
              <a:rPr lang="en-US" i="1" dirty="0" smtClean="0"/>
              <a:t>context</a:t>
            </a:r>
            <a:r>
              <a:rPr lang="en-US" dirty="0" smtClean="0"/>
              <a:t> of the constraint</a:t>
            </a:r>
          </a:p>
          <a:p>
            <a:pPr marL="285750" indent="-285750">
              <a:buFont typeface="Arial" panose="020B0604020202020204" pitchFamily="34" charset="0"/>
              <a:buChar char="•"/>
            </a:pPr>
            <a:r>
              <a:rPr lang="en-US" dirty="0" smtClean="0"/>
              <a:t>We assign the constraint a “key” value that’s unique within the Observations’ constraints</a:t>
            </a:r>
          </a:p>
          <a:p>
            <a:pPr marL="285750" indent="-285750">
              <a:buFont typeface="Arial" panose="020B0604020202020204" pitchFamily="34" charset="0"/>
              <a:buChar char="•"/>
            </a:pPr>
            <a:r>
              <a:rPr lang="en-US" dirty="0" smtClean="0"/>
              <a:t>We refer from both “value[x]” and “comments” to this “key”. This means: if my value changes -&gt; revalidate the constraint</a:t>
            </a:r>
            <a:endParaRPr lang="nl-NL" dirty="0"/>
          </a:p>
        </p:txBody>
      </p:sp>
      <p:sp>
        <p:nvSpPr>
          <p:cNvPr id="7" name="Rectangle 6"/>
          <p:cNvSpPr/>
          <p:nvPr/>
        </p:nvSpPr>
        <p:spPr>
          <a:xfrm>
            <a:off x="611560" y="1700808"/>
            <a:ext cx="7920880" cy="369332"/>
          </a:xfrm>
          <a:prstGeom prst="rect">
            <a:avLst/>
          </a:prstGeom>
        </p:spPr>
        <p:txBody>
          <a:bodyPr wrap="square">
            <a:spAutoFit/>
          </a:bodyPr>
          <a:lstStyle/>
          <a:p>
            <a:pPr lvl="1"/>
            <a:r>
              <a:rPr lang="en-US" dirty="0"/>
              <a:t>“If a Cholesterol value result is not available, use the comments field” </a:t>
            </a:r>
          </a:p>
        </p:txBody>
      </p:sp>
      <p:sp>
        <p:nvSpPr>
          <p:cNvPr id="9" name="Left Arrow 8"/>
          <p:cNvSpPr/>
          <p:nvPr/>
        </p:nvSpPr>
        <p:spPr bwMode="auto">
          <a:xfrm rot="11760361">
            <a:off x="294180" y="3098308"/>
            <a:ext cx="360040" cy="360040"/>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
        <p:nvSpPr>
          <p:cNvPr id="10" name="Left Arrow 9"/>
          <p:cNvSpPr/>
          <p:nvPr/>
        </p:nvSpPr>
        <p:spPr bwMode="auto">
          <a:xfrm rot="10110353">
            <a:off x="283782" y="3756778"/>
            <a:ext cx="360040" cy="360040"/>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334011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xpath</a:t>
            </a:r>
            <a:endParaRPr lang="nl-NL" dirty="0"/>
          </a:p>
        </p:txBody>
      </p:sp>
      <p:sp>
        <p:nvSpPr>
          <p:cNvPr id="3" name="Content Placeholder 2"/>
          <p:cNvSpPr>
            <a:spLocks noGrp="1"/>
          </p:cNvSpPr>
          <p:nvPr>
            <p:ph idx="1"/>
          </p:nvPr>
        </p:nvSpPr>
        <p:spPr/>
        <p:txBody>
          <a:bodyPr/>
          <a:lstStyle/>
          <a:p>
            <a:r>
              <a:rPr lang="en-US" dirty="0" smtClean="0"/>
              <a:t>Keep in mind: the condition is satisfied when the </a:t>
            </a:r>
            <a:r>
              <a:rPr lang="en-US" dirty="0" err="1" smtClean="0"/>
              <a:t>XPath</a:t>
            </a:r>
            <a:r>
              <a:rPr lang="en-US" dirty="0" smtClean="0"/>
              <a:t> expression evaluates to “true”</a:t>
            </a:r>
          </a:p>
          <a:p>
            <a:pPr marL="342900" lvl="1" indent="-342900">
              <a:buSzPct val="75000"/>
              <a:buFont typeface="Wingdings" pitchFamily="2" charset="2"/>
              <a:buChar char="n"/>
            </a:pPr>
            <a:r>
              <a:rPr lang="en-US" sz="3100" dirty="0">
                <a:ea typeface="+mn-ea"/>
                <a:cs typeface="+mn-cs"/>
              </a:rPr>
              <a:t>“If a Cholesterol value result is not available, use the comments field</a:t>
            </a:r>
            <a:r>
              <a:rPr lang="en-US" sz="3100" dirty="0" smtClean="0">
                <a:ea typeface="+mn-ea"/>
                <a:cs typeface="+mn-cs"/>
              </a:rPr>
              <a:t>”</a:t>
            </a:r>
          </a:p>
          <a:p>
            <a:pPr marL="342900" lvl="1" indent="-342900">
              <a:buSzPct val="75000"/>
              <a:buFont typeface="Wingdings" pitchFamily="2" charset="2"/>
              <a:buChar char="n"/>
            </a:pPr>
            <a:r>
              <a:rPr lang="en-US" sz="3100" dirty="0" smtClean="0">
                <a:ea typeface="+mn-ea"/>
                <a:cs typeface="+mn-cs"/>
              </a:rPr>
              <a:t>Note</a:t>
            </a:r>
            <a:r>
              <a:rPr lang="en-US" sz="3100" dirty="0">
                <a:ea typeface="+mn-ea"/>
                <a:cs typeface="+mn-cs"/>
              </a:rPr>
              <a:t>: to use both is ok</a:t>
            </a:r>
            <a:r>
              <a:rPr lang="en-US" sz="3100" dirty="0" smtClean="0">
                <a:ea typeface="+mn-ea"/>
                <a:cs typeface="+mn-cs"/>
              </a:rPr>
              <a:t>!</a:t>
            </a:r>
            <a:endParaRPr lang="en-US" sz="3100" dirty="0">
              <a:ea typeface="+mn-ea"/>
              <a:cs typeface="+mn-cs"/>
            </a:endParaRPr>
          </a:p>
          <a:p>
            <a:r>
              <a:rPr lang="en-US" dirty="0" smtClean="0"/>
              <a:t>Otherwise said: not both empty</a:t>
            </a:r>
          </a:p>
          <a:p>
            <a:r>
              <a:rPr lang="en-US" dirty="0" smtClean="0"/>
              <a:t>In </a:t>
            </a:r>
            <a:r>
              <a:rPr lang="en-US" dirty="0" err="1" smtClean="0"/>
              <a:t>Xpath</a:t>
            </a:r>
            <a:r>
              <a:rPr lang="en-US" dirty="0" smtClean="0"/>
              <a:t>:  </a:t>
            </a:r>
            <a:r>
              <a:rPr lang="en-US" dirty="0" smtClean="0">
                <a:latin typeface="Courier New" panose="02070309020205020404" pitchFamily="49" charset="0"/>
                <a:cs typeface="Courier New" panose="02070309020205020404" pitchFamily="49" charset="0"/>
              </a:rPr>
              <a:t>exists(</a:t>
            </a:r>
            <a:r>
              <a:rPr lang="en-US" dirty="0" err="1" smtClean="0">
                <a:latin typeface="Courier New" panose="02070309020205020404" pitchFamily="49" charset="0"/>
                <a:cs typeface="Courier New" panose="02070309020205020404" pitchFamily="49" charset="0"/>
              </a:rPr>
              <a:t>f:valueQuantity</a:t>
            </a:r>
            <a:r>
              <a:rPr lang="en-US" dirty="0" smtClean="0">
                <a:latin typeface="Courier New" panose="02070309020205020404" pitchFamily="49" charset="0"/>
                <a:cs typeface="Courier New" panose="02070309020205020404" pitchFamily="49" charset="0"/>
              </a:rPr>
              <a:t>) or exists(</a:t>
            </a:r>
            <a:r>
              <a:rPr lang="en-US" dirty="0" err="1" smtClean="0">
                <a:latin typeface="Courier New" panose="02070309020205020404" pitchFamily="49" charset="0"/>
                <a:cs typeface="Courier New" panose="02070309020205020404" pitchFamily="49" charset="0"/>
              </a:rPr>
              <a:t>f:comment</a:t>
            </a:r>
            <a:r>
              <a:rPr lang="en-US" dirty="0" smtClean="0">
                <a:latin typeface="Courier New" panose="02070309020205020404" pitchFamily="49" charset="0"/>
                <a:cs typeface="Courier New" panose="02070309020205020404" pitchFamily="49" charset="0"/>
              </a:rPr>
              <a:t>)</a:t>
            </a:r>
          </a:p>
          <a:p>
            <a:pPr lvl="1"/>
            <a:r>
              <a:rPr lang="en-US" dirty="0" smtClean="0"/>
              <a:t>That’s a </a:t>
            </a:r>
            <a:r>
              <a:rPr lang="en-US" i="1" dirty="0" smtClean="0"/>
              <a:t>logical</a:t>
            </a:r>
            <a:r>
              <a:rPr lang="en-US" dirty="0" smtClean="0"/>
              <a:t> or, so not exclusive!</a:t>
            </a:r>
          </a:p>
        </p:txBody>
      </p:sp>
    </p:spTree>
    <p:extLst>
      <p:ext uri="{BB962C8B-B14F-4D97-AF65-F5344CB8AC3E}">
        <p14:creationId xmlns:p14="http://schemas.microsoft.com/office/powerpoint/2010/main" val="321395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xpath</a:t>
            </a:r>
            <a:endParaRPr lang="nl-NL" dirty="0"/>
          </a:p>
        </p:txBody>
      </p:sp>
      <p:sp>
        <p:nvSpPr>
          <p:cNvPr id="3" name="Content Placeholder 2"/>
          <p:cNvSpPr>
            <a:spLocks noGrp="1"/>
          </p:cNvSpPr>
          <p:nvPr>
            <p:ph idx="1"/>
          </p:nvPr>
        </p:nvSpPr>
        <p:spPr/>
        <p:txBody>
          <a:bodyPr/>
          <a:lstStyle/>
          <a:p>
            <a:r>
              <a:rPr lang="en-US" dirty="0" smtClean="0"/>
              <a:t>“Either a </a:t>
            </a:r>
            <a:r>
              <a:rPr lang="en-US" dirty="0" err="1" smtClean="0"/>
              <a:t>valueQuantity</a:t>
            </a:r>
            <a:r>
              <a:rPr lang="en-US" dirty="0" smtClean="0"/>
              <a:t> or a comment </a:t>
            </a:r>
            <a:r>
              <a:rPr lang="en-US" dirty="0"/>
              <a:t>is </a:t>
            </a:r>
            <a:r>
              <a:rPr lang="en-US" dirty="0" smtClean="0"/>
              <a:t>permitted”</a:t>
            </a:r>
          </a:p>
          <a:p>
            <a:pPr lvl="1"/>
            <a:r>
              <a:rPr lang="en-US" dirty="0">
                <a:latin typeface="Courier New" panose="02070309020205020404" pitchFamily="49" charset="0"/>
                <a:cs typeface="Courier New" panose="02070309020205020404" pitchFamily="49" charset="0"/>
              </a:rPr>
              <a:t>not( exists(</a:t>
            </a:r>
            <a:r>
              <a:rPr lang="en-US" dirty="0" err="1">
                <a:latin typeface="Courier New" panose="02070309020205020404" pitchFamily="49" charset="0"/>
                <a:cs typeface="Courier New" panose="02070309020205020404" pitchFamily="49" charset="0"/>
              </a:rPr>
              <a:t>f:valueQuantity</a:t>
            </a:r>
            <a:r>
              <a:rPr lang="en-US" dirty="0">
                <a:latin typeface="Courier New" panose="02070309020205020404" pitchFamily="49" charset="0"/>
                <a:cs typeface="Courier New" panose="02070309020205020404" pitchFamily="49" charset="0"/>
              </a:rPr>
              <a:t>) and exists(</a:t>
            </a:r>
            <a:r>
              <a:rPr lang="en-US" dirty="0" err="1">
                <a:latin typeface="Courier New" panose="02070309020205020404" pitchFamily="49" charset="0"/>
                <a:cs typeface="Courier New" panose="02070309020205020404" pitchFamily="49" charset="0"/>
              </a:rPr>
              <a:t>f:comment</a:t>
            </a:r>
            <a:r>
              <a:rPr lang="en-US" dirty="0">
                <a:latin typeface="Courier New" panose="02070309020205020404" pitchFamily="49" charset="0"/>
                <a:cs typeface="Courier New" panose="02070309020205020404" pitchFamily="49" charset="0"/>
              </a:rPr>
              <a:t>) )</a:t>
            </a:r>
            <a:endParaRPr lang="nl-NL" dirty="0">
              <a:latin typeface="Courier New" panose="02070309020205020404" pitchFamily="49" charset="0"/>
              <a:cs typeface="Courier New" panose="02070309020205020404" pitchFamily="49" charset="0"/>
            </a:endParaRPr>
          </a:p>
          <a:p>
            <a:r>
              <a:rPr lang="en-US" dirty="0"/>
              <a:t>“Can only have normal range if there is a </a:t>
            </a:r>
            <a:r>
              <a:rPr lang="en-US" dirty="0" err="1"/>
              <a:t>valueQuantity</a:t>
            </a:r>
            <a:r>
              <a:rPr lang="en-US" dirty="0"/>
              <a:t>”</a:t>
            </a:r>
          </a:p>
          <a:p>
            <a:pPr lvl="1"/>
            <a:r>
              <a:rPr lang="en-US" dirty="0">
                <a:latin typeface="Courier New" panose="02070309020205020404" pitchFamily="49" charset="0"/>
                <a:cs typeface="Courier New" panose="02070309020205020404" pitchFamily="49" charset="0"/>
              </a:rPr>
              <a:t>exists(</a:t>
            </a:r>
            <a:r>
              <a:rPr lang="en-US" dirty="0" err="1">
                <a:latin typeface="Courier New" panose="02070309020205020404" pitchFamily="49" charset="0"/>
                <a:cs typeface="Courier New" panose="02070309020205020404" pitchFamily="49" charset="0"/>
              </a:rPr>
              <a:t>f:valueQuantity</a:t>
            </a:r>
            <a:r>
              <a:rPr lang="en-US" dirty="0">
                <a:latin typeface="Courier New" panose="02070309020205020404" pitchFamily="49" charset="0"/>
                <a:cs typeface="Courier New" panose="02070309020205020404" pitchFamily="49" charset="0"/>
              </a:rPr>
              <a:t>) or not(exists(</a:t>
            </a:r>
            <a:r>
              <a:rPr lang="en-US" dirty="0" err="1">
                <a:latin typeface="Courier New" panose="02070309020205020404" pitchFamily="49" charset="0"/>
                <a:cs typeface="Courier New" panose="02070309020205020404" pitchFamily="49" charset="0"/>
              </a:rPr>
              <a:t>f:normalRange</a:t>
            </a:r>
            <a:r>
              <a:rPr lang="en-US" dirty="0">
                <a:latin typeface="Courier New" panose="02070309020205020404" pitchFamily="49" charset="0"/>
                <a:cs typeface="Courier New" panose="02070309020205020404" pitchFamily="49" charset="0"/>
              </a:rPr>
              <a:t>))</a:t>
            </a:r>
          </a:p>
          <a:p>
            <a:r>
              <a:rPr lang="en-US" dirty="0" smtClean="0"/>
              <a:t>Steal from the spec (e.g. from Profile)</a:t>
            </a:r>
            <a:endParaRPr lang="nl-NL" dirty="0"/>
          </a:p>
        </p:txBody>
      </p:sp>
    </p:spTree>
    <p:extLst>
      <p:ext uri="{BB962C8B-B14F-4D97-AF65-F5344CB8AC3E}">
        <p14:creationId xmlns:p14="http://schemas.microsoft.com/office/powerpoint/2010/main" val="193030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constraint</a:t>
            </a:r>
            <a:endParaRPr lang="nl-NL" dirty="0"/>
          </a:p>
        </p:txBody>
      </p:sp>
      <p:sp>
        <p:nvSpPr>
          <p:cNvPr id="3" name="Content Placeholder 2"/>
          <p:cNvSpPr>
            <a:spLocks noGrp="1"/>
          </p:cNvSpPr>
          <p:nvPr>
            <p:ph idx="1"/>
          </p:nvPr>
        </p:nvSpPr>
        <p:spPr/>
        <p:txBody>
          <a:bodyPr/>
          <a:lstStyle/>
          <a:p>
            <a:r>
              <a:rPr lang="en-US" dirty="0" smtClean="0"/>
              <a:t>Let’s do this in Forge</a:t>
            </a:r>
          </a:p>
          <a:p>
            <a:endParaRPr lang="en-US" dirty="0"/>
          </a:p>
          <a:p>
            <a:r>
              <a:rPr lang="en-US" dirty="0" smtClean="0"/>
              <a:t>Click the Cholesterol Observation (that’s the context, remember!), add under the “Constraints” in the property panel</a:t>
            </a:r>
          </a:p>
          <a:p>
            <a:r>
              <a:rPr lang="en-US" dirty="0" smtClean="0"/>
              <a:t>Give it key “chol-01”</a:t>
            </a:r>
          </a:p>
          <a:p>
            <a:r>
              <a:rPr lang="en-US" dirty="0" smtClean="0"/>
              <a:t>Click both “value[x]” and “comment” and set their condition to “chol-1”.</a:t>
            </a:r>
            <a:endParaRPr lang="en-US" dirty="0"/>
          </a:p>
          <a:p>
            <a:endParaRPr lang="nl-NL" dirty="0"/>
          </a:p>
        </p:txBody>
      </p:sp>
    </p:spTree>
    <p:extLst>
      <p:ext uri="{BB962C8B-B14F-4D97-AF65-F5344CB8AC3E}">
        <p14:creationId xmlns:p14="http://schemas.microsoft.com/office/powerpoint/2010/main" val="36737111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extensions</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val="13067809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CA" dirty="0"/>
          </a:p>
        </p:txBody>
      </p:sp>
      <p:sp>
        <p:nvSpPr>
          <p:cNvPr id="3" name="Content Placeholder 2"/>
          <p:cNvSpPr>
            <a:spLocks noGrp="1"/>
          </p:cNvSpPr>
          <p:nvPr>
            <p:ph idx="1"/>
          </p:nvPr>
        </p:nvSpPr>
        <p:spPr/>
        <p:txBody>
          <a:bodyPr>
            <a:normAutofit lnSpcReduction="10000"/>
          </a:bodyPr>
          <a:lstStyle/>
          <a:p>
            <a:r>
              <a:rPr lang="en-US" dirty="0" smtClean="0"/>
              <a:t>Add the fact that: “a LDL Cholesterol value is </a:t>
            </a:r>
            <a:r>
              <a:rPr lang="en-US" i="1" dirty="0" smtClean="0"/>
              <a:t>calculated” </a:t>
            </a:r>
            <a:endParaRPr lang="en-US" dirty="0"/>
          </a:p>
          <a:p>
            <a:r>
              <a:rPr lang="en-US" dirty="0" smtClean="0"/>
              <a:t>There’s no such indication on Observation (or </a:t>
            </a:r>
            <a:r>
              <a:rPr lang="en-US" dirty="0" err="1" smtClean="0"/>
              <a:t>Observation.value</a:t>
            </a:r>
            <a:r>
              <a:rPr lang="en-US" dirty="0" smtClean="0"/>
              <a:t>) -&gt; Extension</a:t>
            </a:r>
          </a:p>
          <a:p>
            <a:r>
              <a:rPr lang="en-US" dirty="0" smtClean="0"/>
              <a:t>!!Note!! - You’re not extending a resource per se, but you specify </a:t>
            </a:r>
            <a:r>
              <a:rPr lang="en-US" i="1" dirty="0" smtClean="0"/>
              <a:t>where an extension applies. </a:t>
            </a:r>
            <a:r>
              <a:rPr lang="en-US" dirty="0" smtClean="0"/>
              <a:t>This may be </a:t>
            </a:r>
            <a:r>
              <a:rPr lang="en-US" i="1" dirty="0" smtClean="0"/>
              <a:t>multiple</a:t>
            </a:r>
            <a:r>
              <a:rPr lang="en-US" dirty="0" smtClean="0"/>
              <a:t> places. </a:t>
            </a:r>
          </a:p>
          <a:p>
            <a:r>
              <a:rPr lang="en-US" dirty="0" smtClean="0"/>
              <a:t>So “</a:t>
            </a:r>
            <a:r>
              <a:rPr lang="en-US" dirty="0" err="1" smtClean="0"/>
              <a:t>haircolor</a:t>
            </a:r>
            <a:r>
              <a:rPr lang="en-US" dirty="0" smtClean="0"/>
              <a:t>” may be </a:t>
            </a:r>
            <a:r>
              <a:rPr lang="en-US" i="1" dirty="0" smtClean="0"/>
              <a:t>applied to</a:t>
            </a:r>
            <a:r>
              <a:rPr lang="en-US" dirty="0" smtClean="0"/>
              <a:t> “Patient” and “Practitioner”</a:t>
            </a:r>
          </a:p>
          <a:p>
            <a:pPr marL="457200" lvl="1" indent="0">
              <a:buNone/>
            </a:pPr>
            <a:endParaRPr lang="en-US" dirty="0" smtClean="0"/>
          </a:p>
          <a:p>
            <a:pPr marL="0" indent="0">
              <a:buNone/>
            </a:pPr>
            <a:endParaRPr lang="en-US" baseline="0" dirty="0" smtClean="0"/>
          </a:p>
        </p:txBody>
      </p:sp>
    </p:spTree>
    <p:extLst>
      <p:ext uri="{BB962C8B-B14F-4D97-AF65-F5344CB8AC3E}">
        <p14:creationId xmlns:p14="http://schemas.microsoft.com/office/powerpoint/2010/main" val="27962176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Context</a:t>
            </a:r>
            <a:endParaRPr lang="en-CA" dirty="0"/>
          </a:p>
        </p:txBody>
      </p:sp>
      <p:sp>
        <p:nvSpPr>
          <p:cNvPr id="3" name="Content Placeholder 2"/>
          <p:cNvSpPr>
            <a:spLocks noGrp="1"/>
          </p:cNvSpPr>
          <p:nvPr>
            <p:ph idx="1"/>
          </p:nvPr>
        </p:nvSpPr>
        <p:spPr/>
        <p:txBody>
          <a:bodyPr>
            <a:normAutofit lnSpcReduction="10000"/>
          </a:bodyPr>
          <a:lstStyle/>
          <a:p>
            <a:r>
              <a:rPr lang="en-US" dirty="0" smtClean="0"/>
              <a:t>An extension has a context </a:t>
            </a:r>
            <a:r>
              <a:rPr lang="en-US" i="1" dirty="0" smtClean="0"/>
              <a:t>type</a:t>
            </a:r>
          </a:p>
          <a:p>
            <a:pPr lvl="1"/>
            <a:r>
              <a:rPr lang="en-US" dirty="0" smtClean="0"/>
              <a:t>Resource, </a:t>
            </a:r>
            <a:r>
              <a:rPr lang="en-US" dirty="0" err="1" smtClean="0"/>
              <a:t>Datatype</a:t>
            </a:r>
            <a:r>
              <a:rPr lang="en-US" dirty="0" smtClean="0"/>
              <a:t>, Extension, Mapping</a:t>
            </a:r>
          </a:p>
          <a:p>
            <a:r>
              <a:rPr lang="en-US" dirty="0" smtClean="0"/>
              <a:t>And a context </a:t>
            </a:r>
            <a:r>
              <a:rPr lang="en-US" i="1" dirty="0" smtClean="0"/>
              <a:t>path</a:t>
            </a:r>
            <a:endParaRPr lang="en-US" dirty="0" smtClean="0"/>
          </a:p>
          <a:p>
            <a:pPr lvl="1"/>
            <a:r>
              <a:rPr lang="en-US" dirty="0" smtClean="0"/>
              <a:t>(Resource</a:t>
            </a:r>
            <a:r>
              <a:rPr lang="en-US" dirty="0"/>
              <a:t>)</a:t>
            </a:r>
            <a:r>
              <a:rPr lang="en-US" dirty="0" smtClean="0"/>
              <a:t> Observation </a:t>
            </a:r>
          </a:p>
          <a:p>
            <a:pPr lvl="2"/>
            <a:r>
              <a:rPr lang="en-US" dirty="0" smtClean="0"/>
              <a:t>“The observation was calculated”</a:t>
            </a:r>
          </a:p>
          <a:p>
            <a:pPr lvl="1"/>
            <a:r>
              <a:rPr lang="en-US" dirty="0" smtClean="0"/>
              <a:t>(Resource) </a:t>
            </a:r>
            <a:r>
              <a:rPr lang="en-US" dirty="0" err="1" smtClean="0"/>
              <a:t>Observation.value</a:t>
            </a:r>
            <a:r>
              <a:rPr lang="en-US" dirty="0" smtClean="0"/>
              <a:t> </a:t>
            </a:r>
          </a:p>
          <a:p>
            <a:pPr lvl="2"/>
            <a:r>
              <a:rPr lang="en-US" dirty="0" smtClean="0"/>
              <a:t>“The observation’s ‘value’ was calculated”</a:t>
            </a:r>
          </a:p>
          <a:p>
            <a:pPr lvl="1"/>
            <a:r>
              <a:rPr lang="en-US" dirty="0" smtClean="0"/>
              <a:t>(</a:t>
            </a:r>
            <a:r>
              <a:rPr lang="en-US" dirty="0" err="1" smtClean="0"/>
              <a:t>Datatype</a:t>
            </a:r>
            <a:r>
              <a:rPr lang="en-US" dirty="0" smtClean="0"/>
              <a:t>) Quantity</a:t>
            </a:r>
          </a:p>
          <a:p>
            <a:pPr lvl="2"/>
            <a:r>
              <a:rPr lang="en-US" dirty="0" smtClean="0"/>
              <a:t>“This quantity was calculated” (any Quantity used in any resource!)</a:t>
            </a:r>
          </a:p>
          <a:p>
            <a:pPr lvl="1"/>
            <a:endParaRPr lang="en-US" dirty="0" smtClean="0"/>
          </a:p>
          <a:p>
            <a:pPr lvl="1"/>
            <a:endParaRPr lang="en-US" dirty="0" smtClean="0"/>
          </a:p>
          <a:p>
            <a:pPr marL="0" indent="0">
              <a:buNone/>
            </a:pPr>
            <a:endParaRPr lang="en-US" baseline="0" dirty="0" smtClean="0"/>
          </a:p>
        </p:txBody>
      </p:sp>
      <p:sp>
        <p:nvSpPr>
          <p:cNvPr id="8" name="Rectangle 1"/>
          <p:cNvSpPr>
            <a:spLocks noChangeArrowheads="1"/>
          </p:cNvSpPr>
          <p:nvPr/>
        </p:nvSpPr>
        <p:spPr bwMode="auto">
          <a:xfrm>
            <a:off x="215265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NL" altLang="nl-NL" sz="1800" b="0" i="0" u="none" strike="noStrike" cap="none" normalizeH="0" baseline="0" smtClean="0">
                <a:ln>
                  <a:noFill/>
                </a:ln>
                <a:solidFill>
                  <a:schemeClr val="tx1"/>
                </a:solidFill>
                <a:effectLst/>
                <a:latin typeface="Arial" charset="0"/>
                <a:cs typeface="Arial" charset="0"/>
              </a:rPr>
              <a:t/>
            </a:r>
            <a:br>
              <a:rPr kumimoji="0" lang="nl-NL" altLang="nl-NL" sz="1800" b="0" i="0" u="none" strike="noStrike" cap="none" normalizeH="0" baseline="0" smtClean="0">
                <a:ln>
                  <a:noFill/>
                </a:ln>
                <a:solidFill>
                  <a:schemeClr val="tx1"/>
                </a:solidFill>
                <a:effectLst/>
                <a:latin typeface="Arial" charset="0"/>
                <a:cs typeface="Arial" charset="0"/>
              </a:rPr>
            </a:br>
            <a:endParaRPr kumimoji="0" lang="nl-NL" altLang="nl-NL"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757121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48671"/>
            <a:ext cx="7632848" cy="4671645"/>
          </a:xfrm>
          <a:prstGeom prst="rect">
            <a:avLst/>
          </a:prstGeom>
        </p:spPr>
      </p:pic>
      <p:sp>
        <p:nvSpPr>
          <p:cNvPr id="2" name="Title 1"/>
          <p:cNvSpPr>
            <a:spLocks noGrp="1"/>
          </p:cNvSpPr>
          <p:nvPr>
            <p:ph type="title"/>
          </p:nvPr>
        </p:nvSpPr>
        <p:spPr/>
        <p:txBody>
          <a:bodyPr/>
          <a:lstStyle/>
          <a:p>
            <a:r>
              <a:rPr lang="nl-NL" dirty="0" smtClean="0"/>
              <a:t>Extension </a:t>
            </a:r>
            <a:r>
              <a:rPr lang="nl-NL" dirty="0" err="1" smtClean="0"/>
              <a:t>definition</a:t>
            </a:r>
            <a:endParaRPr lang="nl-NL" dirty="0"/>
          </a:p>
        </p:txBody>
      </p:sp>
      <p:cxnSp>
        <p:nvCxnSpPr>
          <p:cNvPr id="5" name="Straight Arrow Connector 4"/>
          <p:cNvCxnSpPr/>
          <p:nvPr/>
        </p:nvCxnSpPr>
        <p:spPr bwMode="auto">
          <a:xfrm flipH="1">
            <a:off x="5580112" y="2492896"/>
            <a:ext cx="988393" cy="323249"/>
          </a:xfrm>
          <a:prstGeom prst="straightConnector1">
            <a:avLst/>
          </a:prstGeom>
          <a:ln>
            <a:headEnd type="none" w="med" len="med"/>
            <a:tailEnd type="arrow"/>
          </a:ln>
          <a:ex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568505" y="2029137"/>
            <a:ext cx="1595309" cy="646331"/>
          </a:xfrm>
          <a:prstGeom prst="rect">
            <a:avLst/>
          </a:prstGeom>
          <a:noFill/>
        </p:spPr>
        <p:txBody>
          <a:bodyPr wrap="none" rtlCol="0">
            <a:spAutoFit/>
          </a:bodyPr>
          <a:lstStyle/>
          <a:p>
            <a:r>
              <a:rPr lang="en-US" dirty="0" smtClean="0"/>
              <a:t>Note: multiple</a:t>
            </a:r>
          </a:p>
          <a:p>
            <a:r>
              <a:rPr lang="en-US" dirty="0" smtClean="0"/>
              <a:t>contexts!</a:t>
            </a:r>
            <a:endParaRPr lang="nl-NL" dirty="0"/>
          </a:p>
        </p:txBody>
      </p:sp>
    </p:spTree>
    <p:extLst>
      <p:ext uri="{BB962C8B-B14F-4D97-AF65-F5344CB8AC3E}">
        <p14:creationId xmlns:p14="http://schemas.microsoft.com/office/powerpoint/2010/main" val="377314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a resource</a:t>
            </a:r>
            <a:endParaRPr lang="nl-NL" dirty="0"/>
          </a:p>
        </p:txBody>
      </p:sp>
      <p:sp>
        <p:nvSpPr>
          <p:cNvPr id="6" name="Rectangle 5"/>
          <p:cNvSpPr/>
          <p:nvPr/>
        </p:nvSpPr>
        <p:spPr>
          <a:xfrm>
            <a:off x="395536" y="1772816"/>
            <a:ext cx="8424936" cy="461665"/>
          </a:xfrm>
          <a:prstGeom prst="rect">
            <a:avLst/>
          </a:prstGeom>
        </p:spPr>
        <p:txBody>
          <a:bodyPr wrap="square">
            <a:spAutoFit/>
          </a:bodyPr>
          <a:lstStyle/>
          <a:p>
            <a:r>
              <a:rPr lang="en-US" sz="2400" i="1" dirty="0" smtClean="0"/>
              <a:t>“Must use only the Dutch </a:t>
            </a:r>
            <a:r>
              <a:rPr lang="en-US" sz="2400" i="1" dirty="0"/>
              <a:t>national patient </a:t>
            </a:r>
            <a:r>
              <a:rPr lang="en-US" sz="2400" i="1" dirty="0" smtClean="0"/>
              <a:t>identifier”</a:t>
            </a:r>
            <a:endParaRPr lang="en-US" sz="2400" i="1" dirty="0"/>
          </a:p>
        </p:txBody>
      </p:sp>
      <p:sp>
        <p:nvSpPr>
          <p:cNvPr id="8" name="Rectangle 7"/>
          <p:cNvSpPr/>
          <p:nvPr/>
        </p:nvSpPr>
        <p:spPr>
          <a:xfrm>
            <a:off x="1187624" y="2420888"/>
            <a:ext cx="7168244" cy="830997"/>
          </a:xfrm>
          <a:prstGeom prst="rect">
            <a:avLst/>
          </a:prstGeom>
        </p:spPr>
        <p:txBody>
          <a:bodyPr wrap="square">
            <a:spAutoFit/>
          </a:bodyPr>
          <a:lstStyle/>
          <a:p>
            <a:r>
              <a:rPr lang="en-US" dirty="0" smtClean="0"/>
              <a:t>“</a:t>
            </a:r>
            <a:r>
              <a:rPr lang="en-US" sz="2400" i="1" dirty="0"/>
              <a:t>Need to register an administrative </a:t>
            </a:r>
            <a:r>
              <a:rPr lang="en-US" sz="2400" i="1" dirty="0" smtClean="0"/>
              <a:t>race code </a:t>
            </a:r>
            <a:r>
              <a:rPr lang="en-US" sz="2400" i="1" dirty="0"/>
              <a:t>for a Patient in the US”</a:t>
            </a:r>
          </a:p>
        </p:txBody>
      </p:sp>
      <p:sp>
        <p:nvSpPr>
          <p:cNvPr id="9" name="TextBox 8"/>
          <p:cNvSpPr txBox="1"/>
          <p:nvPr/>
        </p:nvSpPr>
        <p:spPr>
          <a:xfrm>
            <a:off x="395536" y="3534107"/>
            <a:ext cx="8424936" cy="830997"/>
          </a:xfrm>
          <a:prstGeom prst="rect">
            <a:avLst/>
          </a:prstGeom>
          <a:noFill/>
        </p:spPr>
        <p:txBody>
          <a:bodyPr wrap="square" rtlCol="0">
            <a:spAutoFit/>
          </a:bodyPr>
          <a:lstStyle/>
          <a:p>
            <a:r>
              <a:rPr lang="en-US" sz="2400" i="1" dirty="0" smtClean="0"/>
              <a:t>“Patient </a:t>
            </a:r>
            <a:r>
              <a:rPr lang="en-US" sz="2400" i="1" dirty="0"/>
              <a:t>Discharge </a:t>
            </a:r>
            <a:r>
              <a:rPr lang="en-US" sz="2400" i="1" dirty="0" smtClean="0"/>
              <a:t>documents </a:t>
            </a:r>
            <a:r>
              <a:rPr lang="en-US" sz="2400" i="1" dirty="0"/>
              <a:t>must at least contain </a:t>
            </a:r>
            <a:r>
              <a:rPr lang="en-US" sz="2400" i="1" dirty="0" smtClean="0"/>
              <a:t> </a:t>
            </a:r>
            <a:r>
              <a:rPr lang="en-US" sz="2400" i="1" dirty="0"/>
              <a:t>section “Discharge Medication” and </a:t>
            </a:r>
            <a:r>
              <a:rPr lang="en-US" sz="2400" i="1" dirty="0" smtClean="0"/>
              <a:t>section </a:t>
            </a:r>
            <a:r>
              <a:rPr lang="en-US" sz="2400" i="1" dirty="0"/>
              <a:t>“Discharge Diagnosis”</a:t>
            </a:r>
            <a:endParaRPr lang="nl-NL" sz="2400" i="1" dirty="0"/>
          </a:p>
        </p:txBody>
      </p:sp>
      <p:sp>
        <p:nvSpPr>
          <p:cNvPr id="11" name="TextBox 10"/>
          <p:cNvSpPr txBox="1"/>
          <p:nvPr/>
        </p:nvSpPr>
        <p:spPr>
          <a:xfrm>
            <a:off x="899592" y="4614227"/>
            <a:ext cx="7812360" cy="830997"/>
          </a:xfrm>
          <a:prstGeom prst="rect">
            <a:avLst/>
          </a:prstGeom>
          <a:noFill/>
        </p:spPr>
        <p:txBody>
          <a:bodyPr wrap="square" rtlCol="0">
            <a:spAutoFit/>
          </a:bodyPr>
          <a:lstStyle/>
          <a:p>
            <a:r>
              <a:rPr lang="en-US" sz="2400" i="1" dirty="0" smtClean="0"/>
              <a:t>“In </a:t>
            </a:r>
            <a:r>
              <a:rPr lang="en-US" sz="2400" i="1" dirty="0"/>
              <a:t>our Patient registration system, we </a:t>
            </a:r>
            <a:r>
              <a:rPr lang="en-US" sz="2400" i="1" dirty="0" smtClean="0"/>
              <a:t>use these </a:t>
            </a:r>
            <a:r>
              <a:rPr lang="en-US" sz="2400" i="1" dirty="0" err="1"/>
              <a:t>maritalStatus</a:t>
            </a:r>
            <a:r>
              <a:rPr lang="en-US" sz="2400" i="1" dirty="0"/>
              <a:t> codes beyond those provided by HL7</a:t>
            </a:r>
            <a:r>
              <a:rPr lang="en-US" sz="2400" i="1" dirty="0" smtClean="0"/>
              <a:t>…”</a:t>
            </a:r>
            <a:endParaRPr lang="nl-NL" sz="2400" i="1" dirty="0"/>
          </a:p>
        </p:txBody>
      </p:sp>
      <p:sp>
        <p:nvSpPr>
          <p:cNvPr id="15" name="TextBox 14"/>
          <p:cNvSpPr txBox="1"/>
          <p:nvPr/>
        </p:nvSpPr>
        <p:spPr>
          <a:xfrm>
            <a:off x="476926" y="5661248"/>
            <a:ext cx="7047402" cy="830997"/>
          </a:xfrm>
          <a:prstGeom prst="rect">
            <a:avLst/>
          </a:prstGeom>
          <a:noFill/>
        </p:spPr>
        <p:txBody>
          <a:bodyPr wrap="square" rtlCol="0">
            <a:spAutoFit/>
          </a:bodyPr>
          <a:lstStyle/>
          <a:p>
            <a:r>
              <a:rPr lang="en-US" sz="2400" i="1" dirty="0" smtClean="0"/>
              <a:t>“Our </a:t>
            </a:r>
            <a:r>
              <a:rPr lang="en-US" sz="2400" i="1" dirty="0"/>
              <a:t>patient registration system, only supports having one single name per </a:t>
            </a:r>
            <a:r>
              <a:rPr lang="en-US" sz="2400" i="1" dirty="0" smtClean="0"/>
              <a:t>Patient”</a:t>
            </a:r>
            <a:endParaRPr lang="nl-NL" sz="2400" i="1" dirty="0"/>
          </a:p>
        </p:txBody>
      </p:sp>
      <p:sp>
        <p:nvSpPr>
          <p:cNvPr id="13" name="TextBox 12"/>
          <p:cNvSpPr txBox="1"/>
          <p:nvPr/>
        </p:nvSpPr>
        <p:spPr>
          <a:xfrm>
            <a:off x="251520" y="4388911"/>
            <a:ext cx="723275" cy="1200329"/>
          </a:xfrm>
          <a:prstGeom prst="rect">
            <a:avLst/>
          </a:prstGeom>
          <a:noFill/>
        </p:spPr>
        <p:txBody>
          <a:bodyPr wrap="none" rtlCol="0">
            <a:spAutoFit/>
          </a:bodyPr>
          <a:lstStyle/>
          <a:p>
            <a:r>
              <a:rPr lang="en-US" sz="7200" dirty="0" smtClean="0">
                <a:solidFill>
                  <a:srgbClr val="00B050"/>
                </a:solidFill>
              </a:rPr>
              <a:t>+</a:t>
            </a:r>
            <a:endParaRPr lang="nl-NL" sz="7200" dirty="0">
              <a:solidFill>
                <a:srgbClr val="00B050"/>
              </a:solidFill>
            </a:endParaRPr>
          </a:p>
        </p:txBody>
      </p:sp>
      <p:sp>
        <p:nvSpPr>
          <p:cNvPr id="17" name="TextBox 16"/>
          <p:cNvSpPr txBox="1"/>
          <p:nvPr/>
        </p:nvSpPr>
        <p:spPr>
          <a:xfrm>
            <a:off x="323528" y="2228671"/>
            <a:ext cx="723275" cy="1200329"/>
          </a:xfrm>
          <a:prstGeom prst="rect">
            <a:avLst/>
          </a:prstGeom>
          <a:noFill/>
        </p:spPr>
        <p:txBody>
          <a:bodyPr wrap="none" rtlCol="0">
            <a:spAutoFit/>
          </a:bodyPr>
          <a:lstStyle/>
          <a:p>
            <a:r>
              <a:rPr lang="en-US" sz="7200" dirty="0" smtClean="0">
                <a:solidFill>
                  <a:srgbClr val="00B050"/>
                </a:solidFill>
              </a:rPr>
              <a:t>+</a:t>
            </a:r>
            <a:endParaRPr lang="nl-NL" sz="7200" dirty="0">
              <a:solidFill>
                <a:srgbClr val="00B050"/>
              </a:solidFill>
            </a:endParaRPr>
          </a:p>
        </p:txBody>
      </p:sp>
    </p:spTree>
    <p:extLst>
      <p:ext uri="{BB962C8B-B14F-4D97-AF65-F5344CB8AC3E}">
        <p14:creationId xmlns:p14="http://schemas.microsoft.com/office/powerpoint/2010/main" val="16218839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52520"/>
            <a:ext cx="7529854" cy="3240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nl-NL" dirty="0" err="1" smtClean="0"/>
              <a:t>Extending</a:t>
            </a:r>
            <a:r>
              <a:rPr lang="nl-NL" dirty="0" smtClean="0"/>
              <a:t> a name</a:t>
            </a:r>
            <a:endParaRPr lang="nl-NL" dirty="0"/>
          </a:p>
        </p:txBody>
      </p:sp>
      <p:sp>
        <p:nvSpPr>
          <p:cNvPr id="5" name="TextBox 4"/>
          <p:cNvSpPr txBox="1"/>
          <p:nvPr/>
        </p:nvSpPr>
        <p:spPr>
          <a:xfrm>
            <a:off x="4794694" y="2103239"/>
            <a:ext cx="3757760" cy="461665"/>
          </a:xfrm>
          <a:prstGeom prst="rect">
            <a:avLst/>
          </a:prstGeom>
          <a:noFill/>
        </p:spPr>
        <p:txBody>
          <a:bodyPr wrap="none" rtlCol="0">
            <a:spAutoFit/>
          </a:bodyPr>
          <a:lstStyle/>
          <a:p>
            <a:r>
              <a:rPr lang="nl-NL" sz="2400" b="1" dirty="0" err="1" smtClean="0"/>
              <a:t>Key</a:t>
            </a:r>
            <a:r>
              <a:rPr lang="nl-NL" dirty="0" smtClean="0"/>
              <a:t> = </a:t>
            </a:r>
            <a:r>
              <a:rPr lang="nl-NL" dirty="0" err="1" smtClean="0"/>
              <a:t>location</a:t>
            </a:r>
            <a:r>
              <a:rPr lang="nl-NL" dirty="0" smtClean="0"/>
              <a:t> of </a:t>
            </a:r>
            <a:r>
              <a:rPr lang="nl-NL" dirty="0" err="1" smtClean="0"/>
              <a:t>formal</a:t>
            </a:r>
            <a:r>
              <a:rPr lang="nl-NL" dirty="0" smtClean="0"/>
              <a:t> </a:t>
            </a:r>
            <a:r>
              <a:rPr lang="nl-NL" dirty="0" err="1" smtClean="0"/>
              <a:t>definition</a:t>
            </a:r>
            <a:endParaRPr lang="nl-NL" dirty="0"/>
          </a:p>
        </p:txBody>
      </p:sp>
      <p:sp>
        <p:nvSpPr>
          <p:cNvPr id="7" name="TextBox 6"/>
          <p:cNvSpPr txBox="1"/>
          <p:nvPr/>
        </p:nvSpPr>
        <p:spPr>
          <a:xfrm>
            <a:off x="4362360" y="4911551"/>
            <a:ext cx="4111062" cy="461665"/>
          </a:xfrm>
          <a:prstGeom prst="rect">
            <a:avLst/>
          </a:prstGeom>
          <a:noFill/>
        </p:spPr>
        <p:txBody>
          <a:bodyPr wrap="none" rtlCol="0">
            <a:spAutoFit/>
          </a:bodyPr>
          <a:lstStyle/>
          <a:p>
            <a:r>
              <a:rPr lang="nl-NL" sz="2400" b="1" dirty="0" smtClean="0"/>
              <a:t>Value</a:t>
            </a:r>
            <a:r>
              <a:rPr lang="nl-NL" dirty="0" smtClean="0"/>
              <a:t> = </a:t>
            </a:r>
            <a:r>
              <a:rPr lang="nl-NL" dirty="0" err="1" smtClean="0"/>
              <a:t>value</a:t>
            </a:r>
            <a:r>
              <a:rPr lang="nl-NL" dirty="0" smtClean="0"/>
              <a:t> </a:t>
            </a:r>
            <a:r>
              <a:rPr lang="nl-NL" dirty="0" err="1" smtClean="0"/>
              <a:t>according</a:t>
            </a:r>
            <a:r>
              <a:rPr lang="nl-NL" dirty="0" smtClean="0"/>
              <a:t> </a:t>
            </a:r>
            <a:r>
              <a:rPr lang="nl-NL" dirty="0" err="1" smtClean="0"/>
              <a:t>to</a:t>
            </a:r>
            <a:r>
              <a:rPr lang="nl-NL" dirty="0" smtClean="0"/>
              <a:t> </a:t>
            </a:r>
            <a:r>
              <a:rPr lang="nl-NL" dirty="0" err="1" smtClean="0"/>
              <a:t>definition</a:t>
            </a:r>
            <a:endParaRPr lang="nl-NL" dirty="0"/>
          </a:p>
        </p:txBody>
      </p:sp>
      <p:sp>
        <p:nvSpPr>
          <p:cNvPr id="14" name="Rounded Rectangle 13"/>
          <p:cNvSpPr/>
          <p:nvPr/>
        </p:nvSpPr>
        <p:spPr>
          <a:xfrm>
            <a:off x="921014" y="3296548"/>
            <a:ext cx="7825073" cy="888535"/>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1" name="Straight Arrow Connector 10"/>
          <p:cNvCxnSpPr/>
          <p:nvPr/>
        </p:nvCxnSpPr>
        <p:spPr bwMode="auto">
          <a:xfrm flipH="1">
            <a:off x="5591412" y="2636912"/>
            <a:ext cx="564764" cy="659636"/>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bwMode="auto">
          <a:xfrm flipH="1" flipV="1">
            <a:off x="5652120" y="4185083"/>
            <a:ext cx="360040" cy="828093"/>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125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an extension?</a:t>
            </a:r>
            <a:endParaRPr lang="nl-NL"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03" y="1988840"/>
            <a:ext cx="8105979" cy="41044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689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“Other” resource</a:t>
            </a:r>
            <a:endParaRPr lang="nl-NL" dirty="0"/>
          </a:p>
        </p:txBody>
      </p:sp>
      <p:sp>
        <p:nvSpPr>
          <p:cNvPr id="3" name="Content Placeholder 2"/>
          <p:cNvSpPr>
            <a:spLocks noGrp="1"/>
          </p:cNvSpPr>
          <p:nvPr>
            <p:ph idx="1"/>
          </p:nvPr>
        </p:nvSpPr>
        <p:spPr/>
        <p:txBody>
          <a:bodyPr/>
          <a:lstStyle/>
          <a:p>
            <a:r>
              <a:rPr lang="en-US" dirty="0" smtClean="0"/>
              <a:t>Now, what if you have the need for a completely “new” resource?</a:t>
            </a:r>
          </a:p>
          <a:p>
            <a:endParaRPr lang="en-US" dirty="0"/>
          </a:p>
          <a:p>
            <a:endParaRPr lang="en-US" dirty="0" smtClean="0"/>
          </a:p>
          <a:p>
            <a:endParaRPr lang="en-US" dirty="0"/>
          </a:p>
          <a:p>
            <a:endParaRPr lang="en-US" dirty="0" smtClean="0"/>
          </a:p>
          <a:p>
            <a:endParaRPr lang="en-US" dirty="0"/>
          </a:p>
          <a:p>
            <a:r>
              <a:rPr lang="en-US" dirty="0" smtClean="0"/>
              <a:t>…then add extensions for each element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976378"/>
            <a:ext cx="3960440" cy="2396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0831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an extension</a:t>
            </a:r>
            <a:endParaRPr lang="nl-NL" dirty="0"/>
          </a:p>
        </p:txBody>
      </p:sp>
      <p:sp>
        <p:nvSpPr>
          <p:cNvPr id="3" name="Content Placeholder 2"/>
          <p:cNvSpPr>
            <a:spLocks noGrp="1"/>
          </p:cNvSpPr>
          <p:nvPr>
            <p:ph idx="1"/>
          </p:nvPr>
        </p:nvSpPr>
        <p:spPr/>
        <p:txBody>
          <a:bodyPr/>
          <a:lstStyle/>
          <a:p>
            <a:r>
              <a:rPr lang="en-US" dirty="0" smtClean="0"/>
              <a:t>Let’s do this in Forge</a:t>
            </a:r>
          </a:p>
          <a:p>
            <a:endParaRPr lang="en-US" dirty="0"/>
          </a:p>
          <a:p>
            <a:r>
              <a:rPr lang="en-US" dirty="0" smtClean="0"/>
              <a:t>Open the “Extensions” tab in the middle of the screen</a:t>
            </a:r>
          </a:p>
          <a:p>
            <a:r>
              <a:rPr lang="en-US" dirty="0" smtClean="0"/>
              <a:t>Press “Add”</a:t>
            </a:r>
          </a:p>
          <a:p>
            <a:r>
              <a:rPr lang="en-US" dirty="0" smtClean="0"/>
              <a:t>Give it a name, context and </a:t>
            </a:r>
            <a:r>
              <a:rPr lang="en-US" dirty="0" err="1" smtClean="0"/>
              <a:t>datatype</a:t>
            </a:r>
            <a:endParaRPr lang="nl-NL" dirty="0"/>
          </a:p>
        </p:txBody>
      </p:sp>
    </p:spTree>
    <p:extLst>
      <p:ext uri="{BB962C8B-B14F-4D97-AF65-F5344CB8AC3E}">
        <p14:creationId xmlns:p14="http://schemas.microsoft.com/office/powerpoint/2010/main" val="4182234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slicing</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val="13067809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a:t>
            </a:r>
            <a:endParaRPr lang="nl-NL" dirty="0"/>
          </a:p>
        </p:txBody>
      </p:sp>
      <p:sp>
        <p:nvSpPr>
          <p:cNvPr id="6" name="Rectangle 5"/>
          <p:cNvSpPr/>
          <p:nvPr/>
        </p:nvSpPr>
        <p:spPr bwMode="auto">
          <a:xfrm>
            <a:off x="2987824" y="1916832"/>
            <a:ext cx="280831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Cholesterol</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Observation</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lang="en-US" dirty="0" smtClean="0">
                <a:latin typeface="Arial" charset="0"/>
              </a:rPr>
              <a:t>name: loinc.org#35200-5</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p:txBody>
      </p:sp>
      <p:sp>
        <p:nvSpPr>
          <p:cNvPr id="7" name="Rectangle 6"/>
          <p:cNvSpPr/>
          <p:nvPr/>
        </p:nvSpPr>
        <p:spPr bwMode="auto">
          <a:xfrm>
            <a:off x="2987824" y="3014923"/>
            <a:ext cx="2808312"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Triglyceride</a:t>
            </a:r>
            <a:endParaRPr lang="en-US" b="1" dirty="0">
              <a:latin typeface="Arial" charset="0"/>
            </a:endParaRP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loinc.org#35217-9</a:t>
            </a:r>
            <a:endParaRPr lang="en-US" b="1" dirty="0" smtClean="0">
              <a:latin typeface="Arial" charset="0"/>
            </a:endParaRPr>
          </a:p>
        </p:txBody>
      </p:sp>
      <p:sp>
        <p:nvSpPr>
          <p:cNvPr id="8" name="Rectangle 7"/>
          <p:cNvSpPr/>
          <p:nvPr/>
        </p:nvSpPr>
        <p:spPr bwMode="auto">
          <a:xfrm>
            <a:off x="2987824" y="4077072"/>
            <a:ext cx="2808312"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HDL Cholesterol</a:t>
            </a:r>
            <a:br>
              <a:rPr lang="en-US" b="1" dirty="0" smtClean="0">
                <a:latin typeface="Arial" charset="0"/>
              </a:rPr>
            </a:b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loinc.org#2085-9</a:t>
            </a:r>
            <a:endParaRPr lang="en-US" b="1" dirty="0" smtClean="0">
              <a:latin typeface="Arial" charset="0"/>
            </a:endParaRPr>
          </a:p>
        </p:txBody>
      </p:sp>
      <p:sp>
        <p:nvSpPr>
          <p:cNvPr id="9" name="Rectangle 8"/>
          <p:cNvSpPr/>
          <p:nvPr/>
        </p:nvSpPr>
        <p:spPr bwMode="auto">
          <a:xfrm>
            <a:off x="2987824" y="5116542"/>
            <a:ext cx="2808312"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LDL Cholesterol</a:t>
            </a: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a:t>
            </a:r>
            <a:r>
              <a:rPr lang="nl-NL" dirty="0"/>
              <a:t>13457-7</a:t>
            </a:r>
          </a:p>
          <a:p>
            <a:pPr eaLnBrk="0" fontAlgn="base" hangingPunct="0">
              <a:spcBef>
                <a:spcPct val="0"/>
              </a:spcBef>
              <a:spcAft>
                <a:spcPct val="0"/>
              </a:spcAft>
            </a:pPr>
            <a:endParaRPr lang="en-US" b="1" dirty="0" smtClean="0">
              <a:latin typeface="Arial" charset="0"/>
            </a:endParaRPr>
          </a:p>
        </p:txBody>
      </p:sp>
      <p:sp>
        <p:nvSpPr>
          <p:cNvPr id="10" name="Rectangle 9"/>
          <p:cNvSpPr/>
          <p:nvPr/>
        </p:nvSpPr>
        <p:spPr bwMode="auto">
          <a:xfrm>
            <a:off x="6804248" y="2119469"/>
            <a:ext cx="1872208" cy="100811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Quantity (</a:t>
            </a:r>
            <a:r>
              <a:rPr lang="en-US" b="1" dirty="0" err="1" smtClean="0">
                <a:latin typeface="Arial" charset="0"/>
              </a:rPr>
              <a:t>lipidQuantity</a:t>
            </a:r>
            <a:r>
              <a:rPr lang="en-US" b="1" dirty="0" smtClean="0">
                <a:latin typeface="Arial" charset="0"/>
              </a:rPr>
              <a:t>)</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grpSp>
        <p:nvGrpSpPr>
          <p:cNvPr id="14" name="Group 13"/>
          <p:cNvGrpSpPr/>
          <p:nvPr/>
        </p:nvGrpSpPr>
        <p:grpSpPr>
          <a:xfrm>
            <a:off x="5985309" y="2618847"/>
            <a:ext cx="864096" cy="376809"/>
            <a:chOff x="5632619" y="2540177"/>
            <a:chExt cx="864096" cy="376809"/>
          </a:xfrm>
        </p:grpSpPr>
        <p:cxnSp>
          <p:nvCxnSpPr>
            <p:cNvPr id="12" name="Straight Arrow Connector 11"/>
            <p:cNvCxnSpPr/>
            <p:nvPr/>
          </p:nvCxnSpPr>
          <p:spPr bwMode="auto">
            <a:xfrm flipV="1">
              <a:off x="5632619" y="2540177"/>
              <a:ext cx="864096" cy="85395"/>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5786385" y="2547654"/>
              <a:ext cx="556563" cy="369332"/>
            </a:xfrm>
            <a:prstGeom prst="rect">
              <a:avLst/>
            </a:prstGeom>
            <a:noFill/>
          </p:spPr>
          <p:txBody>
            <a:bodyPr wrap="none" rtlCol="0">
              <a:spAutoFit/>
            </a:bodyPr>
            <a:lstStyle/>
            <a:p>
              <a:r>
                <a:rPr lang="en-US" dirty="0" smtClean="0"/>
                <a:t>use</a:t>
              </a:r>
              <a:endParaRPr lang="nl-NL" dirty="0"/>
            </a:p>
          </p:txBody>
        </p:sp>
      </p:grpSp>
      <p:sp>
        <p:nvSpPr>
          <p:cNvPr id="32" name="Rectangle 31"/>
          <p:cNvSpPr/>
          <p:nvPr/>
        </p:nvSpPr>
        <p:spPr bwMode="auto">
          <a:xfrm>
            <a:off x="6804248" y="3501008"/>
            <a:ext cx="1872208" cy="1008112"/>
          </a:xfrm>
          <a:prstGeom prst="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ValueSet</a:t>
            </a:r>
            <a:endParaRPr lang="en-US" b="1" dirty="0" smtClean="0">
              <a:latin typeface="Arial" charset="0"/>
            </a:endParaRPr>
          </a:p>
          <a:p>
            <a:pPr eaLnBrk="0" fontAlgn="base" hangingPunct="0">
              <a:spcBef>
                <a:spcPct val="0"/>
              </a:spcBef>
              <a:spcAft>
                <a:spcPct val="0"/>
              </a:spcAft>
            </a:pPr>
            <a:r>
              <a:rPr lang="en-US" b="1" dirty="0" smtClean="0">
                <a:latin typeface="Arial" charset="0"/>
              </a:rPr>
              <a:t>(</a:t>
            </a:r>
            <a:r>
              <a:rPr lang="en-US" b="1" dirty="0" err="1" smtClean="0">
                <a:latin typeface="Arial" charset="0"/>
              </a:rPr>
              <a:t>lipidInterpretation</a:t>
            </a:r>
            <a:r>
              <a:rPr lang="en-US" b="1" dirty="0" smtClean="0">
                <a:latin typeface="Arial" charset="0"/>
              </a:rPr>
              <a:t>)</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grpSp>
        <p:nvGrpSpPr>
          <p:cNvPr id="34" name="Group 33"/>
          <p:cNvGrpSpPr/>
          <p:nvPr/>
        </p:nvGrpSpPr>
        <p:grpSpPr>
          <a:xfrm>
            <a:off x="5940152" y="3622345"/>
            <a:ext cx="864096" cy="454727"/>
            <a:chOff x="5940152" y="2398209"/>
            <a:chExt cx="864096" cy="454727"/>
          </a:xfrm>
        </p:grpSpPr>
        <p:cxnSp>
          <p:nvCxnSpPr>
            <p:cNvPr id="35" name="Straight Arrow Connector 34"/>
            <p:cNvCxnSpPr/>
            <p:nvPr/>
          </p:nvCxnSpPr>
          <p:spPr bwMode="auto">
            <a:xfrm flipV="1">
              <a:off x="5940152" y="2767541"/>
              <a:ext cx="864096" cy="85395"/>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36" name="TextBox 35"/>
            <p:cNvSpPr txBox="1"/>
            <p:nvPr/>
          </p:nvSpPr>
          <p:spPr>
            <a:xfrm>
              <a:off x="5940152" y="2398209"/>
              <a:ext cx="620683" cy="369332"/>
            </a:xfrm>
            <a:prstGeom prst="rect">
              <a:avLst/>
            </a:prstGeom>
            <a:noFill/>
          </p:spPr>
          <p:txBody>
            <a:bodyPr wrap="none" rtlCol="0">
              <a:spAutoFit/>
            </a:bodyPr>
            <a:lstStyle/>
            <a:p>
              <a:r>
                <a:rPr lang="en-US" dirty="0" smtClean="0"/>
                <a:t>bind</a:t>
              </a:r>
              <a:endParaRPr lang="nl-NL" dirty="0"/>
            </a:p>
          </p:txBody>
        </p:sp>
      </p:grpSp>
      <p:sp>
        <p:nvSpPr>
          <p:cNvPr id="37" name="Rectangle 36"/>
          <p:cNvSpPr/>
          <p:nvPr/>
        </p:nvSpPr>
        <p:spPr bwMode="auto">
          <a:xfrm>
            <a:off x="6804248" y="4797152"/>
            <a:ext cx="1872208" cy="100811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Extension</a:t>
            </a:r>
          </a:p>
          <a:p>
            <a:pPr eaLnBrk="0" fontAlgn="base" hangingPunct="0">
              <a:spcBef>
                <a:spcPct val="0"/>
              </a:spcBef>
              <a:spcAft>
                <a:spcPct val="0"/>
              </a:spcAft>
            </a:pPr>
            <a:r>
              <a:rPr lang="en-US" b="1" dirty="0" smtClean="0">
                <a:latin typeface="Arial" charset="0"/>
              </a:rPr>
              <a:t>(calculated)</a:t>
            </a:r>
          </a:p>
          <a:p>
            <a:pPr eaLnBrk="0" fontAlgn="base" hangingPunct="0">
              <a:spcBef>
                <a:spcPct val="0"/>
              </a:spcBef>
              <a:spcAft>
                <a:spcPct val="0"/>
              </a:spcAft>
            </a:pPr>
            <a:r>
              <a:rPr kumimoji="0" lang="en-US" sz="1800" i="1" u="none" strike="noStrike" cap="none" normalizeH="0" baseline="0" dirty="0" err="1" smtClean="0">
                <a:ln>
                  <a:noFill/>
                </a:ln>
                <a:solidFill>
                  <a:schemeClr val="tx1"/>
                </a:solidFill>
                <a:effectLst/>
                <a:latin typeface="Arial" charset="0"/>
              </a:rPr>
              <a:t>bool</a:t>
            </a:r>
            <a:endParaRPr kumimoji="0" lang="en-US" sz="1800" i="1"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grpSp>
        <p:nvGrpSpPr>
          <p:cNvPr id="38" name="Group 37"/>
          <p:cNvGrpSpPr/>
          <p:nvPr/>
        </p:nvGrpSpPr>
        <p:grpSpPr>
          <a:xfrm>
            <a:off x="5888613" y="4887917"/>
            <a:ext cx="915635" cy="917347"/>
            <a:chOff x="5562773" y="2236224"/>
            <a:chExt cx="915635" cy="917347"/>
          </a:xfrm>
        </p:grpSpPr>
        <p:cxnSp>
          <p:nvCxnSpPr>
            <p:cNvPr id="39" name="Straight Arrow Connector 38"/>
            <p:cNvCxnSpPr/>
            <p:nvPr/>
          </p:nvCxnSpPr>
          <p:spPr bwMode="auto">
            <a:xfrm flipH="1" flipV="1">
              <a:off x="5571442" y="2236224"/>
              <a:ext cx="898296" cy="372641"/>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40" name="TextBox 39"/>
            <p:cNvSpPr txBox="1"/>
            <p:nvPr/>
          </p:nvSpPr>
          <p:spPr>
            <a:xfrm>
              <a:off x="5562773" y="2507240"/>
              <a:ext cx="915635" cy="646331"/>
            </a:xfrm>
            <a:prstGeom prst="rect">
              <a:avLst/>
            </a:prstGeom>
            <a:noFill/>
          </p:spPr>
          <p:txBody>
            <a:bodyPr wrap="none" rtlCol="0">
              <a:spAutoFit/>
            </a:bodyPr>
            <a:lstStyle/>
            <a:p>
              <a:r>
                <a:rPr lang="en-US" dirty="0" smtClean="0"/>
                <a:t>applies</a:t>
              </a:r>
            </a:p>
            <a:p>
              <a:r>
                <a:rPr lang="en-US" dirty="0" smtClean="0"/>
                <a:t>to</a:t>
              </a:r>
            </a:p>
          </p:txBody>
        </p:sp>
      </p:grpSp>
      <p:sp>
        <p:nvSpPr>
          <p:cNvPr id="11" name="Rectangle 10"/>
          <p:cNvSpPr/>
          <p:nvPr/>
        </p:nvSpPr>
        <p:spPr>
          <a:xfrm>
            <a:off x="395536" y="2388917"/>
            <a:ext cx="2520280" cy="2308324"/>
          </a:xfrm>
          <a:prstGeom prst="rect">
            <a:avLst/>
          </a:prstGeom>
        </p:spPr>
        <p:txBody>
          <a:bodyPr wrap="square">
            <a:spAutoFit/>
          </a:bodyPr>
          <a:lstStyle/>
          <a:p>
            <a:r>
              <a:rPr lang="en-US" b="1" dirty="0" smtClean="0"/>
              <a:t>TODO:</a:t>
            </a:r>
          </a:p>
          <a:p>
            <a:endParaRPr lang="en-US" b="1" dirty="0"/>
          </a:p>
          <a:p>
            <a:r>
              <a:rPr lang="en-US" b="1" dirty="0" err="1" smtClean="0"/>
              <a:t>DiagnosticReport</a:t>
            </a:r>
            <a:endParaRPr lang="en-US" b="1" dirty="0" smtClean="0"/>
          </a:p>
          <a:p>
            <a:r>
              <a:rPr lang="en-US" dirty="0" smtClean="0"/>
              <a:t>containing </a:t>
            </a:r>
            <a:r>
              <a:rPr lang="en-US" dirty="0"/>
              <a:t>4 </a:t>
            </a:r>
            <a:r>
              <a:rPr lang="en-US" dirty="0" smtClean="0"/>
              <a:t>results:</a:t>
            </a:r>
          </a:p>
          <a:p>
            <a:pPr marL="285750" indent="-285750">
              <a:buFont typeface="Arial" panose="020B0604020202020204" pitchFamily="34" charset="0"/>
              <a:buChar char="•"/>
            </a:pPr>
            <a:r>
              <a:rPr lang="nl-NL" dirty="0" smtClean="0"/>
              <a:t>1x Cholesterol</a:t>
            </a:r>
          </a:p>
          <a:p>
            <a:pPr marL="285750" indent="-285750">
              <a:buFont typeface="Arial" panose="020B0604020202020204" pitchFamily="34" charset="0"/>
              <a:buChar char="•"/>
            </a:pPr>
            <a:r>
              <a:rPr lang="nl-NL" dirty="0" smtClean="0"/>
              <a:t>1x Triglyceride</a:t>
            </a:r>
          </a:p>
          <a:p>
            <a:pPr marL="285750" indent="-285750">
              <a:buFont typeface="Arial" panose="020B0604020202020204" pitchFamily="34" charset="0"/>
              <a:buChar char="•"/>
            </a:pPr>
            <a:r>
              <a:rPr lang="nl-NL" dirty="0" smtClean="0"/>
              <a:t>1x </a:t>
            </a:r>
            <a:r>
              <a:rPr lang="nl-NL" dirty="0"/>
              <a:t>HDL </a:t>
            </a:r>
            <a:r>
              <a:rPr lang="nl-NL" dirty="0" smtClean="0"/>
              <a:t>Cholesterol</a:t>
            </a:r>
          </a:p>
          <a:p>
            <a:pPr marL="285750" indent="-285750">
              <a:buFont typeface="Arial" panose="020B0604020202020204" pitchFamily="34" charset="0"/>
              <a:buChar char="•"/>
            </a:pPr>
            <a:r>
              <a:rPr lang="nl-NL" dirty="0" smtClean="0"/>
              <a:t>0/1 </a:t>
            </a:r>
            <a:r>
              <a:rPr lang="nl-NL" dirty="0"/>
              <a:t>LDL Cholesterol</a:t>
            </a:r>
          </a:p>
        </p:txBody>
      </p:sp>
    </p:spTree>
    <p:extLst>
      <p:ext uri="{BB962C8B-B14F-4D97-AF65-F5344CB8AC3E}">
        <p14:creationId xmlns:p14="http://schemas.microsoft.com/office/powerpoint/2010/main" val="14962845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Diagnostic Report</a:t>
            </a:r>
            <a:endParaRPr lang="nl-NL" dirty="0"/>
          </a:p>
        </p:txBody>
      </p:sp>
      <p:pic>
        <p:nvPicPr>
          <p:cNvPr id="1026" name="Picture 2" descr="C:\Users\Ewout\AppData\Local\Temp\SNAGHTML12d32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35" y="1916832"/>
            <a:ext cx="5247582" cy="38164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588224" y="2678895"/>
            <a:ext cx="1944216" cy="2788803"/>
            <a:chOff x="2987824" y="1916832"/>
            <a:chExt cx="2808312" cy="4104456"/>
          </a:xfrm>
        </p:grpSpPr>
        <p:sp>
          <p:nvSpPr>
            <p:cNvPr id="6" name="Rectangle 5"/>
            <p:cNvSpPr/>
            <p:nvPr/>
          </p:nvSpPr>
          <p:spPr bwMode="auto">
            <a:xfrm>
              <a:off x="2987824" y="1916832"/>
              <a:ext cx="280831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Cholesterol</a:t>
              </a:r>
              <a:endParaRPr lang="en-US" sz="1600"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Arial" charset="0"/>
              </a:endParaRPr>
            </a:p>
          </p:txBody>
        </p:sp>
        <p:sp>
          <p:nvSpPr>
            <p:cNvPr id="7" name="Rectangle 6"/>
            <p:cNvSpPr/>
            <p:nvPr/>
          </p:nvSpPr>
          <p:spPr bwMode="auto">
            <a:xfrm>
              <a:off x="2987824" y="3014923"/>
              <a:ext cx="2808312"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Triglyceride</a:t>
              </a:r>
              <a:endParaRPr lang="en-US" sz="1600" b="1" dirty="0">
                <a:latin typeface="Arial" charset="0"/>
              </a:endParaRPr>
            </a:p>
          </p:txBody>
        </p:sp>
        <p:sp>
          <p:nvSpPr>
            <p:cNvPr id="8" name="Rectangle 7"/>
            <p:cNvSpPr/>
            <p:nvPr/>
          </p:nvSpPr>
          <p:spPr bwMode="auto">
            <a:xfrm>
              <a:off x="2987824" y="4077072"/>
              <a:ext cx="2808312"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HDL Cholesterol</a:t>
              </a:r>
              <a:br>
                <a:rPr lang="en-US" sz="1600" b="1" dirty="0" smtClean="0">
                  <a:latin typeface="Arial" charset="0"/>
                </a:rPr>
              </a:br>
              <a:endParaRPr lang="en-US" sz="1600" b="1" dirty="0" smtClean="0">
                <a:latin typeface="Arial" charset="0"/>
              </a:endParaRPr>
            </a:p>
          </p:txBody>
        </p:sp>
        <p:sp>
          <p:nvSpPr>
            <p:cNvPr id="9" name="Rectangle 8"/>
            <p:cNvSpPr/>
            <p:nvPr/>
          </p:nvSpPr>
          <p:spPr bwMode="auto">
            <a:xfrm>
              <a:off x="2987824" y="5116542"/>
              <a:ext cx="2808312"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LDL Cholesterol</a:t>
              </a:r>
            </a:p>
          </p:txBody>
        </p:sp>
      </p:grpSp>
      <p:cxnSp>
        <p:nvCxnSpPr>
          <p:cNvPr id="11" name="Straight Connector 10"/>
          <p:cNvCxnSpPr/>
          <p:nvPr/>
        </p:nvCxnSpPr>
        <p:spPr bwMode="auto">
          <a:xfrm flipH="1">
            <a:off x="1619672" y="5203842"/>
            <a:ext cx="3964996"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H="1">
            <a:off x="1619672" y="5445224"/>
            <a:ext cx="3964996"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2411760" y="2636912"/>
            <a:ext cx="3879924" cy="677108"/>
          </a:xfrm>
          <a:prstGeom prst="rect">
            <a:avLst/>
          </a:prstGeom>
          <a:noFill/>
        </p:spPr>
        <p:txBody>
          <a:bodyPr wrap="square" rtlCol="0">
            <a:spAutoFit/>
          </a:bodyPr>
          <a:lstStyle/>
          <a:p>
            <a:pPr algn="r"/>
            <a:r>
              <a:rPr lang="en-US" sz="2000" b="1" dirty="0" smtClean="0">
                <a:solidFill>
                  <a:srgbClr val="C00000"/>
                </a:solidFill>
              </a:rPr>
              <a:t>= loinc.org#57698-3</a:t>
            </a:r>
          </a:p>
          <a:p>
            <a:pPr algn="r"/>
            <a:r>
              <a:rPr lang="en-US" b="1" dirty="0" smtClean="0">
                <a:solidFill>
                  <a:srgbClr val="C00000"/>
                </a:solidFill>
              </a:rPr>
              <a:t>(Lipid </a:t>
            </a:r>
            <a:r>
              <a:rPr lang="en-US" b="1" dirty="0">
                <a:solidFill>
                  <a:srgbClr val="C00000"/>
                </a:solidFill>
              </a:rPr>
              <a:t>panel with direct </a:t>
            </a:r>
            <a:r>
              <a:rPr lang="en-US" b="1" dirty="0" smtClean="0">
                <a:solidFill>
                  <a:srgbClr val="C00000"/>
                </a:solidFill>
              </a:rPr>
              <a:t>LDL)</a:t>
            </a:r>
            <a:endParaRPr lang="nl-NL" b="1" dirty="0">
              <a:solidFill>
                <a:srgbClr val="C00000"/>
              </a:solidFill>
            </a:endParaRPr>
          </a:p>
        </p:txBody>
      </p:sp>
      <p:cxnSp>
        <p:nvCxnSpPr>
          <p:cNvPr id="15" name="Straight Arrow Connector 14"/>
          <p:cNvCxnSpPr>
            <a:endCxn id="6" idx="1"/>
          </p:cNvCxnSpPr>
          <p:nvPr/>
        </p:nvCxnSpPr>
        <p:spPr bwMode="auto">
          <a:xfrm flipV="1">
            <a:off x="5292080" y="2970864"/>
            <a:ext cx="1296144" cy="1475752"/>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endCxn id="7" idx="1"/>
          </p:cNvCxnSpPr>
          <p:nvPr/>
        </p:nvCxnSpPr>
        <p:spPr bwMode="auto">
          <a:xfrm flipV="1">
            <a:off x="5292080" y="3718559"/>
            <a:ext cx="1296144" cy="728057"/>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endCxn id="8" idx="1"/>
          </p:cNvCxnSpPr>
          <p:nvPr/>
        </p:nvCxnSpPr>
        <p:spPr bwMode="auto">
          <a:xfrm>
            <a:off x="5292080" y="4446616"/>
            <a:ext cx="1296144" cy="1"/>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5292080" y="4446617"/>
            <a:ext cx="1296144" cy="710575"/>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7884368" y="2744633"/>
            <a:ext cx="356188" cy="461665"/>
          </a:xfrm>
          <a:prstGeom prst="rect">
            <a:avLst/>
          </a:prstGeom>
          <a:noFill/>
        </p:spPr>
        <p:txBody>
          <a:bodyPr wrap="none" rtlCol="0">
            <a:spAutoFit/>
          </a:bodyPr>
          <a:lstStyle/>
          <a:p>
            <a:r>
              <a:rPr lang="en-US" sz="2400" b="1" dirty="0" smtClean="0">
                <a:solidFill>
                  <a:srgbClr val="C00000"/>
                </a:solidFill>
              </a:rPr>
              <a:t>1</a:t>
            </a:r>
            <a:endParaRPr lang="nl-NL" sz="2400" b="1" dirty="0">
              <a:solidFill>
                <a:srgbClr val="C00000"/>
              </a:solidFill>
            </a:endParaRPr>
          </a:p>
        </p:txBody>
      </p:sp>
      <p:sp>
        <p:nvSpPr>
          <p:cNvPr id="27" name="TextBox 26"/>
          <p:cNvSpPr txBox="1"/>
          <p:nvPr/>
        </p:nvSpPr>
        <p:spPr>
          <a:xfrm>
            <a:off x="8036768" y="3471391"/>
            <a:ext cx="356188" cy="461665"/>
          </a:xfrm>
          <a:prstGeom prst="rect">
            <a:avLst/>
          </a:prstGeom>
          <a:noFill/>
        </p:spPr>
        <p:txBody>
          <a:bodyPr wrap="none" rtlCol="0">
            <a:spAutoFit/>
          </a:bodyPr>
          <a:lstStyle/>
          <a:p>
            <a:r>
              <a:rPr lang="en-US" sz="2400" b="1" dirty="0" smtClean="0">
                <a:solidFill>
                  <a:srgbClr val="C00000"/>
                </a:solidFill>
              </a:rPr>
              <a:t>1</a:t>
            </a:r>
            <a:endParaRPr lang="nl-NL" sz="2400" b="1" dirty="0">
              <a:solidFill>
                <a:srgbClr val="C00000"/>
              </a:solidFill>
            </a:endParaRPr>
          </a:p>
        </p:txBody>
      </p:sp>
      <p:sp>
        <p:nvSpPr>
          <p:cNvPr id="28" name="TextBox 27"/>
          <p:cNvSpPr txBox="1"/>
          <p:nvPr/>
        </p:nvSpPr>
        <p:spPr>
          <a:xfrm>
            <a:off x="8189168" y="4191471"/>
            <a:ext cx="356188" cy="461665"/>
          </a:xfrm>
          <a:prstGeom prst="rect">
            <a:avLst/>
          </a:prstGeom>
          <a:noFill/>
        </p:spPr>
        <p:txBody>
          <a:bodyPr wrap="none" rtlCol="0">
            <a:spAutoFit/>
          </a:bodyPr>
          <a:lstStyle/>
          <a:p>
            <a:r>
              <a:rPr lang="en-US" sz="2400" b="1" dirty="0" smtClean="0">
                <a:solidFill>
                  <a:srgbClr val="C00000"/>
                </a:solidFill>
              </a:rPr>
              <a:t>1</a:t>
            </a:r>
            <a:endParaRPr lang="nl-NL" sz="2400" b="1" dirty="0">
              <a:solidFill>
                <a:srgbClr val="C00000"/>
              </a:solidFill>
            </a:endParaRPr>
          </a:p>
        </p:txBody>
      </p:sp>
      <p:sp>
        <p:nvSpPr>
          <p:cNvPr id="29" name="TextBox 28"/>
          <p:cNvSpPr txBox="1"/>
          <p:nvPr/>
        </p:nvSpPr>
        <p:spPr>
          <a:xfrm>
            <a:off x="8172400" y="4911551"/>
            <a:ext cx="612668" cy="461665"/>
          </a:xfrm>
          <a:prstGeom prst="rect">
            <a:avLst/>
          </a:prstGeom>
          <a:noFill/>
        </p:spPr>
        <p:txBody>
          <a:bodyPr wrap="none" rtlCol="0">
            <a:spAutoFit/>
          </a:bodyPr>
          <a:lstStyle/>
          <a:p>
            <a:r>
              <a:rPr lang="en-US" sz="2400" b="1" dirty="0" smtClean="0">
                <a:solidFill>
                  <a:srgbClr val="C00000"/>
                </a:solidFill>
              </a:rPr>
              <a:t>0/1</a:t>
            </a:r>
            <a:endParaRPr lang="nl-NL" sz="2400" b="1" dirty="0">
              <a:solidFill>
                <a:srgbClr val="C00000"/>
              </a:solidFill>
            </a:endParaRPr>
          </a:p>
        </p:txBody>
      </p:sp>
    </p:spTree>
    <p:extLst>
      <p:ext uri="{BB962C8B-B14F-4D97-AF65-F5344CB8AC3E}">
        <p14:creationId xmlns:p14="http://schemas.microsoft.com/office/powerpoint/2010/main" val="24680295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a:t>
            </a:r>
            <a:endParaRPr lang="nl-NL" dirty="0"/>
          </a:p>
        </p:txBody>
      </p:sp>
      <p:sp>
        <p:nvSpPr>
          <p:cNvPr id="5" name="Rectangle 4"/>
          <p:cNvSpPr/>
          <p:nvPr/>
        </p:nvSpPr>
        <p:spPr bwMode="auto">
          <a:xfrm>
            <a:off x="1043608" y="2420888"/>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395536" y="1844824"/>
            <a:ext cx="4467890" cy="369332"/>
          </a:xfrm>
          <a:prstGeom prst="rect">
            <a:avLst/>
          </a:prstGeom>
          <a:noFill/>
        </p:spPr>
        <p:txBody>
          <a:bodyPr wrap="none" rtlCol="0">
            <a:spAutoFit/>
          </a:bodyPr>
          <a:lstStyle/>
          <a:p>
            <a:r>
              <a:rPr lang="en-US" b="1" dirty="0" smtClean="0"/>
              <a:t>Result</a:t>
            </a:r>
            <a:r>
              <a:rPr lang="en-US" dirty="0" smtClean="0"/>
              <a:t>: </a:t>
            </a:r>
            <a:r>
              <a:rPr lang="en-US" dirty="0" err="1" smtClean="0"/>
              <a:t>ResourceReference</a:t>
            </a:r>
            <a:r>
              <a:rPr lang="en-US" dirty="0" smtClean="0"/>
              <a:t>(Observation)</a:t>
            </a:r>
            <a:endParaRPr lang="nl-NL" dirty="0"/>
          </a:p>
        </p:txBody>
      </p:sp>
      <p:sp>
        <p:nvSpPr>
          <p:cNvPr id="8" name="Rectangle 7"/>
          <p:cNvSpPr/>
          <p:nvPr/>
        </p:nvSpPr>
        <p:spPr bwMode="auto">
          <a:xfrm>
            <a:off x="1043608" y="2996952"/>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043608" y="3573016"/>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1043608" y="4149080"/>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043608" y="4725144"/>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1043608" y="5301208"/>
            <a:ext cx="3744416" cy="576064"/>
          </a:xfrm>
          <a:prstGeom prst="rect">
            <a:avLst/>
          </a:prstGeom>
          <a:solidFill>
            <a:schemeClr val="bg2">
              <a:lumMod val="60000"/>
              <a:lumOff val="40000"/>
            </a:schemeClr>
          </a:solid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13" name="TextBox 12"/>
          <p:cNvSpPr txBox="1"/>
          <p:nvPr/>
        </p:nvSpPr>
        <p:spPr>
          <a:xfrm rot="5400000">
            <a:off x="2643173" y="5861883"/>
            <a:ext cx="800219" cy="830997"/>
          </a:xfrm>
          <a:prstGeom prst="rect">
            <a:avLst/>
          </a:prstGeom>
          <a:noFill/>
        </p:spPr>
        <p:txBody>
          <a:bodyPr wrap="none" rtlCol="0">
            <a:spAutoFit/>
          </a:bodyPr>
          <a:lstStyle/>
          <a:p>
            <a:pPr algn="r"/>
            <a:r>
              <a:rPr lang="en-US" sz="4800" dirty="0" smtClean="0"/>
              <a:t>…</a:t>
            </a:r>
            <a:endParaRPr lang="nl-NL" sz="4800" dirty="0"/>
          </a:p>
        </p:txBody>
      </p:sp>
      <p:sp>
        <p:nvSpPr>
          <p:cNvPr id="14" name="Rectangle 13"/>
          <p:cNvSpPr/>
          <p:nvPr/>
        </p:nvSpPr>
        <p:spPr bwMode="auto">
          <a:xfrm>
            <a:off x="5796136" y="1916832"/>
            <a:ext cx="280831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Cholesterol</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Observation</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r>
              <a:rPr lang="en-US" dirty="0" smtClean="0">
                <a:latin typeface="Arial" charset="0"/>
              </a:rPr>
              <a:t>name: loinc.org#35200-5</a:t>
            </a:r>
            <a:endParaRPr kumimoji="0" lang="en-US" sz="180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p:txBody>
      </p:sp>
      <p:sp>
        <p:nvSpPr>
          <p:cNvPr id="15" name="Rectangle 14"/>
          <p:cNvSpPr/>
          <p:nvPr/>
        </p:nvSpPr>
        <p:spPr bwMode="auto">
          <a:xfrm>
            <a:off x="5796136" y="3014923"/>
            <a:ext cx="2808312"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Triglyceride</a:t>
            </a:r>
            <a:endParaRPr lang="en-US" b="1" dirty="0">
              <a:latin typeface="Arial" charset="0"/>
            </a:endParaRP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loinc.org#35217-9</a:t>
            </a:r>
            <a:endParaRPr lang="en-US" b="1" dirty="0" smtClean="0">
              <a:latin typeface="Arial" charset="0"/>
            </a:endParaRPr>
          </a:p>
        </p:txBody>
      </p:sp>
      <p:sp>
        <p:nvSpPr>
          <p:cNvPr id="16" name="Rectangle 15"/>
          <p:cNvSpPr/>
          <p:nvPr/>
        </p:nvSpPr>
        <p:spPr bwMode="auto">
          <a:xfrm>
            <a:off x="5796136" y="4077072"/>
            <a:ext cx="2808312"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HDL Cholesterol</a:t>
            </a:r>
            <a:br>
              <a:rPr lang="en-US" b="1" dirty="0" smtClean="0">
                <a:latin typeface="Arial" charset="0"/>
              </a:rPr>
            </a:b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loinc.org#2085-9</a:t>
            </a:r>
            <a:endParaRPr lang="en-US" b="1" dirty="0" smtClean="0">
              <a:latin typeface="Arial" charset="0"/>
            </a:endParaRPr>
          </a:p>
        </p:txBody>
      </p:sp>
      <p:sp>
        <p:nvSpPr>
          <p:cNvPr id="17" name="Rectangle 16"/>
          <p:cNvSpPr/>
          <p:nvPr/>
        </p:nvSpPr>
        <p:spPr bwMode="auto">
          <a:xfrm>
            <a:off x="5796136" y="5116542"/>
            <a:ext cx="2808312"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LDL Cholesterol</a:t>
            </a: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r>
              <a:rPr lang="en-US" dirty="0" smtClean="0">
                <a:latin typeface="Arial" charset="0"/>
              </a:rPr>
              <a:t>name: loinc.org#</a:t>
            </a:r>
            <a:r>
              <a:rPr lang="nl-NL" dirty="0"/>
              <a:t>13457-7</a:t>
            </a:r>
          </a:p>
          <a:p>
            <a:pPr eaLnBrk="0" fontAlgn="base" hangingPunct="0">
              <a:spcBef>
                <a:spcPct val="0"/>
              </a:spcBef>
              <a:spcAft>
                <a:spcPct val="0"/>
              </a:spcAft>
            </a:pPr>
            <a:endParaRPr lang="en-US" b="1" dirty="0" smtClean="0">
              <a:latin typeface="Arial" charset="0"/>
            </a:endParaRPr>
          </a:p>
        </p:txBody>
      </p:sp>
      <p:sp>
        <p:nvSpPr>
          <p:cNvPr id="18" name="TextBox 17"/>
          <p:cNvSpPr txBox="1"/>
          <p:nvPr/>
        </p:nvSpPr>
        <p:spPr>
          <a:xfrm>
            <a:off x="4788024" y="1805919"/>
            <a:ext cx="646331" cy="461665"/>
          </a:xfrm>
          <a:prstGeom prst="rect">
            <a:avLst/>
          </a:prstGeom>
          <a:noFill/>
        </p:spPr>
        <p:txBody>
          <a:bodyPr wrap="none" rtlCol="0">
            <a:spAutoFit/>
          </a:bodyPr>
          <a:lstStyle/>
          <a:p>
            <a:r>
              <a:rPr lang="en-US" sz="2400" b="1" dirty="0" smtClean="0"/>
              <a:t>0..*</a:t>
            </a:r>
            <a:endParaRPr lang="nl-NL" sz="2400" b="1" dirty="0"/>
          </a:p>
        </p:txBody>
      </p:sp>
      <p:sp>
        <p:nvSpPr>
          <p:cNvPr id="19" name="TextBox 18"/>
          <p:cNvSpPr txBox="1"/>
          <p:nvPr/>
        </p:nvSpPr>
        <p:spPr>
          <a:xfrm>
            <a:off x="4788024" y="1815207"/>
            <a:ext cx="697627" cy="461665"/>
          </a:xfrm>
          <a:prstGeom prst="rect">
            <a:avLst/>
          </a:prstGeom>
          <a:solidFill>
            <a:schemeClr val="bg1"/>
          </a:solidFill>
        </p:spPr>
        <p:txBody>
          <a:bodyPr wrap="none" rtlCol="0">
            <a:spAutoFit/>
          </a:bodyPr>
          <a:lstStyle/>
          <a:p>
            <a:r>
              <a:rPr lang="en-US" sz="2400" b="1" dirty="0"/>
              <a:t>3</a:t>
            </a:r>
            <a:r>
              <a:rPr lang="en-US" sz="2400" b="1" dirty="0" smtClean="0"/>
              <a:t>..4</a:t>
            </a:r>
            <a:endParaRPr lang="nl-NL" sz="2400" b="1" dirty="0"/>
          </a:p>
        </p:txBody>
      </p:sp>
      <p:sp>
        <p:nvSpPr>
          <p:cNvPr id="20" name="Rectangle 19"/>
          <p:cNvSpPr/>
          <p:nvPr/>
        </p:nvSpPr>
        <p:spPr bwMode="auto">
          <a:xfrm>
            <a:off x="1043608" y="4149080"/>
            <a:ext cx="3744416" cy="576064"/>
          </a:xfrm>
          <a:prstGeom prst="rect">
            <a:avLst/>
          </a:prstGeom>
          <a:solidFill>
            <a:schemeClr val="bg2">
              <a:lumMod val="20000"/>
              <a:lumOff val="80000"/>
            </a:schemeClr>
          </a:solidFill>
          <a:ln>
            <a:prstDash val="dashDot"/>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charset="0"/>
              </a:rPr>
              <a:t>ResourceReference</a:t>
            </a:r>
            <a:r>
              <a:rPr kumimoji="0" lang="en-US" sz="1800" b="0" i="0" u="none" strike="noStrike" cap="none" normalizeH="0" baseline="0" dirty="0" smtClean="0">
                <a:ln>
                  <a:noFill/>
                </a:ln>
                <a:solidFill>
                  <a:schemeClr val="tx1"/>
                </a:solidFill>
                <a:effectLst/>
                <a:latin typeface="Arial" charset="0"/>
              </a:rPr>
              <a:t>(Observation)</a:t>
            </a:r>
            <a:endParaRPr kumimoji="0" lang="nl-NL" sz="1800" b="0" i="0" u="none" strike="noStrike" cap="none" normalizeH="0" baseline="0" dirty="0" smtClean="0">
              <a:ln>
                <a:noFill/>
              </a:ln>
              <a:solidFill>
                <a:schemeClr val="tx1"/>
              </a:solidFill>
              <a:effectLst/>
              <a:latin typeface="Arial" charset="0"/>
            </a:endParaRPr>
          </a:p>
        </p:txBody>
      </p:sp>
      <p:sp>
        <p:nvSpPr>
          <p:cNvPr id="31" name="Oval Callout 30"/>
          <p:cNvSpPr/>
          <p:nvPr/>
        </p:nvSpPr>
        <p:spPr bwMode="auto">
          <a:xfrm>
            <a:off x="5796136" y="1412776"/>
            <a:ext cx="2664296" cy="854808"/>
          </a:xfrm>
          <a:prstGeom prst="wedgeEllipseCallout">
            <a:avLst>
              <a:gd name="adj1" fmla="val 4726"/>
              <a:gd name="adj2" fmla="val 76051"/>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Discriminator</a:t>
            </a:r>
            <a:endParaRPr kumimoji="0" lang="nl-NL" sz="2000" b="1" i="0" u="none" strike="noStrike" cap="none" normalizeH="0" baseline="0" dirty="0" smtClean="0">
              <a:ln>
                <a:noFill/>
              </a:ln>
              <a:solidFill>
                <a:schemeClr val="tx1"/>
              </a:solidFill>
              <a:effectLst/>
              <a:latin typeface="Arial" charset="0"/>
            </a:endParaRPr>
          </a:p>
        </p:txBody>
      </p:sp>
      <p:grpSp>
        <p:nvGrpSpPr>
          <p:cNvPr id="36" name="Group 35"/>
          <p:cNvGrpSpPr/>
          <p:nvPr/>
        </p:nvGrpSpPr>
        <p:grpSpPr>
          <a:xfrm>
            <a:off x="4788024" y="2276872"/>
            <a:ext cx="1800200" cy="3600400"/>
            <a:chOff x="4788024" y="2276872"/>
            <a:chExt cx="1800200" cy="3600400"/>
          </a:xfrm>
        </p:grpSpPr>
        <p:cxnSp>
          <p:nvCxnSpPr>
            <p:cNvPr id="21" name="Straight Arrow Connector 20"/>
            <p:cNvCxnSpPr>
              <a:stCxn id="5" idx="3"/>
            </p:cNvCxnSpPr>
            <p:nvPr/>
          </p:nvCxnSpPr>
          <p:spPr bwMode="auto">
            <a:xfrm flipV="1">
              <a:off x="4788024" y="2636912"/>
              <a:ext cx="1800200" cy="72008"/>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a:stCxn id="8" idx="3"/>
            </p:cNvCxnSpPr>
            <p:nvPr/>
          </p:nvCxnSpPr>
          <p:spPr bwMode="auto">
            <a:xfrm>
              <a:off x="4788024" y="3284984"/>
              <a:ext cx="1800200" cy="432048"/>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p:nvPr/>
          </p:nvCxnSpPr>
          <p:spPr bwMode="auto">
            <a:xfrm>
              <a:off x="4788024" y="3861048"/>
              <a:ext cx="1800200" cy="864096"/>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p:nvPr/>
          </p:nvCxnSpPr>
          <p:spPr bwMode="auto">
            <a:xfrm>
              <a:off x="4788024" y="4437112"/>
              <a:ext cx="1800200" cy="1440160"/>
            </a:xfrm>
            <a:prstGeom prst="straightConnector1">
              <a:avLst/>
            </a:prstGeom>
            <a:solidFill>
              <a:schemeClr val="accent1"/>
            </a:solidFill>
            <a:ln w="76200" cap="flat" cmpd="sng" algn="ctr">
              <a:solidFill>
                <a:schemeClr val="accent1">
                  <a:lumMod val="75000"/>
                </a:schemeClr>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4860032" y="2276872"/>
              <a:ext cx="697627" cy="461665"/>
            </a:xfrm>
            <a:prstGeom prst="rect">
              <a:avLst/>
            </a:prstGeom>
            <a:noFill/>
          </p:spPr>
          <p:txBody>
            <a:bodyPr wrap="none" rtlCol="0">
              <a:spAutoFit/>
            </a:bodyPr>
            <a:lstStyle/>
            <a:p>
              <a:r>
                <a:rPr lang="en-US" sz="2400" b="1" dirty="0" smtClean="0"/>
                <a:t>1..</a:t>
              </a:r>
              <a:r>
                <a:rPr lang="en-US" sz="2400" b="1" dirty="0"/>
                <a:t>1</a:t>
              </a:r>
              <a:endParaRPr lang="nl-NL" sz="2400" b="1" dirty="0"/>
            </a:p>
          </p:txBody>
        </p:sp>
        <p:sp>
          <p:nvSpPr>
            <p:cNvPr id="33" name="TextBox 32"/>
            <p:cNvSpPr txBox="1"/>
            <p:nvPr/>
          </p:nvSpPr>
          <p:spPr>
            <a:xfrm>
              <a:off x="4932040" y="2924944"/>
              <a:ext cx="697627" cy="461665"/>
            </a:xfrm>
            <a:prstGeom prst="rect">
              <a:avLst/>
            </a:prstGeom>
            <a:noFill/>
          </p:spPr>
          <p:txBody>
            <a:bodyPr wrap="none" rtlCol="0">
              <a:spAutoFit/>
            </a:bodyPr>
            <a:lstStyle/>
            <a:p>
              <a:r>
                <a:rPr lang="en-US" sz="2400" b="1" dirty="0" smtClean="0"/>
                <a:t>1..</a:t>
              </a:r>
              <a:r>
                <a:rPr lang="en-US" sz="2400" b="1" dirty="0"/>
                <a:t>1</a:t>
              </a:r>
              <a:endParaRPr lang="nl-NL" sz="2400" b="1" dirty="0"/>
            </a:p>
          </p:txBody>
        </p:sp>
        <p:sp>
          <p:nvSpPr>
            <p:cNvPr id="34" name="TextBox 33"/>
            <p:cNvSpPr txBox="1"/>
            <p:nvPr/>
          </p:nvSpPr>
          <p:spPr>
            <a:xfrm>
              <a:off x="4932040" y="3615407"/>
              <a:ext cx="697627" cy="461665"/>
            </a:xfrm>
            <a:prstGeom prst="rect">
              <a:avLst/>
            </a:prstGeom>
            <a:noFill/>
          </p:spPr>
          <p:txBody>
            <a:bodyPr wrap="none" rtlCol="0">
              <a:spAutoFit/>
            </a:bodyPr>
            <a:lstStyle/>
            <a:p>
              <a:r>
                <a:rPr lang="en-US" sz="2400" b="1" dirty="0" smtClean="0"/>
                <a:t>1..</a:t>
              </a:r>
              <a:r>
                <a:rPr lang="en-US" sz="2400" b="1" dirty="0"/>
                <a:t>1</a:t>
              </a:r>
              <a:endParaRPr lang="nl-NL" sz="2400" b="1" dirty="0"/>
            </a:p>
          </p:txBody>
        </p:sp>
        <p:sp>
          <p:nvSpPr>
            <p:cNvPr id="35" name="TextBox 34"/>
            <p:cNvSpPr txBox="1"/>
            <p:nvPr/>
          </p:nvSpPr>
          <p:spPr>
            <a:xfrm>
              <a:off x="5084440" y="4335487"/>
              <a:ext cx="697627" cy="461665"/>
            </a:xfrm>
            <a:prstGeom prst="rect">
              <a:avLst/>
            </a:prstGeom>
            <a:noFill/>
          </p:spPr>
          <p:txBody>
            <a:bodyPr wrap="none" rtlCol="0">
              <a:spAutoFit/>
            </a:bodyPr>
            <a:lstStyle/>
            <a:p>
              <a:r>
                <a:rPr lang="en-US" sz="2400" b="1" dirty="0"/>
                <a:t>0</a:t>
              </a:r>
              <a:r>
                <a:rPr lang="en-US" sz="2400" b="1" dirty="0" smtClean="0"/>
                <a:t>..</a:t>
              </a:r>
              <a:r>
                <a:rPr lang="en-US" sz="2400" b="1" dirty="0"/>
                <a:t>1</a:t>
              </a:r>
              <a:endParaRPr lang="nl-NL" sz="2400" b="1" dirty="0"/>
            </a:p>
          </p:txBody>
        </p:sp>
      </p:grpSp>
      <p:sp>
        <p:nvSpPr>
          <p:cNvPr id="37" name="TextBox 36"/>
          <p:cNvSpPr txBox="1"/>
          <p:nvPr/>
        </p:nvSpPr>
        <p:spPr>
          <a:xfrm>
            <a:off x="539552" y="5169966"/>
            <a:ext cx="4932761" cy="923330"/>
          </a:xfrm>
          <a:prstGeom prst="rect">
            <a:avLst/>
          </a:prstGeom>
          <a:solidFill>
            <a:schemeClr val="bg1"/>
          </a:solidFill>
        </p:spPr>
        <p:txBody>
          <a:bodyPr wrap="none" rtlCol="0">
            <a:spAutoFit/>
          </a:bodyPr>
          <a:lstStyle/>
          <a:p>
            <a:r>
              <a:rPr lang="en-US" dirty="0" smtClean="0"/>
              <a:t>"There MUST be </a:t>
            </a:r>
            <a:r>
              <a:rPr lang="en-US" b="1" dirty="0" smtClean="0"/>
              <a:t>exactly one</a:t>
            </a:r>
            <a:r>
              <a:rPr lang="en-US" dirty="0" smtClean="0"/>
              <a:t> Observation</a:t>
            </a:r>
          </a:p>
          <a:p>
            <a:r>
              <a:rPr lang="en-US" dirty="0" smtClean="0"/>
              <a:t>with </a:t>
            </a:r>
            <a:r>
              <a:rPr lang="en-US" b="1" dirty="0" smtClean="0"/>
              <a:t>LOINC 35200-5</a:t>
            </a:r>
            <a:r>
              <a:rPr lang="en-US" dirty="0" smtClean="0"/>
              <a:t>. And if you find it, it</a:t>
            </a:r>
          </a:p>
          <a:p>
            <a:r>
              <a:rPr lang="en-US" dirty="0" smtClean="0"/>
              <a:t>must conform to our </a:t>
            </a:r>
            <a:r>
              <a:rPr lang="en-US" b="1" dirty="0" smtClean="0"/>
              <a:t>"Cholesterol" Structure</a:t>
            </a:r>
            <a:endParaRPr lang="nl-NL" dirty="0"/>
          </a:p>
        </p:txBody>
      </p:sp>
    </p:spTree>
    <p:extLst>
      <p:ext uri="{BB962C8B-B14F-4D97-AF65-F5344CB8AC3E}">
        <p14:creationId xmlns:p14="http://schemas.microsoft.com/office/powerpoint/2010/main" val="384508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3"/>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animBg="1"/>
      <p:bldP spid="11" grpId="0" animBg="1"/>
      <p:bldP spid="11" grpId="1" animBg="1"/>
      <p:bldP spid="12" grpId="0" animBg="1"/>
      <p:bldP spid="12" grpId="1" animBg="1"/>
      <p:bldP spid="13" grpId="0"/>
      <p:bldP spid="13" grpId="1"/>
      <p:bldP spid="14" grpId="0" animBg="1"/>
      <p:bldP spid="15" grpId="0" animBg="1"/>
      <p:bldP spid="16" grpId="0" animBg="1"/>
      <p:bldP spid="17" grpId="0" animBg="1"/>
      <p:bldP spid="18" grpId="0"/>
      <p:bldP spid="19" grpId="0" animBg="1"/>
      <p:bldP spid="20" grpId="0" animBg="1"/>
      <p:bldP spid="31" grpId="0" animBg="1"/>
      <p:bldP spid="3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slices</a:t>
            </a:r>
            <a:endParaRPr lang="nl-NL" dirty="0"/>
          </a:p>
        </p:txBody>
      </p:sp>
      <p:sp>
        <p:nvSpPr>
          <p:cNvPr id="3" name="Content Placeholder 2"/>
          <p:cNvSpPr>
            <a:spLocks noGrp="1"/>
          </p:cNvSpPr>
          <p:nvPr>
            <p:ph idx="1"/>
          </p:nvPr>
        </p:nvSpPr>
        <p:spPr/>
        <p:txBody>
          <a:bodyPr/>
          <a:lstStyle/>
          <a:p>
            <a:r>
              <a:rPr lang="en-US" dirty="0" smtClean="0"/>
              <a:t>Each </a:t>
            </a:r>
            <a:r>
              <a:rPr lang="en-US" i="1" dirty="0" smtClean="0"/>
              <a:t>slicing group</a:t>
            </a:r>
            <a:r>
              <a:rPr lang="en-US" dirty="0" smtClean="0"/>
              <a:t> indicates a </a:t>
            </a:r>
            <a:r>
              <a:rPr lang="en-US" u="sng" dirty="0" smtClean="0"/>
              <a:t>discriminator</a:t>
            </a:r>
          </a:p>
          <a:p>
            <a:pPr lvl="1"/>
            <a:r>
              <a:rPr lang="en-US" dirty="0" smtClean="0"/>
              <a:t>here, that is Observation.name</a:t>
            </a:r>
          </a:p>
          <a:p>
            <a:r>
              <a:rPr lang="en-US" dirty="0" smtClean="0"/>
              <a:t>Each </a:t>
            </a:r>
            <a:r>
              <a:rPr lang="en-US" i="1" dirty="0" smtClean="0"/>
              <a:t>slicing group</a:t>
            </a:r>
            <a:r>
              <a:rPr lang="en-US" dirty="0" smtClean="0"/>
              <a:t> indicates a </a:t>
            </a:r>
            <a:r>
              <a:rPr lang="en-US" u="sng" dirty="0" smtClean="0"/>
              <a:t>cardinality</a:t>
            </a:r>
          </a:p>
          <a:p>
            <a:pPr lvl="1"/>
            <a:r>
              <a:rPr lang="en-US" dirty="0" smtClean="0"/>
              <a:t>here, that was 3..4</a:t>
            </a:r>
          </a:p>
          <a:p>
            <a:r>
              <a:rPr lang="en-US" dirty="0" smtClean="0"/>
              <a:t>Each </a:t>
            </a:r>
            <a:r>
              <a:rPr lang="en-US" i="1" dirty="0" smtClean="0"/>
              <a:t>slice</a:t>
            </a:r>
            <a:r>
              <a:rPr lang="en-US" dirty="0" smtClean="0"/>
              <a:t> indicates its own </a:t>
            </a:r>
            <a:r>
              <a:rPr lang="en-US" u="sng" dirty="0" smtClean="0"/>
              <a:t>cardinality within the slice</a:t>
            </a:r>
          </a:p>
          <a:p>
            <a:pPr lvl="1"/>
            <a:r>
              <a:rPr lang="en-US" dirty="0" smtClean="0"/>
              <a:t>here 1..1 for </a:t>
            </a:r>
            <a:r>
              <a:rPr lang="en-US" dirty="0" err="1" smtClean="0"/>
              <a:t>chol,trig,hdlc</a:t>
            </a:r>
            <a:r>
              <a:rPr lang="en-US" dirty="0" smtClean="0"/>
              <a:t>, 0..1 for </a:t>
            </a:r>
            <a:r>
              <a:rPr lang="en-US" dirty="0" err="1" smtClean="0"/>
              <a:t>ldlc</a:t>
            </a:r>
            <a:endParaRPr lang="en-US" dirty="0" smtClean="0"/>
          </a:p>
          <a:p>
            <a:r>
              <a:rPr lang="en-US" dirty="0" smtClean="0"/>
              <a:t>Each </a:t>
            </a:r>
            <a:r>
              <a:rPr lang="en-US" i="1" dirty="0" smtClean="0"/>
              <a:t>slice</a:t>
            </a:r>
            <a:r>
              <a:rPr lang="en-US" dirty="0" smtClean="0"/>
              <a:t> indicates </a:t>
            </a:r>
            <a:r>
              <a:rPr lang="en-US" u="sng" dirty="0" smtClean="0"/>
              <a:t>additional constraints</a:t>
            </a:r>
          </a:p>
          <a:p>
            <a:pPr lvl="1"/>
            <a:r>
              <a:rPr lang="en-US" dirty="0" smtClean="0"/>
              <a:t>here "must conform to Cholesterol structure" etc. </a:t>
            </a:r>
            <a:endParaRPr lang="nl-NL" dirty="0"/>
          </a:p>
        </p:txBody>
      </p:sp>
    </p:spTree>
    <p:extLst>
      <p:ext uri="{BB962C8B-B14F-4D97-AF65-F5344CB8AC3E}">
        <p14:creationId xmlns:p14="http://schemas.microsoft.com/office/powerpoint/2010/main" val="32599330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slices</a:t>
            </a:r>
            <a:endParaRPr lang="nl-NL" dirty="0"/>
          </a:p>
        </p:txBody>
      </p:sp>
      <p:sp>
        <p:nvSpPr>
          <p:cNvPr id="3" name="Content Placeholder 2"/>
          <p:cNvSpPr>
            <a:spLocks noGrp="1"/>
          </p:cNvSpPr>
          <p:nvPr>
            <p:ph idx="1"/>
          </p:nvPr>
        </p:nvSpPr>
        <p:spPr>
          <a:xfrm>
            <a:off x="366464" y="1828800"/>
            <a:ext cx="8382000" cy="4480520"/>
          </a:xfrm>
        </p:spPr>
        <p:txBody>
          <a:bodyPr/>
          <a:lstStyle/>
          <a:p>
            <a:r>
              <a:rPr lang="en-US" dirty="0" smtClean="0"/>
              <a:t>Let’s do this in Forge</a:t>
            </a:r>
          </a:p>
          <a:p>
            <a:endParaRPr lang="en-US" dirty="0"/>
          </a:p>
          <a:p>
            <a:r>
              <a:rPr lang="en-US" dirty="0" smtClean="0"/>
              <a:t>Click "result" and then "Slice" above property panel</a:t>
            </a:r>
          </a:p>
          <a:p>
            <a:r>
              <a:rPr lang="en-US" dirty="0" smtClean="0"/>
              <a:t>Indicate the discriminator and the cardinality for the whole slice</a:t>
            </a:r>
          </a:p>
          <a:p>
            <a:r>
              <a:rPr lang="en-US" dirty="0" smtClean="0"/>
              <a:t>Click "Add slice" (4x), and name each slice, give it the cardinality, tie Reference to "#cholesterol", "#triglyceride" etc.</a:t>
            </a:r>
            <a:endParaRPr lang="nl-NL" dirty="0"/>
          </a:p>
        </p:txBody>
      </p:sp>
    </p:spTree>
    <p:extLst>
      <p:ext uri="{BB962C8B-B14F-4D97-AF65-F5344CB8AC3E}">
        <p14:creationId xmlns:p14="http://schemas.microsoft.com/office/powerpoint/2010/main" val="2640580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a resource</a:t>
            </a:r>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4438650"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22008" y="2051713"/>
            <a:ext cx="3917192" cy="3416320"/>
          </a:xfrm>
          <a:prstGeom prst="rect">
            <a:avLst/>
          </a:prstGeom>
          <a:noFill/>
        </p:spPr>
        <p:txBody>
          <a:bodyPr wrap="square" rtlCol="0">
            <a:spAutoFit/>
          </a:bodyPr>
          <a:lstStyle/>
          <a:p>
            <a:r>
              <a:rPr lang="en-US" dirty="0" smtClean="0"/>
              <a:t>Demand that the identifier uses your national patient identifier</a:t>
            </a:r>
          </a:p>
          <a:p>
            <a:endParaRPr lang="en-US" dirty="0"/>
          </a:p>
          <a:p>
            <a:r>
              <a:rPr lang="en-US" dirty="0" smtClean="0"/>
              <a:t>Limit names to just 1 (instead of 0..*)</a:t>
            </a:r>
          </a:p>
          <a:p>
            <a:endParaRPr lang="en-US" dirty="0"/>
          </a:p>
          <a:p>
            <a:endParaRPr lang="en-US" dirty="0" smtClean="0"/>
          </a:p>
          <a:p>
            <a:r>
              <a:rPr lang="en-US" dirty="0" smtClean="0"/>
              <a:t>Limit </a:t>
            </a:r>
            <a:r>
              <a:rPr lang="en-US" dirty="0" err="1" smtClean="0"/>
              <a:t>maritalStatus</a:t>
            </a:r>
            <a:r>
              <a:rPr lang="en-US" dirty="0" smtClean="0"/>
              <a:t> to another set of codes that extends the one from HL7 international</a:t>
            </a:r>
          </a:p>
          <a:p>
            <a:endParaRPr lang="en-US" dirty="0"/>
          </a:p>
          <a:p>
            <a:r>
              <a:rPr lang="en-US" dirty="0" smtClean="0"/>
              <a:t>Add an extension to support “</a:t>
            </a:r>
            <a:r>
              <a:rPr lang="en-US" dirty="0" err="1" smtClean="0"/>
              <a:t>RaceCode</a:t>
            </a:r>
            <a:r>
              <a:rPr lang="en-US" dirty="0" smtClean="0"/>
              <a:t>”</a:t>
            </a:r>
          </a:p>
        </p:txBody>
      </p:sp>
      <p:cxnSp>
        <p:nvCxnSpPr>
          <p:cNvPr id="7" name="Straight Arrow Connector 6"/>
          <p:cNvCxnSpPr/>
          <p:nvPr/>
        </p:nvCxnSpPr>
        <p:spPr bwMode="auto">
          <a:xfrm flipH="1">
            <a:off x="2600325" y="2286000"/>
            <a:ext cx="2321683" cy="1524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bwMode="auto">
          <a:xfrm flipH="1" flipV="1">
            <a:off x="2362200" y="2743200"/>
            <a:ext cx="2550284" cy="3810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H="1">
            <a:off x="4343400" y="3886200"/>
            <a:ext cx="569084" cy="4572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bwMode="auto">
          <a:xfrm flipH="1">
            <a:off x="3637342" y="5257800"/>
            <a:ext cx="1275142" cy="838200"/>
          </a:xfrm>
          <a:prstGeom prst="straightConnector1">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5076056" y="5661248"/>
            <a:ext cx="2592288" cy="923330"/>
          </a:xfrm>
          <a:prstGeom prst="rect">
            <a:avLst/>
          </a:prstGeom>
          <a:noFill/>
        </p:spPr>
        <p:txBody>
          <a:bodyPr wrap="square" rtlCol="0">
            <a:spAutoFit/>
          </a:bodyPr>
          <a:lstStyle/>
          <a:p>
            <a:r>
              <a:rPr lang="en-US" i="1" dirty="0" smtClean="0"/>
              <a:t>Note: hardly any mandatory elements in the core spec!</a:t>
            </a:r>
            <a:endParaRPr lang="nl-NL" i="1" dirty="0"/>
          </a:p>
        </p:txBody>
      </p:sp>
    </p:spTree>
    <p:extLst>
      <p:ext uri="{BB962C8B-B14F-4D97-AF65-F5344CB8AC3E}">
        <p14:creationId xmlns:p14="http://schemas.microsoft.com/office/powerpoint/2010/main" val="40983761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smtClean="0"/>
              <a:t>Aggregation</a:t>
            </a:r>
            <a:endParaRPr lang="en-US" sz="2800" dirty="0"/>
          </a:p>
        </p:txBody>
      </p:sp>
      <p:sp>
        <p:nvSpPr>
          <p:cNvPr id="4" name="Text Placeholder 3"/>
          <p:cNvSpPr>
            <a:spLocks noGrp="1"/>
          </p:cNvSpPr>
          <p:nvPr>
            <p:ph type="body" idx="1"/>
          </p:nvPr>
        </p:nvSpPr>
        <p:spPr/>
        <p:txBody>
          <a:bodyPr/>
          <a:lstStyle/>
          <a:p>
            <a:endParaRPr lang="en-CA"/>
          </a:p>
        </p:txBody>
      </p:sp>
    </p:spTree>
    <p:extLst>
      <p:ext uri="{BB962C8B-B14F-4D97-AF65-F5344CB8AC3E}">
        <p14:creationId xmlns:p14="http://schemas.microsoft.com/office/powerpoint/2010/main" val="25693956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step further!</a:t>
            </a:r>
            <a:endParaRPr lang="nl-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43785"/>
            <a:ext cx="4887823" cy="3561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6588224" y="2678895"/>
            <a:ext cx="1944216" cy="2788803"/>
            <a:chOff x="2987824" y="1916832"/>
            <a:chExt cx="2808312" cy="4104456"/>
          </a:xfrm>
        </p:grpSpPr>
        <p:sp>
          <p:nvSpPr>
            <p:cNvPr id="14" name="Rectangle 13"/>
            <p:cNvSpPr/>
            <p:nvPr/>
          </p:nvSpPr>
          <p:spPr bwMode="auto">
            <a:xfrm>
              <a:off x="2987824" y="1916832"/>
              <a:ext cx="280831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Cholesterol</a:t>
              </a:r>
              <a:endParaRPr lang="en-US" sz="1600"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Arial" charset="0"/>
              </a:endParaRPr>
            </a:p>
          </p:txBody>
        </p:sp>
        <p:sp>
          <p:nvSpPr>
            <p:cNvPr id="15" name="Rectangle 14"/>
            <p:cNvSpPr/>
            <p:nvPr/>
          </p:nvSpPr>
          <p:spPr bwMode="auto">
            <a:xfrm>
              <a:off x="2987824" y="3014923"/>
              <a:ext cx="2808312"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Triglyceride</a:t>
              </a:r>
              <a:endParaRPr lang="en-US" sz="1600" b="1" dirty="0">
                <a:latin typeface="Arial" charset="0"/>
              </a:endParaRPr>
            </a:p>
          </p:txBody>
        </p:sp>
        <p:sp>
          <p:nvSpPr>
            <p:cNvPr id="16" name="Rectangle 15"/>
            <p:cNvSpPr/>
            <p:nvPr/>
          </p:nvSpPr>
          <p:spPr bwMode="auto">
            <a:xfrm>
              <a:off x="2987824" y="4077072"/>
              <a:ext cx="2808312"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HDL Cholesterol</a:t>
              </a:r>
              <a:br>
                <a:rPr lang="en-US" sz="1600" b="1" dirty="0" smtClean="0">
                  <a:latin typeface="Arial" charset="0"/>
                </a:rPr>
              </a:br>
              <a:endParaRPr lang="en-US" sz="1600" b="1" dirty="0" smtClean="0">
                <a:latin typeface="Arial" charset="0"/>
              </a:endParaRPr>
            </a:p>
          </p:txBody>
        </p:sp>
        <p:sp>
          <p:nvSpPr>
            <p:cNvPr id="17" name="Rectangle 16"/>
            <p:cNvSpPr/>
            <p:nvPr/>
          </p:nvSpPr>
          <p:spPr bwMode="auto">
            <a:xfrm>
              <a:off x="2987824" y="5116542"/>
              <a:ext cx="2808312"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smtClean="0">
                  <a:latin typeface="Arial" charset="0"/>
                </a:rPr>
                <a:t>LDL Cholesterol</a:t>
              </a:r>
            </a:p>
          </p:txBody>
        </p:sp>
      </p:grpSp>
      <p:sp>
        <p:nvSpPr>
          <p:cNvPr id="18" name="Rectangle 17"/>
          <p:cNvSpPr/>
          <p:nvPr/>
        </p:nvSpPr>
        <p:spPr bwMode="auto">
          <a:xfrm>
            <a:off x="3923928" y="5225262"/>
            <a:ext cx="1944216" cy="58393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err="1" smtClean="0">
                <a:latin typeface="Arial" charset="0"/>
              </a:rPr>
              <a:t>DiagnosticReport</a:t>
            </a:r>
            <a:endParaRPr lang="en-US" sz="1600"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sz="1600" dirty="0" smtClean="0">
              <a:latin typeface="Arial" charset="0"/>
            </a:endParaRPr>
          </a:p>
        </p:txBody>
      </p:sp>
      <p:cxnSp>
        <p:nvCxnSpPr>
          <p:cNvPr id="11" name="Elbow Connector 10"/>
          <p:cNvCxnSpPr>
            <a:stCxn id="18" idx="3"/>
            <a:endCxn id="14" idx="1"/>
          </p:cNvCxnSpPr>
          <p:nvPr/>
        </p:nvCxnSpPr>
        <p:spPr bwMode="auto">
          <a:xfrm flipV="1">
            <a:off x="5868144" y="2970864"/>
            <a:ext cx="720080" cy="2546367"/>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Elbow Connector 19"/>
          <p:cNvCxnSpPr>
            <a:stCxn id="18" idx="3"/>
            <a:endCxn id="15" idx="1"/>
          </p:cNvCxnSpPr>
          <p:nvPr/>
        </p:nvCxnSpPr>
        <p:spPr bwMode="auto">
          <a:xfrm flipV="1">
            <a:off x="5868144" y="3718559"/>
            <a:ext cx="720080" cy="1798672"/>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Elbow Connector 21"/>
          <p:cNvCxnSpPr>
            <a:stCxn id="18" idx="3"/>
            <a:endCxn id="16" idx="1"/>
          </p:cNvCxnSpPr>
          <p:nvPr/>
        </p:nvCxnSpPr>
        <p:spPr bwMode="auto">
          <a:xfrm flipV="1">
            <a:off x="5868144" y="4446617"/>
            <a:ext cx="720080" cy="1070614"/>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Elbow Connector 23"/>
          <p:cNvCxnSpPr>
            <a:stCxn id="18" idx="3"/>
            <a:endCxn id="17" idx="1"/>
          </p:cNvCxnSpPr>
          <p:nvPr/>
        </p:nvCxnSpPr>
        <p:spPr bwMode="auto">
          <a:xfrm flipV="1">
            <a:off x="5868144" y="5160330"/>
            <a:ext cx="720080" cy="356901"/>
          </a:xfrm>
          <a:prstGeom prst="bent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437779" y="5949280"/>
            <a:ext cx="7399783" cy="461665"/>
          </a:xfrm>
          <a:prstGeom prst="rect">
            <a:avLst/>
          </a:prstGeom>
          <a:noFill/>
        </p:spPr>
        <p:txBody>
          <a:bodyPr wrap="none" rtlCol="0">
            <a:spAutoFit/>
          </a:bodyPr>
          <a:lstStyle/>
          <a:p>
            <a:r>
              <a:rPr lang="en-US" sz="2400" b="1" dirty="0" smtClean="0">
                <a:solidFill>
                  <a:srgbClr val="C00000"/>
                </a:solidFill>
              </a:rPr>
              <a:t>data: Resource(</a:t>
            </a:r>
            <a:r>
              <a:rPr lang="en-US" sz="2400" b="1" dirty="0" err="1" smtClean="0">
                <a:solidFill>
                  <a:srgbClr val="C00000"/>
                </a:solidFill>
              </a:rPr>
              <a:t>DiagnosticReport#lipidPanel</a:t>
            </a:r>
            <a:r>
              <a:rPr lang="en-US" sz="2400" b="1" dirty="0" smtClean="0">
                <a:solidFill>
                  <a:srgbClr val="C00000"/>
                </a:solidFill>
              </a:rPr>
              <a:t>) 1..1</a:t>
            </a:r>
            <a:endParaRPr lang="nl-NL" sz="2400" b="1" dirty="0">
              <a:solidFill>
                <a:srgbClr val="C00000"/>
              </a:solidFill>
            </a:endParaRPr>
          </a:p>
        </p:txBody>
      </p:sp>
      <p:cxnSp>
        <p:nvCxnSpPr>
          <p:cNvPr id="27" name="Straight Connector 26"/>
          <p:cNvCxnSpPr/>
          <p:nvPr/>
        </p:nvCxnSpPr>
        <p:spPr bwMode="auto">
          <a:xfrm>
            <a:off x="971600" y="5445224"/>
            <a:ext cx="1867847" cy="0"/>
          </a:xfrm>
          <a:prstGeom prst="line">
            <a:avLst/>
          </a:prstGeom>
          <a:ln>
            <a:headEnd type="none" w="med" len="med"/>
            <a:tailEnd type="none" w="med" len="med"/>
          </a:ln>
          <a:extLst/>
        </p:spPr>
        <p:style>
          <a:lnRef idx="3">
            <a:schemeClr val="accent1"/>
          </a:lnRef>
          <a:fillRef idx="0">
            <a:schemeClr val="accent1"/>
          </a:fillRef>
          <a:effectRef idx="2">
            <a:schemeClr val="accent1"/>
          </a:effectRef>
          <a:fontRef idx="minor">
            <a:schemeClr val="tx1"/>
          </a:fontRef>
        </p:style>
      </p:cxnSp>
      <p:cxnSp>
        <p:nvCxnSpPr>
          <p:cNvPr id="1024" name="Elbow Connector 1023"/>
          <p:cNvCxnSpPr>
            <a:stCxn id="1026" idx="3"/>
          </p:cNvCxnSpPr>
          <p:nvPr/>
        </p:nvCxnSpPr>
        <p:spPr bwMode="auto">
          <a:xfrm>
            <a:off x="5283359" y="4024525"/>
            <a:ext cx="415196" cy="1200737"/>
          </a:xfrm>
          <a:prstGeom prst="bentConnector2">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251520" y="1628800"/>
            <a:ext cx="8007320" cy="461665"/>
          </a:xfrm>
          <a:prstGeom prst="rect">
            <a:avLst/>
          </a:prstGeom>
          <a:noFill/>
        </p:spPr>
        <p:txBody>
          <a:bodyPr wrap="none" rtlCol="0">
            <a:spAutoFit/>
          </a:bodyPr>
          <a:lstStyle/>
          <a:p>
            <a:r>
              <a:rPr lang="en-US" sz="2400" dirty="0" smtClean="0"/>
              <a:t>Package the </a:t>
            </a:r>
            <a:r>
              <a:rPr lang="en-US" sz="2400" dirty="0" err="1" smtClean="0"/>
              <a:t>DiagnosticReport</a:t>
            </a:r>
            <a:r>
              <a:rPr lang="en-US" sz="2400" dirty="0" smtClean="0"/>
              <a:t> in a "</a:t>
            </a:r>
            <a:r>
              <a:rPr lang="en-US" sz="2400" dirty="0" err="1" smtClean="0"/>
              <a:t>LipidResultMessage</a:t>
            </a:r>
            <a:r>
              <a:rPr lang="en-US" sz="2400" dirty="0" smtClean="0"/>
              <a:t>"</a:t>
            </a:r>
            <a:endParaRPr lang="nl-NL" sz="2400" dirty="0"/>
          </a:p>
        </p:txBody>
      </p:sp>
    </p:spTree>
    <p:extLst>
      <p:ext uri="{BB962C8B-B14F-4D97-AF65-F5344CB8AC3E}">
        <p14:creationId xmlns:p14="http://schemas.microsoft.com/office/powerpoint/2010/main" val="405807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1024"/>
                                        </p:tgtEl>
                                        <p:attrNameLst>
                                          <p:attrName>style.visibility</p:attrName>
                                        </p:attrNameLst>
                                      </p:cBhvr>
                                      <p:to>
                                        <p:strVal val="visible"/>
                                      </p:to>
                                    </p:set>
                                    <p:animEffect transition="in" filter="fade">
                                      <p:cBhvr>
                                        <p:cTn id="13" dur="500"/>
                                        <p:tgtEl>
                                          <p:spTgt spid="1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539553" y="4101910"/>
            <a:ext cx="3748000" cy="209489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server @ hospitalA.org</a:t>
            </a:r>
            <a:endParaRPr lang="nl-NL" b="1" dirty="0">
              <a:solidFill>
                <a:schemeClr val="tx1">
                  <a:lumMod val="95000"/>
                  <a:lumOff val="5000"/>
                </a:schemeClr>
              </a:solidFill>
            </a:endParaRPr>
          </a:p>
        </p:txBody>
      </p:sp>
      <p:grpSp>
        <p:nvGrpSpPr>
          <p:cNvPr id="9" name="Group 8"/>
          <p:cNvGrpSpPr/>
          <p:nvPr/>
        </p:nvGrpSpPr>
        <p:grpSpPr>
          <a:xfrm>
            <a:off x="1259632" y="4509120"/>
            <a:ext cx="1901825" cy="1581274"/>
            <a:chOff x="3923928" y="5013176"/>
            <a:chExt cx="1901825" cy="1581275"/>
          </a:xfrm>
        </p:grpSpPr>
        <p:pic>
          <p:nvPicPr>
            <p:cNvPr id="13"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995937" y="5517232"/>
              <a:ext cx="1656183" cy="1077219"/>
            </a:xfrm>
            <a:prstGeom prst="rect">
              <a:avLst/>
            </a:prstGeom>
            <a:noFill/>
          </p:spPr>
          <p:txBody>
            <a:bodyPr wrap="square" rtlCol="0">
              <a:spAutoFit/>
            </a:bodyPr>
            <a:lstStyle/>
            <a:p>
              <a:pPr algn="ctr"/>
              <a:r>
                <a:rPr lang="en-US" b="1" dirty="0" smtClean="0">
                  <a:solidFill>
                    <a:schemeClr val="bg1"/>
                  </a:solidFill>
                </a:rPr>
                <a:t>Practitioner Bernard</a:t>
              </a:r>
            </a:p>
            <a:p>
              <a:endParaRPr lang="en-US" sz="1400" dirty="0" smtClean="0">
                <a:solidFill>
                  <a:schemeClr val="bg1"/>
                </a:solidFill>
              </a:endParaRPr>
            </a:p>
            <a:p>
              <a:endParaRPr lang="en-US" sz="1400" dirty="0">
                <a:solidFill>
                  <a:schemeClr val="bg1"/>
                </a:solidFill>
              </a:endParaRPr>
            </a:p>
          </p:txBody>
        </p:sp>
      </p:grpSp>
      <p:sp>
        <p:nvSpPr>
          <p:cNvPr id="32" name="Flowchart: Process 31"/>
          <p:cNvSpPr/>
          <p:nvPr/>
        </p:nvSpPr>
        <p:spPr>
          <a:xfrm>
            <a:off x="4682452" y="1700808"/>
            <a:ext cx="4210027" cy="2261867"/>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server @ lab.hospitalA.org</a:t>
            </a:r>
            <a:endParaRPr lang="nl-NL" b="1" dirty="0">
              <a:solidFill>
                <a:schemeClr val="tx1">
                  <a:lumMod val="95000"/>
                  <a:lumOff val="5000"/>
                </a:schemeClr>
              </a:solidFill>
            </a:endParaRPr>
          </a:p>
        </p:txBody>
      </p:sp>
      <p:grpSp>
        <p:nvGrpSpPr>
          <p:cNvPr id="6" name="Group 5"/>
          <p:cNvGrpSpPr/>
          <p:nvPr/>
        </p:nvGrpSpPr>
        <p:grpSpPr>
          <a:xfrm>
            <a:off x="7314505" y="2060848"/>
            <a:ext cx="1577975" cy="1901826"/>
            <a:chOff x="4250657" y="3176791"/>
            <a:chExt cx="1577975" cy="1901825"/>
          </a:xfrm>
        </p:grpSpPr>
        <p:pic>
          <p:nvPicPr>
            <p:cNvPr id="2055"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088732" y="3338716"/>
              <a:ext cx="1901825" cy="1577975"/>
            </a:xfrm>
            <a:prstGeom prst="rect">
              <a:avLst/>
            </a:prstGeom>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250657" y="3658292"/>
              <a:ext cx="1296145" cy="923330"/>
            </a:xfrm>
            <a:prstGeom prst="rect">
              <a:avLst/>
            </a:prstGeom>
            <a:noFill/>
          </p:spPr>
          <p:txBody>
            <a:bodyPr wrap="square" rtlCol="0">
              <a:spAutoFit/>
            </a:bodyPr>
            <a:lstStyle/>
            <a:p>
              <a:pPr algn="ctr"/>
              <a:r>
                <a:rPr lang="en-US" b="1" dirty="0" smtClean="0">
                  <a:solidFill>
                    <a:schemeClr val="bg1"/>
                  </a:solidFill>
                </a:rPr>
                <a:t>Message</a:t>
              </a:r>
            </a:p>
            <a:p>
              <a:pPr algn="ctr"/>
              <a:endParaRPr lang="en-US" b="1" dirty="0" smtClean="0">
                <a:solidFill>
                  <a:schemeClr val="bg1"/>
                </a:solidFill>
              </a:endParaRPr>
            </a:p>
            <a:p>
              <a:pPr algn="ctr"/>
              <a:r>
                <a:rPr lang="en-US" b="1" dirty="0" smtClean="0">
                  <a:solidFill>
                    <a:schemeClr val="bg1"/>
                  </a:solidFill>
                </a:rPr>
                <a:t>Header</a:t>
              </a:r>
              <a:endParaRPr lang="en-CA" b="1" dirty="0">
                <a:solidFill>
                  <a:schemeClr val="bg1"/>
                </a:solidFill>
              </a:endParaRPr>
            </a:p>
          </p:txBody>
        </p:sp>
      </p:grpSp>
      <p:grpSp>
        <p:nvGrpSpPr>
          <p:cNvPr id="7" name="Group 6"/>
          <p:cNvGrpSpPr/>
          <p:nvPr/>
        </p:nvGrpSpPr>
        <p:grpSpPr>
          <a:xfrm>
            <a:off x="4857153" y="2132856"/>
            <a:ext cx="2091111" cy="1577975"/>
            <a:chOff x="3895114" y="1724724"/>
            <a:chExt cx="2091111" cy="1577975"/>
          </a:xfrm>
        </p:grpSpPr>
        <p:pic>
          <p:nvPicPr>
            <p:cNvPr id="17"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3895114" y="1724724"/>
              <a:ext cx="2091111"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255582" y="2072377"/>
              <a:ext cx="1471024" cy="1077218"/>
            </a:xfrm>
            <a:prstGeom prst="rect">
              <a:avLst/>
            </a:prstGeom>
            <a:noFill/>
          </p:spPr>
          <p:txBody>
            <a:bodyPr wrap="square" rtlCol="0">
              <a:spAutoFit/>
            </a:bodyPr>
            <a:lstStyle/>
            <a:p>
              <a:pPr algn="ctr"/>
              <a:r>
                <a:rPr lang="en-US" b="1" dirty="0" smtClean="0">
                  <a:solidFill>
                    <a:schemeClr val="bg1"/>
                  </a:solidFill>
                </a:rPr>
                <a:t>Diagnostic</a:t>
              </a:r>
            </a:p>
            <a:p>
              <a:pPr algn="ctr"/>
              <a:r>
                <a:rPr lang="en-US" b="1" dirty="0" smtClean="0">
                  <a:solidFill>
                    <a:schemeClr val="bg1"/>
                  </a:solidFill>
                </a:rPr>
                <a:t>Report A</a:t>
              </a:r>
            </a:p>
            <a:p>
              <a:pPr algn="ctr"/>
              <a:endParaRPr lang="en-US" sz="1400" dirty="0" smtClean="0">
                <a:solidFill>
                  <a:schemeClr val="bg1"/>
                </a:solidFill>
              </a:endParaRPr>
            </a:p>
            <a:p>
              <a:pPr algn="ctr"/>
              <a:endParaRPr lang="en-US" sz="1400" dirty="0">
                <a:solidFill>
                  <a:schemeClr val="bg1"/>
                </a:solidFill>
              </a:endParaRPr>
            </a:p>
          </p:txBody>
        </p:sp>
      </p:grpSp>
      <p:cxnSp>
        <p:nvCxnSpPr>
          <p:cNvPr id="42" name="Straight Arrow Connector 41"/>
          <p:cNvCxnSpPr/>
          <p:nvPr/>
        </p:nvCxnSpPr>
        <p:spPr>
          <a:xfrm flipH="1">
            <a:off x="6523532" y="3075015"/>
            <a:ext cx="1144812" cy="65953"/>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rot="21291891">
            <a:off x="6746071" y="3056386"/>
            <a:ext cx="1344611" cy="369332"/>
          </a:xfrm>
          <a:prstGeom prst="rect">
            <a:avLst/>
          </a:prstGeom>
          <a:noFill/>
        </p:spPr>
        <p:txBody>
          <a:bodyPr wrap="square" rtlCol="0">
            <a:spAutoFit/>
          </a:bodyPr>
          <a:lstStyle/>
          <a:p>
            <a:r>
              <a:rPr lang="en-US" b="1" dirty="0" smtClean="0">
                <a:solidFill>
                  <a:schemeClr val="bg1"/>
                </a:solidFill>
              </a:rPr>
              <a:t>data</a:t>
            </a:r>
            <a:endParaRPr lang="nl-NL" b="1" dirty="0">
              <a:solidFill>
                <a:schemeClr val="bg1"/>
              </a:solidFill>
            </a:endParaRPr>
          </a:p>
        </p:txBody>
      </p:sp>
      <p:sp>
        <p:nvSpPr>
          <p:cNvPr id="2" name="Title 1"/>
          <p:cNvSpPr>
            <a:spLocks noGrp="1"/>
          </p:cNvSpPr>
          <p:nvPr>
            <p:ph type="title"/>
          </p:nvPr>
        </p:nvSpPr>
        <p:spPr/>
        <p:txBody>
          <a:bodyPr>
            <a:normAutofit/>
          </a:bodyPr>
          <a:lstStyle/>
          <a:p>
            <a:r>
              <a:rPr lang="en-US" dirty="0" smtClean="0"/>
              <a:t>In REST: Possibly distributed…</a:t>
            </a:r>
            <a:endParaRPr lang="en-CA" dirty="0"/>
          </a:p>
        </p:txBody>
      </p:sp>
      <p:sp>
        <p:nvSpPr>
          <p:cNvPr id="31" name="Flowchart: Process 30"/>
          <p:cNvSpPr/>
          <p:nvPr/>
        </p:nvSpPr>
        <p:spPr>
          <a:xfrm>
            <a:off x="539553" y="1700808"/>
            <a:ext cx="3748000" cy="209489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smtClean="0">
                <a:solidFill>
                  <a:schemeClr val="tx1">
                    <a:lumMod val="95000"/>
                    <a:lumOff val="5000"/>
                  </a:schemeClr>
                </a:solidFill>
              </a:rPr>
              <a:t>FHIR server @ pat.registry.org</a:t>
            </a:r>
            <a:endParaRPr lang="nl-NL" b="1" dirty="0">
              <a:solidFill>
                <a:schemeClr val="tx1">
                  <a:lumMod val="95000"/>
                  <a:lumOff val="5000"/>
                </a:schemeClr>
              </a:solidFill>
            </a:endParaRPr>
          </a:p>
        </p:txBody>
      </p:sp>
      <p:grpSp>
        <p:nvGrpSpPr>
          <p:cNvPr id="5" name="Group 4"/>
          <p:cNvGrpSpPr/>
          <p:nvPr/>
        </p:nvGrpSpPr>
        <p:grpSpPr>
          <a:xfrm>
            <a:off x="1013991" y="2084849"/>
            <a:ext cx="1901825" cy="1577975"/>
            <a:chOff x="2267744" y="3170586"/>
            <a:chExt cx="1901825" cy="1577975"/>
          </a:xfrm>
        </p:grpSpPr>
        <p:pic>
          <p:nvPicPr>
            <p:cNvPr id="14" name="Picture 7" descr="C:\Users\office\AppData\Local\Microsoft\Windows\Temporary Internet Files\Content.IE5\ENHGUKDG\MC900318996[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2267744" y="3170586"/>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14600" y="3581535"/>
              <a:ext cx="1008112" cy="1077218"/>
            </a:xfrm>
            <a:prstGeom prst="rect">
              <a:avLst/>
            </a:prstGeom>
            <a:noFill/>
          </p:spPr>
          <p:txBody>
            <a:bodyPr wrap="square" rtlCol="0">
              <a:spAutoFit/>
            </a:bodyPr>
            <a:lstStyle/>
            <a:p>
              <a:pPr algn="ctr"/>
              <a:r>
                <a:rPr lang="en-US" b="1" dirty="0" smtClean="0">
                  <a:solidFill>
                    <a:schemeClr val="bg1"/>
                  </a:solidFill>
                </a:rPr>
                <a:t>Patient Joe</a:t>
              </a:r>
            </a:p>
            <a:p>
              <a:pPr algn="ctr"/>
              <a:endParaRPr lang="en-US" sz="1400" dirty="0" smtClean="0">
                <a:solidFill>
                  <a:schemeClr val="bg1"/>
                </a:solidFill>
              </a:endParaRPr>
            </a:p>
            <a:p>
              <a:pPr algn="ctr"/>
              <a:endParaRPr lang="en-US" sz="1400" dirty="0">
                <a:solidFill>
                  <a:schemeClr val="bg1"/>
                </a:solidFill>
              </a:endParaRPr>
            </a:p>
          </p:txBody>
        </p:sp>
      </p:grpSp>
      <p:grpSp>
        <p:nvGrpSpPr>
          <p:cNvPr id="38" name="Group 37"/>
          <p:cNvGrpSpPr/>
          <p:nvPr/>
        </p:nvGrpSpPr>
        <p:grpSpPr>
          <a:xfrm>
            <a:off x="2527368" y="2708920"/>
            <a:ext cx="2548688" cy="369332"/>
            <a:chOff x="2484977" y="2090000"/>
            <a:chExt cx="2548688" cy="276999"/>
          </a:xfrm>
        </p:grpSpPr>
        <p:cxnSp>
          <p:nvCxnSpPr>
            <p:cNvPr id="35" name="Straight Arrow Connector 34"/>
            <p:cNvCxnSpPr/>
            <p:nvPr/>
          </p:nvCxnSpPr>
          <p:spPr>
            <a:xfrm flipH="1">
              <a:off x="2484977" y="2112457"/>
              <a:ext cx="2548688" cy="1"/>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161457" y="2090000"/>
              <a:ext cx="1344611" cy="276999"/>
            </a:xfrm>
            <a:prstGeom prst="rect">
              <a:avLst/>
            </a:prstGeom>
            <a:noFill/>
          </p:spPr>
          <p:txBody>
            <a:bodyPr wrap="square" rtlCol="0">
              <a:spAutoFit/>
            </a:bodyPr>
            <a:lstStyle/>
            <a:p>
              <a:r>
                <a:rPr lang="en-US" b="1" dirty="0" smtClean="0">
                  <a:solidFill>
                    <a:schemeClr val="bg1"/>
                  </a:solidFill>
                </a:rPr>
                <a:t>subject</a:t>
              </a:r>
              <a:endParaRPr lang="nl-NL" b="1" dirty="0">
                <a:solidFill>
                  <a:schemeClr val="bg1"/>
                </a:solidFill>
              </a:endParaRPr>
            </a:p>
          </p:txBody>
        </p:sp>
      </p:grpSp>
      <p:grpSp>
        <p:nvGrpSpPr>
          <p:cNvPr id="33" name="Group 32"/>
          <p:cNvGrpSpPr/>
          <p:nvPr/>
        </p:nvGrpSpPr>
        <p:grpSpPr>
          <a:xfrm>
            <a:off x="3093574" y="3501010"/>
            <a:ext cx="2342521" cy="1515692"/>
            <a:chOff x="3100094" y="2806816"/>
            <a:chExt cx="2117526" cy="955285"/>
          </a:xfrm>
        </p:grpSpPr>
        <p:sp>
          <p:nvSpPr>
            <p:cNvPr id="44" name="TextBox 43"/>
            <p:cNvSpPr txBox="1"/>
            <p:nvPr/>
          </p:nvSpPr>
          <p:spPr>
            <a:xfrm rot="19639791">
              <a:off x="3100094" y="3485102"/>
              <a:ext cx="1792815" cy="276999"/>
            </a:xfrm>
            <a:prstGeom prst="rect">
              <a:avLst/>
            </a:prstGeom>
            <a:noFill/>
          </p:spPr>
          <p:txBody>
            <a:bodyPr wrap="square" rtlCol="0">
              <a:spAutoFit/>
            </a:bodyPr>
            <a:lstStyle/>
            <a:p>
              <a:r>
                <a:rPr lang="en-US" b="1" dirty="0" smtClean="0">
                  <a:solidFill>
                    <a:schemeClr val="bg1"/>
                  </a:solidFill>
                </a:rPr>
                <a:t>performer</a:t>
              </a:r>
              <a:endParaRPr lang="nl-NL" b="1" dirty="0">
                <a:solidFill>
                  <a:schemeClr val="bg1"/>
                </a:solidFill>
              </a:endParaRPr>
            </a:p>
          </p:txBody>
        </p:sp>
        <p:cxnSp>
          <p:nvCxnSpPr>
            <p:cNvPr id="46" name="Straight Arrow Connector 45"/>
            <p:cNvCxnSpPr/>
            <p:nvPr/>
          </p:nvCxnSpPr>
          <p:spPr>
            <a:xfrm flipH="1">
              <a:off x="3161456" y="2806816"/>
              <a:ext cx="2056164" cy="953063"/>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grpSp>
      <p:sp>
        <p:nvSpPr>
          <p:cNvPr id="47" name="Flowchart: Process 46"/>
          <p:cNvSpPr/>
          <p:nvPr/>
        </p:nvSpPr>
        <p:spPr>
          <a:xfrm>
            <a:off x="4644008" y="4149081"/>
            <a:ext cx="4210027" cy="223224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server @ </a:t>
            </a:r>
            <a:r>
              <a:rPr lang="en-US" b="1" dirty="0" smtClean="0">
                <a:solidFill>
                  <a:schemeClr val="tx1">
                    <a:lumMod val="95000"/>
                    <a:lumOff val="5000"/>
                  </a:schemeClr>
                </a:solidFill>
              </a:rPr>
              <a:t>lab2.hospitalA.org</a:t>
            </a:r>
            <a:endParaRPr lang="nl-NL" b="1" dirty="0">
              <a:solidFill>
                <a:schemeClr val="tx1">
                  <a:lumMod val="95000"/>
                  <a:lumOff val="5000"/>
                </a:schemeClr>
              </a:solidFill>
            </a:endParaRPr>
          </a:p>
        </p:txBody>
      </p:sp>
      <p:grpSp>
        <p:nvGrpSpPr>
          <p:cNvPr id="57" name="Group 56"/>
          <p:cNvGrpSpPr/>
          <p:nvPr/>
        </p:nvGrpSpPr>
        <p:grpSpPr>
          <a:xfrm>
            <a:off x="7092280" y="4725144"/>
            <a:ext cx="1901825" cy="1581274"/>
            <a:chOff x="3923928" y="5013176"/>
            <a:chExt cx="1901825" cy="1581275"/>
          </a:xfrm>
        </p:grpSpPr>
        <p:pic>
          <p:nvPicPr>
            <p:cNvPr id="58"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HDL</a:t>
              </a:r>
            </a:p>
            <a:p>
              <a:pPr algn="ctr"/>
              <a:r>
                <a:rPr lang="en-US" dirty="0" err="1" smtClean="0">
                  <a:solidFill>
                    <a:schemeClr val="bg1"/>
                  </a:solidFill>
                </a:rPr>
                <a:t>Obs</a:t>
              </a:r>
              <a:r>
                <a:rPr lang="en-US" dirty="0">
                  <a:solidFill>
                    <a:schemeClr val="bg1"/>
                  </a:solidFill>
                </a:rPr>
                <a:t> </a:t>
              </a:r>
              <a:r>
                <a:rPr lang="en-US" dirty="0" smtClean="0">
                  <a:solidFill>
                    <a:schemeClr val="bg1"/>
                  </a:solidFill>
                </a:rPr>
                <a:t>34</a:t>
              </a:r>
            </a:p>
            <a:p>
              <a:endParaRPr lang="en-US" sz="1400" dirty="0" smtClean="0">
                <a:solidFill>
                  <a:schemeClr val="bg1"/>
                </a:solidFill>
              </a:endParaRPr>
            </a:p>
            <a:p>
              <a:endParaRPr lang="en-US" sz="1400" dirty="0">
                <a:solidFill>
                  <a:schemeClr val="bg1"/>
                </a:solidFill>
              </a:endParaRPr>
            </a:p>
          </p:txBody>
        </p:sp>
      </p:grpSp>
      <p:grpSp>
        <p:nvGrpSpPr>
          <p:cNvPr id="54" name="Group 53"/>
          <p:cNvGrpSpPr/>
          <p:nvPr/>
        </p:nvGrpSpPr>
        <p:grpSpPr>
          <a:xfrm>
            <a:off x="6054551" y="4653136"/>
            <a:ext cx="1901825" cy="1581274"/>
            <a:chOff x="3923928" y="5013176"/>
            <a:chExt cx="1901825" cy="1581275"/>
          </a:xfrm>
        </p:grpSpPr>
        <p:pic>
          <p:nvPicPr>
            <p:cNvPr id="55"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Triglyceride</a:t>
              </a:r>
            </a:p>
            <a:p>
              <a:pPr algn="ctr"/>
              <a:r>
                <a:rPr lang="en-US" dirty="0" err="1" smtClean="0">
                  <a:solidFill>
                    <a:schemeClr val="bg1"/>
                  </a:solidFill>
                </a:rPr>
                <a:t>Obs</a:t>
              </a:r>
              <a:r>
                <a:rPr lang="en-US" dirty="0">
                  <a:solidFill>
                    <a:schemeClr val="bg1"/>
                  </a:solidFill>
                </a:rPr>
                <a:t> </a:t>
              </a:r>
              <a:r>
                <a:rPr lang="en-US" dirty="0" smtClean="0">
                  <a:solidFill>
                    <a:schemeClr val="bg1"/>
                  </a:solidFill>
                </a:rPr>
                <a:t>78</a:t>
              </a:r>
            </a:p>
            <a:p>
              <a:endParaRPr lang="en-US" sz="1400" dirty="0" smtClean="0">
                <a:solidFill>
                  <a:schemeClr val="bg1"/>
                </a:solidFill>
              </a:endParaRPr>
            </a:p>
            <a:p>
              <a:endParaRPr lang="en-US" sz="1400" dirty="0">
                <a:solidFill>
                  <a:schemeClr val="bg1"/>
                </a:solidFill>
              </a:endParaRPr>
            </a:p>
          </p:txBody>
        </p:sp>
      </p:grpSp>
      <p:grpSp>
        <p:nvGrpSpPr>
          <p:cNvPr id="51" name="Group 50"/>
          <p:cNvGrpSpPr/>
          <p:nvPr/>
        </p:nvGrpSpPr>
        <p:grpSpPr>
          <a:xfrm>
            <a:off x="4902423" y="4661520"/>
            <a:ext cx="1901825" cy="1581274"/>
            <a:chOff x="3923928" y="5013176"/>
            <a:chExt cx="1901825" cy="1581275"/>
          </a:xfrm>
        </p:grpSpPr>
        <p:pic>
          <p:nvPicPr>
            <p:cNvPr id="52"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Cholesterol</a:t>
              </a:r>
            </a:p>
            <a:p>
              <a:pPr algn="ctr"/>
              <a:r>
                <a:rPr lang="en-US" dirty="0" err="1" smtClean="0">
                  <a:solidFill>
                    <a:schemeClr val="bg1"/>
                  </a:solidFill>
                </a:rPr>
                <a:t>Obs</a:t>
              </a:r>
              <a:r>
                <a:rPr lang="en-US" dirty="0">
                  <a:solidFill>
                    <a:schemeClr val="bg1"/>
                  </a:solidFill>
                </a:rPr>
                <a:t> </a:t>
              </a:r>
              <a:r>
                <a:rPr lang="en-US" dirty="0" smtClean="0">
                  <a:solidFill>
                    <a:schemeClr val="bg1"/>
                  </a:solidFill>
                </a:rPr>
                <a:t>1</a:t>
              </a:r>
            </a:p>
            <a:p>
              <a:endParaRPr lang="en-US" sz="1400" dirty="0" smtClean="0">
                <a:solidFill>
                  <a:schemeClr val="bg1"/>
                </a:solidFill>
              </a:endParaRPr>
            </a:p>
            <a:p>
              <a:endParaRPr lang="en-US" sz="1400" dirty="0">
                <a:solidFill>
                  <a:schemeClr val="bg1"/>
                </a:solidFill>
              </a:endParaRPr>
            </a:p>
          </p:txBody>
        </p:sp>
      </p:grpSp>
      <p:grpSp>
        <p:nvGrpSpPr>
          <p:cNvPr id="61" name="Group 60"/>
          <p:cNvGrpSpPr/>
          <p:nvPr/>
        </p:nvGrpSpPr>
        <p:grpSpPr>
          <a:xfrm>
            <a:off x="5510666" y="2799472"/>
            <a:ext cx="378962" cy="1900279"/>
            <a:chOff x="4838658" y="2334670"/>
            <a:chExt cx="378962" cy="1425209"/>
          </a:xfrm>
        </p:grpSpPr>
        <p:sp>
          <p:nvSpPr>
            <p:cNvPr id="62" name="TextBox 61"/>
            <p:cNvSpPr txBox="1"/>
            <p:nvPr/>
          </p:nvSpPr>
          <p:spPr>
            <a:xfrm rot="16488812">
              <a:off x="4351018" y="2822310"/>
              <a:ext cx="1344611" cy="369332"/>
            </a:xfrm>
            <a:prstGeom prst="rect">
              <a:avLst/>
            </a:prstGeom>
            <a:noFill/>
          </p:spPr>
          <p:txBody>
            <a:bodyPr wrap="square" rtlCol="0">
              <a:spAutoFit/>
            </a:bodyPr>
            <a:lstStyle/>
            <a:p>
              <a:pPr algn="ctr"/>
              <a:r>
                <a:rPr lang="en-US" b="1" dirty="0" smtClean="0">
                  <a:solidFill>
                    <a:schemeClr val="bg1"/>
                  </a:solidFill>
                </a:rPr>
                <a:t>result</a:t>
              </a:r>
              <a:endParaRPr lang="nl-NL" b="1" dirty="0">
                <a:solidFill>
                  <a:schemeClr val="bg1"/>
                </a:solidFill>
              </a:endParaRPr>
            </a:p>
          </p:txBody>
        </p:sp>
        <p:cxnSp>
          <p:nvCxnSpPr>
            <p:cNvPr id="63" name="Straight Arrow Connector 62"/>
            <p:cNvCxnSpPr/>
            <p:nvPr/>
          </p:nvCxnSpPr>
          <p:spPr>
            <a:xfrm flipH="1">
              <a:off x="5115995" y="2806816"/>
              <a:ext cx="101625" cy="953063"/>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grpSp>
      <p:cxnSp>
        <p:nvCxnSpPr>
          <p:cNvPr id="66" name="Straight Arrow Connector 65"/>
          <p:cNvCxnSpPr/>
          <p:nvPr/>
        </p:nvCxnSpPr>
        <p:spPr>
          <a:xfrm>
            <a:off x="5902708" y="3429000"/>
            <a:ext cx="884757" cy="1296144"/>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a:off x="5902708" y="3429000"/>
            <a:ext cx="2125676" cy="1448544"/>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6292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5013501" y="4147904"/>
            <a:ext cx="3748000" cy="2094890"/>
            <a:chOff x="539553" y="4101910"/>
            <a:chExt cx="3748000" cy="2094890"/>
          </a:xfrm>
        </p:grpSpPr>
        <p:sp>
          <p:nvSpPr>
            <p:cNvPr id="3" name="Flowchart: Process 2"/>
            <p:cNvSpPr/>
            <p:nvPr/>
          </p:nvSpPr>
          <p:spPr>
            <a:xfrm>
              <a:off x="539553" y="4101910"/>
              <a:ext cx="3748000" cy="209489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server @ hospitalA.org</a:t>
              </a:r>
              <a:endParaRPr lang="nl-NL" b="1" dirty="0">
                <a:solidFill>
                  <a:schemeClr val="tx1">
                    <a:lumMod val="95000"/>
                    <a:lumOff val="5000"/>
                  </a:schemeClr>
                </a:solidFill>
              </a:endParaRPr>
            </a:p>
          </p:txBody>
        </p:sp>
        <p:grpSp>
          <p:nvGrpSpPr>
            <p:cNvPr id="9" name="Group 8"/>
            <p:cNvGrpSpPr/>
            <p:nvPr/>
          </p:nvGrpSpPr>
          <p:grpSpPr>
            <a:xfrm>
              <a:off x="1259632" y="4509120"/>
              <a:ext cx="1901825" cy="1581274"/>
              <a:chOff x="3923928" y="5013176"/>
              <a:chExt cx="1901825" cy="1581275"/>
            </a:xfrm>
          </p:grpSpPr>
          <p:pic>
            <p:nvPicPr>
              <p:cNvPr id="13"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067945" y="5517232"/>
                <a:ext cx="1584175" cy="1077219"/>
              </a:xfrm>
              <a:prstGeom prst="rect">
                <a:avLst/>
              </a:prstGeom>
              <a:noFill/>
            </p:spPr>
            <p:txBody>
              <a:bodyPr wrap="square" rtlCol="0">
                <a:spAutoFit/>
              </a:bodyPr>
              <a:lstStyle/>
              <a:p>
                <a:pPr algn="ctr"/>
                <a:r>
                  <a:rPr lang="en-US" b="1" dirty="0" smtClean="0">
                    <a:solidFill>
                      <a:schemeClr val="bg1"/>
                    </a:solidFill>
                  </a:rPr>
                  <a:t>Practitioner Bernard</a:t>
                </a:r>
              </a:p>
              <a:p>
                <a:endParaRPr lang="en-US" sz="1400" dirty="0" smtClean="0">
                  <a:solidFill>
                    <a:schemeClr val="bg1"/>
                  </a:solidFill>
                </a:endParaRPr>
              </a:p>
              <a:p>
                <a:endParaRPr lang="en-US" sz="1400" dirty="0">
                  <a:solidFill>
                    <a:schemeClr val="bg1"/>
                  </a:solidFill>
                </a:endParaRPr>
              </a:p>
            </p:txBody>
          </p:sp>
        </p:grpSp>
      </p:grpSp>
      <p:sp>
        <p:nvSpPr>
          <p:cNvPr id="32" name="Flowchart: Process 31"/>
          <p:cNvSpPr/>
          <p:nvPr/>
        </p:nvSpPr>
        <p:spPr>
          <a:xfrm>
            <a:off x="395536" y="1700808"/>
            <a:ext cx="4210027" cy="454198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solidFill>
                  <a:schemeClr val="tx1">
                    <a:lumMod val="95000"/>
                    <a:lumOff val="5000"/>
                  </a:schemeClr>
                </a:solidFill>
              </a:rPr>
              <a:t>FHIR </a:t>
            </a:r>
            <a:r>
              <a:rPr lang="en-US" b="1" dirty="0" smtClean="0">
                <a:solidFill>
                  <a:schemeClr val="tx1">
                    <a:lumMod val="95000"/>
                    <a:lumOff val="5000"/>
                  </a:schemeClr>
                </a:solidFill>
              </a:rPr>
              <a:t>Message Bundle</a:t>
            </a:r>
            <a:endParaRPr lang="nl-NL" b="1" dirty="0">
              <a:solidFill>
                <a:schemeClr val="tx1">
                  <a:lumMod val="95000"/>
                  <a:lumOff val="5000"/>
                </a:schemeClr>
              </a:solidFill>
            </a:endParaRPr>
          </a:p>
        </p:txBody>
      </p:sp>
      <p:grpSp>
        <p:nvGrpSpPr>
          <p:cNvPr id="6" name="Group 5"/>
          <p:cNvGrpSpPr/>
          <p:nvPr/>
        </p:nvGrpSpPr>
        <p:grpSpPr>
          <a:xfrm>
            <a:off x="545753" y="2239753"/>
            <a:ext cx="1577975" cy="1901826"/>
            <a:chOff x="4250657" y="3176791"/>
            <a:chExt cx="1577975" cy="1901825"/>
          </a:xfrm>
        </p:grpSpPr>
        <p:pic>
          <p:nvPicPr>
            <p:cNvPr id="2055"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088732" y="3338716"/>
              <a:ext cx="1901825" cy="1577975"/>
            </a:xfrm>
            <a:prstGeom prst="rect">
              <a:avLst/>
            </a:prstGeom>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250657" y="3658292"/>
              <a:ext cx="1296145" cy="923330"/>
            </a:xfrm>
            <a:prstGeom prst="rect">
              <a:avLst/>
            </a:prstGeom>
            <a:noFill/>
          </p:spPr>
          <p:txBody>
            <a:bodyPr wrap="square" rtlCol="0">
              <a:spAutoFit/>
            </a:bodyPr>
            <a:lstStyle/>
            <a:p>
              <a:pPr algn="ctr"/>
              <a:r>
                <a:rPr lang="en-US" b="1" dirty="0" smtClean="0">
                  <a:solidFill>
                    <a:schemeClr val="bg1"/>
                  </a:solidFill>
                </a:rPr>
                <a:t>Message</a:t>
              </a:r>
            </a:p>
            <a:p>
              <a:pPr algn="ctr"/>
              <a:endParaRPr lang="en-US" b="1" dirty="0" smtClean="0">
                <a:solidFill>
                  <a:schemeClr val="bg1"/>
                </a:solidFill>
              </a:endParaRPr>
            </a:p>
            <a:p>
              <a:pPr algn="ctr"/>
              <a:r>
                <a:rPr lang="en-US" b="1" dirty="0" smtClean="0">
                  <a:solidFill>
                    <a:schemeClr val="bg1"/>
                  </a:solidFill>
                </a:rPr>
                <a:t>Header</a:t>
              </a:r>
              <a:endParaRPr lang="en-CA" b="1" dirty="0">
                <a:solidFill>
                  <a:schemeClr val="bg1"/>
                </a:solidFill>
              </a:endParaRPr>
            </a:p>
          </p:txBody>
        </p:sp>
      </p:grpSp>
      <p:grpSp>
        <p:nvGrpSpPr>
          <p:cNvPr id="7" name="Group 6"/>
          <p:cNvGrpSpPr/>
          <p:nvPr/>
        </p:nvGrpSpPr>
        <p:grpSpPr>
          <a:xfrm>
            <a:off x="2411760" y="2230130"/>
            <a:ext cx="2091111" cy="1577975"/>
            <a:chOff x="3895114" y="1724724"/>
            <a:chExt cx="2091111" cy="1577975"/>
          </a:xfrm>
        </p:grpSpPr>
        <p:pic>
          <p:nvPicPr>
            <p:cNvPr id="17"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3895114" y="1724724"/>
              <a:ext cx="2091111"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255582" y="2072377"/>
              <a:ext cx="1471024" cy="1077218"/>
            </a:xfrm>
            <a:prstGeom prst="rect">
              <a:avLst/>
            </a:prstGeom>
            <a:noFill/>
          </p:spPr>
          <p:txBody>
            <a:bodyPr wrap="square" rtlCol="0">
              <a:spAutoFit/>
            </a:bodyPr>
            <a:lstStyle/>
            <a:p>
              <a:pPr algn="ctr"/>
              <a:r>
                <a:rPr lang="en-US" b="1" dirty="0" smtClean="0">
                  <a:solidFill>
                    <a:schemeClr val="bg1"/>
                  </a:solidFill>
                </a:rPr>
                <a:t>Diagnostic</a:t>
              </a:r>
            </a:p>
            <a:p>
              <a:pPr algn="ctr"/>
              <a:r>
                <a:rPr lang="en-US" b="1" dirty="0" smtClean="0">
                  <a:solidFill>
                    <a:schemeClr val="bg1"/>
                  </a:solidFill>
                </a:rPr>
                <a:t>Report A</a:t>
              </a:r>
            </a:p>
            <a:p>
              <a:pPr algn="ctr"/>
              <a:endParaRPr lang="en-US" sz="1400" dirty="0" smtClean="0">
                <a:solidFill>
                  <a:schemeClr val="bg1"/>
                </a:solidFill>
              </a:endParaRPr>
            </a:p>
            <a:p>
              <a:pPr algn="ctr"/>
              <a:endParaRPr lang="en-US" sz="1400" dirty="0">
                <a:solidFill>
                  <a:schemeClr val="bg1"/>
                </a:solidFill>
              </a:endParaRPr>
            </a:p>
          </p:txBody>
        </p:sp>
      </p:grpSp>
      <p:cxnSp>
        <p:nvCxnSpPr>
          <p:cNvPr id="42" name="Straight Arrow Connector 41"/>
          <p:cNvCxnSpPr/>
          <p:nvPr/>
        </p:nvCxnSpPr>
        <p:spPr>
          <a:xfrm flipV="1">
            <a:off x="1835696" y="3127582"/>
            <a:ext cx="1028199" cy="13386"/>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907704" y="2780928"/>
            <a:ext cx="1344611" cy="369332"/>
          </a:xfrm>
          <a:prstGeom prst="rect">
            <a:avLst/>
          </a:prstGeom>
          <a:noFill/>
        </p:spPr>
        <p:txBody>
          <a:bodyPr wrap="square" rtlCol="0">
            <a:spAutoFit/>
          </a:bodyPr>
          <a:lstStyle/>
          <a:p>
            <a:r>
              <a:rPr lang="en-US" b="1" dirty="0" smtClean="0">
                <a:solidFill>
                  <a:schemeClr val="bg1"/>
                </a:solidFill>
              </a:rPr>
              <a:t>data</a:t>
            </a:r>
            <a:endParaRPr lang="nl-NL" b="1" dirty="0">
              <a:solidFill>
                <a:schemeClr val="bg1"/>
              </a:solidFill>
            </a:endParaRPr>
          </a:p>
        </p:txBody>
      </p:sp>
      <p:sp>
        <p:nvSpPr>
          <p:cNvPr id="2" name="Title 1"/>
          <p:cNvSpPr>
            <a:spLocks noGrp="1"/>
          </p:cNvSpPr>
          <p:nvPr>
            <p:ph type="title"/>
          </p:nvPr>
        </p:nvSpPr>
        <p:spPr/>
        <p:txBody>
          <a:bodyPr>
            <a:normAutofit/>
          </a:bodyPr>
          <a:lstStyle/>
          <a:p>
            <a:r>
              <a:rPr lang="en-US" dirty="0" smtClean="0"/>
              <a:t>Maybe we want this…</a:t>
            </a:r>
            <a:endParaRPr lang="en-CA" dirty="0"/>
          </a:p>
        </p:txBody>
      </p:sp>
      <p:grpSp>
        <p:nvGrpSpPr>
          <p:cNvPr id="10" name="Group 9"/>
          <p:cNvGrpSpPr/>
          <p:nvPr/>
        </p:nvGrpSpPr>
        <p:grpSpPr>
          <a:xfrm>
            <a:off x="5126086" y="1846917"/>
            <a:ext cx="3748000" cy="2094891"/>
            <a:chOff x="539553" y="1700808"/>
            <a:chExt cx="3748000" cy="2094891"/>
          </a:xfrm>
        </p:grpSpPr>
        <p:sp>
          <p:nvSpPr>
            <p:cNvPr id="31" name="Flowchart: Process 30"/>
            <p:cNvSpPr/>
            <p:nvPr/>
          </p:nvSpPr>
          <p:spPr>
            <a:xfrm>
              <a:off x="539553" y="1700808"/>
              <a:ext cx="3748000" cy="2094891"/>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smtClean="0">
                  <a:solidFill>
                    <a:schemeClr val="tx1">
                      <a:lumMod val="95000"/>
                      <a:lumOff val="5000"/>
                    </a:schemeClr>
                  </a:solidFill>
                </a:rPr>
                <a:t>FHIR server @ pat.registry.org</a:t>
              </a:r>
              <a:endParaRPr lang="nl-NL" b="1" dirty="0">
                <a:solidFill>
                  <a:schemeClr val="tx1">
                    <a:lumMod val="95000"/>
                    <a:lumOff val="5000"/>
                  </a:schemeClr>
                </a:solidFill>
              </a:endParaRPr>
            </a:p>
          </p:txBody>
        </p:sp>
        <p:grpSp>
          <p:nvGrpSpPr>
            <p:cNvPr id="5" name="Group 4"/>
            <p:cNvGrpSpPr/>
            <p:nvPr/>
          </p:nvGrpSpPr>
          <p:grpSpPr>
            <a:xfrm>
              <a:off x="1013991" y="2084849"/>
              <a:ext cx="1901825" cy="1577975"/>
              <a:chOff x="2267744" y="3170586"/>
              <a:chExt cx="1901825" cy="1577975"/>
            </a:xfrm>
          </p:grpSpPr>
          <p:pic>
            <p:nvPicPr>
              <p:cNvPr id="14" name="Picture 7" descr="C:\Users\office\AppData\Local\Microsoft\Windows\Temporary Internet Files\Content.IE5\ENHGUKDG\MC900318996[1].wmf"/>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2267744" y="3170586"/>
                <a:ext cx="1901825" cy="15779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14600" y="3581535"/>
                <a:ext cx="1008112" cy="1077218"/>
              </a:xfrm>
              <a:prstGeom prst="rect">
                <a:avLst/>
              </a:prstGeom>
              <a:noFill/>
            </p:spPr>
            <p:txBody>
              <a:bodyPr wrap="square" rtlCol="0">
                <a:spAutoFit/>
              </a:bodyPr>
              <a:lstStyle/>
              <a:p>
                <a:pPr algn="ctr"/>
                <a:r>
                  <a:rPr lang="en-US" b="1" dirty="0" smtClean="0">
                    <a:solidFill>
                      <a:schemeClr val="bg1"/>
                    </a:solidFill>
                  </a:rPr>
                  <a:t>Patient Joe</a:t>
                </a:r>
              </a:p>
              <a:p>
                <a:pPr algn="ctr"/>
                <a:endParaRPr lang="en-US" sz="1400" dirty="0" smtClean="0">
                  <a:solidFill>
                    <a:schemeClr val="bg1"/>
                  </a:solidFill>
                </a:endParaRPr>
              </a:p>
              <a:p>
                <a:pPr algn="ctr"/>
                <a:endParaRPr lang="en-US" sz="1400" dirty="0">
                  <a:solidFill>
                    <a:schemeClr val="bg1"/>
                  </a:solidFill>
                </a:endParaRPr>
              </a:p>
            </p:txBody>
          </p:sp>
        </p:grpSp>
      </p:grpSp>
      <p:grpSp>
        <p:nvGrpSpPr>
          <p:cNvPr id="38" name="Group 37"/>
          <p:cNvGrpSpPr/>
          <p:nvPr/>
        </p:nvGrpSpPr>
        <p:grpSpPr>
          <a:xfrm>
            <a:off x="4502871" y="2843641"/>
            <a:ext cx="1544509" cy="369332"/>
            <a:chOff x="2851507" y="2114343"/>
            <a:chExt cx="1544509" cy="276999"/>
          </a:xfrm>
        </p:grpSpPr>
        <p:cxnSp>
          <p:nvCxnSpPr>
            <p:cNvPr id="35" name="Straight Arrow Connector 34"/>
            <p:cNvCxnSpPr/>
            <p:nvPr/>
          </p:nvCxnSpPr>
          <p:spPr>
            <a:xfrm flipV="1">
              <a:off x="2851507" y="2366997"/>
              <a:ext cx="1544509" cy="20869"/>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2944177" y="2114343"/>
              <a:ext cx="1344611" cy="276999"/>
            </a:xfrm>
            <a:prstGeom prst="rect">
              <a:avLst/>
            </a:prstGeom>
            <a:noFill/>
          </p:spPr>
          <p:txBody>
            <a:bodyPr wrap="square" rtlCol="0">
              <a:spAutoFit/>
            </a:bodyPr>
            <a:lstStyle/>
            <a:p>
              <a:r>
                <a:rPr lang="en-US" b="1" dirty="0" smtClean="0"/>
                <a:t>subject</a:t>
              </a:r>
              <a:endParaRPr lang="nl-NL" b="1" dirty="0"/>
            </a:p>
          </p:txBody>
        </p:sp>
      </p:grpSp>
      <p:grpSp>
        <p:nvGrpSpPr>
          <p:cNvPr id="33" name="Group 32"/>
          <p:cNvGrpSpPr/>
          <p:nvPr/>
        </p:nvGrpSpPr>
        <p:grpSpPr>
          <a:xfrm>
            <a:off x="4243252" y="3208330"/>
            <a:ext cx="1634345" cy="2148425"/>
            <a:chOff x="2931950" y="3525443"/>
            <a:chExt cx="1477369" cy="1354075"/>
          </a:xfrm>
        </p:grpSpPr>
        <p:sp>
          <p:nvSpPr>
            <p:cNvPr id="44" name="TextBox 43"/>
            <p:cNvSpPr txBox="1"/>
            <p:nvPr/>
          </p:nvSpPr>
          <p:spPr>
            <a:xfrm rot="2892079">
              <a:off x="2932218" y="4087586"/>
              <a:ext cx="1250007" cy="333858"/>
            </a:xfrm>
            <a:prstGeom prst="rect">
              <a:avLst/>
            </a:prstGeom>
            <a:noFill/>
          </p:spPr>
          <p:txBody>
            <a:bodyPr wrap="square" rtlCol="0">
              <a:spAutoFit/>
            </a:bodyPr>
            <a:lstStyle/>
            <a:p>
              <a:r>
                <a:rPr lang="en-US" b="1" dirty="0" smtClean="0"/>
                <a:t>performer</a:t>
              </a:r>
              <a:endParaRPr lang="nl-NL" b="1" dirty="0"/>
            </a:p>
          </p:txBody>
        </p:sp>
        <p:cxnSp>
          <p:nvCxnSpPr>
            <p:cNvPr id="46" name="Straight Arrow Connector 45"/>
            <p:cNvCxnSpPr/>
            <p:nvPr/>
          </p:nvCxnSpPr>
          <p:spPr>
            <a:xfrm>
              <a:off x="2931950" y="3525443"/>
              <a:ext cx="1477369" cy="1226340"/>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grpSp>
      <p:sp>
        <p:nvSpPr>
          <p:cNvPr id="62" name="TextBox 61"/>
          <p:cNvSpPr txBox="1"/>
          <p:nvPr/>
        </p:nvSpPr>
        <p:spPr>
          <a:xfrm rot="19581258">
            <a:off x="1931861" y="3674063"/>
            <a:ext cx="1792815" cy="369332"/>
          </a:xfrm>
          <a:prstGeom prst="rect">
            <a:avLst/>
          </a:prstGeom>
          <a:noFill/>
        </p:spPr>
        <p:txBody>
          <a:bodyPr wrap="square" rtlCol="0">
            <a:spAutoFit/>
          </a:bodyPr>
          <a:lstStyle/>
          <a:p>
            <a:pPr algn="ctr"/>
            <a:r>
              <a:rPr lang="en-US" b="1" dirty="0" smtClean="0">
                <a:solidFill>
                  <a:schemeClr val="bg1"/>
                </a:solidFill>
              </a:rPr>
              <a:t>result</a:t>
            </a:r>
            <a:endParaRPr lang="nl-NL" b="1" dirty="0">
              <a:solidFill>
                <a:schemeClr val="bg1"/>
              </a:solidFill>
            </a:endParaRPr>
          </a:p>
        </p:txBody>
      </p:sp>
      <p:grpSp>
        <p:nvGrpSpPr>
          <p:cNvPr id="48" name="Group 47"/>
          <p:cNvGrpSpPr/>
          <p:nvPr/>
        </p:nvGrpSpPr>
        <p:grpSpPr>
          <a:xfrm>
            <a:off x="2657401" y="4365104"/>
            <a:ext cx="1901825" cy="1581274"/>
            <a:chOff x="3923928" y="5013176"/>
            <a:chExt cx="1901825" cy="1581275"/>
          </a:xfrm>
        </p:grpSpPr>
        <p:pic>
          <p:nvPicPr>
            <p:cNvPr id="49"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HDL</a:t>
              </a:r>
            </a:p>
            <a:p>
              <a:pPr algn="ctr"/>
              <a:r>
                <a:rPr lang="en-US" dirty="0" err="1" smtClean="0">
                  <a:solidFill>
                    <a:schemeClr val="bg1"/>
                  </a:solidFill>
                </a:rPr>
                <a:t>Obs</a:t>
              </a:r>
              <a:r>
                <a:rPr lang="en-US" dirty="0">
                  <a:solidFill>
                    <a:schemeClr val="bg1"/>
                  </a:solidFill>
                </a:rPr>
                <a:t> </a:t>
              </a:r>
              <a:r>
                <a:rPr lang="en-US" dirty="0" smtClean="0">
                  <a:solidFill>
                    <a:schemeClr val="bg1"/>
                  </a:solidFill>
                </a:rPr>
                <a:t>34</a:t>
              </a:r>
            </a:p>
            <a:p>
              <a:endParaRPr lang="en-US" sz="1400" dirty="0" smtClean="0">
                <a:solidFill>
                  <a:schemeClr val="bg1"/>
                </a:solidFill>
              </a:endParaRPr>
            </a:p>
            <a:p>
              <a:endParaRPr lang="en-US" sz="1400" dirty="0">
                <a:solidFill>
                  <a:schemeClr val="bg1"/>
                </a:solidFill>
              </a:endParaRPr>
            </a:p>
          </p:txBody>
        </p:sp>
      </p:grpSp>
      <p:grpSp>
        <p:nvGrpSpPr>
          <p:cNvPr id="64" name="Group 63"/>
          <p:cNvGrpSpPr/>
          <p:nvPr/>
        </p:nvGrpSpPr>
        <p:grpSpPr>
          <a:xfrm>
            <a:off x="1619672" y="4293096"/>
            <a:ext cx="1901825" cy="1581274"/>
            <a:chOff x="3923928" y="5013176"/>
            <a:chExt cx="1901825" cy="1581275"/>
          </a:xfrm>
        </p:grpSpPr>
        <p:pic>
          <p:nvPicPr>
            <p:cNvPr id="65"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Triglyceride</a:t>
              </a:r>
            </a:p>
            <a:p>
              <a:pPr algn="ctr"/>
              <a:r>
                <a:rPr lang="en-US" dirty="0" err="1" smtClean="0">
                  <a:solidFill>
                    <a:schemeClr val="bg1"/>
                  </a:solidFill>
                </a:rPr>
                <a:t>Obs</a:t>
              </a:r>
              <a:r>
                <a:rPr lang="en-US" dirty="0">
                  <a:solidFill>
                    <a:schemeClr val="bg1"/>
                  </a:solidFill>
                </a:rPr>
                <a:t> </a:t>
              </a:r>
              <a:r>
                <a:rPr lang="en-US" dirty="0" smtClean="0">
                  <a:solidFill>
                    <a:schemeClr val="bg1"/>
                  </a:solidFill>
                </a:rPr>
                <a:t>78</a:t>
              </a:r>
            </a:p>
            <a:p>
              <a:endParaRPr lang="en-US" sz="1400" dirty="0" smtClean="0">
                <a:solidFill>
                  <a:schemeClr val="bg1"/>
                </a:solidFill>
              </a:endParaRPr>
            </a:p>
            <a:p>
              <a:endParaRPr lang="en-US" sz="1400" dirty="0">
                <a:solidFill>
                  <a:schemeClr val="bg1"/>
                </a:solidFill>
              </a:endParaRPr>
            </a:p>
          </p:txBody>
        </p:sp>
      </p:grpSp>
      <p:grpSp>
        <p:nvGrpSpPr>
          <p:cNvPr id="68" name="Group 67"/>
          <p:cNvGrpSpPr/>
          <p:nvPr/>
        </p:nvGrpSpPr>
        <p:grpSpPr>
          <a:xfrm>
            <a:off x="467544" y="4301480"/>
            <a:ext cx="1901825" cy="1581274"/>
            <a:chOff x="3923928" y="5013176"/>
            <a:chExt cx="1901825" cy="1581275"/>
          </a:xfrm>
        </p:grpSpPr>
        <p:pic>
          <p:nvPicPr>
            <p:cNvPr id="70" name="Picture 7" descr="C:\Users\office\AppData\Local\Microsoft\Windows\Temporary Internet Files\Content.IE5\ENHGUKDG\MC90031899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5013176"/>
              <a:ext cx="1901825" cy="1577975"/>
            </a:xfrm>
            <a:prstGeom prst="rect">
              <a:avLst/>
            </a:prstGeom>
            <a:noFill/>
            <a:effectLst>
              <a:glow rad="63500">
                <a:schemeClr val="accent1">
                  <a:satMod val="175000"/>
                  <a:alpha val="40000"/>
                </a:schemeClr>
              </a:glow>
              <a:outerShdw blurRad="50800" dist="50800" dir="5400000" algn="ctr" rotWithShape="0">
                <a:schemeClr val="tx2">
                  <a:lumMod val="95000"/>
                  <a:lumOff val="5000"/>
                </a:schemeClr>
              </a:outerShdw>
            </a:effectLst>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4169568" y="5517232"/>
              <a:ext cx="1410543" cy="1077219"/>
            </a:xfrm>
            <a:prstGeom prst="rect">
              <a:avLst/>
            </a:prstGeom>
            <a:noFill/>
          </p:spPr>
          <p:txBody>
            <a:bodyPr wrap="square" rtlCol="0">
              <a:spAutoFit/>
            </a:bodyPr>
            <a:lstStyle/>
            <a:p>
              <a:pPr algn="ctr"/>
              <a:r>
                <a:rPr lang="en-US" dirty="0" smtClean="0">
                  <a:solidFill>
                    <a:schemeClr val="bg1"/>
                  </a:solidFill>
                </a:rPr>
                <a:t>Cholesterol</a:t>
              </a:r>
            </a:p>
            <a:p>
              <a:pPr algn="ctr"/>
              <a:r>
                <a:rPr lang="en-US" dirty="0" err="1" smtClean="0">
                  <a:solidFill>
                    <a:schemeClr val="bg1"/>
                  </a:solidFill>
                </a:rPr>
                <a:t>Obs</a:t>
              </a:r>
              <a:r>
                <a:rPr lang="en-US" dirty="0">
                  <a:solidFill>
                    <a:schemeClr val="bg1"/>
                  </a:solidFill>
                </a:rPr>
                <a:t> </a:t>
              </a:r>
              <a:r>
                <a:rPr lang="en-US" dirty="0" smtClean="0">
                  <a:solidFill>
                    <a:schemeClr val="bg1"/>
                  </a:solidFill>
                </a:rPr>
                <a:t>1</a:t>
              </a:r>
            </a:p>
            <a:p>
              <a:endParaRPr lang="en-US" sz="1400" dirty="0" smtClean="0">
                <a:solidFill>
                  <a:schemeClr val="bg1"/>
                </a:solidFill>
              </a:endParaRPr>
            </a:p>
            <a:p>
              <a:endParaRPr lang="en-US" sz="1400" dirty="0">
                <a:solidFill>
                  <a:schemeClr val="bg1"/>
                </a:solidFill>
              </a:endParaRPr>
            </a:p>
          </p:txBody>
        </p:sp>
      </p:grpSp>
      <p:cxnSp>
        <p:nvCxnSpPr>
          <p:cNvPr id="69" name="Straight Arrow Connector 68"/>
          <p:cNvCxnSpPr/>
          <p:nvPr/>
        </p:nvCxnSpPr>
        <p:spPr>
          <a:xfrm>
            <a:off x="3310420" y="3429000"/>
            <a:ext cx="211077" cy="1152128"/>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flipH="1">
            <a:off x="1334740" y="3429000"/>
            <a:ext cx="1962601" cy="1152128"/>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2772228" y="3429000"/>
            <a:ext cx="538192" cy="936104"/>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6471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nl-NL" dirty="0"/>
          </a:p>
        </p:txBody>
      </p:sp>
      <p:sp>
        <p:nvSpPr>
          <p:cNvPr id="3" name="Content Placeholder 2"/>
          <p:cNvSpPr>
            <a:spLocks noGrp="1"/>
          </p:cNvSpPr>
          <p:nvPr>
            <p:ph idx="1"/>
          </p:nvPr>
        </p:nvSpPr>
        <p:spPr/>
        <p:txBody>
          <a:bodyPr/>
          <a:lstStyle/>
          <a:p>
            <a:r>
              <a:rPr lang="en-US" dirty="0" smtClean="0"/>
              <a:t>Aggregation: for each </a:t>
            </a:r>
            <a:r>
              <a:rPr lang="en-US" dirty="0" err="1" smtClean="0"/>
              <a:t>ResourceReference</a:t>
            </a:r>
            <a:r>
              <a:rPr lang="en-US" dirty="0" smtClean="0"/>
              <a:t> choose one to all of these options:</a:t>
            </a:r>
          </a:p>
          <a:p>
            <a:endParaRPr lang="en-US" dirty="0"/>
          </a:p>
          <a:p>
            <a:endParaRPr lang="nl-NL" dirty="0"/>
          </a:p>
        </p:txBody>
      </p:sp>
      <p:graphicFrame>
        <p:nvGraphicFramePr>
          <p:cNvPr id="7" name="Table 6"/>
          <p:cNvGraphicFramePr>
            <a:graphicFrameLocks noGrp="1"/>
          </p:cNvGraphicFramePr>
          <p:nvPr>
            <p:extLst>
              <p:ext uri="{D42A27DB-BD31-4B8C-83A1-F6EECF244321}">
                <p14:modId xmlns:p14="http://schemas.microsoft.com/office/powerpoint/2010/main" val="2445345638"/>
              </p:ext>
            </p:extLst>
          </p:nvPr>
        </p:nvGraphicFramePr>
        <p:xfrm>
          <a:off x="971600" y="3354680"/>
          <a:ext cx="6912768" cy="1874520"/>
        </p:xfrm>
        <a:graphic>
          <a:graphicData uri="http://schemas.openxmlformats.org/drawingml/2006/table">
            <a:tbl>
              <a:tblPr/>
              <a:tblGrid>
                <a:gridCol w="2160240"/>
                <a:gridCol w="4752528"/>
              </a:tblGrid>
              <a:tr h="0">
                <a:tc>
                  <a:txBody>
                    <a:bodyPr/>
                    <a:lstStyle/>
                    <a:p>
                      <a:pPr fontAlgn="t"/>
                      <a:r>
                        <a:rPr lang="nl-NL" b="1" dirty="0">
                          <a:effectLst/>
                          <a:latin typeface="verdana"/>
                        </a:rPr>
                        <a:t>Code</a:t>
                      </a:r>
                      <a:endParaRPr lang="nl-NL" b="0" dirty="0">
                        <a:effectLst/>
                        <a:latin typeface="verdana"/>
                      </a:endParaRPr>
                    </a:p>
                  </a:txBody>
                  <a:tcPr marL="28575" marR="28575" marT="28575" marB="28575">
                    <a:lnL>
                      <a:noFill/>
                    </a:lnL>
                    <a:lnR>
                      <a:noFill/>
                    </a:lnR>
                    <a:lnT>
                      <a:noFill/>
                    </a:lnT>
                    <a:lnB>
                      <a:noFill/>
                    </a:lnB>
                    <a:solidFill>
                      <a:srgbClr val="FFFFFF"/>
                    </a:solidFill>
                  </a:tcPr>
                </a:tc>
                <a:tc>
                  <a:txBody>
                    <a:bodyPr/>
                    <a:lstStyle/>
                    <a:p>
                      <a:pPr fontAlgn="t"/>
                      <a:r>
                        <a:rPr lang="nl-NL" b="1" dirty="0">
                          <a:effectLst/>
                          <a:latin typeface="verdana"/>
                        </a:rPr>
                        <a:t>Definition</a:t>
                      </a:r>
                      <a:endParaRPr lang="nl-NL" b="0" dirty="0">
                        <a:effectLst/>
                        <a:latin typeface="verdana"/>
                      </a:endParaRPr>
                    </a:p>
                  </a:txBody>
                  <a:tcPr marL="28575" marR="28575" marT="28575" marB="28575">
                    <a:lnL>
                      <a:noFill/>
                    </a:lnL>
                    <a:lnR>
                      <a:noFill/>
                    </a:lnR>
                    <a:lnT>
                      <a:noFill/>
                    </a:lnT>
                    <a:lnB>
                      <a:noFill/>
                    </a:lnB>
                    <a:solidFill>
                      <a:srgbClr val="FFFFFF"/>
                    </a:solidFill>
                  </a:tcPr>
                </a:tc>
              </a:tr>
              <a:tr h="0">
                <a:tc>
                  <a:txBody>
                    <a:bodyPr/>
                    <a:lstStyle/>
                    <a:p>
                      <a:pPr fontAlgn="t"/>
                      <a:r>
                        <a:rPr lang="nl-NL" b="0" u="none" strike="noStrike" dirty="0" err="1">
                          <a:solidFill>
                            <a:srgbClr val="428BCA"/>
                          </a:solidFill>
                          <a:effectLst/>
                          <a:latin typeface="verdana"/>
                        </a:rPr>
                        <a:t>contained</a:t>
                      </a:r>
                      <a:endParaRPr lang="nl-NL" b="0" dirty="0">
                        <a:effectLst/>
                        <a:latin typeface="verdana"/>
                      </a:endParaRPr>
                    </a:p>
                  </a:txBody>
                  <a:tcPr marL="28575" marR="28575" marT="28575" marB="28575">
                    <a:lnL>
                      <a:noFill/>
                    </a:lnL>
                    <a:lnR>
                      <a:noFill/>
                    </a:lnR>
                    <a:lnT>
                      <a:noFill/>
                    </a:lnT>
                    <a:lnB>
                      <a:noFill/>
                    </a:lnB>
                    <a:solidFill>
                      <a:srgbClr val="FFFFFF"/>
                    </a:solidFill>
                  </a:tcPr>
                </a:tc>
                <a:tc>
                  <a:txBody>
                    <a:bodyPr/>
                    <a:lstStyle/>
                    <a:p>
                      <a:pPr fontAlgn="t"/>
                      <a:r>
                        <a:rPr lang="en-US" b="0" dirty="0" smtClean="0">
                          <a:effectLst/>
                          <a:latin typeface="verdana"/>
                        </a:rPr>
                        <a:t>Reference </a:t>
                      </a:r>
                      <a:r>
                        <a:rPr lang="en-US" b="0" dirty="0">
                          <a:effectLst/>
                          <a:latin typeface="verdana"/>
                        </a:rPr>
                        <a:t>to a contained resource.</a:t>
                      </a:r>
                    </a:p>
                  </a:txBody>
                  <a:tcPr marL="28575" marR="28575" marT="28575" marB="28575">
                    <a:lnL>
                      <a:noFill/>
                    </a:lnL>
                    <a:lnR>
                      <a:noFill/>
                    </a:lnR>
                    <a:lnT>
                      <a:noFill/>
                    </a:lnT>
                    <a:lnB>
                      <a:noFill/>
                    </a:lnB>
                    <a:solidFill>
                      <a:srgbClr val="FFFFFF"/>
                    </a:solidFill>
                  </a:tcPr>
                </a:tc>
              </a:tr>
              <a:tr h="0">
                <a:tc>
                  <a:txBody>
                    <a:bodyPr/>
                    <a:lstStyle/>
                    <a:p>
                      <a:pPr fontAlgn="t"/>
                      <a:r>
                        <a:rPr lang="nl-NL" b="0" u="none" strike="noStrike" dirty="0" err="1">
                          <a:solidFill>
                            <a:srgbClr val="428BCA"/>
                          </a:solidFill>
                          <a:effectLst/>
                          <a:latin typeface="verdana"/>
                        </a:rPr>
                        <a:t>referenced</a:t>
                      </a:r>
                      <a:endParaRPr lang="nl-NL" b="0" dirty="0">
                        <a:effectLst/>
                        <a:latin typeface="verdana"/>
                      </a:endParaRPr>
                    </a:p>
                  </a:txBody>
                  <a:tcPr marL="28575" marR="28575" marT="28575" marB="28575">
                    <a:lnL>
                      <a:noFill/>
                    </a:lnL>
                    <a:lnR>
                      <a:noFill/>
                    </a:lnR>
                    <a:lnT>
                      <a:noFill/>
                    </a:lnT>
                    <a:lnB>
                      <a:noFill/>
                    </a:lnB>
                    <a:solidFill>
                      <a:srgbClr val="FFFFFF"/>
                    </a:solidFill>
                  </a:tcPr>
                </a:tc>
                <a:tc>
                  <a:txBody>
                    <a:bodyPr/>
                    <a:lstStyle/>
                    <a:p>
                      <a:pPr fontAlgn="t"/>
                      <a:r>
                        <a:rPr lang="en-US" b="0" dirty="0" smtClean="0">
                          <a:effectLst/>
                          <a:latin typeface="verdana"/>
                        </a:rPr>
                        <a:t>Reference </a:t>
                      </a:r>
                      <a:r>
                        <a:rPr lang="en-US" b="0" dirty="0">
                          <a:effectLst/>
                          <a:latin typeface="verdana"/>
                        </a:rPr>
                        <a:t>to </a:t>
                      </a:r>
                      <a:r>
                        <a:rPr lang="en-US" b="0" dirty="0" smtClean="0">
                          <a:effectLst/>
                          <a:latin typeface="verdana"/>
                        </a:rPr>
                        <a:t>a </a:t>
                      </a:r>
                      <a:r>
                        <a:rPr lang="en-US" b="0" dirty="0">
                          <a:effectLst/>
                          <a:latin typeface="verdana"/>
                        </a:rPr>
                        <a:t>resource that has to be resolved </a:t>
                      </a:r>
                      <a:r>
                        <a:rPr lang="en-US" b="0" dirty="0" smtClean="0">
                          <a:effectLst/>
                          <a:latin typeface="verdana"/>
                        </a:rPr>
                        <a:t>externally</a:t>
                      </a:r>
                      <a:endParaRPr lang="en-US" b="0" dirty="0">
                        <a:effectLst/>
                        <a:latin typeface="verdana"/>
                      </a:endParaRPr>
                    </a:p>
                  </a:txBody>
                  <a:tcPr marL="28575" marR="28575" marT="28575" marB="28575">
                    <a:lnL>
                      <a:noFill/>
                    </a:lnL>
                    <a:lnR>
                      <a:noFill/>
                    </a:lnR>
                    <a:lnT>
                      <a:noFill/>
                    </a:lnT>
                    <a:lnB>
                      <a:noFill/>
                    </a:lnB>
                    <a:solidFill>
                      <a:srgbClr val="FFFFFF"/>
                    </a:solidFill>
                  </a:tcPr>
                </a:tc>
              </a:tr>
              <a:tr h="0">
                <a:tc>
                  <a:txBody>
                    <a:bodyPr/>
                    <a:lstStyle/>
                    <a:p>
                      <a:pPr fontAlgn="t"/>
                      <a:r>
                        <a:rPr lang="nl-NL" b="0" dirty="0">
                          <a:effectLst/>
                          <a:latin typeface="verdana"/>
                        </a:rPr>
                        <a:t>..</a:t>
                      </a:r>
                      <a:r>
                        <a:rPr lang="nl-NL" b="0" u="none" strike="noStrike" dirty="0" err="1">
                          <a:solidFill>
                            <a:srgbClr val="428BCA"/>
                          </a:solidFill>
                          <a:effectLst/>
                          <a:latin typeface="verdana"/>
                        </a:rPr>
                        <a:t>bundled</a:t>
                      </a:r>
                      <a:endParaRPr lang="nl-NL" b="0" dirty="0">
                        <a:effectLst/>
                        <a:latin typeface="verdana"/>
                      </a:endParaRPr>
                    </a:p>
                  </a:txBody>
                  <a:tcPr marL="28575" marR="28575" marT="28575" marB="28575">
                    <a:lnL>
                      <a:noFill/>
                    </a:lnL>
                    <a:lnR>
                      <a:noFill/>
                    </a:lnR>
                    <a:lnT>
                      <a:noFill/>
                    </a:lnT>
                    <a:lnB>
                      <a:noFill/>
                    </a:lnB>
                    <a:solidFill>
                      <a:srgbClr val="FFFFFF"/>
                    </a:solidFill>
                  </a:tcPr>
                </a:tc>
                <a:tc>
                  <a:txBody>
                    <a:bodyPr/>
                    <a:lstStyle/>
                    <a:p>
                      <a:pPr fontAlgn="t"/>
                      <a:r>
                        <a:rPr lang="en-US" b="0" dirty="0" smtClean="0">
                          <a:effectLst/>
                          <a:latin typeface="verdana"/>
                        </a:rPr>
                        <a:t>Reference </a:t>
                      </a:r>
                      <a:r>
                        <a:rPr lang="en-US" b="0" dirty="0">
                          <a:effectLst/>
                          <a:latin typeface="verdana"/>
                        </a:rPr>
                        <a:t>points to will be found in the same </a:t>
                      </a:r>
                      <a:r>
                        <a:rPr lang="en-US" b="0" dirty="0" smtClean="0">
                          <a:effectLst/>
                          <a:latin typeface="verdana"/>
                        </a:rPr>
                        <a:t>bundle</a:t>
                      </a:r>
                      <a:endParaRPr lang="en-US" b="0" dirty="0">
                        <a:effectLst/>
                        <a:latin typeface="verdana"/>
                      </a:endParaRPr>
                    </a:p>
                  </a:txBody>
                  <a:tcPr marL="28575" marR="28575" marT="28575" marB="28575">
                    <a:lnL>
                      <a:noFill/>
                    </a:lnL>
                    <a:lnR>
                      <a:noFill/>
                    </a:lnR>
                    <a:lnT>
                      <a:noFill/>
                    </a:lnT>
                    <a:lnB>
                      <a:noFill/>
                    </a:lnB>
                    <a:solidFill>
                      <a:srgbClr val="FFFFFF"/>
                    </a:solidFill>
                  </a:tcPr>
                </a:tc>
              </a:tr>
            </a:tbl>
          </a:graphicData>
        </a:graphic>
      </p:graphicFrame>
      <p:sp>
        <p:nvSpPr>
          <p:cNvPr id="5" name="Oval Callout 4"/>
          <p:cNvSpPr/>
          <p:nvPr/>
        </p:nvSpPr>
        <p:spPr bwMode="auto">
          <a:xfrm>
            <a:off x="1547664" y="5445224"/>
            <a:ext cx="2520280" cy="1008112"/>
          </a:xfrm>
          <a:prstGeom prst="wedgeEllipseCallout">
            <a:avLst>
              <a:gd name="adj1" fmla="val 45232"/>
              <a:gd name="adj2" fmla="val -76941"/>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atin typeface="Arial" charset="0"/>
              </a:rPr>
              <a:t>read:</a:t>
            </a:r>
            <a:r>
              <a:rPr kumimoji="0" lang="en-US" sz="1800" b="0" i="0" u="none" strike="noStrike" cap="none" normalizeH="0" baseline="0" dirty="0" smtClean="0">
                <a:ln>
                  <a:noFill/>
                </a:ln>
                <a:solidFill>
                  <a:schemeClr val="tx1"/>
                </a:solidFill>
                <a:effectLst/>
                <a:latin typeface="Arial" charset="0"/>
              </a:rPr>
              <a:t> Message,</a:t>
            </a:r>
            <a:r>
              <a:rPr kumimoji="0" lang="en-US" sz="1800" b="0" i="0" u="none" strike="noStrike" cap="none" normalizeH="0" dirty="0" smtClean="0">
                <a:ln>
                  <a:noFill/>
                </a:ln>
                <a:solidFill>
                  <a:schemeClr val="tx1"/>
                </a:solidFill>
                <a:effectLst/>
                <a:latin typeface="Arial" charset="0"/>
              </a:rPr>
              <a:t> Document</a:t>
            </a:r>
            <a:endParaRPr kumimoji="0" lang="nl-NL"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4948776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Authoring slices</a:t>
            </a:r>
            <a:endParaRPr lang="nl-NL" dirty="0"/>
          </a:p>
        </p:txBody>
      </p:sp>
      <p:sp>
        <p:nvSpPr>
          <p:cNvPr id="3" name="Content Placeholder 2"/>
          <p:cNvSpPr>
            <a:spLocks noGrp="1"/>
          </p:cNvSpPr>
          <p:nvPr>
            <p:ph idx="1"/>
          </p:nvPr>
        </p:nvSpPr>
        <p:spPr>
          <a:xfrm>
            <a:off x="366464" y="1828800"/>
            <a:ext cx="8382000" cy="4480520"/>
          </a:xfrm>
        </p:spPr>
        <p:txBody>
          <a:bodyPr/>
          <a:lstStyle/>
          <a:p>
            <a:r>
              <a:rPr lang="en-US" dirty="0" smtClean="0"/>
              <a:t>Let’s do this in Forge</a:t>
            </a:r>
          </a:p>
          <a:p>
            <a:endParaRPr lang="en-US" dirty="0" smtClean="0"/>
          </a:p>
          <a:p>
            <a:r>
              <a:rPr lang="en-US" dirty="0" smtClean="0"/>
              <a:t>Pick any of the </a:t>
            </a:r>
            <a:r>
              <a:rPr lang="en-US" dirty="0" err="1" smtClean="0"/>
              <a:t>ResourceReferences</a:t>
            </a:r>
            <a:r>
              <a:rPr lang="en-US" dirty="0" smtClean="0"/>
              <a:t> in the model.</a:t>
            </a:r>
          </a:p>
          <a:p>
            <a:r>
              <a:rPr lang="en-US" dirty="0" smtClean="0"/>
              <a:t>Notice </a:t>
            </a:r>
            <a:r>
              <a:rPr lang="en-US" i="1" dirty="0" smtClean="0"/>
              <a:t>none</a:t>
            </a:r>
            <a:r>
              <a:rPr lang="en-US" dirty="0" smtClean="0"/>
              <a:t> of the checkboxes next to a </a:t>
            </a:r>
            <a:r>
              <a:rPr lang="en-US" dirty="0" err="1" smtClean="0"/>
              <a:t>ResourceReference</a:t>
            </a:r>
            <a:r>
              <a:rPr lang="en-US" dirty="0" smtClean="0"/>
              <a:t> is checked: all aggregation types are allowed</a:t>
            </a:r>
          </a:p>
          <a:p>
            <a:r>
              <a:rPr lang="en-US" dirty="0" smtClean="0"/>
              <a:t>Now select those checkboxes to change</a:t>
            </a:r>
            <a:endParaRPr lang="en-US" dirty="0"/>
          </a:p>
        </p:txBody>
      </p:sp>
    </p:spTree>
    <p:extLst>
      <p:ext uri="{BB962C8B-B14F-4D97-AF65-F5344CB8AC3E}">
        <p14:creationId xmlns:p14="http://schemas.microsoft.com/office/powerpoint/2010/main" val="6880556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23"/>
          <p:cNvSpPr/>
          <p:nvPr/>
        </p:nvSpPr>
        <p:spPr bwMode="auto">
          <a:xfrm>
            <a:off x="395536" y="2132856"/>
            <a:ext cx="8342095" cy="38884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Profile = Package</a:t>
            </a:r>
            <a:endParaRPr lang="nl-NL" dirty="0"/>
          </a:p>
        </p:txBody>
      </p:sp>
      <p:sp>
        <p:nvSpPr>
          <p:cNvPr id="6" name="Rectangle 5"/>
          <p:cNvSpPr/>
          <p:nvPr/>
        </p:nvSpPr>
        <p:spPr bwMode="auto">
          <a:xfrm>
            <a:off x="3203848" y="3645024"/>
            <a:ext cx="1883041"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cholesterol</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Observation</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endParaRPr lang="en-US" dirty="0" smtClean="0">
              <a:latin typeface="Arial" charset="0"/>
            </a:endParaRPr>
          </a:p>
        </p:txBody>
      </p:sp>
      <p:sp>
        <p:nvSpPr>
          <p:cNvPr id="7" name="Rectangle 6"/>
          <p:cNvSpPr/>
          <p:nvPr/>
        </p:nvSpPr>
        <p:spPr bwMode="auto">
          <a:xfrm>
            <a:off x="3347864" y="4077072"/>
            <a:ext cx="2027057"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latin typeface="Arial" charset="0"/>
              </a:rPr>
              <a:t>t</a:t>
            </a:r>
            <a:r>
              <a:rPr kumimoji="0" lang="en-US" sz="1800" b="1" i="0" u="none" strike="noStrike" cap="none" normalizeH="0" baseline="0" dirty="0" smtClean="0">
                <a:ln>
                  <a:noFill/>
                </a:ln>
                <a:solidFill>
                  <a:schemeClr val="tx1"/>
                </a:solidFill>
                <a:effectLst/>
                <a:latin typeface="Arial" charset="0"/>
              </a:rPr>
              <a:t>riglyceride</a:t>
            </a:r>
            <a:endParaRPr lang="en-US" b="1" dirty="0">
              <a:latin typeface="Arial" charset="0"/>
            </a:endParaRPr>
          </a:p>
          <a:p>
            <a:pPr eaLnBrk="0" fontAlgn="base" hangingPunct="0">
              <a:spcBef>
                <a:spcPct val="0"/>
              </a:spcBef>
              <a:spcAft>
                <a:spcPct val="0"/>
              </a:spcAft>
            </a:pPr>
            <a:r>
              <a:rPr lang="en-US" sz="1400" dirty="0" smtClean="0">
                <a:latin typeface="Arial" charset="0"/>
              </a:rPr>
              <a:t>Observation</a:t>
            </a:r>
            <a:endParaRPr lang="en-US" sz="1400" dirty="0">
              <a:latin typeface="Arial" charset="0"/>
            </a:endParaRPr>
          </a:p>
        </p:txBody>
      </p:sp>
      <p:sp>
        <p:nvSpPr>
          <p:cNvPr id="8" name="Rectangle 7"/>
          <p:cNvSpPr/>
          <p:nvPr/>
        </p:nvSpPr>
        <p:spPr bwMode="auto">
          <a:xfrm>
            <a:off x="3563888" y="4490363"/>
            <a:ext cx="2315089"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hDLCholesterol</a:t>
            </a:r>
            <a:r>
              <a:rPr lang="en-US" b="1" dirty="0" smtClean="0">
                <a:latin typeface="Arial" charset="0"/>
              </a:rPr>
              <a:t/>
            </a:r>
            <a:br>
              <a:rPr lang="en-US" b="1" dirty="0" smtClean="0">
                <a:latin typeface="Arial" charset="0"/>
              </a:rPr>
            </a:br>
            <a:r>
              <a:rPr lang="en-US" sz="1400" dirty="0" smtClean="0">
                <a:latin typeface="Arial" charset="0"/>
              </a:rPr>
              <a:t>Observation</a:t>
            </a:r>
            <a:endParaRPr lang="en-US" sz="1400" dirty="0">
              <a:latin typeface="Arial" charset="0"/>
            </a:endParaRPr>
          </a:p>
        </p:txBody>
      </p:sp>
      <p:sp>
        <p:nvSpPr>
          <p:cNvPr id="9" name="Rectangle 8"/>
          <p:cNvSpPr/>
          <p:nvPr/>
        </p:nvSpPr>
        <p:spPr bwMode="auto">
          <a:xfrm>
            <a:off x="3779912" y="4862499"/>
            <a:ext cx="2232248"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lDLCholesterol</a:t>
            </a:r>
            <a:endParaRPr lang="en-US" b="1" dirty="0" smtClean="0">
              <a:latin typeface="Arial" charset="0"/>
            </a:endParaRP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endParaRPr lang="en-US" b="1" dirty="0" smtClean="0">
              <a:latin typeface="Arial" charset="0"/>
            </a:endParaRPr>
          </a:p>
        </p:txBody>
      </p:sp>
      <p:sp>
        <p:nvSpPr>
          <p:cNvPr id="10" name="Rectangle 9"/>
          <p:cNvSpPr/>
          <p:nvPr/>
        </p:nvSpPr>
        <p:spPr bwMode="auto">
          <a:xfrm>
            <a:off x="6649399" y="3645024"/>
            <a:ext cx="1872208" cy="100811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lipidQuantity</a:t>
            </a:r>
            <a:endParaRPr lang="en-US" b="1" dirty="0" smtClean="0">
              <a:latin typeface="Arial" charset="0"/>
            </a:endParaRPr>
          </a:p>
          <a:p>
            <a:pPr eaLnBrk="0" fontAlgn="base" hangingPunct="0">
              <a:spcBef>
                <a:spcPct val="0"/>
              </a:spcBef>
              <a:spcAft>
                <a:spcPct val="0"/>
              </a:spcAft>
            </a:pPr>
            <a:r>
              <a:rPr lang="en-US" sz="1400" dirty="0">
                <a:latin typeface="Arial" charset="0"/>
              </a:rPr>
              <a:t>Quantity</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cxnSp>
        <p:nvCxnSpPr>
          <p:cNvPr id="12" name="Straight Arrow Connector 11"/>
          <p:cNvCxnSpPr/>
          <p:nvPr/>
        </p:nvCxnSpPr>
        <p:spPr bwMode="auto">
          <a:xfrm>
            <a:off x="5086889" y="3933056"/>
            <a:ext cx="1607667" cy="235260"/>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21" name="Rectangle 20"/>
          <p:cNvSpPr/>
          <p:nvPr/>
        </p:nvSpPr>
        <p:spPr bwMode="auto">
          <a:xfrm>
            <a:off x="611560" y="5089862"/>
            <a:ext cx="1728192"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a:latin typeface="Arial" charset="0"/>
              </a:rPr>
              <a:t>l</a:t>
            </a:r>
            <a:r>
              <a:rPr lang="en-US" b="1" dirty="0" err="1" smtClean="0">
                <a:latin typeface="Arial" charset="0"/>
              </a:rPr>
              <a:t>ipidProfile</a:t>
            </a:r>
            <a:endParaRPr lang="en-US" b="1" dirty="0" smtClean="0">
              <a:latin typeface="Arial" charset="0"/>
            </a:endParaRPr>
          </a:p>
          <a:p>
            <a:pPr eaLnBrk="0" fontAlgn="base" hangingPunct="0">
              <a:spcBef>
                <a:spcPct val="0"/>
              </a:spcBef>
              <a:spcAft>
                <a:spcPct val="0"/>
              </a:spcAft>
            </a:pPr>
            <a:r>
              <a:rPr lang="en-US" sz="1400" dirty="0" err="1">
                <a:latin typeface="Arial" charset="0"/>
              </a:rPr>
              <a:t>DiagnosticReport</a:t>
            </a:r>
            <a:endParaRPr lang="en-US" sz="1400"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p:txBody>
      </p:sp>
      <p:sp>
        <p:nvSpPr>
          <p:cNvPr id="22" name="Rectangle 21"/>
          <p:cNvSpPr/>
          <p:nvPr/>
        </p:nvSpPr>
        <p:spPr bwMode="auto">
          <a:xfrm>
            <a:off x="611560" y="3717032"/>
            <a:ext cx="1944216"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newLipidResult</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err="1" smtClean="0">
                <a:ln>
                  <a:noFill/>
                </a:ln>
                <a:solidFill>
                  <a:schemeClr val="tx1"/>
                </a:solidFill>
                <a:effectLst/>
                <a:latin typeface="Arial" charset="0"/>
              </a:rPr>
              <a:t>MessageHeader</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endParaRPr lang="en-US" dirty="0" smtClean="0">
              <a:latin typeface="Arial" charset="0"/>
            </a:endParaRPr>
          </a:p>
        </p:txBody>
      </p:sp>
      <p:sp>
        <p:nvSpPr>
          <p:cNvPr id="23" name="Rectangle 22"/>
          <p:cNvSpPr/>
          <p:nvPr/>
        </p:nvSpPr>
        <p:spPr bwMode="auto">
          <a:xfrm>
            <a:off x="661899" y="2330878"/>
            <a:ext cx="5134237" cy="109812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“Lipid Profile” v1.0.0  </a:t>
            </a:r>
            <a:r>
              <a:rPr kumimoji="0" lang="en-US" sz="1800" b="1" i="1" u="none" strike="noStrike" cap="none" normalizeH="0" baseline="0" dirty="0" smtClean="0">
                <a:ln>
                  <a:noFill/>
                </a:ln>
                <a:solidFill>
                  <a:schemeClr val="tx1"/>
                </a:solidFill>
                <a:effectLst/>
                <a:latin typeface="Arial" charset="0"/>
              </a:rPr>
              <a:t>Draft</a:t>
            </a:r>
            <a:endParaRPr kumimoji="0" lang="en-US" sz="1800" b="1" i="0" u="none" strike="noStrike" cap="none" normalizeH="0" baseline="0" dirty="0" smtClean="0">
              <a:ln>
                <a:noFill/>
              </a:ln>
              <a:solidFill>
                <a:schemeClr val="tx1"/>
              </a:solidFill>
              <a:effectLst/>
              <a:latin typeface="Arial" charset="0"/>
            </a:endParaRPr>
          </a:p>
          <a:p>
            <a:pPr eaLnBrk="0" fontAlgn="base" hangingPunct="0">
              <a:spcBef>
                <a:spcPct val="0"/>
              </a:spcBef>
              <a:spcAft>
                <a:spcPct val="0"/>
              </a:spcAft>
            </a:pPr>
            <a:r>
              <a:rPr lang="en-US" b="1" dirty="0" smtClean="0">
                <a:latin typeface="Arial" charset="0"/>
              </a:rPr>
              <a:t>urn:acme.org:lipid-profile:v1</a:t>
            </a:r>
            <a:endParaRPr kumimoji="0" lang="en-US" sz="1800" b="1"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Author:</a:t>
            </a:r>
            <a:r>
              <a:rPr kumimoji="0" lang="en-US" sz="1800" b="1" i="0" u="none" strike="noStrike" cap="none" normalizeH="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e.kramer@furore.com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6660232" y="4797152"/>
            <a:ext cx="1861375" cy="86409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calculated</a:t>
            </a:r>
            <a:endParaRPr lang="en-US" b="1" dirty="0">
              <a:latin typeface="Arial" charset="0"/>
            </a:endParaRPr>
          </a:p>
          <a:p>
            <a:pPr eaLnBrk="0" fontAlgn="base" hangingPunct="0">
              <a:spcBef>
                <a:spcPct val="0"/>
              </a:spcBef>
              <a:spcAft>
                <a:spcPct val="0"/>
              </a:spcAft>
            </a:pPr>
            <a:r>
              <a:rPr lang="en-US" sz="1400" dirty="0">
                <a:latin typeface="Arial" charset="0"/>
              </a:rPr>
              <a:t>Extension</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cxnSp>
        <p:nvCxnSpPr>
          <p:cNvPr id="29" name="Straight Arrow Connector 28"/>
          <p:cNvCxnSpPr>
            <a:stCxn id="22" idx="2"/>
            <a:endCxn id="21" idx="0"/>
          </p:cNvCxnSpPr>
          <p:nvPr/>
        </p:nvCxnSpPr>
        <p:spPr bwMode="auto">
          <a:xfrm flipH="1">
            <a:off x="1475656" y="4576450"/>
            <a:ext cx="108012" cy="513412"/>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21" idx="3"/>
            <a:endCxn id="6" idx="1"/>
          </p:cNvCxnSpPr>
          <p:nvPr/>
        </p:nvCxnSpPr>
        <p:spPr bwMode="auto">
          <a:xfrm flipV="1">
            <a:off x="2339752" y="4074733"/>
            <a:ext cx="864096" cy="1444838"/>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1" name="Straight Arrow Connector 40"/>
          <p:cNvCxnSpPr>
            <a:endCxn id="8" idx="1"/>
          </p:cNvCxnSpPr>
          <p:nvPr/>
        </p:nvCxnSpPr>
        <p:spPr bwMode="auto">
          <a:xfrm flipV="1">
            <a:off x="2339752" y="4931790"/>
            <a:ext cx="1224136" cy="587782"/>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2" name="Straight Arrow Connector 41"/>
          <p:cNvCxnSpPr/>
          <p:nvPr/>
        </p:nvCxnSpPr>
        <p:spPr bwMode="auto">
          <a:xfrm flipV="1">
            <a:off x="5878977" y="4293096"/>
            <a:ext cx="770422" cy="360040"/>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323528" y="1691516"/>
            <a:ext cx="5544615" cy="369332"/>
          </a:xfrm>
          <a:prstGeom prst="rect">
            <a:avLst/>
          </a:prstGeom>
        </p:spPr>
        <p:txBody>
          <a:bodyPr wrap="square">
            <a:spAutoFit/>
          </a:bodyPr>
          <a:lstStyle/>
          <a:p>
            <a:r>
              <a:rPr lang="en-US" dirty="0" smtClean="0"/>
              <a:t>Profile at http://acme.org/fhir/Profiles/lipids-v1</a:t>
            </a:r>
            <a:endParaRPr lang="en-US" dirty="0"/>
          </a:p>
        </p:txBody>
      </p:sp>
      <p:sp>
        <p:nvSpPr>
          <p:cNvPr id="46" name="TextBox 45"/>
          <p:cNvSpPr txBox="1"/>
          <p:nvPr/>
        </p:nvSpPr>
        <p:spPr>
          <a:xfrm>
            <a:off x="895018" y="4612486"/>
            <a:ext cx="13773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t>
            </a:r>
            <a:r>
              <a:rPr lang="en-US" dirty="0" err="1" smtClean="0"/>
              <a:t>lipidProfile</a:t>
            </a:r>
            <a:endParaRPr lang="nl-NL" dirty="0"/>
          </a:p>
        </p:txBody>
      </p:sp>
      <p:sp>
        <p:nvSpPr>
          <p:cNvPr id="47" name="TextBox 46"/>
          <p:cNvSpPr txBox="1"/>
          <p:nvPr/>
        </p:nvSpPr>
        <p:spPr>
          <a:xfrm>
            <a:off x="2258596" y="4787860"/>
            <a:ext cx="14285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#cholesterol</a:t>
            </a:r>
            <a:endParaRPr lang="nl-NL" dirty="0"/>
          </a:p>
        </p:txBody>
      </p:sp>
      <p:sp>
        <p:nvSpPr>
          <p:cNvPr id="48" name="TextBox 47"/>
          <p:cNvSpPr txBox="1"/>
          <p:nvPr/>
        </p:nvSpPr>
        <p:spPr>
          <a:xfrm>
            <a:off x="5303644" y="3717032"/>
            <a:ext cx="163378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t>
            </a:r>
            <a:r>
              <a:rPr lang="en-US" dirty="0" err="1" smtClean="0"/>
              <a:t>lipidQuantity</a:t>
            </a:r>
            <a:endParaRPr lang="nl-NL" dirty="0"/>
          </a:p>
        </p:txBody>
      </p:sp>
      <p:sp>
        <p:nvSpPr>
          <p:cNvPr id="49" name="TextBox 48"/>
          <p:cNvSpPr txBox="1"/>
          <p:nvPr/>
        </p:nvSpPr>
        <p:spPr>
          <a:xfrm>
            <a:off x="2627784" y="6093296"/>
            <a:ext cx="4140460" cy="400110"/>
          </a:xfrm>
          <a:prstGeom prst="rect">
            <a:avLst/>
          </a:prstGeom>
          <a:noFill/>
        </p:spPr>
        <p:txBody>
          <a:bodyPr wrap="square" rtlCol="0">
            <a:spAutoFit/>
          </a:bodyPr>
          <a:lstStyle/>
          <a:p>
            <a:r>
              <a:rPr lang="en-US" sz="2000" b="1" dirty="0" smtClean="0"/>
              <a:t>#&lt;name&gt; = "in the same Profile" </a:t>
            </a:r>
            <a:endParaRPr lang="nl-NL" sz="2000" b="1" dirty="0"/>
          </a:p>
        </p:txBody>
      </p:sp>
    </p:spTree>
    <p:extLst>
      <p:ext uri="{BB962C8B-B14F-4D97-AF65-F5344CB8AC3E}">
        <p14:creationId xmlns:p14="http://schemas.microsoft.com/office/powerpoint/2010/main" val="348778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7" grpId="0" animBg="1"/>
      <p:bldP spid="8" grpId="0" animBg="1"/>
      <p:bldP spid="9" grpId="0" animBg="1"/>
      <p:bldP spid="10" grpId="0" animBg="1"/>
      <p:bldP spid="21" grpId="0" animBg="1"/>
      <p:bldP spid="22" grpId="0" animBg="1"/>
      <p:bldP spid="23" grpId="0" animBg="1"/>
      <p:bldP spid="25" grpId="0" animBg="1"/>
      <p:bldP spid="45" grpId="0"/>
      <p:bldP spid="46" grpId="0" animBg="1"/>
      <p:bldP spid="47" grpId="0" animBg="1"/>
      <p:bldP spid="48" grpId="0" animBg="1"/>
      <p:bldP spid="49" grpId="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23"/>
          <p:cNvSpPr/>
          <p:nvPr/>
        </p:nvSpPr>
        <p:spPr bwMode="auto">
          <a:xfrm>
            <a:off x="395537" y="2132856"/>
            <a:ext cx="4824535" cy="388843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Package differently</a:t>
            </a:r>
            <a:endParaRPr lang="nl-NL" dirty="0"/>
          </a:p>
        </p:txBody>
      </p:sp>
      <p:sp>
        <p:nvSpPr>
          <p:cNvPr id="6" name="Rectangle 5"/>
          <p:cNvSpPr/>
          <p:nvPr/>
        </p:nvSpPr>
        <p:spPr bwMode="auto">
          <a:xfrm>
            <a:off x="2616951" y="3356992"/>
            <a:ext cx="1883041"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cholesterol</a:t>
            </a:r>
            <a:endParaRPr lang="en-US"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Arial" charset="0"/>
              </a:rPr>
              <a:t>Observation</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endParaRPr lang="en-US" dirty="0" smtClean="0">
              <a:latin typeface="Arial" charset="0"/>
            </a:endParaRPr>
          </a:p>
        </p:txBody>
      </p:sp>
      <p:sp>
        <p:nvSpPr>
          <p:cNvPr id="7" name="Rectangle 6"/>
          <p:cNvSpPr/>
          <p:nvPr/>
        </p:nvSpPr>
        <p:spPr bwMode="auto">
          <a:xfrm>
            <a:off x="2627784" y="3933056"/>
            <a:ext cx="2070229" cy="86409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latin typeface="Arial" charset="0"/>
              </a:rPr>
              <a:t>t</a:t>
            </a:r>
            <a:r>
              <a:rPr kumimoji="0" lang="en-US" sz="1800" b="1" i="0" u="none" strike="noStrike" cap="none" normalizeH="0" baseline="0" dirty="0" smtClean="0">
                <a:ln>
                  <a:noFill/>
                </a:ln>
                <a:solidFill>
                  <a:schemeClr val="tx1"/>
                </a:solidFill>
                <a:effectLst/>
                <a:latin typeface="Arial" charset="0"/>
              </a:rPr>
              <a:t>riglyceride</a:t>
            </a:r>
            <a:endParaRPr lang="en-US" b="1" dirty="0">
              <a:latin typeface="Arial" charset="0"/>
            </a:endParaRPr>
          </a:p>
          <a:p>
            <a:pPr eaLnBrk="0" fontAlgn="base" hangingPunct="0">
              <a:spcBef>
                <a:spcPct val="0"/>
              </a:spcBef>
              <a:spcAft>
                <a:spcPct val="0"/>
              </a:spcAft>
            </a:pPr>
            <a:r>
              <a:rPr lang="en-US" sz="1400" dirty="0" smtClean="0">
                <a:latin typeface="Arial" charset="0"/>
              </a:rPr>
              <a:t>Observation</a:t>
            </a:r>
            <a:endParaRPr lang="en-US" sz="1400" dirty="0">
              <a:latin typeface="Arial" charset="0"/>
            </a:endParaRPr>
          </a:p>
        </p:txBody>
      </p:sp>
      <p:sp>
        <p:nvSpPr>
          <p:cNvPr id="8" name="Rectangle 7"/>
          <p:cNvSpPr/>
          <p:nvPr/>
        </p:nvSpPr>
        <p:spPr bwMode="auto">
          <a:xfrm>
            <a:off x="2627785" y="4490363"/>
            <a:ext cx="2070230" cy="88285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hDLCholesterol</a:t>
            </a:r>
            <a:r>
              <a:rPr lang="en-US" b="1" dirty="0" smtClean="0">
                <a:latin typeface="Arial" charset="0"/>
              </a:rPr>
              <a:t/>
            </a:r>
            <a:br>
              <a:rPr lang="en-US" b="1" dirty="0" smtClean="0">
                <a:latin typeface="Arial" charset="0"/>
              </a:rPr>
            </a:br>
            <a:r>
              <a:rPr lang="en-US" sz="1400" dirty="0" smtClean="0">
                <a:latin typeface="Arial" charset="0"/>
              </a:rPr>
              <a:t>Observation</a:t>
            </a:r>
            <a:endParaRPr lang="en-US" sz="1400" dirty="0">
              <a:latin typeface="Arial" charset="0"/>
            </a:endParaRPr>
          </a:p>
        </p:txBody>
      </p:sp>
      <p:sp>
        <p:nvSpPr>
          <p:cNvPr id="9" name="Rectangle 8"/>
          <p:cNvSpPr/>
          <p:nvPr/>
        </p:nvSpPr>
        <p:spPr bwMode="auto">
          <a:xfrm>
            <a:off x="2627784" y="4972526"/>
            <a:ext cx="2232248" cy="9047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lDLCholesterol</a:t>
            </a:r>
            <a:endParaRPr lang="en-US" b="1" dirty="0" smtClean="0">
              <a:latin typeface="Arial" charset="0"/>
            </a:endParaRPr>
          </a:p>
          <a:p>
            <a:pPr eaLnBrk="0" fontAlgn="base" hangingPunct="0">
              <a:spcBef>
                <a:spcPct val="0"/>
              </a:spcBef>
              <a:spcAft>
                <a:spcPct val="0"/>
              </a:spcAft>
            </a:pPr>
            <a:r>
              <a:rPr lang="en-US" sz="1400" dirty="0">
                <a:latin typeface="Arial" charset="0"/>
              </a:rPr>
              <a:t>Observation</a:t>
            </a:r>
          </a:p>
          <a:p>
            <a:pPr eaLnBrk="0" fontAlgn="base" hangingPunct="0">
              <a:spcBef>
                <a:spcPct val="0"/>
              </a:spcBef>
              <a:spcAft>
                <a:spcPct val="0"/>
              </a:spcAft>
            </a:pPr>
            <a:endParaRPr lang="en-US" b="1" dirty="0" smtClean="0">
              <a:latin typeface="Arial" charset="0"/>
            </a:endParaRPr>
          </a:p>
        </p:txBody>
      </p:sp>
      <p:cxnSp>
        <p:nvCxnSpPr>
          <p:cNvPr id="12" name="Straight Arrow Connector 11"/>
          <p:cNvCxnSpPr/>
          <p:nvPr/>
        </p:nvCxnSpPr>
        <p:spPr bwMode="auto">
          <a:xfrm>
            <a:off x="6306145" y="5672100"/>
            <a:ext cx="2260619" cy="0"/>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21" name="Rectangle 20"/>
          <p:cNvSpPr/>
          <p:nvPr/>
        </p:nvSpPr>
        <p:spPr bwMode="auto">
          <a:xfrm>
            <a:off x="611560" y="4725144"/>
            <a:ext cx="1576050" cy="859418"/>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a:latin typeface="Arial" charset="0"/>
              </a:rPr>
              <a:t>l</a:t>
            </a:r>
            <a:r>
              <a:rPr lang="en-US" b="1" dirty="0" err="1" smtClean="0">
                <a:latin typeface="Arial" charset="0"/>
              </a:rPr>
              <a:t>ipidProfile</a:t>
            </a:r>
            <a:endParaRPr lang="en-US" b="1" dirty="0" smtClean="0">
              <a:latin typeface="Arial" charset="0"/>
            </a:endParaRPr>
          </a:p>
          <a:p>
            <a:pPr eaLnBrk="0" fontAlgn="base" hangingPunct="0">
              <a:spcBef>
                <a:spcPct val="0"/>
              </a:spcBef>
              <a:spcAft>
                <a:spcPct val="0"/>
              </a:spcAft>
            </a:pPr>
            <a:r>
              <a:rPr lang="en-US" sz="1400" dirty="0" err="1">
                <a:latin typeface="Arial" charset="0"/>
              </a:rPr>
              <a:t>DiagnosticReport</a:t>
            </a:r>
            <a:endParaRPr lang="en-US" sz="1400"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latin typeface="Arial" charset="0"/>
            </a:endParaRPr>
          </a:p>
        </p:txBody>
      </p:sp>
      <p:sp>
        <p:nvSpPr>
          <p:cNvPr id="22" name="Rectangle 21"/>
          <p:cNvSpPr/>
          <p:nvPr/>
        </p:nvSpPr>
        <p:spPr bwMode="auto">
          <a:xfrm>
            <a:off x="611560" y="3140968"/>
            <a:ext cx="1728192" cy="76073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b="1" dirty="0" err="1" smtClean="0">
                <a:latin typeface="Arial" charset="0"/>
              </a:rPr>
              <a:t>newLipidResult</a:t>
            </a:r>
            <a:endParaRPr lang="en-US" sz="1600" b="1" dirty="0">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err="1" smtClean="0">
                <a:ln>
                  <a:noFill/>
                </a:ln>
                <a:solidFill>
                  <a:schemeClr val="tx1"/>
                </a:solidFill>
                <a:effectLst/>
                <a:latin typeface="Arial" charset="0"/>
              </a:rPr>
              <a:t>MessageHeader</a:t>
            </a:r>
            <a:r>
              <a:rPr kumimoji="0" lang="en-US" sz="1800" b="1" i="0" u="none" strike="noStrike" cap="none" normalizeH="0" baseline="0" dirty="0" smtClean="0">
                <a:ln>
                  <a:noFill/>
                </a:ln>
                <a:solidFill>
                  <a:schemeClr val="tx1"/>
                </a:solidFill>
                <a:effectLst/>
                <a:latin typeface="Arial" charset="0"/>
              </a:rPr>
              <a:t/>
            </a:r>
            <a:br>
              <a:rPr kumimoji="0" lang="en-US" sz="1800" b="1" i="0" u="none" strike="noStrike" cap="none" normalizeH="0" baseline="0" dirty="0" smtClean="0">
                <a:ln>
                  <a:noFill/>
                </a:ln>
                <a:solidFill>
                  <a:schemeClr val="tx1"/>
                </a:solidFill>
                <a:effectLst/>
                <a:latin typeface="Arial" charset="0"/>
              </a:rPr>
            </a:br>
            <a:endParaRPr lang="en-US" dirty="0" smtClean="0">
              <a:latin typeface="Arial" charset="0"/>
            </a:endParaRPr>
          </a:p>
        </p:txBody>
      </p:sp>
      <p:sp>
        <p:nvSpPr>
          <p:cNvPr id="23" name="Rectangle 22"/>
          <p:cNvSpPr/>
          <p:nvPr/>
        </p:nvSpPr>
        <p:spPr bwMode="auto">
          <a:xfrm>
            <a:off x="661900" y="2330878"/>
            <a:ext cx="3051420" cy="549061"/>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“Lipid Profile”</a:t>
            </a:r>
          </a:p>
        </p:txBody>
      </p:sp>
      <p:cxnSp>
        <p:nvCxnSpPr>
          <p:cNvPr id="29" name="Straight Arrow Connector 28"/>
          <p:cNvCxnSpPr>
            <a:stCxn id="22" idx="2"/>
            <a:endCxn id="21" idx="0"/>
          </p:cNvCxnSpPr>
          <p:nvPr/>
        </p:nvCxnSpPr>
        <p:spPr bwMode="auto">
          <a:xfrm flipH="1">
            <a:off x="1399585" y="3901698"/>
            <a:ext cx="76071" cy="823446"/>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33" name="Straight Arrow Connector 32"/>
          <p:cNvCxnSpPr>
            <a:stCxn id="21" idx="3"/>
            <a:endCxn id="6" idx="1"/>
          </p:cNvCxnSpPr>
          <p:nvPr/>
        </p:nvCxnSpPr>
        <p:spPr bwMode="auto">
          <a:xfrm flipV="1">
            <a:off x="2187610" y="3786701"/>
            <a:ext cx="429341" cy="1368152"/>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1" name="Straight Arrow Connector 40"/>
          <p:cNvCxnSpPr>
            <a:stCxn id="21" idx="3"/>
            <a:endCxn id="8" idx="1"/>
          </p:cNvCxnSpPr>
          <p:nvPr/>
        </p:nvCxnSpPr>
        <p:spPr bwMode="auto">
          <a:xfrm flipV="1">
            <a:off x="2187610" y="4931790"/>
            <a:ext cx="440175" cy="223063"/>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323528" y="1691516"/>
            <a:ext cx="5544615" cy="369332"/>
          </a:xfrm>
          <a:prstGeom prst="rect">
            <a:avLst/>
          </a:prstGeom>
        </p:spPr>
        <p:txBody>
          <a:bodyPr wrap="square">
            <a:spAutoFit/>
          </a:bodyPr>
          <a:lstStyle/>
          <a:p>
            <a:r>
              <a:rPr lang="en-US" dirty="0" smtClean="0"/>
              <a:t>http://acme.org/fhir/Profiles/lipids-v1</a:t>
            </a:r>
            <a:endParaRPr lang="en-US" dirty="0"/>
          </a:p>
        </p:txBody>
      </p:sp>
      <p:sp>
        <p:nvSpPr>
          <p:cNvPr id="46" name="TextBox 45"/>
          <p:cNvSpPr txBox="1"/>
          <p:nvPr/>
        </p:nvSpPr>
        <p:spPr>
          <a:xfrm>
            <a:off x="755576" y="4149080"/>
            <a:ext cx="137730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a:t>
            </a:r>
            <a:r>
              <a:rPr lang="en-US" dirty="0" err="1" smtClean="0"/>
              <a:t>lipidProfile</a:t>
            </a:r>
            <a:endParaRPr lang="nl-NL" dirty="0"/>
          </a:p>
        </p:txBody>
      </p:sp>
      <p:sp>
        <p:nvSpPr>
          <p:cNvPr id="47" name="TextBox 46"/>
          <p:cNvSpPr txBox="1"/>
          <p:nvPr/>
        </p:nvSpPr>
        <p:spPr>
          <a:xfrm>
            <a:off x="2407697" y="3642520"/>
            <a:ext cx="142859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#cholesterol</a:t>
            </a:r>
            <a:endParaRPr lang="nl-NL" dirty="0"/>
          </a:p>
        </p:txBody>
      </p:sp>
      <p:sp>
        <p:nvSpPr>
          <p:cNvPr id="18" name="Rectangle 17"/>
          <p:cNvSpPr/>
          <p:nvPr/>
        </p:nvSpPr>
        <p:spPr>
          <a:xfrm>
            <a:off x="5508104" y="1764393"/>
            <a:ext cx="3104248" cy="369332"/>
          </a:xfrm>
          <a:prstGeom prst="rect">
            <a:avLst/>
          </a:prstGeom>
        </p:spPr>
        <p:txBody>
          <a:bodyPr wrap="none">
            <a:spAutoFit/>
          </a:bodyPr>
          <a:lstStyle/>
          <a:p>
            <a:r>
              <a:rPr lang="en-US" dirty="0" smtClean="0"/>
              <a:t>http://repository.org/common</a:t>
            </a:r>
            <a:endParaRPr lang="nl-NL" dirty="0"/>
          </a:p>
        </p:txBody>
      </p:sp>
      <p:sp>
        <p:nvSpPr>
          <p:cNvPr id="36" name="Rectangle 35"/>
          <p:cNvSpPr/>
          <p:nvPr/>
        </p:nvSpPr>
        <p:spPr bwMode="auto">
          <a:xfrm>
            <a:off x="5508105" y="2132856"/>
            <a:ext cx="3058660" cy="36724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dirty="0" smtClean="0">
              <a:ln>
                <a:noFill/>
              </a:ln>
              <a:solidFill>
                <a:schemeClr val="tx1"/>
              </a:solidFill>
              <a:effectLst/>
              <a:latin typeface="Arial" charset="0"/>
            </a:endParaRPr>
          </a:p>
        </p:txBody>
      </p:sp>
      <p:sp>
        <p:nvSpPr>
          <p:cNvPr id="37" name="Rectangle 36"/>
          <p:cNvSpPr/>
          <p:nvPr/>
        </p:nvSpPr>
        <p:spPr bwMode="auto">
          <a:xfrm>
            <a:off x="5652120" y="2348880"/>
            <a:ext cx="2793977" cy="65769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tx1"/>
                </a:solidFill>
                <a:effectLst/>
                <a:latin typeface="Arial" charset="0"/>
              </a:rPr>
              <a:t>Metadata</a:t>
            </a:r>
            <a:r>
              <a:rPr kumimoji="0" lang="en-US" sz="1800" b="1" i="0" u="none" strike="noStrike" cap="none" normalizeH="0" baseline="0" dirty="0" smtClean="0">
                <a:ln>
                  <a:noFill/>
                </a:ln>
                <a:solidFill>
                  <a:schemeClr val="tx1"/>
                </a:solidFill>
                <a:effectLst/>
                <a:latin typeface="Arial" charset="0"/>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“National Extensions”</a:t>
            </a:r>
          </a:p>
        </p:txBody>
      </p:sp>
      <p:sp>
        <p:nvSpPr>
          <p:cNvPr id="38" name="Rectangle 37"/>
          <p:cNvSpPr/>
          <p:nvPr/>
        </p:nvSpPr>
        <p:spPr bwMode="auto">
          <a:xfrm>
            <a:off x="6012160" y="4293096"/>
            <a:ext cx="1872208" cy="61671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err="1" smtClean="0">
                <a:latin typeface="Arial" charset="0"/>
              </a:rPr>
              <a:t>mmolQuantity</a:t>
            </a:r>
            <a:endParaRPr lang="en-US" b="1" dirty="0" smtClean="0">
              <a:latin typeface="Arial" charset="0"/>
            </a:endParaRPr>
          </a:p>
          <a:p>
            <a:pPr eaLnBrk="0" fontAlgn="base" hangingPunct="0">
              <a:spcBef>
                <a:spcPct val="0"/>
              </a:spcBef>
              <a:spcAft>
                <a:spcPct val="0"/>
              </a:spcAft>
            </a:pPr>
            <a:r>
              <a:rPr lang="en-US" sz="1400" dirty="0">
                <a:latin typeface="Arial" charset="0"/>
              </a:rPr>
              <a:t>Quantity</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sp>
        <p:nvSpPr>
          <p:cNvPr id="25" name="Rectangle 24"/>
          <p:cNvSpPr/>
          <p:nvPr/>
        </p:nvSpPr>
        <p:spPr bwMode="auto">
          <a:xfrm>
            <a:off x="6046410" y="5013176"/>
            <a:ext cx="1837958" cy="6864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b="1" dirty="0" smtClean="0">
                <a:latin typeface="Arial" charset="0"/>
              </a:rPr>
              <a:t>calculated</a:t>
            </a:r>
            <a:endParaRPr lang="en-US" b="1" dirty="0">
              <a:latin typeface="Arial" charset="0"/>
            </a:endParaRPr>
          </a:p>
          <a:p>
            <a:pPr eaLnBrk="0" fontAlgn="base" hangingPunct="0">
              <a:spcBef>
                <a:spcPct val="0"/>
              </a:spcBef>
              <a:spcAft>
                <a:spcPct val="0"/>
              </a:spcAft>
            </a:pPr>
            <a:r>
              <a:rPr lang="en-US" sz="1400" dirty="0">
                <a:latin typeface="Arial" charset="0"/>
              </a:rPr>
              <a:t>Extension</a:t>
            </a:r>
          </a:p>
          <a:p>
            <a:pPr marL="0" marR="0" indent="0" algn="l" defTabSz="914400" rtl="0" eaLnBrk="0" fontAlgn="base" latinLnBrk="0" hangingPunct="0">
              <a:lnSpc>
                <a:spcPct val="100000"/>
              </a:lnSpc>
              <a:spcBef>
                <a:spcPct val="0"/>
              </a:spcBef>
              <a:spcAft>
                <a:spcPct val="0"/>
              </a:spcAft>
              <a:buClrTx/>
              <a:buSzTx/>
              <a:buFontTx/>
              <a:buNone/>
              <a:tabLst/>
            </a:pPr>
            <a:endParaRPr lang="en-US" b="1" dirty="0" smtClean="0">
              <a:latin typeface="Arial" charset="0"/>
            </a:endParaRPr>
          </a:p>
        </p:txBody>
      </p:sp>
      <p:cxnSp>
        <p:nvCxnSpPr>
          <p:cNvPr id="39" name="Straight Arrow Connector 38"/>
          <p:cNvCxnSpPr/>
          <p:nvPr/>
        </p:nvCxnSpPr>
        <p:spPr bwMode="auto">
          <a:xfrm>
            <a:off x="4502699" y="4005064"/>
            <a:ext cx="1509461" cy="513348"/>
          </a:xfrm>
          <a:prstGeom prst="straightConnector1">
            <a:avLst/>
          </a:prstGeom>
          <a:ln>
            <a:prstDash val="dash"/>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48" name="TextBox 47"/>
          <p:cNvSpPr txBox="1"/>
          <p:nvPr/>
        </p:nvSpPr>
        <p:spPr>
          <a:xfrm>
            <a:off x="4139952" y="3501008"/>
            <a:ext cx="407887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repository.org/</a:t>
            </a:r>
            <a:r>
              <a:rPr lang="en-US" dirty="0" err="1" smtClean="0"/>
              <a:t>common#mmolQuantity</a:t>
            </a:r>
            <a:endParaRPr lang="nl-NL" dirty="0"/>
          </a:p>
        </p:txBody>
      </p:sp>
    </p:spTree>
    <p:extLst>
      <p:ext uri="{BB962C8B-B14F-4D97-AF65-F5344CB8AC3E}">
        <p14:creationId xmlns:p14="http://schemas.microsoft.com/office/powerpoint/2010/main" val="2905136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 grpId="0" animBg="1"/>
      <p:bldP spid="7" grpId="0" animBg="1"/>
      <p:bldP spid="8" grpId="0" animBg="1"/>
      <p:bldP spid="9" grpId="0" animBg="1"/>
      <p:bldP spid="21" grpId="0" animBg="1"/>
      <p:bldP spid="22" grpId="0" animBg="1"/>
      <p:bldP spid="23" grpId="0" animBg="1"/>
      <p:bldP spid="45" grpId="0"/>
      <p:bldP spid="46" grpId="0" animBg="1"/>
      <p:bldP spid="47" grpId="0" animBg="1"/>
      <p:bldP spid="36" grpId="0" animBg="1"/>
      <p:bldP spid="37" grpId="0" animBg="1"/>
      <p:bldP spid="38" grpId="0" animBg="1"/>
      <p:bldP spid="25" grpId="0" animBg="1"/>
      <p:bldP spid="48"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package?</a:t>
            </a:r>
            <a:endParaRPr lang="nl-NL" dirty="0"/>
          </a:p>
        </p:txBody>
      </p:sp>
      <p:sp>
        <p:nvSpPr>
          <p:cNvPr id="3" name="Content Placeholder 2"/>
          <p:cNvSpPr>
            <a:spLocks noGrp="1"/>
          </p:cNvSpPr>
          <p:nvPr>
            <p:ph idx="1"/>
          </p:nvPr>
        </p:nvSpPr>
        <p:spPr/>
        <p:txBody>
          <a:bodyPr/>
          <a:lstStyle/>
          <a:p>
            <a:r>
              <a:rPr lang="en-US" dirty="0" smtClean="0"/>
              <a:t>Make a profile with just extensions</a:t>
            </a:r>
          </a:p>
          <a:p>
            <a:r>
              <a:rPr lang="en-US" dirty="0" smtClean="0"/>
              <a:t>Make a profile with just 1 resource + extensions on that resource</a:t>
            </a:r>
          </a:p>
          <a:p>
            <a:r>
              <a:rPr lang="en-US" dirty="0" smtClean="0"/>
              <a:t>Make a profile with all (say national) resources + extensions.</a:t>
            </a:r>
          </a:p>
          <a:p>
            <a:endParaRPr lang="en-US" dirty="0"/>
          </a:p>
          <a:p>
            <a:r>
              <a:rPr lang="en-US" dirty="0" smtClean="0"/>
              <a:t>Based on what is versioned together</a:t>
            </a:r>
          </a:p>
          <a:p>
            <a:r>
              <a:rPr lang="en-US" dirty="0" smtClean="0"/>
              <a:t>What is authored/maintained by one organization</a:t>
            </a:r>
            <a:endParaRPr lang="nl-NL" dirty="0"/>
          </a:p>
        </p:txBody>
      </p:sp>
    </p:spTree>
    <p:extLst>
      <p:ext uri="{BB962C8B-B14F-4D97-AF65-F5344CB8AC3E}">
        <p14:creationId xmlns:p14="http://schemas.microsoft.com/office/powerpoint/2010/main" val="731251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nl-NL" dirty="0"/>
          </a:p>
        </p:txBody>
      </p:sp>
      <p:sp>
        <p:nvSpPr>
          <p:cNvPr id="3" name="Content Placeholder 2"/>
          <p:cNvSpPr>
            <a:spLocks noGrp="1"/>
          </p:cNvSpPr>
          <p:nvPr>
            <p:ph idx="1"/>
          </p:nvPr>
        </p:nvSpPr>
        <p:spPr/>
        <p:txBody>
          <a:bodyPr/>
          <a:lstStyle/>
          <a:p>
            <a:r>
              <a:rPr lang="en-US" dirty="0" smtClean="0"/>
              <a:t>Examples (broken)</a:t>
            </a:r>
          </a:p>
          <a:p>
            <a:pPr lvl="1"/>
            <a:r>
              <a:rPr lang="nl-NL" dirty="0" smtClean="0"/>
              <a:t>http</a:t>
            </a:r>
            <a:r>
              <a:rPr lang="nl-NL" dirty="0"/>
              <a:t>://</a:t>
            </a:r>
            <a:r>
              <a:rPr lang="nl-NL" dirty="0" smtClean="0"/>
              <a:t>hl7.org/implement/standards/fhir/profile-examples.html</a:t>
            </a:r>
          </a:p>
          <a:p>
            <a:pPr lvl="1"/>
            <a:endParaRPr lang="en-US" dirty="0"/>
          </a:p>
          <a:p>
            <a:r>
              <a:rPr lang="en-US" dirty="0" smtClean="0"/>
              <a:t>Forge download</a:t>
            </a:r>
          </a:p>
          <a:p>
            <a:pPr lvl="1"/>
            <a:r>
              <a:rPr lang="en-US" dirty="0"/>
              <a:t>http://fhir.furore.com/forge</a:t>
            </a:r>
            <a:r>
              <a:rPr lang="en-US" dirty="0" smtClean="0"/>
              <a:t>/</a:t>
            </a:r>
          </a:p>
          <a:p>
            <a:pPr lvl="1"/>
            <a:endParaRPr lang="en-US" dirty="0"/>
          </a:p>
          <a:p>
            <a:r>
              <a:rPr lang="en-US" dirty="0" smtClean="0"/>
              <a:t>Find this presentation on </a:t>
            </a:r>
            <a:r>
              <a:rPr lang="en-US" dirty="0" err="1" smtClean="0"/>
              <a:t>SlideShare</a:t>
            </a:r>
            <a:endParaRPr lang="en-US" dirty="0"/>
          </a:p>
          <a:p>
            <a:endParaRPr lang="nl-NL" dirty="0"/>
          </a:p>
        </p:txBody>
      </p:sp>
    </p:spTree>
    <p:extLst>
      <p:ext uri="{BB962C8B-B14F-4D97-AF65-F5344CB8AC3E}">
        <p14:creationId xmlns:p14="http://schemas.microsoft.com/office/powerpoint/2010/main" val="1675785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for profiles</a:t>
            </a:r>
            <a:endParaRPr lang="nl-NL" dirty="0"/>
          </a:p>
        </p:txBody>
      </p:sp>
      <p:sp>
        <p:nvSpPr>
          <p:cNvPr id="3" name="Content Placeholder 2"/>
          <p:cNvSpPr>
            <a:spLocks noGrp="1"/>
          </p:cNvSpPr>
          <p:nvPr>
            <p:ph idx="1"/>
          </p:nvPr>
        </p:nvSpPr>
        <p:spPr/>
        <p:txBody>
          <a:bodyPr/>
          <a:lstStyle/>
          <a:p>
            <a:r>
              <a:rPr lang="en-US" dirty="0" smtClean="0"/>
              <a:t>Server </a:t>
            </a:r>
            <a:r>
              <a:rPr lang="en-US" dirty="0" smtClean="0"/>
              <a:t>&amp; client may </a:t>
            </a:r>
            <a:r>
              <a:rPr lang="en-US" dirty="0" smtClean="0"/>
              <a:t>publish and check </a:t>
            </a:r>
            <a:r>
              <a:rPr lang="en-US" dirty="0" smtClean="0"/>
              <a:t>their conformance to </a:t>
            </a:r>
            <a:r>
              <a:rPr lang="en-US" dirty="0" smtClean="0"/>
              <a:t>a profile</a:t>
            </a:r>
            <a:endParaRPr lang="en-US" dirty="0" smtClean="0"/>
          </a:p>
          <a:p>
            <a:endParaRPr lang="en-US" dirty="0" smtClean="0"/>
          </a:p>
          <a:p>
            <a:r>
              <a:rPr lang="en-US" dirty="0" smtClean="0"/>
              <a:t>Validating instances, messages</a:t>
            </a:r>
            <a:endParaRPr lang="en-US" dirty="0" smtClean="0"/>
          </a:p>
          <a:p>
            <a:endParaRPr lang="en-US" dirty="0" smtClean="0"/>
          </a:p>
          <a:p>
            <a:r>
              <a:rPr lang="en-US" dirty="0" smtClean="0"/>
              <a:t>Implement "FHIR spec-like" website from Profiles as part of an Implementation Guide</a:t>
            </a:r>
            <a:endParaRPr lang="en-US" dirty="0" smtClean="0"/>
          </a:p>
        </p:txBody>
      </p:sp>
    </p:spTree>
    <p:extLst>
      <p:ext uri="{BB962C8B-B14F-4D97-AF65-F5344CB8AC3E}">
        <p14:creationId xmlns:p14="http://schemas.microsoft.com/office/powerpoint/2010/main" val="2586004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dirty="0" smtClean="0"/>
              <a:t>Questions?</a:t>
            </a:r>
            <a:endParaRPr lang="nl-NL" dirty="0"/>
          </a:p>
        </p:txBody>
      </p:sp>
    </p:spTree>
    <p:extLst>
      <p:ext uri="{BB962C8B-B14F-4D97-AF65-F5344CB8AC3E}">
        <p14:creationId xmlns:p14="http://schemas.microsoft.com/office/powerpoint/2010/main" val="2053805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11394</TotalTime>
  <Words>4002</Words>
  <Application>Microsoft Office PowerPoint</Application>
  <PresentationFormat>On-screen Show (4:3)</PresentationFormat>
  <Paragraphs>780</Paragraphs>
  <Slides>90</Slides>
  <Notes>33</Notes>
  <HiddenSlides>8</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Refined</vt:lpstr>
      <vt:lpstr>Authoring Profiles</vt:lpstr>
      <vt:lpstr>Who am I?</vt:lpstr>
      <vt:lpstr>Introduce ourselves</vt:lpstr>
      <vt:lpstr>Contents of this tutorial</vt:lpstr>
      <vt:lpstr>Introduction to profiles</vt:lpstr>
      <vt:lpstr>The need for Profiles</vt:lpstr>
      <vt:lpstr>Profiling a resource</vt:lpstr>
      <vt:lpstr>Profiling a resource</vt:lpstr>
      <vt:lpstr>Uses for profiles</vt:lpstr>
      <vt:lpstr>In v3 CDA…”text-based”</vt:lpstr>
      <vt:lpstr>openEHR ADL</vt:lpstr>
      <vt:lpstr>Profile –a “normal” resource</vt:lpstr>
      <vt:lpstr>Write by hand? Forge!</vt:lpstr>
      <vt:lpstr>Publish them!</vt:lpstr>
      <vt:lpstr>Who publishes?</vt:lpstr>
      <vt:lpstr>Tagging a Resource</vt:lpstr>
      <vt:lpstr>(Distributed) validation</vt:lpstr>
      <vt:lpstr>Running example…</vt:lpstr>
      <vt:lpstr>Metadata and versions</vt:lpstr>
      <vt:lpstr>What’s in a profile?</vt:lpstr>
      <vt:lpstr>Profile metadata</vt:lpstr>
      <vt:lpstr>Referring to a profile</vt:lpstr>
      <vt:lpstr>More naming</vt:lpstr>
      <vt:lpstr>Versioning…</vt:lpstr>
      <vt:lpstr>“Non-breaking change”?</vt:lpstr>
      <vt:lpstr>Versioning schema</vt:lpstr>
      <vt:lpstr>Example</vt:lpstr>
      <vt:lpstr>Authoring a Profile</vt:lpstr>
      <vt:lpstr>Structures</vt:lpstr>
      <vt:lpstr>What’s in a profile?</vt:lpstr>
      <vt:lpstr>Structures</vt:lpstr>
      <vt:lpstr>Observation resource</vt:lpstr>
      <vt:lpstr>Example</vt:lpstr>
      <vt:lpstr>Let’s start constraining</vt:lpstr>
      <vt:lpstr>My First Structure</vt:lpstr>
      <vt:lpstr>Referring to a structure</vt:lpstr>
      <vt:lpstr>Reusable constraints</vt:lpstr>
      <vt:lpstr>bindings</vt:lpstr>
      <vt:lpstr>Coded types</vt:lpstr>
      <vt:lpstr>CodeSystem vs. ValueSet</vt:lpstr>
      <vt:lpstr>“Special” cases</vt:lpstr>
      <vt:lpstr>Identification of CodeSystems</vt:lpstr>
      <vt:lpstr>Coded types (again)</vt:lpstr>
      <vt:lpstr>PowerPoint Presentation</vt:lpstr>
      <vt:lpstr>PowerPoint Presentation</vt:lpstr>
      <vt:lpstr>PowerPoint Presentation</vt:lpstr>
      <vt:lpstr>Bindings</vt:lpstr>
      <vt:lpstr>Profiling bindings</vt:lpstr>
      <vt:lpstr>ValueSets</vt:lpstr>
      <vt:lpstr>Interpretation Binding</vt:lpstr>
      <vt:lpstr>Creating ValueSets</vt:lpstr>
      <vt:lpstr>Creating a ValueSet</vt:lpstr>
      <vt:lpstr>Including codes</vt:lpstr>
      <vt:lpstr>Save to server…</vt:lpstr>
      <vt:lpstr>This is not too hard…</vt:lpstr>
      <vt:lpstr>Conformance levels</vt:lpstr>
      <vt:lpstr>Must support?</vt:lpstr>
      <vt:lpstr>Refer to ValueSet</vt:lpstr>
      <vt:lpstr>Formal constraints</vt:lpstr>
      <vt:lpstr>Formal constraints</vt:lpstr>
      <vt:lpstr>Formal constraints</vt:lpstr>
      <vt:lpstr>Context of the constraint</vt:lpstr>
      <vt:lpstr>Example xpath</vt:lpstr>
      <vt:lpstr>More xpath</vt:lpstr>
      <vt:lpstr>Add constraint</vt:lpstr>
      <vt:lpstr>extensions</vt:lpstr>
      <vt:lpstr>Extensions</vt:lpstr>
      <vt:lpstr>Extension Context</vt:lpstr>
      <vt:lpstr>Extension definition</vt:lpstr>
      <vt:lpstr>Extending a name</vt:lpstr>
      <vt:lpstr>Extending an extension?</vt:lpstr>
      <vt:lpstr>The “Other” resource</vt:lpstr>
      <vt:lpstr>Authoring an extension</vt:lpstr>
      <vt:lpstr>slicing</vt:lpstr>
      <vt:lpstr>Where are we?</vt:lpstr>
      <vt:lpstr>The Diagnostic Report</vt:lpstr>
      <vt:lpstr>Slicing!</vt:lpstr>
      <vt:lpstr>Properties of slices</vt:lpstr>
      <vt:lpstr>Authoring slices</vt:lpstr>
      <vt:lpstr>Aggregation</vt:lpstr>
      <vt:lpstr>One step further!</vt:lpstr>
      <vt:lpstr>In REST: Possibly distributed…</vt:lpstr>
      <vt:lpstr>Maybe we want this…</vt:lpstr>
      <vt:lpstr>Aggregation</vt:lpstr>
      <vt:lpstr>Authoring slices</vt:lpstr>
      <vt:lpstr>Profile = Package</vt:lpstr>
      <vt:lpstr>Package differently</vt:lpstr>
      <vt:lpstr>How do I package?</vt:lpstr>
      <vt:lpstr>Finally…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Ewout Kramer</cp:lastModifiedBy>
  <cp:revision>372</cp:revision>
  <dcterms:created xsi:type="dcterms:W3CDTF">2012-12-03T20:41:34Z</dcterms:created>
  <dcterms:modified xsi:type="dcterms:W3CDTF">2014-09-08T15:41:33Z</dcterms:modified>
</cp:coreProperties>
</file>