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24" r:id="rId3"/>
    <p:sldId id="400" r:id="rId4"/>
    <p:sldId id="283" r:id="rId5"/>
    <p:sldId id="402" r:id="rId6"/>
    <p:sldId id="415" r:id="rId7"/>
    <p:sldId id="416" r:id="rId8"/>
    <p:sldId id="418" r:id="rId9"/>
    <p:sldId id="417" r:id="rId10"/>
    <p:sldId id="419" r:id="rId11"/>
    <p:sldId id="420" r:id="rId12"/>
    <p:sldId id="421" r:id="rId13"/>
    <p:sldId id="422" r:id="rId14"/>
    <p:sldId id="428" r:id="rId15"/>
    <p:sldId id="429" r:id="rId16"/>
    <p:sldId id="423" r:id="rId17"/>
    <p:sldId id="424" r:id="rId18"/>
    <p:sldId id="425" r:id="rId19"/>
    <p:sldId id="426" r:id="rId20"/>
    <p:sldId id="427" r:id="rId21"/>
    <p:sldId id="405" r:id="rId22"/>
    <p:sldId id="333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48" autoAdjust="0"/>
    <p:restoredTop sz="72272" autoAdjust="0"/>
  </p:normalViewPr>
  <p:slideViewPr>
    <p:cSldViewPr>
      <p:cViewPr varScale="1">
        <p:scale>
          <a:sx n="87" d="100"/>
          <a:sy n="87" d="100"/>
        </p:scale>
        <p:origin x="-22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283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loyd\Downloads\People%20who%20have%20participated%20in%20past%20connectath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CA"/>
  <c:style val="3"/>
  <c:chart>
    <c:plotArea>
      <c:layout/>
      <c:areaChart>
        <c:grouping val="stacked"/>
        <c:ser>
          <c:idx val="2"/>
          <c:order val="0"/>
          <c:tx>
            <c:v>Returning Participants</c:v>
          </c:tx>
          <c:spPr>
            <a:solidFill>
              <a:schemeClr val="accent1">
                <a:lumMod val="75000"/>
              </a:schemeClr>
            </a:solidFill>
            <a:ln w="25400">
              <a:noFill/>
            </a:ln>
          </c:spPr>
          <c:val>
            <c:numRef>
              <c:f>'Connectathon Summary'!$D$2:$J$2</c:f>
              <c:numCache>
                <c:formatCode>General</c:formatCode>
                <c:ptCount val="7"/>
                <c:pt idx="0">
                  <c:v>0</c:v>
                </c:pt>
                <c:pt idx="1">
                  <c:v>6</c:v>
                </c:pt>
                <c:pt idx="2">
                  <c:v>10</c:v>
                </c:pt>
                <c:pt idx="3">
                  <c:v>24</c:v>
                </c:pt>
                <c:pt idx="4">
                  <c:v>10</c:v>
                </c:pt>
                <c:pt idx="5">
                  <c:v>14</c:v>
                </c:pt>
                <c:pt idx="6">
                  <c:v>29</c:v>
                </c:pt>
              </c:numCache>
            </c:numRef>
          </c:val>
        </c:ser>
        <c:ser>
          <c:idx val="0"/>
          <c:order val="1"/>
          <c:tx>
            <c:v>New Participants</c:v>
          </c:tx>
          <c:spPr>
            <a:solidFill>
              <a:schemeClr val="accent1"/>
            </a:solidFill>
          </c:spPr>
          <c:cat>
            <c:numRef>
              <c:f>'Connectathon Summary'!$D$10:$J$10</c:f>
              <c:numCache>
                <c:formatCode>mmm\-yy</c:formatCode>
                <c:ptCount val="7"/>
                <c:pt idx="0">
                  <c:v>41153</c:v>
                </c:pt>
                <c:pt idx="1">
                  <c:v>41275</c:v>
                </c:pt>
                <c:pt idx="2">
                  <c:v>41395</c:v>
                </c:pt>
                <c:pt idx="3">
                  <c:v>41518</c:v>
                </c:pt>
                <c:pt idx="4">
                  <c:v>41640</c:v>
                </c:pt>
                <c:pt idx="5">
                  <c:v>41760</c:v>
                </c:pt>
                <c:pt idx="6">
                  <c:v>41883</c:v>
                </c:pt>
              </c:numCache>
            </c:numRef>
          </c:cat>
          <c:val>
            <c:numRef>
              <c:f>'Connectathon Summary'!$D$1:$J$1</c:f>
              <c:numCache>
                <c:formatCode>General</c:formatCode>
                <c:ptCount val="7"/>
                <c:pt idx="0">
                  <c:v>11</c:v>
                </c:pt>
                <c:pt idx="1">
                  <c:v>2</c:v>
                </c:pt>
                <c:pt idx="2">
                  <c:v>15</c:v>
                </c:pt>
                <c:pt idx="3">
                  <c:v>3</c:v>
                </c:pt>
                <c:pt idx="4">
                  <c:v>33</c:v>
                </c:pt>
                <c:pt idx="5">
                  <c:v>8</c:v>
                </c:pt>
                <c:pt idx="6">
                  <c:v>26</c:v>
                </c:pt>
              </c:numCache>
            </c:numRef>
          </c:val>
        </c:ser>
        <c:ser>
          <c:idx val="1"/>
          <c:order val="2"/>
          <c:tx>
            <c:v>Observers</c:v>
          </c:tx>
          <c:spPr>
            <a:solidFill>
              <a:schemeClr val="accent1">
                <a:lumMod val="40000"/>
                <a:lumOff val="60000"/>
              </a:schemeClr>
            </a:solidFill>
          </c:spPr>
          <c:cat>
            <c:numRef>
              <c:f>'Connectathon Summary'!$D$10:$J$10</c:f>
              <c:numCache>
                <c:formatCode>mmm\-yy</c:formatCode>
                <c:ptCount val="7"/>
                <c:pt idx="0">
                  <c:v>41153</c:v>
                </c:pt>
                <c:pt idx="1">
                  <c:v>41275</c:v>
                </c:pt>
                <c:pt idx="2">
                  <c:v>41395</c:v>
                </c:pt>
                <c:pt idx="3">
                  <c:v>41518</c:v>
                </c:pt>
                <c:pt idx="4">
                  <c:v>41640</c:v>
                </c:pt>
                <c:pt idx="5">
                  <c:v>41760</c:v>
                </c:pt>
                <c:pt idx="6">
                  <c:v>41883</c:v>
                </c:pt>
              </c:numCache>
            </c:numRef>
          </c:cat>
          <c:val>
            <c:numRef>
              <c:f>'Connectathon Summary'!$D$6:$J$6</c:f>
              <c:numCache>
                <c:formatCode>General</c:formatCode>
                <c:ptCount val="7"/>
                <c:pt idx="0">
                  <c:v>7</c:v>
                </c:pt>
                <c:pt idx="1">
                  <c:v>4</c:v>
                </c:pt>
                <c:pt idx="2">
                  <c:v>6</c:v>
                </c:pt>
                <c:pt idx="3">
                  <c:v>2</c:v>
                </c:pt>
                <c:pt idx="4">
                  <c:v>8</c:v>
                </c:pt>
                <c:pt idx="5">
                  <c:v>7</c:v>
                </c:pt>
                <c:pt idx="6">
                  <c:v>7</c:v>
                </c:pt>
              </c:numCache>
            </c:numRef>
          </c:val>
        </c:ser>
        <c:axId val="44598400"/>
        <c:axId val="44599936"/>
      </c:areaChart>
      <c:dateAx>
        <c:axId val="44598400"/>
        <c:scaling>
          <c:orientation val="minMax"/>
        </c:scaling>
        <c:axPos val="b"/>
        <c:numFmt formatCode="mmm\-yy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4599936"/>
        <c:crosses val="autoZero"/>
        <c:auto val="1"/>
        <c:lblOffset val="100"/>
        <c:majorUnit val="4"/>
        <c:majorTimeUnit val="months"/>
        <c:minorUnit val="1"/>
        <c:minorTimeUnit val="months"/>
      </c:dateAx>
      <c:valAx>
        <c:axId val="4459993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4598400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600"/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30/09/2014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3194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Generate a summary observation?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13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HSPC = Healthcare Services Platform</a:t>
            </a:r>
            <a:r>
              <a:rPr lang="en-CA" baseline="0" dirty="0" smtClean="0"/>
              <a:t> Consortium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15</a:t>
            </a:fld>
            <a:endParaRPr lang="en-C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Have had previous connectathons in the UK, Australia and Argentina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19</a:t>
            </a:fld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2013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4-05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fhir.furore.com/Events/DevDays2014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@lmckenzie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fmgcontact@hl7.org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229990"/>
            <a:ext cx="8640960" cy="2559050"/>
          </a:xfrm>
        </p:spPr>
        <p:txBody>
          <a:bodyPr/>
          <a:lstStyle/>
          <a:p>
            <a:r>
              <a:rPr lang="en-AU" dirty="0" smtClean="0"/>
              <a:t>HL7</a:t>
            </a:r>
            <a:r>
              <a:rPr lang="en-AU" sz="3000" baseline="100000" dirty="0" smtClean="0"/>
              <a:t>®</a:t>
            </a:r>
            <a:r>
              <a:rPr lang="en-AU" dirty="0" smtClean="0"/>
              <a:t> FHIR</a:t>
            </a:r>
            <a:r>
              <a:rPr lang="en-AU" sz="3000" baseline="100000" dirty="0" smtClean="0"/>
              <a:t>®</a:t>
            </a:r>
            <a:r>
              <a:rPr lang="en-AU" sz="6000" baseline="100000" dirty="0" smtClean="0"/>
              <a:t>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1600" dirty="0" smtClean="0"/>
              <a:t/>
            </a:r>
            <a:br>
              <a:rPr lang="en-AU" sz="1600" dirty="0" smtClean="0"/>
            </a:br>
            <a:r>
              <a:rPr lang="en-AU" sz="4000" dirty="0" smtClean="0"/>
              <a:t>Evolution and Status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Lloyd McKenzie</a:t>
            </a:r>
          </a:p>
          <a:p>
            <a:r>
              <a:rPr lang="en-AU" dirty="0" smtClean="0"/>
              <a:t>September 30, 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New 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New Resources</a:t>
            </a:r>
          </a:p>
          <a:p>
            <a:pPr lvl="1"/>
            <a:r>
              <a:rPr lang="en-CA" b="1" dirty="0" smtClean="0"/>
              <a:t>Clinical</a:t>
            </a:r>
            <a:r>
              <a:rPr lang="en-CA" dirty="0" smtClean="0"/>
              <a:t>: Referral, ProcedureRequest, RiskAssessment, Nutrition</a:t>
            </a:r>
          </a:p>
          <a:p>
            <a:pPr lvl="1"/>
            <a:r>
              <a:rPr lang="en-CA" b="1" dirty="0" smtClean="0"/>
              <a:t>Scheduling</a:t>
            </a:r>
            <a:r>
              <a:rPr lang="en-CA" dirty="0" smtClean="0"/>
              <a:t>: Appointment, Schedule, Slot</a:t>
            </a:r>
          </a:p>
          <a:p>
            <a:pPr lvl="1"/>
            <a:r>
              <a:rPr lang="en-CA" b="1" dirty="0" smtClean="0"/>
              <a:t>Devices</a:t>
            </a:r>
            <a:r>
              <a:rPr lang="en-CA" dirty="0" smtClean="0"/>
              <a:t>: DevicesCapabilities, DeviceObservation, etc.</a:t>
            </a:r>
          </a:p>
          <a:p>
            <a:pPr lvl="1"/>
            <a:r>
              <a:rPr lang="en-CA" b="1" dirty="0" smtClean="0"/>
              <a:t>Process</a:t>
            </a:r>
            <a:r>
              <a:rPr lang="en-CA" dirty="0" smtClean="0"/>
              <a:t>: ConsentDirective, Contraindication, EpisodeOfCare, HealthcareService, DataElement</a:t>
            </a:r>
          </a:p>
          <a:p>
            <a:pPr lvl="1"/>
            <a:r>
              <a:rPr lang="en-CA" b="1" dirty="0" smtClean="0"/>
              <a:t>Financial</a:t>
            </a:r>
            <a:r>
              <a:rPr lang="en-CA" dirty="0" smtClean="0"/>
              <a:t>: Eligibility, Enrollment, Coverage, Claim, Account, Billing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New Content - Profiles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Core</a:t>
            </a:r>
          </a:p>
          <a:p>
            <a:pPr lvl="1"/>
            <a:r>
              <a:rPr lang="en-CA" sz="2400" dirty="0" smtClean="0"/>
              <a:t>Migration of Immunization to a profile</a:t>
            </a:r>
          </a:p>
          <a:p>
            <a:pPr lvl="1"/>
            <a:r>
              <a:rPr lang="en-CA" sz="2400" dirty="0" smtClean="0"/>
              <a:t>Profiles for Nutrition-related activities, etc.</a:t>
            </a:r>
          </a:p>
          <a:p>
            <a:r>
              <a:rPr lang="en-CA" sz="2800" dirty="0" smtClean="0"/>
              <a:t>HL7 International</a:t>
            </a:r>
          </a:p>
          <a:p>
            <a:pPr lvl="1"/>
            <a:r>
              <a:rPr lang="en-CA" sz="2400" dirty="0" smtClean="0"/>
              <a:t>CDA on FHIR</a:t>
            </a:r>
          </a:p>
          <a:p>
            <a:pPr lvl="1"/>
            <a:r>
              <a:rPr lang="en-CA" sz="2400" dirty="0" smtClean="0"/>
              <a:t>CCDA </a:t>
            </a:r>
            <a:r>
              <a:rPr lang="en-CA" sz="2400" dirty="0" smtClean="0"/>
              <a:t>on FHIR</a:t>
            </a:r>
          </a:p>
          <a:p>
            <a:pPr lvl="1"/>
            <a:r>
              <a:rPr lang="en-CA" sz="2400" dirty="0" smtClean="0"/>
              <a:t>QUICK (Quality Improvement and Clinical Knowledge)</a:t>
            </a:r>
          </a:p>
          <a:p>
            <a:r>
              <a:rPr lang="en-CA" sz="2800" dirty="0" smtClean="0"/>
              <a:t>U.S. Realm (ONC)</a:t>
            </a:r>
          </a:p>
          <a:p>
            <a:pPr lvl="1"/>
            <a:r>
              <a:rPr lang="en-CA" sz="2400" dirty="0" smtClean="0"/>
              <a:t>Structured Data </a:t>
            </a:r>
            <a:r>
              <a:rPr lang="en-CA" sz="2400" dirty="0" smtClean="0"/>
              <a:t>Capture (SDC)</a:t>
            </a:r>
            <a:endParaRPr lang="en-CA" sz="2400" dirty="0" smtClean="0"/>
          </a:p>
          <a:p>
            <a:pPr lvl="1"/>
            <a:r>
              <a:rPr lang="en-CA" sz="2400" dirty="0" smtClean="0"/>
              <a:t>Data Access Framework (DAF)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New Content - Capabilities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Subscription resource</a:t>
            </a:r>
          </a:p>
          <a:p>
            <a:pPr lvl="1"/>
            <a:r>
              <a:rPr lang="en-CA" dirty="0" smtClean="0"/>
              <a:t>Supports publish/subscribe</a:t>
            </a:r>
          </a:p>
          <a:p>
            <a:r>
              <a:rPr lang="en-CA" dirty="0" smtClean="0"/>
              <a:t>Operation Definition resource</a:t>
            </a:r>
          </a:p>
          <a:p>
            <a:pPr lvl="1"/>
            <a:r>
              <a:rPr lang="en-CA" dirty="0" smtClean="0"/>
              <a:t>Supports defining simple request/response services (remote procedure calls) and queries</a:t>
            </a:r>
          </a:p>
          <a:p>
            <a:r>
              <a:rPr lang="en-CA" dirty="0" smtClean="0"/>
              <a:t>Integration with SCIM for tracking users &amp; permissions</a:t>
            </a:r>
          </a:p>
          <a:p>
            <a:r>
              <a:rPr lang="en-CA" dirty="0" smtClean="0"/>
              <a:t>RDF + OWL</a:t>
            </a:r>
          </a:p>
          <a:p>
            <a:pPr lvl="1"/>
            <a:r>
              <a:rPr lang="en-CA" dirty="0" smtClean="0"/>
              <a:t>In progress, but may not make DSTU 2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New content - Services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Terminology</a:t>
            </a:r>
          </a:p>
          <a:p>
            <a:pPr lvl="1"/>
            <a:r>
              <a:rPr lang="en-CA" dirty="0" smtClean="0"/>
              <a:t>Expand value set</a:t>
            </a:r>
          </a:p>
          <a:p>
            <a:pPr lvl="1"/>
            <a:r>
              <a:rPr lang="en-CA" dirty="0" smtClean="0"/>
              <a:t>Validate a code</a:t>
            </a:r>
          </a:p>
          <a:p>
            <a:pPr lvl="1"/>
            <a:r>
              <a:rPr lang="en-CA" dirty="0" smtClean="0"/>
              <a:t>Translate a code</a:t>
            </a:r>
          </a:p>
          <a:p>
            <a:r>
              <a:rPr lang="en-CA" dirty="0" smtClean="0"/>
              <a:t>Questionnaire</a:t>
            </a:r>
          </a:p>
          <a:p>
            <a:pPr lvl="1"/>
            <a:r>
              <a:rPr lang="en-CA" dirty="0" smtClean="0"/>
              <a:t>Generate a questionnaire from a profile</a:t>
            </a:r>
          </a:p>
          <a:p>
            <a:pPr lvl="1"/>
            <a:r>
              <a:rPr lang="en-CA" dirty="0" smtClean="0"/>
              <a:t>Generate questionnaire answers based on existing data</a:t>
            </a:r>
          </a:p>
          <a:p>
            <a:r>
              <a:rPr lang="en-CA" dirty="0" smtClean="0"/>
              <a:t>Others?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changes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Growing community of FHIR implementers</a:t>
            </a:r>
          </a:p>
          <a:p>
            <a:pPr lvl="1"/>
            <a:r>
              <a:rPr lang="en-CA" dirty="0" smtClean="0"/>
              <a:t>&gt;150 people on the implementer Skype chat</a:t>
            </a:r>
          </a:p>
          <a:p>
            <a:pPr lvl="1"/>
            <a:r>
              <a:rPr lang="en-CA" dirty="0" smtClean="0"/>
              <a:t>Active FHIR development (pilot and production) in numerous countries</a:t>
            </a:r>
          </a:p>
          <a:p>
            <a:pPr lvl="1"/>
            <a:r>
              <a:rPr lang="en-CA" dirty="0" smtClean="0"/>
              <a:t>Will be working to stand up a “fhir.org” website to support the community</a:t>
            </a:r>
          </a:p>
          <a:p>
            <a:pPr lvl="1"/>
            <a:r>
              <a:rPr lang="en-CA" dirty="0" smtClean="0"/>
              <a:t>RFP going out soon for HL7-managed registries for profiles (extensions), value sets, mappings and more.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is real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organizations committed to FHIR as part of SMART on FHIR (now HSPC)</a:t>
            </a:r>
          </a:p>
          <a:p>
            <a:pPr lvl="1"/>
            <a:r>
              <a:rPr lang="en-US" dirty="0" smtClean="0"/>
              <a:t>Cerner, Epic, HP, Kaiser, Intermountain Healthcare, Siemens, VA, etc.</a:t>
            </a:r>
          </a:p>
          <a:p>
            <a:r>
              <a:rPr lang="en-US" dirty="0" smtClean="0"/>
              <a:t>Epic now offers FHIR interfaces~70 organizations declared</a:t>
            </a:r>
          </a:p>
          <a:p>
            <a:r>
              <a:rPr lang="en-US" dirty="0" smtClean="0"/>
              <a:t>Veterans Affairs &amp; Department of Defense working on FHIR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8855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Connectathons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7</a:t>
            </a:r>
            <a:r>
              <a:rPr lang="en-CA" baseline="30000" dirty="0" smtClean="0"/>
              <a:t>th</a:t>
            </a:r>
            <a:r>
              <a:rPr lang="en-CA" dirty="0" smtClean="0"/>
              <a:t> Connectathon</a:t>
            </a:r>
          </a:p>
          <a:p>
            <a:pPr lvl="1"/>
            <a:r>
              <a:rPr lang="en-CA" dirty="0" smtClean="0"/>
              <a:t>61 attendees</a:t>
            </a:r>
          </a:p>
          <a:p>
            <a:pPr lvl="1"/>
            <a:r>
              <a:rPr lang="en-CA" dirty="0" smtClean="0"/>
              <a:t>Focus on SMART on FHIR (security)</a:t>
            </a:r>
          </a:p>
          <a:p>
            <a:pPr lvl="1"/>
            <a:r>
              <a:rPr lang="en-CA" dirty="0" smtClean="0"/>
              <a:t>Wide range of participants</a:t>
            </a:r>
          </a:p>
          <a:p>
            <a:pPr lvl="2"/>
            <a:r>
              <a:rPr lang="en-CA" dirty="0" smtClean="0"/>
              <a:t>Ran out of time to do presentations</a:t>
            </a:r>
          </a:p>
          <a:p>
            <a:pPr lvl="2"/>
            <a:r>
              <a:rPr lang="en-CA" dirty="0" smtClean="0"/>
              <a:t>Numerous secure connections</a:t>
            </a:r>
          </a:p>
          <a:p>
            <a:pPr lvl="2"/>
            <a:r>
              <a:rPr lang="en-CA" dirty="0" smtClean="0"/>
              <a:t>Roughly 50% newcomers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Connectathon Participation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323528" y="1700808"/>
          <a:ext cx="8496944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Clinical Connectathon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Focused on clinical utility, not technical exchange</a:t>
            </a:r>
          </a:p>
          <a:p>
            <a:pPr lvl="1"/>
            <a:r>
              <a:rPr lang="en-CA" dirty="0" smtClean="0"/>
              <a:t>About 10 participants</a:t>
            </a:r>
          </a:p>
          <a:p>
            <a:pPr lvl="1"/>
            <a:r>
              <a:rPr lang="en-CA" dirty="0" smtClean="0"/>
              <a:t>Shared information using a UI based on the FHIR resource</a:t>
            </a:r>
          </a:p>
          <a:p>
            <a:pPr lvl="1"/>
            <a:r>
              <a:rPr lang="en-CA" dirty="0" smtClean="0"/>
              <a:t>Tools still need work, but will definitely repeat</a:t>
            </a:r>
          </a:p>
          <a:p>
            <a:pPr lvl="2"/>
            <a:r>
              <a:rPr lang="en-CA" dirty="0" smtClean="0"/>
              <a:t>Likely to become a regular event, just like the technical connectathon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 just a U.S. thing anymore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Australia – Nov. 6-7</a:t>
            </a:r>
          </a:p>
          <a:p>
            <a:r>
              <a:rPr lang="en-CA" dirty="0" smtClean="0"/>
              <a:t>Netherlands – Nov. 24-26</a:t>
            </a:r>
          </a:p>
          <a:p>
            <a:r>
              <a:rPr lang="en-CA" dirty="0" smtClean="0"/>
              <a:t>Spain - TBD</a:t>
            </a:r>
          </a:p>
          <a:p>
            <a:r>
              <a:rPr lang="en-CA" dirty="0" smtClean="0"/>
              <a:t>Canada – Apr. 23</a:t>
            </a:r>
          </a:p>
          <a:p>
            <a:pPr lvl="1"/>
            <a:r>
              <a:rPr lang="en-CA" dirty="0" smtClean="0"/>
              <a:t>Tentative</a:t>
            </a:r>
          </a:p>
          <a:p>
            <a:r>
              <a:rPr lang="en-CA" dirty="0" smtClean="0"/>
              <a:t>France – May 9-10</a:t>
            </a:r>
          </a:p>
          <a:p>
            <a:pPr lvl="1"/>
            <a:r>
              <a:rPr lang="en-CA" dirty="0" smtClean="0"/>
              <a:t>HL7 WGM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smtClean="0">
                <a:hlinkClick r:id="rId2"/>
              </a:rPr>
              <a:t>gforge.hl7.org/svn/fhir/trunk/presentations/2014-09 Tutorials/Evolution and Status.pptx</a:t>
            </a:r>
            <a:endParaRPr lang="en-CA" dirty="0" smtClean="0"/>
          </a:p>
          <a:p>
            <a:pPr lvl="2"/>
            <a:r>
              <a:rPr lang="en-US" dirty="0" smtClean="0"/>
              <a:t>Use “anonymous” and email address to logon</a:t>
            </a:r>
            <a:endParaRPr lang="en-CA" dirty="0" smtClean="0"/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3"/>
              </a:rPr>
              <a:t>Creative Commons Attribution 3.0 Unported </a:t>
            </a:r>
            <a:r>
              <a:rPr lang="en-CA" u="sng" dirty="0" smtClean="0">
                <a:hlinkClick r:id="rId3"/>
              </a:rPr>
              <a:t>License</a:t>
            </a:r>
            <a:endParaRPr lang="en-CA" u="sng" dirty="0" smtClean="0"/>
          </a:p>
          <a:p>
            <a:pPr lvl="1"/>
            <a:r>
              <a:rPr lang="en-US" dirty="0" smtClean="0"/>
              <a:t>(Do with it as you wish, so long as you give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365104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Timeline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Draft ballot Dec. 12-Jan 12</a:t>
            </a:r>
          </a:p>
          <a:p>
            <a:r>
              <a:rPr lang="en-CA" dirty="0" smtClean="0"/>
              <a:t>2</a:t>
            </a:r>
            <a:r>
              <a:rPr lang="en-CA" baseline="30000" dirty="0" smtClean="0"/>
              <a:t>nd</a:t>
            </a:r>
            <a:r>
              <a:rPr lang="en-CA" dirty="0" smtClean="0"/>
              <a:t> DSTU ballot Apr. 10-May 4, 2015</a:t>
            </a:r>
          </a:p>
          <a:p>
            <a:r>
              <a:rPr lang="en-CA" dirty="0" smtClean="0"/>
              <a:t>2</a:t>
            </a:r>
            <a:r>
              <a:rPr lang="en-CA" baseline="30000" dirty="0" smtClean="0"/>
              <a:t>nd</a:t>
            </a:r>
            <a:r>
              <a:rPr lang="en-CA" dirty="0" smtClean="0"/>
              <a:t> DSTU publication Summer 2015</a:t>
            </a:r>
          </a:p>
          <a:p>
            <a:r>
              <a:rPr lang="en-CA" dirty="0" smtClean="0"/>
              <a:t>Normative publication ~2017</a:t>
            </a:r>
          </a:p>
          <a:p>
            <a:pPr lvl="1"/>
            <a:r>
              <a:rPr lang="en-CA" dirty="0" smtClean="0"/>
              <a:t>Dependent on adoption level and stability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Engagement opportunities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/>
              <a:t>Read the spec: </a:t>
            </a:r>
            <a:r>
              <a:rPr lang="en-AU" sz="2800" dirty="0">
                <a:hlinkClick r:id="rId2"/>
              </a:rPr>
              <a:t>http://hl7.org/fhir</a:t>
            </a:r>
            <a:endParaRPr lang="en-AU" sz="2800" dirty="0"/>
          </a:p>
          <a:p>
            <a:r>
              <a:rPr lang="en-AU" sz="2800" dirty="0" smtClean="0"/>
              <a:t>Follow </a:t>
            </a:r>
            <a:r>
              <a:rPr lang="en-AU" sz="2800" dirty="0"/>
              <a:t>#FHIR on Twitter</a:t>
            </a:r>
          </a:p>
          <a:p>
            <a:r>
              <a:rPr lang="en-AU" sz="2800" dirty="0"/>
              <a:t>Shape the specification:</a:t>
            </a:r>
          </a:p>
          <a:p>
            <a:pPr lvl="1"/>
            <a:r>
              <a:rPr lang="en-AU" sz="2400" dirty="0"/>
              <a:t>Make </a:t>
            </a:r>
            <a:r>
              <a:rPr lang="en-AU" sz="2400" dirty="0" smtClean="0"/>
              <a:t>comments (inline, tracker, </a:t>
            </a:r>
            <a:r>
              <a:rPr lang="en-AU" sz="2400" dirty="0"/>
              <a:t>wiki, </a:t>
            </a:r>
            <a:r>
              <a:rPr lang="en-AU" sz="2400" dirty="0" smtClean="0"/>
              <a:t>etc.)</a:t>
            </a:r>
            <a:endParaRPr lang="en-AU" sz="1800" dirty="0"/>
          </a:p>
          <a:p>
            <a:pPr lvl="1"/>
            <a:r>
              <a:rPr lang="en-AU" sz="2400" dirty="0" smtClean="0"/>
              <a:t>Try </a:t>
            </a:r>
            <a:r>
              <a:rPr lang="en-AU" sz="2400" dirty="0"/>
              <a:t>implementing it</a:t>
            </a:r>
          </a:p>
          <a:p>
            <a:pPr lvl="1"/>
            <a:r>
              <a:rPr lang="en-AU" sz="2400" dirty="0"/>
              <a:t>Make Ballot </a:t>
            </a:r>
            <a:r>
              <a:rPr lang="en-AU" sz="2400" dirty="0" smtClean="0"/>
              <a:t>comments</a:t>
            </a:r>
          </a:p>
          <a:p>
            <a:pPr lvl="1"/>
            <a:r>
              <a:rPr lang="en-AU" sz="2400" dirty="0" smtClean="0"/>
              <a:t>Come to a Connectathon!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74329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Education opportunities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a Working Group Meeting</a:t>
            </a:r>
          </a:p>
          <a:p>
            <a:pPr lvl="1"/>
            <a:r>
              <a:rPr lang="en-AU" sz="1900" dirty="0" smtClean="0"/>
              <a:t>Tutorials, </a:t>
            </a:r>
            <a:r>
              <a:rPr lang="en-AU" sz="1900" b="1" dirty="0" smtClean="0"/>
              <a:t>Connectathons</a:t>
            </a:r>
          </a:p>
          <a:p>
            <a:pPr lvl="1"/>
            <a:r>
              <a:rPr lang="en-AU" sz="1900" dirty="0" smtClean="0"/>
              <a:t>Jan 16-23 San Antonio</a:t>
            </a:r>
          </a:p>
          <a:p>
            <a:pPr lvl="1"/>
            <a:r>
              <a:rPr lang="en-AU" sz="1900" dirty="0" smtClean="0"/>
              <a:t>May 8-14 Paris</a:t>
            </a:r>
          </a:p>
          <a:p>
            <a:r>
              <a:rPr lang="en-AU" sz="2400" dirty="0" smtClean="0"/>
              <a:t>Attend an Implementation Workshop</a:t>
            </a:r>
          </a:p>
          <a:p>
            <a:pPr lvl="1"/>
            <a:r>
              <a:rPr lang="en-AU" sz="1900" dirty="0" smtClean="0"/>
              <a:t>Intensive tutorials, hands-on</a:t>
            </a:r>
          </a:p>
          <a:p>
            <a:pPr lvl="1"/>
            <a:r>
              <a:rPr lang="en-AU" sz="1900" dirty="0" smtClean="0"/>
              <a:t>November 10-13 Portland</a:t>
            </a:r>
          </a:p>
          <a:p>
            <a:r>
              <a:rPr lang="en-AU" sz="2400" dirty="0" smtClean="0"/>
              <a:t>FHIR Institute Webinars</a:t>
            </a:r>
          </a:p>
          <a:p>
            <a:pPr lvl="1"/>
            <a:r>
              <a:rPr lang="en-AU" sz="1900" dirty="0" smtClean="0"/>
              <a:t>October 20-24 </a:t>
            </a:r>
            <a:r>
              <a:rPr lang="en-AU" sz="1900" smtClean="0"/>
              <a:t>and December 1-5</a:t>
            </a:r>
            <a:endParaRPr lang="en-AU" sz="1900" dirty="0" smtClean="0"/>
          </a:p>
          <a:p>
            <a:r>
              <a:rPr lang="en-AU" sz="2400" dirty="0" smtClean="0"/>
              <a:t>FHIR Developer Days</a:t>
            </a:r>
          </a:p>
          <a:p>
            <a:pPr lvl="1"/>
            <a:r>
              <a:rPr lang="en-AU" sz="1900" dirty="0" smtClean="0"/>
              <a:t>Nov. 24-26 - Amsterdam</a:t>
            </a:r>
          </a:p>
          <a:p>
            <a:pPr lvl="1"/>
            <a:r>
              <a:rPr lang="en-CA" sz="2000" dirty="0" smtClean="0">
                <a:hlinkClick r:id="rId2"/>
              </a:rPr>
              <a:t>http://fhir.furore.com/Events/DevDays2014</a:t>
            </a:r>
            <a:endParaRPr lang="en-CA" sz="2000" dirty="0" smtClean="0"/>
          </a:p>
          <a:p>
            <a:pPr lvl="1"/>
            <a:endParaRPr lang="en-AU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>
                <a:hlinkClick r:id="rId2"/>
              </a:rPr>
              <a:t>http://hl7.org/fhir</a:t>
            </a:r>
            <a:r>
              <a:rPr lang="en-AU" sz="2800" dirty="0" smtClean="0"/>
              <a:t>	      	 </a:t>
            </a:r>
            <a:r>
              <a:rPr lang="en-AU" sz="2800" dirty="0" smtClean="0">
                <a:hlinkClick r:id="rId3"/>
              </a:rPr>
              <a:t>lloyd@lmckenzie.com</a:t>
            </a: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33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Lloyd McKenzie</a:t>
            </a:r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Gordon Point Informatics (GPi)</a:t>
            </a:r>
          </a:p>
          <a:p>
            <a:r>
              <a:rPr lang="en-US" b="1" noProof="0" dirty="0" smtClean="0"/>
              <a:t>Background:</a:t>
            </a:r>
          </a:p>
          <a:p>
            <a:pPr lvl="1"/>
            <a:r>
              <a:rPr lang="en-US" noProof="0" dirty="0" smtClean="0"/>
              <a:t>One of FHIR’s 3 principle editors</a:t>
            </a:r>
          </a:p>
          <a:p>
            <a:pPr lvl="1"/>
            <a:r>
              <a:rPr lang="en-US" noProof="0" dirty="0" smtClean="0"/>
              <a:t>Co-chair FHIR Management Group</a:t>
            </a:r>
          </a:p>
          <a:p>
            <a:pPr lvl="1"/>
            <a:r>
              <a:rPr lang="en-US" noProof="0" dirty="0" smtClean="0"/>
              <a:t>Co-chair HL7 Modeling &amp; Methodology</a:t>
            </a:r>
          </a:p>
          <a:p>
            <a:pPr lvl="1"/>
            <a:r>
              <a:rPr lang="en-US" noProof="0" dirty="0" smtClean="0"/>
              <a:t>Chair HL7 Canada Architecture &amp; Infrastructure</a:t>
            </a:r>
          </a:p>
          <a:p>
            <a:pPr lvl="1"/>
            <a:r>
              <a:rPr lang="en-US" noProof="0" dirty="0" smtClean="0"/>
              <a:t>Heavily involved in HL7 and healthcare exchange for last 15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10" t="6800" r="-73153"/>
          <a:stretch/>
        </p:blipFill>
        <p:spPr bwMode="auto">
          <a:xfrm>
            <a:off x="7047914" y="2954215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889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should:</a:t>
            </a:r>
          </a:p>
          <a:p>
            <a:pPr lvl="1"/>
            <a:r>
              <a:rPr lang="en-US" dirty="0" smtClean="0"/>
              <a:t>Be up to speed on FHIR-related news from the HL7 Working Group meeting and associated connectathons</a:t>
            </a:r>
            <a:endParaRPr lang="en-US" dirty="0"/>
          </a:p>
          <a:p>
            <a:pPr lvl="1"/>
            <a:r>
              <a:rPr lang="en-US" dirty="0" smtClean="0"/>
              <a:t>Understand what new content to expect as part of the next DSTU</a:t>
            </a:r>
          </a:p>
          <a:p>
            <a:pPr lvl="1"/>
            <a:r>
              <a:rPr lang="en-US" dirty="0" smtClean="0"/>
              <a:t>Be familiar with the plans for future releases and how FHIR is being used in early adoption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504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me first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799387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3068960"/>
            <a:ext cx="5112568" cy="1512168"/>
          </a:xfrm>
          <a:solidFill>
            <a:schemeClr val="bg1"/>
          </a:solidFill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“…all aspects of the FHIR specification are potentially subject to change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 bwMode="auto">
          <a:xfrm>
            <a:off x="323528" y="5085184"/>
            <a:ext cx="2520280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07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Change Requests to Date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7935847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 bwMode="auto">
          <a:xfrm>
            <a:off x="3059832" y="4365104"/>
            <a:ext cx="1296144" cy="50405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changing?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Some examples:</a:t>
            </a:r>
          </a:p>
          <a:p>
            <a:pPr lvl="1"/>
            <a:r>
              <a:rPr lang="en-CA" dirty="0" smtClean="0"/>
              <a:t>Questionnaire split into 2 resources</a:t>
            </a:r>
          </a:p>
          <a:p>
            <a:pPr lvl="2"/>
            <a:r>
              <a:rPr lang="en-CA" dirty="0" smtClean="0"/>
              <a:t>Questionnaire + QuestionnaireAnswers</a:t>
            </a:r>
          </a:p>
          <a:p>
            <a:pPr lvl="1"/>
            <a:r>
              <a:rPr lang="en-CA" dirty="0" smtClean="0"/>
              <a:t>Revamping of Profile &amp; Value Set</a:t>
            </a:r>
          </a:p>
          <a:p>
            <a:pPr lvl="1"/>
            <a:r>
              <a:rPr lang="en-CA" dirty="0" smtClean="0"/>
              <a:t>Optimized extension syntax in JSON</a:t>
            </a:r>
          </a:p>
          <a:p>
            <a:pPr lvl="2"/>
            <a:r>
              <a:rPr lang="en-CA" dirty="0" smtClean="0"/>
              <a:t>and somewhat in XML</a:t>
            </a:r>
          </a:p>
          <a:p>
            <a:pPr lvl="1"/>
            <a:r>
              <a:rPr lang="en-CA" dirty="0" smtClean="0"/>
              <a:t>New and re-named core elements, data types</a:t>
            </a:r>
          </a:p>
          <a:p>
            <a:pPr lvl="2"/>
            <a:r>
              <a:rPr lang="en-CA" dirty="0" smtClean="0"/>
              <a:t>E.g. Media.dateTime -&gt; Media.created</a:t>
            </a:r>
          </a:p>
          <a:p>
            <a:pPr lvl="2"/>
            <a:r>
              <a:rPr lang="en-CA" dirty="0" smtClean="0"/>
              <a:t>Contact -&gt; ContactPoint</a:t>
            </a:r>
          </a:p>
          <a:p>
            <a:pPr lvl="1"/>
            <a:r>
              <a:rPr lang="en-CA" dirty="0" smtClean="0"/>
              <a:t>Lots of typos, clarifications, improved wording</a:t>
            </a:r>
          </a:p>
          <a:p>
            <a:pPr lvl="1"/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New license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Have moved from custom license to Creative Commons Public Domain (cc0)</a:t>
            </a:r>
          </a:p>
          <a:p>
            <a:pPr lvl="1"/>
            <a:r>
              <a:rPr lang="en-CA" dirty="0" smtClean="0"/>
              <a:t>HL7 retains the trademark to the FHIR name and logo</a:t>
            </a:r>
          </a:p>
          <a:p>
            <a:pPr lvl="1"/>
            <a:r>
              <a:rPr lang="en-CA" dirty="0" smtClean="0"/>
              <a:t>If you wish to use “FHIR” in your product name or the logo in your product or literature, need HL7’s permission</a:t>
            </a:r>
          </a:p>
          <a:p>
            <a:pPr lvl="2"/>
            <a:r>
              <a:rPr lang="en-CA" dirty="0" smtClean="0">
                <a:hlinkClick r:id="rId2"/>
              </a:rPr>
              <a:t>fmgcontact@hl7.org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planned changes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QA targets for next release</a:t>
            </a:r>
          </a:p>
          <a:p>
            <a:pPr lvl="1"/>
            <a:r>
              <a:rPr lang="en-CA" dirty="0" smtClean="0"/>
              <a:t>Improved consistency of names</a:t>
            </a:r>
          </a:p>
          <a:p>
            <a:pPr lvl="2"/>
            <a:r>
              <a:rPr lang="en-CA" dirty="0" smtClean="0"/>
              <a:t>Domain familiarity still trumps consistency</a:t>
            </a:r>
          </a:p>
          <a:p>
            <a:pPr lvl="1"/>
            <a:r>
              <a:rPr lang="en-CA" dirty="0" smtClean="0"/>
              <a:t>Clearer definitions and resource boundaries</a:t>
            </a:r>
          </a:p>
          <a:p>
            <a:pPr lvl="2"/>
            <a:r>
              <a:rPr lang="en-CA" dirty="0" smtClean="0"/>
              <a:t>E.g. When to use Condition vs. Observation</a:t>
            </a:r>
          </a:p>
          <a:p>
            <a:pPr lvl="1"/>
            <a:r>
              <a:rPr lang="en-CA" dirty="0" smtClean="0"/>
              <a:t>Improved vocabulary</a:t>
            </a:r>
          </a:p>
          <a:p>
            <a:pPr lvl="2"/>
            <a:r>
              <a:rPr lang="en-CA" dirty="0" smtClean="0"/>
              <a:t>Fewer FHIR-specific codes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7659</TotalTime>
  <Words>900</Words>
  <Application>Microsoft Office PowerPoint</Application>
  <PresentationFormat>On-screen Show (4:3)</PresentationFormat>
  <Paragraphs>178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Refined</vt:lpstr>
      <vt:lpstr>HL7® FHIR®   Evolution and Status</vt:lpstr>
      <vt:lpstr>This presentation</vt:lpstr>
      <vt:lpstr>Who am I?</vt:lpstr>
      <vt:lpstr>Tutorial Objectives</vt:lpstr>
      <vt:lpstr>Read me first</vt:lpstr>
      <vt:lpstr>Change Requests to Date</vt:lpstr>
      <vt:lpstr>What’s changing?</vt:lpstr>
      <vt:lpstr>New license</vt:lpstr>
      <vt:lpstr>Other planned changes</vt:lpstr>
      <vt:lpstr>New Content</vt:lpstr>
      <vt:lpstr>New Content - Profiles</vt:lpstr>
      <vt:lpstr>New Content - Capabilities</vt:lpstr>
      <vt:lpstr>New content - Services</vt:lpstr>
      <vt:lpstr>Other changes</vt:lpstr>
      <vt:lpstr>FHIR is real</vt:lpstr>
      <vt:lpstr>Connectathons</vt:lpstr>
      <vt:lpstr>Connectathon Participation</vt:lpstr>
      <vt:lpstr>Clinical Connectathon</vt:lpstr>
      <vt:lpstr>Not just a U.S. thing anymore</vt:lpstr>
      <vt:lpstr>Timeline</vt:lpstr>
      <vt:lpstr>Engagement opportunities</vt:lpstr>
      <vt:lpstr>Education opportunities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246</cp:revision>
  <dcterms:created xsi:type="dcterms:W3CDTF">2012-12-03T20:41:34Z</dcterms:created>
  <dcterms:modified xsi:type="dcterms:W3CDTF">2014-09-30T18:44:14Z</dcterms:modified>
</cp:coreProperties>
</file>