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21" r:id="rId3"/>
    <p:sldId id="422" r:id="rId4"/>
    <p:sldId id="391" r:id="rId5"/>
    <p:sldId id="417" r:id="rId6"/>
    <p:sldId id="320" r:id="rId7"/>
    <p:sldId id="301" r:id="rId8"/>
    <p:sldId id="387" r:id="rId9"/>
    <p:sldId id="346" r:id="rId10"/>
    <p:sldId id="418" r:id="rId11"/>
    <p:sldId id="419" r:id="rId12"/>
    <p:sldId id="420" r:id="rId13"/>
    <p:sldId id="396" r:id="rId14"/>
    <p:sldId id="4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5" d="100"/>
          <a:sy n="105" d="100"/>
        </p:scale>
        <p:origin x="-17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08/09/2014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9:25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938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Implementers: Focus is those who write code, reference implementations &amp; test servers, APIs in 5 languages, connectathons, readable instances, instance examples, focus on “what do systems do now?”</a:t>
            </a:r>
          </a:p>
          <a:p>
            <a:endParaRPr lang="en-US" dirty="0" smtClean="0"/>
          </a:p>
          <a:p>
            <a:r>
              <a:rPr lang="en-US" dirty="0" smtClean="0"/>
              <a:t>Web technologies:</a:t>
            </a:r>
            <a:r>
              <a:rPr lang="en-US" baseline="0" dirty="0" smtClean="0"/>
              <a:t> XML, JSON, Use REST calls similar to Google, Amazon, leverage HTTPS, OAuth other industry technologies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Common Scenarios: 80%, us of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Human readability: like CDA, but everywhere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Paradigms: REST, Documents, Messages, Services – all use same structure &amp; templates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Free: No IP barriers to use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797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for gender is wrong . . 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5032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few systems will ever see more than 40-50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86657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Some doing</a:t>
            </a:r>
            <a:r>
              <a:rPr lang="en-CA" baseline="0" dirty="0" smtClean="0"/>
              <a:t> experimentation, others working toward full production or already there.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Even though FHIR is not fully baked, lots of implementers are rolling</a:t>
            </a:r>
            <a:r>
              <a:rPr lang="en-CA" baseline="0" dirty="0" smtClean="0"/>
              <a:t> out production code based on FHIR now.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Phone-based apps to access coverage info,</a:t>
            </a:r>
            <a:r>
              <a:rPr lang="en-CA" baseline="0" dirty="0" smtClean="0"/>
              <a:t> request coverage extensions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actually have a formal manifesto, but these are the principles we adhere to.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2013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2013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lloyd@lmckenzi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4-05%20Tutorials/Introduction%20to%20FHIR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1268760"/>
            <a:ext cx="6781800" cy="2559050"/>
          </a:xfrm>
        </p:spPr>
        <p:txBody>
          <a:bodyPr/>
          <a:lstStyle/>
          <a:p>
            <a:r>
              <a:rPr lang="en-AU" sz="4800" dirty="0" smtClean="0"/>
              <a:t>HL7 </a:t>
            </a:r>
            <a:r>
              <a:rPr lang="en-AU" sz="4800" dirty="0" smtClean="0"/>
              <a:t>Payer </a:t>
            </a:r>
            <a:r>
              <a:rPr lang="en-AU" sz="4800" dirty="0" smtClean="0"/>
              <a:t>Summit</a:t>
            </a:r>
            <a:br>
              <a:rPr lang="en-AU" sz="48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dirty="0" smtClean="0"/>
              <a:t>What is FHIR?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Sept 19, 2014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Resource?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pPr lvl="1"/>
            <a:r>
              <a:rPr lang="en-US" dirty="0" smtClean="0"/>
              <a:t>Patient, Practitioner, Organization, Location, Coverage, Invoice</a:t>
            </a:r>
          </a:p>
          <a:p>
            <a:r>
              <a:rPr lang="en-US" dirty="0" smtClean="0"/>
              <a:t>Clinical Concepts</a:t>
            </a:r>
          </a:p>
          <a:p>
            <a:pPr lvl="1"/>
            <a:r>
              <a:rPr lang="en-US" dirty="0" smtClean="0"/>
              <a:t>Allergy, Condition, Family History, Care Plan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Composition, Message, Profile,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2924944"/>
            <a:ext cx="2268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100-150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Total</a:t>
            </a:r>
          </a:p>
          <a:p>
            <a:r>
              <a:rPr lang="en-US" sz="4000" b="1" dirty="0" smtClean="0">
                <a:solidFill>
                  <a:schemeClr val="accent1"/>
                </a:solidFill>
              </a:rPr>
              <a:t>(ever)</a:t>
            </a:r>
            <a:endParaRPr lang="en-CA" sz="4000" b="1" dirty="0">
              <a:solidFill>
                <a:schemeClr val="accent1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979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Who’s using FHIR now?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Other SDOs (IHE, DICOM)</a:t>
            </a:r>
          </a:p>
          <a:p>
            <a:r>
              <a:rPr lang="en-CA" dirty="0" smtClean="0"/>
              <a:t>Government organizations (ONC, NHS)</a:t>
            </a:r>
          </a:p>
          <a:p>
            <a:r>
              <a:rPr lang="en-CA" dirty="0" smtClean="0"/>
              <a:t>Care delivery organizations (Kaiser, </a:t>
            </a:r>
            <a:r>
              <a:rPr lang="en-CA" dirty="0" smtClean="0"/>
              <a:t>Regenstrief</a:t>
            </a:r>
            <a:r>
              <a:rPr lang="en-CA" dirty="0" smtClean="0"/>
              <a:t>, Intermountain, etc.)</a:t>
            </a:r>
          </a:p>
          <a:p>
            <a:r>
              <a:rPr lang="en-CA" dirty="0" smtClean="0"/>
              <a:t>Vendors (Cerner, Epic, etc.)</a:t>
            </a:r>
          </a:p>
          <a:p>
            <a:r>
              <a:rPr lang="en-CA" dirty="0" smtClean="0"/>
              <a:t>Small start-ups</a:t>
            </a:r>
          </a:p>
          <a:p>
            <a:endParaRPr lang="en-CA" dirty="0" smtClean="0"/>
          </a:p>
          <a:p>
            <a:r>
              <a:rPr lang="en-CA" dirty="0" smtClean="0"/>
              <a:t>All over the world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Currently Draft Standard for Trial Use</a:t>
            </a:r>
          </a:p>
          <a:p>
            <a:pPr lvl="1"/>
            <a:r>
              <a:rPr lang="en-CA" dirty="0" smtClean="0"/>
              <a:t>No commitment to inter-version compatibility (yet)</a:t>
            </a:r>
          </a:p>
          <a:p>
            <a:pPr lvl="1"/>
            <a:r>
              <a:rPr lang="en-CA" dirty="0" smtClean="0"/>
              <a:t>Second DSTU version to be published Summer, 2015</a:t>
            </a:r>
          </a:p>
          <a:p>
            <a:pPr lvl="1"/>
            <a:r>
              <a:rPr lang="en-CA" dirty="0" smtClean="0"/>
              <a:t>Time for early adoption/experimentation/adjustment</a:t>
            </a:r>
          </a:p>
          <a:p>
            <a:r>
              <a:rPr lang="en-CA" dirty="0" smtClean="0"/>
              <a:t>Normative</a:t>
            </a:r>
          </a:p>
          <a:p>
            <a:pPr lvl="1"/>
            <a:r>
              <a:rPr lang="en-CA" dirty="0" smtClean="0"/>
              <a:t>Likely published in 2017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for </a:t>
            </a:r>
            <a:r>
              <a:rPr lang="en-AU" dirty="0" smtClean="0"/>
              <a:t>Payers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Opens up the possibility of REST-based claims processing</a:t>
            </a:r>
          </a:p>
          <a:p>
            <a:pPr lvl="1"/>
            <a:r>
              <a:rPr lang="en-AU" dirty="0" smtClean="0"/>
              <a:t>Mobile-friendly</a:t>
            </a:r>
          </a:p>
          <a:p>
            <a:r>
              <a:rPr lang="en-AU" dirty="0" smtClean="0"/>
              <a:t>May provide an easier platform for designing claims attachments</a:t>
            </a:r>
          </a:p>
          <a:p>
            <a:pPr lvl="1"/>
            <a:r>
              <a:rPr lang="en-AU" dirty="0" smtClean="0"/>
              <a:t>Easy to extend resources to have additional content specific to certain </a:t>
            </a:r>
            <a:r>
              <a:rPr lang="en-AU" dirty="0" smtClean="0"/>
              <a:t>payers</a:t>
            </a:r>
            <a:endParaRPr lang="en-AU" dirty="0" smtClean="0"/>
          </a:p>
          <a:p>
            <a:pPr lvl="1"/>
            <a:r>
              <a:rPr lang="en-AU" dirty="0" smtClean="0"/>
              <a:t>Questionnaire and Profile may be useful in guiding data capture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230799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CA" dirty="0">
              <a:solidFill>
                <a:srgbClr val="0070C0"/>
              </a:solidFill>
            </a:endParaRPr>
          </a:p>
          <a:p>
            <a:pPr lvl="0"/>
            <a:r>
              <a:rPr lang="en-CA" sz="3100" dirty="0" smtClean="0">
                <a:effectLst/>
                <a:hlinkClick r:id="rId3"/>
              </a:rPr>
              <a:t>http://hl7.org/fhir</a:t>
            </a:r>
            <a:endParaRPr lang="en-CA" sz="3100" dirty="0" smtClean="0">
              <a:effectLst/>
            </a:endParaRPr>
          </a:p>
          <a:p>
            <a:pPr lvl="0"/>
            <a:endParaRPr lang="en-CA" dirty="0"/>
          </a:p>
          <a:p>
            <a:pPr lvl="0"/>
            <a:r>
              <a:rPr lang="en-CA" sz="3100" dirty="0" smtClean="0">
                <a:effectLst/>
              </a:rPr>
              <a:t>Twitter: #FHIR</a:t>
            </a:r>
          </a:p>
          <a:p>
            <a:pPr lvl="0"/>
            <a:endParaRPr lang="en-CA" dirty="0" smtClean="0"/>
          </a:p>
          <a:p>
            <a:pPr lvl="0"/>
            <a:r>
              <a:rPr lang="en-CA" sz="3100" dirty="0" smtClean="0">
                <a:effectLst/>
              </a:rPr>
              <a:t>Me: </a:t>
            </a:r>
            <a:r>
              <a:rPr lang="en-CA" sz="3100" dirty="0" smtClean="0">
                <a:effectLst/>
                <a:hlinkClick r:id="rId4"/>
              </a:rPr>
              <a:t>lloyd@lmckenzie.com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8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gforge.hl7.org/svn/fhir/trunk/presentations/2014-09 Tutorials/FHIR for </a:t>
            </a:r>
            <a:r>
              <a:rPr lang="en-CA" dirty="0" smtClean="0">
                <a:hlinkClick r:id="rId2"/>
              </a:rPr>
              <a:t>Payers </a:t>
            </a:r>
            <a:r>
              <a:rPr lang="en-CA" dirty="0" smtClean="0">
                <a:hlinkClick r:id="rId2"/>
              </a:rPr>
              <a:t>1.pptx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</a:t>
            </a:r>
            <a:r>
              <a:rPr lang="en-CA" u="sng" dirty="0" smtClean="0">
                <a:hlinkClick r:id="rId3"/>
              </a:rPr>
              <a:t>Un-ported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</a:t>
            </a:r>
            <a:br>
              <a:rPr lang="en-US" dirty="0" smtClean="0"/>
            </a:br>
            <a:r>
              <a:rPr lang="en-US" dirty="0" smtClean="0"/>
              <a:t>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Gordon Point Informatics (GPi)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047914" y="2954215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Brief Introduction to FHIR</a:t>
            </a:r>
          </a:p>
          <a:p>
            <a:r>
              <a:rPr lang="en-AU" dirty="0" smtClean="0"/>
              <a:t>Timeline, status &amp; who’s using it</a:t>
            </a:r>
          </a:p>
          <a:p>
            <a:r>
              <a:rPr lang="en-AU" dirty="0" smtClean="0"/>
              <a:t>Where FHIR may fit for claims-related exchange</a:t>
            </a:r>
          </a:p>
        </p:txBody>
      </p:sp>
    </p:spTree>
    <p:extLst>
      <p:ext uri="{BB962C8B-B14F-4D97-AF65-F5344CB8AC3E}">
        <p14:creationId xmlns="" xmlns:p14="http://schemas.microsoft.com/office/powerpoint/2010/main" val="6453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acronym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Fast (to design &amp; to implement)</a:t>
            </a:r>
          </a:p>
          <a:p>
            <a:pPr lvl="1"/>
            <a:r>
              <a:rPr lang="en-US" dirty="0" smtClean="0"/>
              <a:t>Relative – No technology can make integration as fast as we’d like</a:t>
            </a:r>
          </a:p>
          <a:p>
            <a:r>
              <a:rPr lang="en-US" dirty="0" smtClean="0"/>
              <a:t>H – Health</a:t>
            </a:r>
          </a:p>
          <a:p>
            <a:pPr lvl="1"/>
            <a:r>
              <a:rPr lang="en-US" dirty="0" smtClean="0"/>
              <a:t>That’s why we’re here</a:t>
            </a:r>
          </a:p>
          <a:p>
            <a:r>
              <a:rPr lang="en-US" dirty="0" smtClean="0"/>
              <a:t>I – Interoperable</a:t>
            </a:r>
          </a:p>
          <a:p>
            <a:pPr lvl="1"/>
            <a:r>
              <a:rPr lang="en-US" dirty="0" smtClean="0"/>
              <a:t>Ditto</a:t>
            </a:r>
          </a:p>
          <a:p>
            <a:r>
              <a:rPr lang="en-US" dirty="0" smtClean="0"/>
              <a:t>R – Resources</a:t>
            </a:r>
          </a:p>
          <a:p>
            <a:pPr lvl="1"/>
            <a:r>
              <a:rPr lang="en-US" dirty="0" smtClean="0"/>
              <a:t>Building blocks – more on these to follow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856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Manifesto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Focus on </a:t>
            </a:r>
            <a:r>
              <a:rPr lang="en-US" b="1" dirty="0" smtClean="0"/>
              <a:t>Implementers</a:t>
            </a:r>
          </a:p>
          <a:p>
            <a:r>
              <a:rPr lang="en-US" dirty="0"/>
              <a:t>Leverage cross-industry </a:t>
            </a:r>
            <a:r>
              <a:rPr lang="en-US" b="1" dirty="0"/>
              <a:t>web technologies</a:t>
            </a:r>
          </a:p>
          <a:p>
            <a:pPr lvl="0"/>
            <a:r>
              <a:rPr lang="en-US" dirty="0" smtClean="0"/>
              <a:t>Target support for </a:t>
            </a:r>
            <a:r>
              <a:rPr lang="en-US" b="1" dirty="0" smtClean="0"/>
              <a:t>common</a:t>
            </a:r>
            <a:r>
              <a:rPr lang="en-US" dirty="0" smtClean="0"/>
              <a:t> </a:t>
            </a:r>
            <a:r>
              <a:rPr lang="en-US" b="1" dirty="0" smtClean="0"/>
              <a:t>scenarios</a:t>
            </a:r>
          </a:p>
          <a:p>
            <a:r>
              <a:rPr lang="en-US" dirty="0" smtClean="0"/>
              <a:t>Require </a:t>
            </a:r>
            <a:r>
              <a:rPr lang="en-US" b="1" dirty="0" smtClean="0"/>
              <a:t>human readability</a:t>
            </a:r>
            <a:r>
              <a:rPr lang="en-US" dirty="0" smtClean="0"/>
              <a:t> as base level of interoperability</a:t>
            </a:r>
          </a:p>
          <a:p>
            <a:r>
              <a:rPr lang="en-US" b="0" dirty="0" smtClean="0"/>
              <a:t>Support multiple </a:t>
            </a:r>
            <a:r>
              <a:rPr lang="en-US" b="1" dirty="0" smtClean="0"/>
              <a:t>paradigms </a:t>
            </a:r>
            <a:r>
              <a:rPr lang="en-US" b="0" dirty="0" smtClean="0"/>
              <a:t>&amp; architectures</a:t>
            </a:r>
          </a:p>
          <a:p>
            <a:pPr>
              <a:defRPr/>
            </a:pPr>
            <a:r>
              <a:rPr lang="en-US" dirty="0"/>
              <a:t>Make content </a:t>
            </a:r>
            <a:r>
              <a:rPr lang="en-US" b="1" dirty="0"/>
              <a:t>freely available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3100" b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Demonstrate best practice </a:t>
            </a:r>
            <a:r>
              <a:rPr lang="en-US" sz="3100" b="1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governance</a:t>
            </a:r>
            <a:endParaRPr lang="en-CA" sz="3100" dirty="0" smtClean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179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l7.org/implement/standards/FHIR/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7560840" cy="63063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0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resources . . 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250657" y="3176791"/>
            <a:ext cx="1577975" cy="1901825"/>
            <a:chOff x="4250657" y="3176791"/>
            <a:chExt cx="1577975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355976" y="3589094"/>
              <a:ext cx="100811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Lab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774" y="328498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Related</a:t>
              </a:r>
            </a:p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Person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67744" y="3284984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86389" y="5013176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95115" y="1724725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Location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86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6755</TotalTime>
  <Words>644</Words>
  <Application>Microsoft Office PowerPoint</Application>
  <PresentationFormat>On-screen Show (4:3)</PresentationFormat>
  <Paragraphs>132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Refined</vt:lpstr>
      <vt:lpstr>HL7 Payer Summit  What is FHIR?</vt:lpstr>
      <vt:lpstr>This presentation</vt:lpstr>
      <vt:lpstr>Who am I?</vt:lpstr>
      <vt:lpstr>Content</vt:lpstr>
      <vt:lpstr>The acronym</vt:lpstr>
      <vt:lpstr>FHIR Manifesto</vt:lpstr>
      <vt:lpstr>Resources</vt:lpstr>
      <vt:lpstr>Slide 8</vt:lpstr>
      <vt:lpstr>It’s all about the resources . . .</vt:lpstr>
      <vt:lpstr>What’s a Resource?</vt:lpstr>
      <vt:lpstr>Who’s using FHIR now?</vt:lpstr>
      <vt:lpstr>FHIR Timeline</vt:lpstr>
      <vt:lpstr>FHIR for Payers</vt:lpstr>
      <vt:lpstr>FHIR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155</cp:revision>
  <dcterms:created xsi:type="dcterms:W3CDTF">2012-12-03T20:41:34Z</dcterms:created>
  <dcterms:modified xsi:type="dcterms:W3CDTF">2014-09-08T14:52:08Z</dcterms:modified>
</cp:coreProperties>
</file>