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21" r:id="rId3"/>
    <p:sldId id="423" r:id="rId4"/>
    <p:sldId id="391" r:id="rId5"/>
    <p:sldId id="424" r:id="rId6"/>
    <p:sldId id="425" r:id="rId7"/>
    <p:sldId id="428" r:id="rId8"/>
    <p:sldId id="430" r:id="rId9"/>
    <p:sldId id="426" r:id="rId10"/>
    <p:sldId id="427" r:id="rId11"/>
    <p:sldId id="429" r:id="rId12"/>
    <p:sldId id="431" r:id="rId13"/>
    <p:sldId id="4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82" d="100"/>
          <a:sy n="82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8/09/14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Claims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05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608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Reimbursement </a:t>
            </a:r>
            <a:r>
              <a:rPr lang="en-US" dirty="0" err="1" smtClean="0"/>
              <a:t>vs</a:t>
            </a:r>
            <a:r>
              <a:rPr lang="en-US" dirty="0" smtClean="0"/>
              <a:t> clinical</a:t>
            </a:r>
            <a:r>
              <a:rPr lang="en-US" baseline="0" dirty="0" smtClean="0"/>
              <a:t> focus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651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Provanance</a:t>
            </a:r>
            <a:r>
              <a:rPr lang="en-US" dirty="0" smtClean="0"/>
              <a:t> &amp; </a:t>
            </a:r>
            <a:r>
              <a:rPr lang="en-US" dirty="0" err="1" smtClean="0"/>
              <a:t>secutity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6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Provenance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83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63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forge.hl7.org/svn/fhir/trunk/presentations/2014-05%20Tutorials/Introduction%20to%20FHIR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hirblog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6781800" cy="2559050"/>
          </a:xfrm>
        </p:spPr>
        <p:txBody>
          <a:bodyPr/>
          <a:lstStyle/>
          <a:p>
            <a:r>
              <a:rPr lang="en-AU" sz="4800" dirty="0" smtClean="0"/>
              <a:t>HL7 Payer Summit</a:t>
            </a:r>
            <a:br>
              <a:rPr lang="en-AU" sz="4800" dirty="0" smtClean="0"/>
            </a:b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5400" dirty="0" smtClean="0"/>
              <a:t>More </a:t>
            </a:r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Hay</a:t>
            </a:r>
          </a:p>
          <a:p>
            <a:r>
              <a:rPr lang="en-AU" dirty="0" smtClean="0"/>
              <a:t>Sept 19,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549930" cy="43204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11560" y="2420888"/>
            <a:ext cx="1080120" cy="1800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" name="Picture 8" descr="icon-fhir-720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869160"/>
            <a:ext cx="720080" cy="980728"/>
          </a:xfrm>
          <a:prstGeom prst="rect">
            <a:avLst/>
          </a:prstGeom>
        </p:spPr>
      </p:pic>
      <p:pic>
        <p:nvPicPr>
          <p:cNvPr id="8" name="Picture 7" descr="icon-fhir-720.png"/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9" y="3789040"/>
            <a:ext cx="581575" cy="792088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 bwMode="auto">
          <a:xfrm>
            <a:off x="539552" y="2060848"/>
            <a:ext cx="504056" cy="72008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Txt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3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9-08 at 8.24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04448" cy="3665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6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</a:t>
            </a:r>
          </a:p>
          <a:p>
            <a:r>
              <a:rPr lang="en-US" dirty="0" smtClean="0"/>
              <a:t>EMR systems</a:t>
            </a:r>
          </a:p>
          <a:p>
            <a:r>
              <a:rPr lang="en-US" dirty="0" smtClean="0"/>
              <a:t>Patient Portals</a:t>
            </a:r>
          </a:p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3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claims data to improve patient care – and not just by funding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8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gforge.hl7.org/svn/fhir/trunk/presentations/2014-09 Tutorials/FHIR for Payers 2.pptx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David Hay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Orion Healthcare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Trained as MD, been in Health IT 30 years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Chair HL7 New Zealand</a:t>
            </a:r>
          </a:p>
          <a:p>
            <a:pPr lvl="1"/>
            <a:r>
              <a:rPr lang="en-US" dirty="0" smtClean="0"/>
              <a:t>FHIR Blogger (</a:t>
            </a:r>
            <a:r>
              <a:rPr lang="en-US" dirty="0" smtClean="0">
                <a:hlinkClick r:id="rId2"/>
              </a:rPr>
              <a:t>http://fhirblog.com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68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more FHIR features </a:t>
            </a:r>
          </a:p>
          <a:p>
            <a:pPr lvl="1"/>
            <a:r>
              <a:rPr lang="en-AU" dirty="0" smtClean="0"/>
              <a:t>Profiles &amp; Extensions</a:t>
            </a:r>
          </a:p>
          <a:p>
            <a:pPr lvl="1"/>
            <a:r>
              <a:rPr lang="en-AU" dirty="0" smtClean="0"/>
              <a:t>Versions</a:t>
            </a:r>
          </a:p>
          <a:p>
            <a:pPr lvl="1"/>
            <a:r>
              <a:rPr lang="en-AU" dirty="0" smtClean="0"/>
              <a:t>Paradigms</a:t>
            </a:r>
          </a:p>
          <a:p>
            <a:r>
              <a:rPr lang="en-AU" dirty="0" smtClean="0"/>
              <a:t>Deriving clinical information from claims data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453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Keeping things simple</a:t>
            </a:r>
          </a:p>
          <a:p>
            <a:pPr lvl="1"/>
            <a:r>
              <a:rPr lang="en-US" dirty="0" smtClean="0"/>
              <a:t>The infamous 80%</a:t>
            </a:r>
          </a:p>
          <a:p>
            <a:r>
              <a:rPr lang="en-US" dirty="0" smtClean="0"/>
              <a:t>Machine readable</a:t>
            </a:r>
          </a:p>
          <a:p>
            <a:pPr lvl="1"/>
            <a:r>
              <a:rPr lang="en-US" dirty="0" smtClean="0"/>
              <a:t>Registries</a:t>
            </a:r>
          </a:p>
          <a:p>
            <a:pPr lvl="1"/>
            <a:r>
              <a:rPr lang="en-US" dirty="0" smtClean="0"/>
              <a:t>“Standard”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1551536" y="4869160"/>
            <a:ext cx="1944216" cy="115212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1576" y="5445224"/>
            <a:ext cx="1368152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Extension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3279728" y="4797152"/>
            <a:ext cx="2736304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5896" y="5868560"/>
            <a:ext cx="4389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extension points to its profile</a:t>
            </a:r>
          </a:p>
          <a:p>
            <a:r>
              <a:rPr lang="en-US" sz="1600" dirty="0" smtClean="0"/>
              <a:t>Can be (and probably are) on different servers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03864" y="5497487"/>
            <a:ext cx="29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HTTP://server/Profile/</a:t>
            </a:r>
            <a:r>
              <a:rPr lang="en-US" sz="1400" dirty="0" err="1" smtClean="0"/>
              <a:t>nzpatient#iwi</a:t>
            </a:r>
            <a:endParaRPr lang="en-US" sz="1400" dirty="0"/>
          </a:p>
        </p:txBody>
      </p:sp>
      <p:sp>
        <p:nvSpPr>
          <p:cNvPr id="11" name="Can 10"/>
          <p:cNvSpPr/>
          <p:nvPr/>
        </p:nvSpPr>
        <p:spPr bwMode="auto">
          <a:xfrm>
            <a:off x="6160048" y="4005064"/>
            <a:ext cx="1080120" cy="1152128"/>
          </a:xfrm>
          <a:prstGeom prst="can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Registry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456184"/>
          </a:xfrm>
        </p:spPr>
        <p:txBody>
          <a:bodyPr/>
          <a:lstStyle/>
          <a:p>
            <a:r>
              <a:rPr lang="en-US" dirty="0" smtClean="0"/>
              <a:t>Resources can change</a:t>
            </a:r>
          </a:p>
          <a:p>
            <a:pPr lvl="1"/>
            <a:r>
              <a:rPr lang="en-US" dirty="0" smtClean="0"/>
              <a:t>Need to preserve ‘history’ of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Picture 4" descr="Screen Shot 2014-09-08 at 8.32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17032"/>
            <a:ext cx="5112568" cy="25453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536" y="2996952"/>
            <a:ext cx="374441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Able </a:t>
            </a:r>
            <a:r>
              <a:rPr lang="en-US" dirty="0" smtClean="0"/>
              <a:t>to get:</a:t>
            </a:r>
            <a:endParaRPr lang="en-US" dirty="0"/>
          </a:p>
          <a:p>
            <a:pPr lvl="1"/>
            <a:r>
              <a:rPr lang="en-US" dirty="0"/>
              <a:t>Most recent version</a:t>
            </a:r>
          </a:p>
          <a:p>
            <a:pPr lvl="1"/>
            <a:r>
              <a:rPr lang="en-US" dirty="0"/>
              <a:t>Get history of change</a:t>
            </a:r>
          </a:p>
          <a:p>
            <a:pPr lvl="1"/>
            <a:r>
              <a:rPr lang="en-US" dirty="0"/>
              <a:t>Specific version</a:t>
            </a:r>
          </a:p>
        </p:txBody>
      </p:sp>
    </p:spTree>
    <p:extLst>
      <p:ext uri="{BB962C8B-B14F-4D97-AF65-F5344CB8AC3E}">
        <p14:creationId xmlns:p14="http://schemas.microsoft.com/office/powerpoint/2010/main" val="20377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82008" y="2277303"/>
            <a:ext cx="1738064" cy="2975900"/>
            <a:chOff x="3482008" y="1707977"/>
            <a:chExt cx="1738064" cy="2231925"/>
          </a:xfrm>
          <a:solidFill>
            <a:srgbClr val="008000">
              <a:alpha val="54000"/>
            </a:srgbClr>
          </a:solidFill>
        </p:grpSpPr>
        <p:sp>
          <p:nvSpPr>
            <p:cNvPr id="15" name="Can 14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2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/>
          </p:spPr>
        </p:pic>
        <p:pic>
          <p:nvPicPr>
            <p:cNvPr id="2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/>
          </p:spPr>
        </p:pic>
        <p:pic>
          <p:nvPicPr>
            <p:cNvPr id="3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grp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</p:grpSp>
      <p:grpSp>
        <p:nvGrpSpPr>
          <p:cNvPr id="3" name="Group 2"/>
          <p:cNvGrpSpPr/>
          <p:nvPr/>
        </p:nvGrpSpPr>
        <p:grpSpPr>
          <a:xfrm>
            <a:off x="35496" y="1892829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3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</a:t>
              </a:r>
              <a:r>
                <a:rPr lang="en-US" dirty="0" smtClean="0">
                  <a:solidFill>
                    <a:srgbClr val="636360"/>
                  </a:solidFill>
                </a:rPr>
                <a:t>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1640" y="1867332"/>
              <a:ext cx="2456950" cy="1390218"/>
            </a:xfrm>
            <a:prstGeom prst="rightArrow">
              <a:avLst>
                <a:gd name="adj1" fmla="val 67500"/>
                <a:gd name="adj2" fmla="val 48359"/>
              </a:avLst>
            </a:prstGeom>
            <a:solidFill>
              <a:srgbClr val="3366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Message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68096" y="2671601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17272" y="2594745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173729" y="2648526"/>
            <a:ext cx="6724918" cy="3553824"/>
            <a:chOff x="3173728" y="1986394"/>
            <a:chExt cx="6724918" cy="2665369"/>
          </a:xfrm>
        </p:grpSpPr>
        <p:pic>
          <p:nvPicPr>
            <p:cNvPr id="8" name="Picture 7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ight Arrow 33"/>
            <p:cNvSpPr/>
            <p:nvPr/>
          </p:nvSpPr>
          <p:spPr>
            <a:xfrm>
              <a:off x="5220071" y="1986394"/>
              <a:ext cx="2549538" cy="1615534"/>
            </a:xfrm>
            <a:prstGeom prst="rightArrow">
              <a:avLst>
                <a:gd name="adj1" fmla="val 67500"/>
                <a:gd name="adj2" fmla="val 48359"/>
              </a:avLst>
            </a:prstGeom>
            <a:solidFill>
              <a:srgbClr val="3366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</a:t>
              </a:r>
              <a:r>
                <a:rPr lang="en-US" dirty="0" smtClean="0">
                  <a:solidFill>
                    <a:srgbClr val="FFFFFF"/>
                  </a:solidFill>
                </a:rPr>
                <a:t>Document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3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73728" y="4305514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636360"/>
                  </a:solidFill>
                </a:rPr>
                <a:t>…Package </a:t>
              </a:r>
              <a:r>
                <a:rPr lang="en-US" dirty="0">
                  <a:solidFill>
                    <a:srgbClr val="636360"/>
                  </a:solidFill>
                </a:rPr>
                <a:t>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 smtClean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7" y="5144053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4554775">
            <a:off x="2503347" y="4676535"/>
            <a:ext cx="1041867" cy="1076892"/>
          </a:xfrm>
          <a:prstGeom prst="down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23528" y="692696"/>
            <a:ext cx="6552728" cy="11521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Multiple Paradigms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Clinical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Aggregation of claims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Pharmacy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Provenance</a:t>
            </a:r>
            <a:endParaRPr lang="en-US" dirty="0"/>
          </a:p>
          <a:p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652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related Clinical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</a:t>
            </a:r>
          </a:p>
          <a:p>
            <a:r>
              <a:rPr lang="en-US" dirty="0" smtClean="0"/>
              <a:t>PCP history</a:t>
            </a:r>
          </a:p>
          <a:p>
            <a:r>
              <a:rPr lang="en-US" dirty="0" smtClean="0"/>
              <a:t>Problems (Conditions)</a:t>
            </a:r>
          </a:p>
          <a:p>
            <a:r>
              <a:rPr lang="en-US" dirty="0" smtClean="0"/>
              <a:t>Dispensed / Administered Medications</a:t>
            </a:r>
          </a:p>
          <a:p>
            <a:r>
              <a:rPr lang="en-US" dirty="0" smtClean="0"/>
              <a:t>Procedures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71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6950</TotalTime>
  <Words>329</Words>
  <Application>Microsoft Macintosh PowerPoint</Application>
  <PresentationFormat>On-screen Show (4:3)</PresentationFormat>
  <Paragraphs>98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Refined</vt:lpstr>
      <vt:lpstr>HL7 Payer Summit  More FHIR</vt:lpstr>
      <vt:lpstr>This presentation</vt:lpstr>
      <vt:lpstr>Who am I?</vt:lpstr>
      <vt:lpstr>Agenda</vt:lpstr>
      <vt:lpstr>Profiles &amp; Extensions</vt:lpstr>
      <vt:lpstr>Versions</vt:lpstr>
      <vt:lpstr>PowerPoint Presentation</vt:lpstr>
      <vt:lpstr>Deriving Clinical Value</vt:lpstr>
      <vt:lpstr>Claims related Clinical Information</vt:lpstr>
      <vt:lpstr>Possible Architecture</vt:lpstr>
      <vt:lpstr>Resources</vt:lpstr>
      <vt:lpstr>Consuming the data</vt:lpstr>
      <vt:lpstr>The Message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David Hay</cp:lastModifiedBy>
  <cp:revision>188</cp:revision>
  <dcterms:created xsi:type="dcterms:W3CDTF">2012-12-03T20:41:34Z</dcterms:created>
  <dcterms:modified xsi:type="dcterms:W3CDTF">2014-09-08T05:18:48Z</dcterms:modified>
</cp:coreProperties>
</file>