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6"/>
  </p:notesMasterIdLst>
  <p:sldIdLst>
    <p:sldId id="256" r:id="rId2"/>
    <p:sldId id="324" r:id="rId3"/>
    <p:sldId id="443" r:id="rId4"/>
    <p:sldId id="444" r:id="rId5"/>
    <p:sldId id="457" r:id="rId6"/>
    <p:sldId id="284" r:id="rId7"/>
    <p:sldId id="285" r:id="rId8"/>
    <p:sldId id="315" r:id="rId9"/>
    <p:sldId id="286" r:id="rId10"/>
    <p:sldId id="313" r:id="rId11"/>
    <p:sldId id="316" r:id="rId12"/>
    <p:sldId id="403" r:id="rId13"/>
    <p:sldId id="462" r:id="rId14"/>
    <p:sldId id="319" r:id="rId15"/>
    <p:sldId id="320" r:id="rId16"/>
    <p:sldId id="321" r:id="rId17"/>
    <p:sldId id="322" r:id="rId18"/>
    <p:sldId id="323" r:id="rId19"/>
    <p:sldId id="456" r:id="rId20"/>
    <p:sldId id="326" r:id="rId21"/>
    <p:sldId id="404" r:id="rId22"/>
    <p:sldId id="405" r:id="rId23"/>
    <p:sldId id="461" r:id="rId24"/>
    <p:sldId id="445" r:id="rId25"/>
    <p:sldId id="407" r:id="rId26"/>
    <p:sldId id="467" r:id="rId27"/>
    <p:sldId id="468" r:id="rId28"/>
    <p:sldId id="448" r:id="rId29"/>
    <p:sldId id="458" r:id="rId30"/>
    <p:sldId id="463" r:id="rId31"/>
    <p:sldId id="464" r:id="rId32"/>
    <p:sldId id="469" r:id="rId33"/>
    <p:sldId id="470" r:id="rId34"/>
    <p:sldId id="289" r:id="rId35"/>
    <p:sldId id="301" r:id="rId36"/>
    <p:sldId id="298" r:id="rId37"/>
    <p:sldId id="453" r:id="rId38"/>
    <p:sldId id="303" r:id="rId39"/>
    <p:sldId id="387" r:id="rId40"/>
    <p:sldId id="460" r:id="rId41"/>
    <p:sldId id="418" r:id="rId42"/>
    <p:sldId id="419" r:id="rId43"/>
    <p:sldId id="431" r:id="rId44"/>
    <p:sldId id="432" r:id="rId45"/>
    <p:sldId id="359" r:id="rId46"/>
    <p:sldId id="486" r:id="rId47"/>
    <p:sldId id="429" r:id="rId48"/>
    <p:sldId id="430" r:id="rId49"/>
    <p:sldId id="454" r:id="rId50"/>
    <p:sldId id="348" r:id="rId51"/>
    <p:sldId id="347" r:id="rId52"/>
    <p:sldId id="465" r:id="rId53"/>
    <p:sldId id="466" r:id="rId54"/>
    <p:sldId id="402" r:id="rId55"/>
    <p:sldId id="349" r:id="rId56"/>
    <p:sldId id="426" r:id="rId57"/>
    <p:sldId id="427" r:id="rId58"/>
    <p:sldId id="473" r:id="rId59"/>
    <p:sldId id="290" r:id="rId60"/>
    <p:sldId id="299" r:id="rId61"/>
    <p:sldId id="420" r:id="rId62"/>
    <p:sldId id="487" r:id="rId63"/>
    <p:sldId id="488" r:id="rId64"/>
    <p:sldId id="489" r:id="rId65"/>
    <p:sldId id="490" r:id="rId66"/>
    <p:sldId id="491" r:id="rId67"/>
    <p:sldId id="492" r:id="rId68"/>
    <p:sldId id="421" r:id="rId69"/>
    <p:sldId id="504" r:id="rId70"/>
    <p:sldId id="502" r:id="rId71"/>
    <p:sldId id="503" r:id="rId72"/>
    <p:sldId id="493" r:id="rId73"/>
    <p:sldId id="494" r:id="rId74"/>
    <p:sldId id="495" r:id="rId75"/>
    <p:sldId id="496" r:id="rId76"/>
    <p:sldId id="497" r:id="rId77"/>
    <p:sldId id="498" r:id="rId78"/>
    <p:sldId id="499" r:id="rId79"/>
    <p:sldId id="500" r:id="rId80"/>
    <p:sldId id="422" r:id="rId81"/>
    <p:sldId id="413" r:id="rId82"/>
    <p:sldId id="414" r:id="rId83"/>
    <p:sldId id="415" r:id="rId84"/>
    <p:sldId id="416" r:id="rId85"/>
    <p:sldId id="417" r:id="rId86"/>
    <p:sldId id="501" r:id="rId87"/>
    <p:sldId id="395" r:id="rId88"/>
    <p:sldId id="350" r:id="rId89"/>
    <p:sldId id="351" r:id="rId90"/>
    <p:sldId id="433" r:id="rId91"/>
    <p:sldId id="434" r:id="rId92"/>
    <p:sldId id="435" r:id="rId93"/>
    <p:sldId id="391" r:id="rId94"/>
    <p:sldId id="336" r:id="rId95"/>
    <p:sldId id="437" r:id="rId96"/>
    <p:sldId id="438" r:id="rId97"/>
    <p:sldId id="439" r:id="rId98"/>
    <p:sldId id="440" r:id="rId99"/>
    <p:sldId id="441" r:id="rId100"/>
    <p:sldId id="442" r:id="rId101"/>
    <p:sldId id="366" r:id="rId102"/>
    <p:sldId id="367" r:id="rId103"/>
    <p:sldId id="369" r:id="rId104"/>
    <p:sldId id="477" r:id="rId105"/>
    <p:sldId id="479" r:id="rId106"/>
    <p:sldId id="478" r:id="rId107"/>
    <p:sldId id="480" r:id="rId108"/>
    <p:sldId id="481" r:id="rId109"/>
    <p:sldId id="482" r:id="rId110"/>
    <p:sldId id="483" r:id="rId111"/>
    <p:sldId id="484" r:id="rId112"/>
    <p:sldId id="505" r:id="rId113"/>
    <p:sldId id="506" r:id="rId114"/>
    <p:sldId id="485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41" d="100"/>
          <a:sy n="41" d="100"/>
        </p:scale>
        <p:origin x="-10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19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 custLinFactNeighborX="-2141" custLinFactNeighborY="29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 custLinFactX="-9833" custLinFactY="16480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 custLinFactX="11440" custLinFactY="-4792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 custLinFactNeighborX="3747" custLinFactNeighborY="4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291E3CE-FEF7-934D-9F08-99372A06BACC}" type="presOf" srcId="{1439D559-D189-4FF1-A4FB-F22A15A268D1}" destId="{B6C28692-8BAE-4E06-A3BE-9AAFCCA84D47}" srcOrd="0" destOrd="0" presId="urn:microsoft.com/office/officeart/2005/8/layout/matrix3"/>
    <dgm:cxn modelId="{7C8EACF8-9900-A840-9062-026AA0FF531C}" type="presOf" srcId="{3E4F9D75-D5D8-4314-ACBD-27833A7F9B37}" destId="{0F528374-3DE1-4486-B71C-82DC73192314}" srcOrd="0" destOrd="0" presId="urn:microsoft.com/office/officeart/2005/8/layout/matrix3"/>
    <dgm:cxn modelId="{939B11B7-C44F-FF4B-85C1-B6FD9FF8598E}" type="presOf" srcId="{D1EB14A3-E50B-4C6B-8B85-FC2F1AA58ED5}" destId="{ECAE1A64-3C26-4CD0-8055-16154FF0361B}" srcOrd="0" destOrd="0" presId="urn:microsoft.com/office/officeart/2005/8/layout/matrix3"/>
    <dgm:cxn modelId="{E893CCFC-B2E8-3841-84C6-43F12BA6423E}" type="presOf" srcId="{95D9FA2A-C5BC-4752-8E72-6799C0FBC1C6}" destId="{C9DED484-765B-4B50-9650-386C82457535}" srcOrd="0" destOrd="0" presId="urn:microsoft.com/office/officeart/2005/8/layout/matrix3"/>
    <dgm:cxn modelId="{885E1351-4F20-A94D-8979-BC674CAF2A8E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E5C94D9-308F-8443-9EF8-3AAA76A5C8B2}" type="presParOf" srcId="{0F528374-3DE1-4486-B71C-82DC73192314}" destId="{7476B03F-5A87-4E08-A32E-D8B9821AFAB6}" srcOrd="0" destOrd="0" presId="urn:microsoft.com/office/officeart/2005/8/layout/matrix3"/>
    <dgm:cxn modelId="{3FCF44E3-5318-4D45-86E8-0C22F275BAC8}" type="presParOf" srcId="{0F528374-3DE1-4486-B71C-82DC73192314}" destId="{ECAE1A64-3C26-4CD0-8055-16154FF0361B}" srcOrd="1" destOrd="0" presId="urn:microsoft.com/office/officeart/2005/8/layout/matrix3"/>
    <dgm:cxn modelId="{7BA5DC34-C16C-BA49-8ACA-1FAC0176AF69}" type="presParOf" srcId="{0F528374-3DE1-4486-B71C-82DC73192314}" destId="{AA9D5778-9E54-41DB-BF3A-44486A11C644}" srcOrd="2" destOrd="0" presId="urn:microsoft.com/office/officeart/2005/8/layout/matrix3"/>
    <dgm:cxn modelId="{92A239AB-6C4D-3040-967E-856B59B2A6A3}" type="presParOf" srcId="{0F528374-3DE1-4486-B71C-82DC73192314}" destId="{B6C28692-8BAE-4E06-A3BE-9AAFCCA84D47}" srcOrd="3" destOrd="0" presId="urn:microsoft.com/office/officeart/2005/8/layout/matrix3"/>
    <dgm:cxn modelId="{419B0AF8-E166-584A-8DCD-83F4E0121685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FB90970D-CB2A-7A4F-B9E5-767253343FD0}" type="presOf" srcId="{B5E039F1-BBD9-49CA-AED0-167893AD4C2D}" destId="{AA9D5778-9E54-41DB-BF3A-44486A11C644}" srcOrd="0" destOrd="0" presId="urn:microsoft.com/office/officeart/2005/8/layout/matrix3"/>
    <dgm:cxn modelId="{68EBDCAF-B9EA-DE4C-9245-47FFCED69D95}" type="presOf" srcId="{95D9FA2A-C5BC-4752-8E72-6799C0FBC1C6}" destId="{C9DED484-765B-4B50-9650-386C82457535}" srcOrd="0" destOrd="0" presId="urn:microsoft.com/office/officeart/2005/8/layout/matrix3"/>
    <dgm:cxn modelId="{21B2A84E-D3F5-924F-B510-C2A1DF7AF6A7}" type="presOf" srcId="{D1EB14A3-E50B-4C6B-8B85-FC2F1AA58ED5}" destId="{ECAE1A64-3C26-4CD0-8055-16154FF0361B}" srcOrd="0" destOrd="0" presId="urn:microsoft.com/office/officeart/2005/8/layout/matrix3"/>
    <dgm:cxn modelId="{301F288C-6318-844C-9E5D-DCD66969319B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7E1D6D-9151-4B41-B621-7E8C9C699428}" type="presOf" srcId="{3E4F9D75-D5D8-4314-ACBD-27833A7F9B37}" destId="{0F528374-3DE1-4486-B71C-82DC73192314}" srcOrd="0" destOrd="0" presId="urn:microsoft.com/office/officeart/2005/8/layout/matrix3"/>
    <dgm:cxn modelId="{304AFA19-5170-114D-A270-1F08B2F93371}" type="presParOf" srcId="{0F528374-3DE1-4486-B71C-82DC73192314}" destId="{7476B03F-5A87-4E08-A32E-D8B9821AFAB6}" srcOrd="0" destOrd="0" presId="urn:microsoft.com/office/officeart/2005/8/layout/matrix3"/>
    <dgm:cxn modelId="{39B46A7A-6FBB-7540-BA2E-31C42EBAF57A}" type="presParOf" srcId="{0F528374-3DE1-4486-B71C-82DC73192314}" destId="{ECAE1A64-3C26-4CD0-8055-16154FF0361B}" srcOrd="1" destOrd="0" presId="urn:microsoft.com/office/officeart/2005/8/layout/matrix3"/>
    <dgm:cxn modelId="{FE64612C-8FCA-2641-A3AC-E68FD00018D4}" type="presParOf" srcId="{0F528374-3DE1-4486-B71C-82DC73192314}" destId="{AA9D5778-9E54-41DB-BF3A-44486A11C644}" srcOrd="2" destOrd="0" presId="urn:microsoft.com/office/officeart/2005/8/layout/matrix3"/>
    <dgm:cxn modelId="{9581585E-98E1-C742-AE0A-253F28AB3ED9}" type="presParOf" srcId="{0F528374-3DE1-4486-B71C-82DC73192314}" destId="{B6C28692-8BAE-4E06-A3BE-9AAFCCA84D47}" srcOrd="3" destOrd="0" presId="urn:microsoft.com/office/officeart/2005/8/layout/matrix3"/>
    <dgm:cxn modelId="{BA196175-7619-3C4B-8A81-D01CADCA399B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23/11/2014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integration do you need? Nx2 – twice what you have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0004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0789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001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this 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22742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16731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 that performs consistency checks – like a software build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90994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6657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9389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002914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50327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629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 smtClean="0"/>
              <a:t>Saves a lot of money downstream from the author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16185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Resources SHOULD always contain narrative to support human-consumption as a fallback. However, in a strictly managed trading systems where all systems share a common data model and additional text is unnecessary or even a clinical safety risk, the narrative may be omitted. 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generated		The contents of the narrative are entirely generated from the structured data in the resource.</a:t>
            </a:r>
          </a:p>
          <a:p>
            <a:r>
              <a:rPr lang="en-US" dirty="0" smtClean="0"/>
              <a:t>extensions		The contents of the narrative are entirely generated from the structured data in the resource and some of the content is generated from extensions.</a:t>
            </a:r>
          </a:p>
          <a:p>
            <a:r>
              <a:rPr lang="en-US" dirty="0" smtClean="0"/>
              <a:t>additional		The contents of the narrative contain additional information not found in the structured data.</a:t>
            </a:r>
          </a:p>
          <a:p>
            <a:r>
              <a:rPr lang="en-US" dirty="0" smtClean="0"/>
              <a:t>empty		the contents of the narrative are some equivalent of "No human-readable text provided for this resource".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040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4337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[31/08/14 3:34:55 pm] Lloyd McKenzie: no.  They can't refuse the instance because it contains extensions (unless they're </a:t>
            </a:r>
            <a:r>
              <a:rPr lang="en-US" dirty="0" err="1" smtClean="0"/>
              <a:t>modifierExtensions</a:t>
            </a:r>
            <a:r>
              <a:rPr lang="en-US" dirty="0" smtClean="0"/>
              <a:t>), but they're free to strip/ignore them.</a:t>
            </a:r>
          </a:p>
          <a:p>
            <a:r>
              <a:rPr lang="en-US" dirty="0" smtClean="0"/>
              <a:t>[31/08/14 3:35:19 pm] Lloyd McKenzie: Requiring </a:t>
            </a:r>
            <a:r>
              <a:rPr lang="en-US" dirty="0" err="1" smtClean="0"/>
              <a:t>persistance</a:t>
            </a:r>
            <a:r>
              <a:rPr lang="en-US" dirty="0" smtClean="0"/>
              <a:t> would cause havoc with legacy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40986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 smtClean="0"/>
              <a:t> 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You should be able to go to the formal definition endpoint and get the definition of the extension.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smtClean="0"/>
              <a:t>Note: birth </a:t>
            </a:r>
            <a:r>
              <a:rPr lang="en-US" dirty="0" smtClean="0"/>
              <a:t>order is already provided for</a:t>
            </a:r>
            <a:r>
              <a:rPr lang="en-US" baseline="0" dirty="0" smtClean="0"/>
              <a:t> in FHIR through the </a:t>
            </a:r>
            <a:r>
              <a:rPr lang="en-US" baseline="0" dirty="0" err="1" smtClean="0"/>
              <a:t>multipleBirthInteger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334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4337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Works at instance and type level – originally there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6692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v2 is over 25 years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56205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all resources in</a:t>
            </a:r>
            <a:r>
              <a:rPr lang="en-US" baseline="0" dirty="0" smtClean="0"/>
              <a:t> a single bundle</a:t>
            </a:r>
          </a:p>
          <a:p>
            <a:r>
              <a:rPr lang="en-US" baseline="0" dirty="0" smtClean="0"/>
              <a:t>Links maintain references</a:t>
            </a:r>
          </a:p>
          <a:p>
            <a:r>
              <a:rPr lang="en-US" baseline="0" dirty="0" smtClean="0"/>
              <a:t>Comment on new </a:t>
            </a:r>
            <a:r>
              <a:rPr lang="en-US" baseline="0" dirty="0" err="1" smtClean="0"/>
              <a:t>recources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cid</a:t>
            </a:r>
            <a:r>
              <a:rPr lang="en-US" baseline="0" dirty="0" smtClean="0"/>
              <a:t>: id’s)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553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REST was</a:t>
            </a:r>
            <a:r>
              <a:rPr lang="en-US" baseline="0" dirty="0" smtClean="0"/>
              <a:t> the biggest need and the most currently worked out…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86967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isn’t necessarily physical</a:t>
            </a:r>
          </a:p>
          <a:p>
            <a:r>
              <a:rPr lang="en-US" dirty="0" smtClean="0"/>
              <a:t>Execute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transaction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1235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94815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CRUD</a:t>
            </a:r>
            <a:r>
              <a:rPr lang="en-US" baseline="0" dirty="0" smtClean="0"/>
              <a:t> stuff</a:t>
            </a:r>
          </a:p>
          <a:p>
            <a:r>
              <a:rPr lang="en-US" dirty="0" smtClean="0"/>
              <a:t>S</a:t>
            </a:r>
            <a:r>
              <a:rPr lang="en-CA" dirty="0" err="1" smtClean="0"/>
              <a:t>earch</a:t>
            </a:r>
            <a:r>
              <a:rPr lang="en-CA" baseline="0" dirty="0" smtClean="0"/>
              <a:t> for patient on name</a:t>
            </a:r>
          </a:p>
          <a:p>
            <a:r>
              <a:rPr lang="en-CA" baseline="0" dirty="0" smtClean="0"/>
              <a:t>Specify </a:t>
            </a:r>
            <a:r>
              <a:rPr lang="en-CA" baseline="0" dirty="0" err="1" smtClean="0"/>
              <a:t>json</a:t>
            </a:r>
            <a:r>
              <a:rPr lang="en-CA" baseline="0" dirty="0" smtClean="0"/>
              <a:t> or xml</a:t>
            </a:r>
          </a:p>
          <a:p>
            <a:r>
              <a:rPr lang="en-CA" baseline="0" dirty="0" smtClean="0"/>
              <a:t>Get a patient</a:t>
            </a:r>
          </a:p>
          <a:p>
            <a:r>
              <a:rPr lang="en-CA" baseline="0" dirty="0" smtClean="0"/>
              <a:t>Update a patient</a:t>
            </a:r>
          </a:p>
          <a:p>
            <a:r>
              <a:rPr lang="en-CA" baseline="0" dirty="0" err="1" smtClean="0"/>
              <a:t>Grahames</a:t>
            </a:r>
            <a:r>
              <a:rPr lang="en-CA" baseline="0" dirty="0" smtClean="0"/>
              <a:t> &amp; </a:t>
            </a:r>
            <a:r>
              <a:rPr lang="en-CA" baseline="0" dirty="0" err="1" smtClean="0"/>
              <a:t>Ewouts</a:t>
            </a:r>
            <a:r>
              <a:rPr lang="en-CA" baseline="0" dirty="0" smtClean="0"/>
              <a:t> server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10696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4337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Extensions and profiles</a:t>
            </a:r>
            <a:r>
              <a:rPr lang="en-US" baseline="0" dirty="0" smtClean="0"/>
              <a:t> are a big part of spec – Wednesday Q2 for specific 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3328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 smtClean="0"/>
              <a:t>Denormalization</a:t>
            </a:r>
            <a:r>
              <a:rPr lang="en-AU" dirty="0" smtClean="0"/>
              <a:t> for performance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Comment</a:t>
            </a:r>
            <a:r>
              <a:rPr lang="en-AU" baseline="0" dirty="0" smtClean="0"/>
              <a:t> that profiles will be really important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89501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have to support XML – is can be </a:t>
            </a:r>
            <a:r>
              <a:rPr lang="en-US" dirty="0" err="1" smtClean="0"/>
              <a:t>json</a:t>
            </a:r>
            <a:r>
              <a:rPr lang="en-US" baseline="0" dirty="0" smtClean="0"/>
              <a:t>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63900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0189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79754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8915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79754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integration do you need? Nx2 – twice what you have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0004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servers</a:t>
            </a:r>
          </a:p>
          <a:p>
            <a:r>
              <a:rPr lang="en-US" baseline="0" dirty="0" smtClean="0"/>
              <a:t>External libraries already available</a:t>
            </a:r>
          </a:p>
          <a:p>
            <a:r>
              <a:rPr lang="en-US" baseline="0" dirty="0" smtClean="0"/>
              <a:t>Whole spec is built like software project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1005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1.jpe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1.jpeg"/><Relationship Id="rId7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hirblog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org/fhir/Patient/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erver.org/fhir/Patient/1/_history/_1" TargetMode="External"/><Relationship Id="rId4" Type="http://schemas.openxmlformats.org/officeDocument/2006/relationships/hyperlink" Target="http://server.org/fhir/Patient/1/_history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org/devices/%5bdeviceid%5d/%5balarmid" TargetMode="External"/><Relationship Id="rId2" Type="http://schemas.openxmlformats.org/officeDocument/2006/relationships/hyperlink" Target="http://acme.org/devices/turnOffAlarm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Open_Source_FHIR_implementations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David Hay</a:t>
            </a:r>
          </a:p>
          <a:p>
            <a:r>
              <a:rPr lang="en-AU" dirty="0" smtClean="0"/>
              <a:t>September 15 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V2 Old, and limited by it’s own rules</a:t>
            </a:r>
          </a:p>
          <a:p>
            <a:pPr lvl="1"/>
            <a:r>
              <a:rPr lang="en-US" dirty="0" smtClean="0"/>
              <a:t>V3 too slow and too hard</a:t>
            </a:r>
          </a:p>
          <a:p>
            <a:pPr lvl="1"/>
            <a:r>
              <a:rPr lang="en-US" dirty="0" smtClean="0"/>
              <a:t>CDA has success, but both limited and too hard</a:t>
            </a:r>
          </a:p>
          <a:p>
            <a:pPr lvl="1"/>
            <a:r>
              <a:rPr lang="en-US" dirty="0"/>
              <a:t>Different contexts of interoperability </a:t>
            </a:r>
            <a:r>
              <a:rPr lang="en-US" dirty="0">
                <a:sym typeface="Wingdings" panose="05000000000000000000" pitchFamily="2" charset="2"/>
              </a:rPr>
              <a:t> different representations that aren’t compatible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Nothing suitable for light-weight integration,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>
                <a:sym typeface="Wingdings" panose="05000000000000000000" pitchFamily="2" charset="2"/>
              </a:rPr>
              <a:t>for Health 2.0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800" dirty="0" smtClean="0"/>
              <a:t>Stack Overflow – ask implementation questions</a:t>
            </a:r>
          </a:p>
          <a:p>
            <a:pPr lvl="1"/>
            <a:r>
              <a:rPr lang="en-AU" sz="2400" dirty="0" smtClean="0"/>
              <a:t>Link from front page</a:t>
            </a:r>
          </a:p>
          <a:p>
            <a:pPr lvl="1"/>
            <a:r>
              <a:rPr lang="en-AU" sz="2400" dirty="0" smtClean="0"/>
              <a:t>Search for answers first</a:t>
            </a:r>
          </a:p>
          <a:p>
            <a:pPr lvl="1"/>
            <a:r>
              <a:rPr lang="en-AU" sz="2400" dirty="0" smtClean="0"/>
              <a:t>Don’t ask for changes to the spec (get deleted!)</a:t>
            </a:r>
          </a:p>
          <a:p>
            <a:r>
              <a:rPr lang="en-AU" sz="2800" dirty="0" smtClean="0"/>
              <a:t>gForge Tracker – ask for changes to the spec </a:t>
            </a:r>
          </a:p>
          <a:p>
            <a:pPr lvl="1"/>
            <a:r>
              <a:rPr lang="en-AU" sz="2400" dirty="0" smtClean="0"/>
              <a:t>Link from bottom of every page</a:t>
            </a:r>
          </a:p>
          <a:p>
            <a:pPr lvl="1"/>
            <a:r>
              <a:rPr lang="en-AU" sz="2400" dirty="0" smtClean="0"/>
              <a:t>But have discussion somewhere first</a:t>
            </a:r>
          </a:p>
          <a:p>
            <a:r>
              <a:rPr lang="en-AU" sz="2800" dirty="0" err="1" smtClean="0"/>
              <a:t>Disqus</a:t>
            </a:r>
            <a:r>
              <a:rPr lang="en-AU" sz="2800" dirty="0" smtClean="0"/>
              <a:t> – on every page of the specification</a:t>
            </a:r>
          </a:p>
          <a:p>
            <a:r>
              <a:rPr lang="en-AU" sz="2800" dirty="0" smtClean="0"/>
              <a:t>Skype – implementers channel – 105 participants</a:t>
            </a:r>
          </a:p>
          <a:p>
            <a:r>
              <a:rPr lang="en-AU" sz="2800" dirty="0" smtClean="0"/>
              <a:t>FHIR Email list, Connectathons, Tutorials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44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expectation that people will migrate existing interfaces any time soon.</a:t>
            </a:r>
          </a:p>
          <a:p>
            <a:r>
              <a:rPr lang="en-US" smtClean="0"/>
              <a:t>Initial adopters will be green-field, new technology</a:t>
            </a:r>
          </a:p>
          <a:p>
            <a:r>
              <a:rPr lang="en-US" smtClean="0"/>
              <a:t>FHIR may see use behind the scenes in v2 systems before it sees use over the wire</a:t>
            </a:r>
          </a:p>
          <a:p>
            <a:r>
              <a:rPr lang="en-US" smtClean="0"/>
              <a:t>Forthcoming policy initiatives may necessitate revisiting existing interfaces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479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2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750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607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support for C-CDA in next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27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Standard for Trial Use ballot (DSTU) complete</a:t>
            </a:r>
          </a:p>
          <a:p>
            <a:pPr lvl="1"/>
            <a:r>
              <a:rPr lang="en-AU" sz="2000" dirty="0" smtClean="0"/>
              <a:t>DSTU publication in Jan 2014</a:t>
            </a:r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around 3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82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Attend the other FHIR tutorials</a:t>
            </a:r>
          </a:p>
          <a:p>
            <a:pPr lvl="1"/>
            <a:r>
              <a:rPr lang="en-AU" sz="1800" dirty="0" smtClean="0"/>
              <a:t>Architects, Developers, Profiles</a:t>
            </a:r>
          </a:p>
          <a:p>
            <a:r>
              <a:rPr lang="en-AU" sz="2000" dirty="0" smtClean="0"/>
              <a:t>Read the spec: </a:t>
            </a:r>
            <a:r>
              <a:rPr lang="en-AU" sz="2000" dirty="0" smtClean="0">
                <a:hlinkClick r:id="rId2"/>
              </a:rPr>
              <a:t>http://hl7.org/fhir</a:t>
            </a:r>
            <a:endParaRPr lang="en-AU" sz="2000" dirty="0" smtClean="0"/>
          </a:p>
          <a:p>
            <a:r>
              <a:rPr lang="en-AU" sz="2000" dirty="0" smtClean="0"/>
              <a:t>Comment on the wiki </a:t>
            </a:r>
            <a:r>
              <a:rPr lang="en-AU" sz="1600" dirty="0" smtClean="0"/>
              <a:t>(link from FHIR spec)</a:t>
            </a:r>
          </a:p>
          <a:p>
            <a:r>
              <a:rPr lang="en-AU" sz="2000" dirty="0" smtClean="0"/>
              <a:t>Follow #FHIR on Twitter</a:t>
            </a:r>
          </a:p>
          <a:p>
            <a:r>
              <a:rPr lang="en-AU" sz="2000" dirty="0" smtClean="0"/>
              <a:t>Shape the specification:</a:t>
            </a:r>
          </a:p>
          <a:p>
            <a:pPr lvl="1"/>
            <a:r>
              <a:rPr lang="en-AU" sz="1800" dirty="0" smtClean="0"/>
              <a:t>Join the FHIR track at this WGM</a:t>
            </a:r>
          </a:p>
          <a:p>
            <a:pPr lvl="1"/>
            <a:r>
              <a:rPr lang="en-AU" sz="1800" dirty="0" smtClean="0"/>
              <a:t>Join the FHIR email list </a:t>
            </a:r>
            <a:br>
              <a:rPr lang="en-AU" sz="1800" dirty="0" smtClean="0"/>
            </a:br>
            <a:r>
              <a:rPr lang="en-AU" sz="1800" dirty="0" smtClean="0">
                <a:hlinkClick r:id="rId3"/>
              </a:rPr>
              <a:t>http://wiki.hl7.org/index.php?title=FHIR_email_list_subscription_instructions</a:t>
            </a:r>
            <a:endParaRPr lang="en-AU" sz="1800" dirty="0" smtClean="0"/>
          </a:p>
          <a:p>
            <a:pPr lvl="1"/>
            <a:r>
              <a:rPr lang="en-AU" sz="1800" dirty="0" smtClean="0"/>
              <a:t>Try implementing it</a:t>
            </a:r>
          </a:p>
          <a:p>
            <a:pPr lvl="1"/>
            <a:r>
              <a:rPr lang="en-AU" sz="1800" dirty="0" smtClean="0"/>
              <a:t>Make Ballot comments</a:t>
            </a:r>
          </a:p>
          <a:p>
            <a:pPr lvl="1"/>
            <a:r>
              <a:rPr lang="en-AU" sz="18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24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98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065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5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Versioning, 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254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9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xmlns="" val="7019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impact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772400" cy="4478149"/>
          </a:xfrm>
        </p:spPr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Sense of a community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on the web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979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3112368"/>
          </a:xfrm>
        </p:spPr>
        <p:txBody>
          <a:bodyPr/>
          <a:lstStyle/>
          <a:p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  </a:t>
            </a:r>
          </a:p>
          <a:p>
            <a:r>
              <a:rPr lang="en-AU" sz="2800" dirty="0" smtClean="0">
                <a:hlinkClick r:id="rId3"/>
              </a:rPr>
              <a:t>http</a:t>
            </a:r>
            <a:r>
              <a:rPr lang="en-AU" sz="2800" dirty="0">
                <a:hlinkClick r:id="rId3"/>
              </a:rPr>
              <a:t>://wiki.hl7.org/index.php?title=</a:t>
            </a:r>
            <a:r>
              <a:rPr lang="en-AU" sz="2800" dirty="0" smtClean="0">
                <a:hlinkClick r:id="rId3"/>
              </a:rPr>
              <a:t>FHIR</a:t>
            </a:r>
            <a:r>
              <a:rPr lang="en-AU" sz="2800" dirty="0" smtClean="0"/>
              <a:t> 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4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60932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22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(now)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– DSTU finalised</a:t>
            </a:r>
          </a:p>
          <a:p>
            <a:r>
              <a:rPr lang="en-AU" sz="3200" dirty="0" smtClean="0"/>
              <a:t>~May 2015 – 2</a:t>
            </a:r>
            <a:r>
              <a:rPr lang="en-AU" sz="3200" baseline="30000" dirty="0" smtClean="0"/>
              <a:t>nd</a:t>
            </a:r>
            <a:r>
              <a:rPr lang="en-AU" sz="3200" dirty="0" smtClean="0"/>
              <a:t> DSTU</a:t>
            </a:r>
          </a:p>
          <a:p>
            <a:r>
              <a:rPr lang="en-AU" sz="3200" dirty="0" smtClean="0"/>
              <a:t>Mid 2016? – Normative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xmlns="" val="222969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Timeline: Where does FHIR fit?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4797152"/>
            <a:ext cx="7272808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501317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1</a:t>
            </a:r>
            <a:r>
              <a:rPr lang="en-US" sz="2000" dirty="0" smtClean="0">
                <a:solidFill>
                  <a:srgbClr val="636360"/>
                </a:solidFill>
              </a:rPr>
              <a:t>980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501317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2000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2589" y="501317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1990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2949" y="497310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328" y="497310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35696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5696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00192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0192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04048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04048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64288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64288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5696" y="2060848"/>
            <a:ext cx="5968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V2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1987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0192" y="2042845"/>
            <a:ext cx="840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Fresh</a:t>
            </a:r>
          </a:p>
          <a:p>
            <a:r>
              <a:rPr lang="en-US" sz="2000" dirty="0" smtClean="0">
                <a:solidFill>
                  <a:srgbClr val="636360"/>
                </a:solidFill>
              </a:rPr>
              <a:t>Look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2011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2042845"/>
            <a:ext cx="748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V3</a:t>
            </a:r>
          </a:p>
          <a:p>
            <a:r>
              <a:rPr lang="en-US" sz="2000" dirty="0" smtClean="0">
                <a:solidFill>
                  <a:srgbClr val="636360"/>
                </a:solidFill>
              </a:rPr>
              <a:t>CDA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2005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2042845"/>
            <a:ext cx="8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FHIR</a:t>
            </a: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2014</a:t>
            </a:r>
            <a:endParaRPr lang="en-US" sz="1400" dirty="0">
              <a:solidFill>
                <a:srgbClr val="63636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491880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91880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2060848"/>
            <a:ext cx="11112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Start V3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1995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91880" y="3861048"/>
            <a:ext cx="1512168" cy="576064"/>
          </a:xfrm>
          <a:prstGeom prst="rect">
            <a:avLst/>
          </a:prstGeom>
          <a:solidFill>
            <a:srgbClr val="E7E75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36360"/>
                </a:solidFill>
              </a:rPr>
              <a:t>10 years</a:t>
            </a:r>
            <a:endParaRPr lang="en-US" sz="1800" dirty="0">
              <a:solidFill>
                <a:srgbClr val="6363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0192" y="3861048"/>
            <a:ext cx="864096" cy="576064"/>
          </a:xfrm>
          <a:prstGeom prst="rect">
            <a:avLst/>
          </a:prstGeom>
          <a:solidFill>
            <a:srgbClr val="E7E75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36360"/>
                </a:solidFill>
              </a:rPr>
              <a:t>3</a:t>
            </a:r>
          </a:p>
          <a:p>
            <a:pPr algn="ctr"/>
            <a:r>
              <a:rPr lang="en-US" sz="1800" dirty="0" smtClean="0">
                <a:solidFill>
                  <a:srgbClr val="636360"/>
                </a:solidFill>
              </a:rPr>
              <a:t>years</a:t>
            </a:r>
            <a:endParaRPr lang="en-US" sz="1800" dirty="0">
              <a:solidFill>
                <a:srgbClr val="636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0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C#, Java, Pascal, </a:t>
            </a:r>
            <a:r>
              <a:rPr lang="en-US" sz="2400" dirty="0" err="1" smtClean="0"/>
              <a:t>ObjectiveC</a:t>
            </a:r>
            <a:r>
              <a:rPr lang="en-US" sz="2400" dirty="0" smtClean="0"/>
              <a:t>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7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scenarios </a:t>
            </a:r>
            <a:r>
              <a:rPr lang="en-US" dirty="0" smtClean="0"/>
              <a:t>implementers </a:t>
            </a:r>
            <a:r>
              <a:rPr lang="en-US" dirty="0"/>
              <a:t>ask for</a:t>
            </a:r>
          </a:p>
          <a:p>
            <a:r>
              <a:rPr lang="en-US" dirty="0"/>
              <a:t>Inclusion of content in core specification is based on core content rule</a:t>
            </a:r>
          </a:p>
          <a:p>
            <a:pPr lvl="1"/>
            <a:r>
              <a:rPr lang="en-US" dirty="0"/>
              <a:t>“We only include data elements if we are confident that most normal implementations using that resource will make use of the element</a:t>
            </a:r>
            <a:r>
              <a:rPr lang="en-US" dirty="0" smtClean="0"/>
              <a:t>” (80%)</a:t>
            </a:r>
            <a:endParaRPr lang="en-US" dirty="0"/>
          </a:p>
          <a:p>
            <a:pPr lvl="1"/>
            <a:r>
              <a:rPr lang="en-US" dirty="0"/>
              <a:t>Other content </a:t>
            </a:r>
            <a:r>
              <a:rPr lang="en-US" dirty="0" smtClean="0"/>
              <a:t>in extensions (more </a:t>
            </a:r>
            <a:r>
              <a:rPr lang="en-US" dirty="0"/>
              <a:t>on this later)</a:t>
            </a:r>
          </a:p>
          <a:p>
            <a:pPr lvl="1"/>
            <a:r>
              <a:rPr lang="en-US" dirty="0"/>
              <a:t>Easy to say, governance challenge to achieve</a:t>
            </a:r>
          </a:p>
          <a:p>
            <a:r>
              <a:rPr lang="en-US" dirty="0"/>
              <a:t>Resources are simple and easy to understand and use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8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Instances shared using XML or JSON</a:t>
            </a:r>
          </a:p>
          <a:p>
            <a:r>
              <a:rPr lang="en-US" sz="2800" dirty="0" smtClean="0"/>
              <a:t>Collections represented using ATOM</a:t>
            </a:r>
          </a:p>
          <a:p>
            <a:pPr lvl="1"/>
            <a:r>
              <a:rPr lang="en-US" sz="2400" dirty="0" smtClean="0"/>
              <a:t>Same technology</a:t>
            </a:r>
            <a:r>
              <a:rPr lang="en-US" sz="2400" baseline="0" dirty="0" smtClean="0"/>
              <a:t> that gives you your daily news summary</a:t>
            </a:r>
          </a:p>
          <a:p>
            <a:pPr lvl="1"/>
            <a:r>
              <a:rPr lang="en-US" sz="2400" baseline="0" dirty="0" smtClean="0"/>
              <a:t>Out-of-the-box publish/subscribe</a:t>
            </a:r>
          </a:p>
          <a:p>
            <a:pPr lvl="1"/>
            <a:r>
              <a:rPr lang="en-US" sz="2400" dirty="0" smtClean="0"/>
              <a:t>JSON representation as well</a:t>
            </a:r>
            <a:endParaRPr lang="en-US" sz="2400" baseline="0" dirty="0" smtClean="0"/>
          </a:p>
          <a:p>
            <a:pPr lvl="0"/>
            <a:r>
              <a:rPr lang="en-US" sz="2800" dirty="0" smtClean="0"/>
              <a:t>Web calls work the same way they do for Google, Facebook</a:t>
            </a:r>
            <a:r>
              <a:rPr lang="en-US" sz="2800" baseline="0" dirty="0" smtClean="0"/>
              <a:t> &amp; Twitter</a:t>
            </a:r>
          </a:p>
          <a:p>
            <a:pPr lvl="0"/>
            <a:r>
              <a:rPr lang="en-US" sz="2800" dirty="0" smtClean="0"/>
              <a:t>Rely on HTTPS, OAuth, etc. for security functions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882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has both narrative and data</a:t>
            </a:r>
          </a:p>
          <a:p>
            <a:r>
              <a:rPr lang="en-US" dirty="0" smtClean="0"/>
              <a:t>The data / narrative dynamic exists throughout the process 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should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17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</a:t>
            </a:r>
            <a:r>
              <a:rPr lang="en-CA" smtClean="0">
                <a:hlinkClick r:id="rId2"/>
              </a:rPr>
              <a:t>09 Tutorials/</a:t>
            </a:r>
            <a:r>
              <a:rPr lang="en-CA" dirty="0" smtClean="0">
                <a:hlinkClick r:id="rId2"/>
              </a:rPr>
              <a:t>Introduction </a:t>
            </a:r>
            <a:r>
              <a:rPr lang="en-CA" dirty="0">
                <a:hlinkClick r:id="rId2"/>
              </a:rPr>
              <a:t>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xmlns="" val="114959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impact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772400" cy="4478149"/>
          </a:xfrm>
        </p:spPr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Sense of a community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on the web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8944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247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53483974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857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468916"/>
          </a:xfrm>
        </p:spPr>
        <p:txBody>
          <a:bodyPr/>
          <a:lstStyle/>
          <a:p>
            <a:r>
              <a:rPr lang="en-AU" dirty="0" smtClean="0"/>
              <a:t>“</a:t>
            </a:r>
            <a:r>
              <a:rPr lang="en-AU" b="0" dirty="0"/>
              <a:t>Representational state transfer” – an architecture for how to connect systems</a:t>
            </a:r>
          </a:p>
          <a:p>
            <a:r>
              <a:rPr lang="en-AU" b="0" dirty="0" smtClean="0"/>
              <a:t>CRUD</a:t>
            </a:r>
          </a:p>
          <a:p>
            <a:r>
              <a:rPr lang="en-AU" b="0" dirty="0" smtClean="0"/>
              <a:t>Outcomes</a:t>
            </a:r>
          </a:p>
          <a:p>
            <a:pPr lvl="1"/>
            <a:r>
              <a:rPr lang="en-AU" b="0" dirty="0" smtClean="0"/>
              <a:t>Simple stable interfaces</a:t>
            </a:r>
          </a:p>
          <a:p>
            <a:pPr lvl="1"/>
            <a:r>
              <a:rPr lang="en-AU" b="0" dirty="0" smtClean="0"/>
              <a:t>High Performance / Scalability</a:t>
            </a:r>
          </a:p>
          <a:p>
            <a:pPr lvl="1"/>
            <a:r>
              <a:rPr lang="en-AU" b="0" dirty="0" smtClean="0"/>
              <a:t>Visible Process (e.g. can debug)</a:t>
            </a:r>
          </a:p>
          <a:p>
            <a:pPr lvl="1"/>
            <a:r>
              <a:rPr lang="en-AU" b="0" dirty="0" smtClean="0"/>
              <a:t>Portability</a:t>
            </a:r>
          </a:p>
          <a:p>
            <a:pPr lvl="1"/>
            <a:r>
              <a:rPr lang="en-AU" b="0" dirty="0" smtClean="0"/>
              <a:t>Reliability (resistance to failure)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2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Composition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0" y="1988840"/>
            <a:ext cx="388843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Similar to CDA</a:t>
            </a:r>
          </a:p>
          <a:p>
            <a:r>
              <a:rPr lang="en-US" sz="2400" dirty="0" smtClean="0"/>
              <a:t>Collection of resources bound together</a:t>
            </a:r>
          </a:p>
          <a:p>
            <a:pPr lvl="1"/>
            <a:r>
              <a:rPr lang="en-US" sz="2000" dirty="0" smtClean="0"/>
              <a:t>Root is a “Composition” resource</a:t>
            </a:r>
          </a:p>
          <a:p>
            <a:pPr lvl="1"/>
            <a:r>
              <a:rPr lang="en-US" sz="2000" dirty="0" smtClean="0"/>
              <a:t>Just like CDA header</a:t>
            </a:r>
          </a:p>
          <a:p>
            <a:r>
              <a:rPr lang="en-US" sz="2400" dirty="0" smtClean="0"/>
              <a:t>Sent as an ATOM feed</a:t>
            </a:r>
          </a:p>
          <a:p>
            <a:r>
              <a:rPr lang="en-US" sz="2400" dirty="0" smtClean="0"/>
              <a:t>One context</a:t>
            </a:r>
          </a:p>
          <a:p>
            <a:r>
              <a:rPr lang="en-US" sz="2400" dirty="0" smtClean="0"/>
              <a:t>Can be signed, authenticated,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21267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5536" y="1988418"/>
            <a:ext cx="3887787" cy="2952750"/>
            <a:chOff x="395536" y="1916410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16410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MessageHeader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978148" y="3385366"/>
              <a:ext cx="635000" cy="215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493961" y="3579041"/>
              <a:ext cx="1314450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27984" y="1844824"/>
            <a:ext cx="4335016" cy="4464496"/>
          </a:xfrm>
        </p:spPr>
        <p:txBody>
          <a:bodyPr/>
          <a:lstStyle/>
          <a:p>
            <a:r>
              <a:rPr lang="en-US" sz="2400" dirty="0" smtClean="0"/>
              <a:t>Similar to v2 and v3 messaging</a:t>
            </a:r>
          </a:p>
          <a:p>
            <a:r>
              <a:rPr lang="en-US" sz="2400" dirty="0" smtClean="0"/>
              <a:t>Also a collection of resources as an ATOM feed</a:t>
            </a:r>
          </a:p>
          <a:p>
            <a:r>
              <a:rPr lang="en-US" sz="2400" dirty="0" smtClean="0"/>
              <a:t>Allows request/response behavior with bundles for both request and response</a:t>
            </a:r>
          </a:p>
          <a:p>
            <a:r>
              <a:rPr lang="en-US" sz="2400" dirty="0" smtClean="0"/>
              <a:t>Event-driven</a:t>
            </a:r>
          </a:p>
          <a:p>
            <a:pPr lvl="1"/>
            <a:r>
              <a:rPr lang="en-US" sz="2000" dirty="0" smtClean="0"/>
              <a:t>E.g. Send lab order, get back result</a:t>
            </a:r>
          </a:p>
          <a:p>
            <a:r>
              <a:rPr lang="en-US" sz="2400" dirty="0" smtClean="0"/>
              <a:t>Can be asynchronous</a:t>
            </a:r>
          </a:p>
        </p:txBody>
      </p:sp>
    </p:spTree>
    <p:extLst>
      <p:ext uri="{BB962C8B-B14F-4D97-AF65-F5344CB8AC3E}">
        <p14:creationId xmlns:p14="http://schemas.microsoft.com/office/powerpoint/2010/main" xmlns="" val="233853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HTTP/S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654537869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5131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82008" y="2277303"/>
            <a:ext cx="1738064" cy="2975900"/>
            <a:chOff x="3482008" y="1707977"/>
            <a:chExt cx="1738064" cy="2231925"/>
          </a:xfrm>
        </p:grpSpPr>
        <p:sp>
          <p:nvSpPr>
            <p:cNvPr id="15" name="Can 14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2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24794" y="609600"/>
            <a:ext cx="73448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636360"/>
                </a:solidFill>
              </a:rPr>
              <a:t>Regardless of </a:t>
            </a:r>
            <a:r>
              <a:rPr lang="en-US" sz="2600" b="1" dirty="0" smtClean="0">
                <a:solidFill>
                  <a:srgbClr val="636360"/>
                </a:solidFill>
              </a:rPr>
              <a:t>paradigm</a:t>
            </a:r>
            <a:endParaRPr lang="en-US" sz="2600" dirty="0">
              <a:solidFill>
                <a:srgbClr val="636360"/>
              </a:solidFill>
            </a:endParaRPr>
          </a:p>
          <a:p>
            <a:r>
              <a:rPr lang="en-US" sz="2600" dirty="0">
                <a:solidFill>
                  <a:srgbClr val="636360"/>
                </a:solidFill>
              </a:rPr>
              <a:t>	</a:t>
            </a:r>
            <a:r>
              <a:rPr lang="en-US" sz="2600" dirty="0" smtClean="0">
                <a:solidFill>
                  <a:srgbClr val="636360"/>
                </a:solidFill>
              </a:rPr>
              <a:t>the </a:t>
            </a:r>
            <a:r>
              <a:rPr lang="en-US" sz="2600" dirty="0">
                <a:solidFill>
                  <a:srgbClr val="636360"/>
                </a:solidFill>
              </a:rPr>
              <a:t>content </a:t>
            </a:r>
            <a:r>
              <a:rPr lang="en-US" sz="2600" b="1" dirty="0">
                <a:solidFill>
                  <a:srgbClr val="636360"/>
                </a:solidFill>
              </a:rPr>
              <a:t>is the same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496" y="1892829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3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</a:t>
              </a:r>
              <a:r>
                <a:rPr lang="en-US" dirty="0" smtClean="0">
                  <a:solidFill>
                    <a:srgbClr val="636360"/>
                  </a:solidFill>
                </a:rPr>
                <a:t>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331640" y="1867332"/>
              <a:ext cx="2456950" cy="1390218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Message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3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68096" y="2671601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17272" y="2594745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173729" y="2648526"/>
            <a:ext cx="6724918" cy="3553824"/>
            <a:chOff x="3173728" y="1986394"/>
            <a:chExt cx="6724918" cy="2665369"/>
          </a:xfrm>
        </p:grpSpPr>
        <p:pic>
          <p:nvPicPr>
            <p:cNvPr id="8" name="Picture 7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ight Arrow 33"/>
            <p:cNvSpPr/>
            <p:nvPr/>
          </p:nvSpPr>
          <p:spPr>
            <a:xfrm>
              <a:off x="5220071" y="1986394"/>
              <a:ext cx="2549538" cy="1615534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Document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3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73728" y="4305514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36360"/>
                  </a:solidFill>
                </a:rPr>
                <a:t>…Package </a:t>
              </a:r>
              <a:r>
                <a:rPr lang="en-US" dirty="0">
                  <a:solidFill>
                    <a:srgbClr val="636360"/>
                  </a:solidFill>
                </a:rPr>
                <a:t>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 smtClean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697" y="5144053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4554775">
            <a:off x="2503347" y="4676535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59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David Hay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Orion Healthcare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Trained as MD, been in Health IT 30 years</a:t>
            </a:r>
          </a:p>
          <a:p>
            <a:pPr lvl="1"/>
            <a:r>
              <a:rPr lang="en-US" dirty="0" smtClean="0"/>
              <a:t>Ex Vendor (Ambulatory Care)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Chair HL7 New Zealand</a:t>
            </a:r>
          </a:p>
          <a:p>
            <a:pPr lvl="1"/>
            <a:r>
              <a:rPr lang="en-US" dirty="0" smtClean="0"/>
              <a:t>FHIR Blogger (</a:t>
            </a:r>
            <a:r>
              <a:rPr lang="en-US" dirty="0" smtClean="0">
                <a:hlinkClick r:id="rId2"/>
              </a:rPr>
              <a:t>http://fhirblog.com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83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(versions)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649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possibilities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nl-NL" sz="1400" b="1" dirty="0">
                <a:solidFill>
                  <a:srgbClr val="FFFFFF"/>
                </a:solidFill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3873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591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(FHIR home)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393" y="279501"/>
            <a:ext cx="8590477" cy="62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64577" y="491431"/>
            <a:ext cx="1224136" cy="201265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2957" y="3967356"/>
            <a:ext cx="1599203" cy="1026966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093" y="207342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2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855296" cy="4480520"/>
          </a:xfrm>
        </p:spPr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 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6140" y="1772816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79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247456" y="5833183"/>
            <a:ext cx="33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9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Resource List</a:t>
            </a:r>
            <a:endParaRPr lang="en-US" dirty="0"/>
          </a:p>
        </p:txBody>
      </p:sp>
      <p:pic>
        <p:nvPicPr>
          <p:cNvPr id="8" name="Picture 7" descr="Screen Shot 2014-04-16 at 11.39.18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1" y="1196752"/>
            <a:ext cx="783206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5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anatomy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19872" y="4005064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2564904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19872" y="3284984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2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488" y="1124744"/>
            <a:ext cx="5416056" cy="12241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2348880"/>
            <a:ext cx="5439431" cy="396044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</a:p>
          <a:p>
            <a:pPr lvl="1"/>
            <a:r>
              <a:rPr lang="en-US" dirty="0" smtClean="0"/>
              <a:t>Please be brief!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700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19400" y="2743200"/>
            <a:ext cx="3494048" cy="2667000"/>
            <a:chOff x="1981200" y="2438400"/>
            <a:chExt cx="3494048" cy="2667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81200" y="2438400"/>
              <a:ext cx="3494048" cy="26670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Resource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44590" y="2545266"/>
              <a:ext cx="1681975" cy="701597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Narrative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123833" y="3395546"/>
              <a:ext cx="1681975" cy="1486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Elements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252961" y="3954268"/>
              <a:ext cx="1404165" cy="7015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949824" y="3844280"/>
              <a:ext cx="1440365" cy="7015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Resource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9131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272808" cy="1152128"/>
          </a:xfrm>
        </p:spPr>
        <p:txBody>
          <a:bodyPr/>
          <a:lstStyle/>
          <a:p>
            <a:r>
              <a:rPr lang="en-AU" dirty="0" smtClean="0"/>
              <a:t>Resource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772400" cy="4773614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For each Resource:</a:t>
            </a:r>
          </a:p>
          <a:p>
            <a:r>
              <a:rPr lang="en-AU" sz="2800" dirty="0" smtClean="0"/>
              <a:t>Scope and Usage Notes</a:t>
            </a:r>
          </a:p>
          <a:p>
            <a:r>
              <a:rPr lang="en-AU" sz="2800" dirty="0" smtClean="0"/>
              <a:t>Resource Content (UML and XML)</a:t>
            </a:r>
          </a:p>
          <a:p>
            <a:r>
              <a:rPr lang="en-AU" sz="2800" dirty="0" smtClean="0"/>
              <a:t>Terminology Bindings</a:t>
            </a:r>
          </a:p>
          <a:p>
            <a:r>
              <a:rPr lang="en-AU" sz="2800" dirty="0" smtClean="0"/>
              <a:t>Constraints</a:t>
            </a:r>
          </a:p>
          <a:p>
            <a:r>
              <a:rPr lang="en-AU" sz="2800" dirty="0" smtClean="0"/>
              <a:t>Implementation Issues</a:t>
            </a:r>
          </a:p>
          <a:p>
            <a:r>
              <a:rPr lang="en-AU" sz="2800" dirty="0" smtClean="0"/>
              <a:t>Search Parameters</a:t>
            </a:r>
          </a:p>
          <a:p>
            <a:r>
              <a:rPr lang="en-AU" sz="2800" dirty="0" smtClean="0"/>
              <a:t>Examples, Profiles, Formal Definitions</a:t>
            </a:r>
          </a:p>
          <a:p>
            <a:r>
              <a:rPr lang="en-AU" sz="2800" dirty="0" smtClean="0"/>
              <a:t>Mappings to RIM, CDA, v2, </a:t>
            </a:r>
            <a:r>
              <a:rPr lang="en-AU" sz="2800" dirty="0" err="1" smtClean="0"/>
              <a:t>etc</a:t>
            </a:r>
            <a:endParaRPr lang="en-AU" sz="2800" dirty="0" smtClean="0"/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7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Resource Definitions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72400" cy="423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1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76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3319"/>
            <a:ext cx="725646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57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Mappings</a:t>
            </a:r>
          </a:p>
          <a:p>
            <a:r>
              <a:rPr lang="en-US" dirty="0" smtClean="0"/>
              <a:t>But instances in XML or JSON</a:t>
            </a:r>
          </a:p>
        </p:txBody>
      </p:sp>
    </p:spTree>
    <p:extLst>
      <p:ext uri="{BB962C8B-B14F-4D97-AF65-F5344CB8AC3E}">
        <p14:creationId xmlns:p14="http://schemas.microsoft.com/office/powerpoint/2010/main" xmlns="" val="336911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611512" y="3042140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7337" y="3071758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23481" y="4581129"/>
            <a:ext cx="1901825" cy="1577975"/>
            <a:chOff x="3923928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93864" y="179681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5657" y="2813445"/>
            <a:ext cx="1944217" cy="2535765"/>
            <a:chOff x="752082" y="3284984"/>
            <a:chExt cx="1638667" cy="1901825"/>
          </a:xfrm>
        </p:grpSpPr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512" y="1796819"/>
            <a:ext cx="9287873" cy="4552572"/>
            <a:chOff x="179512" y="1347614"/>
            <a:chExt cx="9287873" cy="3414430"/>
          </a:xfrm>
        </p:grpSpPr>
        <p:sp>
          <p:nvSpPr>
            <p:cNvPr id="10" name="TextBox 9"/>
            <p:cNvSpPr txBox="1"/>
            <p:nvPr/>
          </p:nvSpPr>
          <p:spPr>
            <a:xfrm rot="2080367">
              <a:off x="1258327" y="1890146"/>
              <a:ext cx="4077083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1960" y="4461961"/>
              <a:ext cx="443312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9483" y="2867972"/>
              <a:ext cx="44479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http://lab.hospitalA.org/DiagRep/4445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1347614"/>
              <a:ext cx="48279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3999859"/>
              <a:ext cx="4376268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0740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600" dirty="0" smtClean="0"/>
              <a:t>Resources are independent – don’t need to other resources to correctly interpret a resource</a:t>
            </a:r>
          </a:p>
          <a:p>
            <a:r>
              <a:rPr lang="en-AU" sz="2600" dirty="0" smtClean="0"/>
              <a:t>But resources reference each other extensively to form a web of information</a:t>
            </a:r>
          </a:p>
          <a:p>
            <a:r>
              <a:rPr lang="en-AU" sz="2600" dirty="0" smtClean="0"/>
              <a:t>Need to resolve references to fully understand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509120"/>
            <a:ext cx="82089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6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6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6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6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  &lt;reference value="Patient/23"/&gt;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&lt;/subject&gt;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&lt;report&gt;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  &lt;reference value</a:t>
            </a:r>
            <a:r>
              <a:rPr lang="en-AU" sz="1600" b="0" dirty="0" smtClean="0">
                <a:latin typeface="Courier New" panose="02070309020205020404" pitchFamily="49" charset="0"/>
              </a:rPr>
              <a:t>=”http://</a:t>
            </a:r>
            <a:r>
              <a:rPr lang="en-AU" sz="1600" b="0" dirty="0" err="1" smtClean="0">
                <a:latin typeface="Courier New" panose="02070309020205020404" pitchFamily="49" charset="0"/>
              </a:rPr>
              <a:t>myServer</a:t>
            </a:r>
            <a:r>
              <a:rPr lang="en-AU" sz="1600" b="0" dirty="0" smtClean="0">
                <a:latin typeface="Courier New" panose="02070309020205020404" pitchFamily="49" charset="0"/>
              </a:rPr>
              <a:t>/</a:t>
            </a:r>
            <a:r>
              <a:rPr lang="en-AU" sz="1600" b="0" dirty="0" err="1" smtClean="0">
                <a:latin typeface="Courier New" panose="02070309020205020404" pitchFamily="49" charset="0"/>
              </a:rPr>
              <a:t>DiagnosticReport</a:t>
            </a:r>
            <a:r>
              <a:rPr lang="en-AU" sz="1600" b="0" dirty="0" smtClean="0">
                <a:latin typeface="Courier New" panose="02070309020205020404" pitchFamily="49" charset="0"/>
              </a:rPr>
              <a:t>/45"</a:t>
            </a:r>
            <a:r>
              <a:rPr lang="en-AU" sz="1600" b="0" dirty="0">
                <a:latin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&lt;/report&gt;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endParaRPr lang="en-AU" sz="1600" b="0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…</a:t>
            </a:r>
            <a:endParaRPr lang="en-AU" sz="16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7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for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600" dirty="0" smtClean="0"/>
              <a:t>References can be relative or absolute</a:t>
            </a:r>
          </a:p>
          <a:p>
            <a:r>
              <a:rPr lang="en-AU" sz="2600" dirty="0" smtClean="0"/>
              <a:t>References don’t have to be to the same server</a:t>
            </a:r>
          </a:p>
          <a:p>
            <a:r>
              <a:rPr lang="en-AU" sz="2600" dirty="0" smtClean="0"/>
              <a:t>Server does not have to enforce integrity</a:t>
            </a:r>
          </a:p>
          <a:p>
            <a:pPr lvl="1"/>
            <a:r>
              <a:rPr lang="en-AU" sz="2100" dirty="0" smtClean="0"/>
              <a:t>Clients need to cater for broken links</a:t>
            </a:r>
          </a:p>
          <a:p>
            <a:r>
              <a:rPr lang="en-AU" sz="2600" dirty="0" smtClean="0"/>
              <a:t>Targets can be ‘contained’ in the resource:</a:t>
            </a:r>
          </a:p>
          <a:p>
            <a:endParaRPr lang="en-A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4149080"/>
            <a:ext cx="762169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&lt;Patient id="pat"&gt;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&lt;/Patient&gt;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&lt;reference value="#pat"/&gt;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&lt;/subject&gt;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533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between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  <p:pic>
        <p:nvPicPr>
          <p:cNvPr id="6" name="Picture 5" descr="allerg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204864"/>
            <a:ext cx="8636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14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able to explain what FHIR is to others in your organization, and what impact it might have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  <a:p>
            <a:pPr lvl="1"/>
            <a:r>
              <a:rPr lang="en-US" dirty="0" smtClean="0"/>
              <a:t>Be able to engage with the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93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pPr lvl="1"/>
            <a:r>
              <a:rPr lang="en-US" sz="2300" dirty="0" smtClean="0"/>
              <a:t>Simplified</a:t>
            </a:r>
            <a:endParaRPr lang="en-US" sz="2300" baseline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67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types (cont’d)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74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CodeableConcept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35660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836545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44824"/>
            <a:ext cx="20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CodeableConcept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24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or specific</a:t>
            </a:r>
            <a:r>
              <a:rPr lang="en-US" dirty="0" smtClean="0"/>
              <a:t> </a:t>
            </a:r>
            <a:r>
              <a:rPr lang="en-US" baseline="0" dirty="0" smtClean="0"/>
              <a:t>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1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075240" cy="5558445"/>
          </a:xfrm>
        </p:spPr>
        <p:txBody>
          <a:bodyPr/>
          <a:lstStyle/>
          <a:p>
            <a:r>
              <a:rPr lang="en-AU" sz="2400" dirty="0" smtClean="0"/>
              <a:t>All resources can carry an html representation of their content</a:t>
            </a:r>
          </a:p>
          <a:p>
            <a:r>
              <a:rPr lang="en-AU" sz="2400" dirty="0" smtClean="0"/>
              <a:t>It’s a clinical safety issue</a:t>
            </a:r>
          </a:p>
          <a:p>
            <a:pPr lvl="1"/>
            <a:r>
              <a:rPr lang="en-AU" sz="2000" dirty="0" smtClean="0"/>
              <a:t>The receiver has a fall back option if the system is not sure it fully understands the content</a:t>
            </a:r>
          </a:p>
          <a:p>
            <a:r>
              <a:rPr lang="en-AU" sz="2400" dirty="0" smtClean="0"/>
              <a:t>It is not mandatory, but SHOULD be present</a:t>
            </a:r>
          </a:p>
          <a:p>
            <a:r>
              <a:rPr lang="en-AU" sz="2400" dirty="0" smtClean="0"/>
              <a:t>In a closed eco-system, with extremely tight control and strong conformance testing, it may not be necessary</a:t>
            </a:r>
          </a:p>
          <a:p>
            <a:pPr lvl="1"/>
            <a:r>
              <a:rPr lang="en-AU" sz="2000" dirty="0" smtClean="0"/>
              <a:t>But things often change over time</a:t>
            </a:r>
          </a:p>
          <a:p>
            <a:pPr lvl="1"/>
            <a:r>
              <a:rPr lang="en-AU" sz="2000" dirty="0" smtClean="0"/>
              <a:t>So using narrative is highly recommended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 XHTML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4515082"/>
          </a:xfrm>
        </p:spPr>
        <p:txBody>
          <a:bodyPr/>
          <a:lstStyle/>
          <a:p>
            <a:r>
              <a:rPr lang="en-AU" dirty="0" smtClean="0"/>
              <a:t>Narrative is XHTML. Formatting allowed:</a:t>
            </a:r>
          </a:p>
          <a:p>
            <a:pPr lvl="1"/>
            <a:r>
              <a:rPr lang="en-AU" dirty="0" smtClean="0"/>
              <a:t>Tables, lists, </a:t>
            </a:r>
            <a:r>
              <a:rPr lang="en-AU" dirty="0" err="1" smtClean="0"/>
              <a:t>divs</a:t>
            </a:r>
            <a:r>
              <a:rPr lang="en-AU" dirty="0" smtClean="0"/>
              <a:t>, spans</a:t>
            </a:r>
          </a:p>
          <a:p>
            <a:pPr lvl="1"/>
            <a:r>
              <a:rPr lang="en-AU" dirty="0" smtClean="0"/>
              <a:t>Bold, Italics, styles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E.g. all static content</a:t>
            </a:r>
          </a:p>
          <a:p>
            <a:r>
              <a:rPr lang="en-AU" dirty="0" smtClean="0"/>
              <a:t>Features not allowed:</a:t>
            </a:r>
          </a:p>
          <a:p>
            <a:pPr lvl="1"/>
            <a:r>
              <a:rPr lang="en-AU" dirty="0" smtClean="0"/>
              <a:t>Objects, scripts, forms – any active content</a:t>
            </a:r>
          </a:p>
          <a:p>
            <a:pPr lvl="1"/>
            <a:r>
              <a:rPr lang="en-AU" dirty="0" smtClean="0"/>
              <a:t>Links, </a:t>
            </a:r>
            <a:r>
              <a:rPr lang="en-AU" dirty="0" err="1" smtClean="0"/>
              <a:t>Stylesheets</a:t>
            </a:r>
            <a:r>
              <a:rPr lang="en-AU" dirty="0" smtClean="0"/>
              <a:t>, </a:t>
            </a:r>
            <a:r>
              <a:rPr lang="en-AU" dirty="0" err="1" smtClean="0"/>
              <a:t>iframes</a:t>
            </a:r>
            <a:r>
              <a:rPr lang="en-AU" dirty="0" smtClean="0"/>
              <a:t> – web context</a:t>
            </a:r>
          </a:p>
          <a:p>
            <a:pPr lvl="1"/>
            <a:r>
              <a:rPr lang="en-AU" dirty="0" smtClean="0"/>
              <a:t>Local storage, </a:t>
            </a:r>
            <a:r>
              <a:rPr lang="en-AU" dirty="0" err="1" smtClean="0"/>
              <a:t>Microdata</a:t>
            </a:r>
            <a:r>
              <a:rPr lang="en-AU" dirty="0" smtClean="0"/>
              <a:t> (no active content)</a:t>
            </a:r>
          </a:p>
          <a:p>
            <a:r>
              <a:rPr lang="en-AU" dirty="0" smtClean="0"/>
              <a:t>Concerns are security and clinical safety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1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77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59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7772400" cy="4752528"/>
          </a:xfrm>
        </p:spPr>
        <p:txBody>
          <a:bodyPr/>
          <a:lstStyle/>
          <a:p>
            <a:r>
              <a:rPr lang="en-AU" sz="2400" dirty="0" smtClean="0"/>
              <a:t>FHIR has a standard framework for extensions</a:t>
            </a:r>
          </a:p>
          <a:p>
            <a:pPr lvl="1"/>
            <a:r>
              <a:rPr lang="en-AU" sz="2000" dirty="0" smtClean="0"/>
              <a:t>Built into wire format</a:t>
            </a:r>
          </a:p>
          <a:p>
            <a:r>
              <a:rPr lang="en-AU" sz="2400" dirty="0" smtClean="0"/>
              <a:t>Every FHIR element can be extended</a:t>
            </a:r>
          </a:p>
          <a:p>
            <a:pPr lvl="1"/>
            <a:r>
              <a:rPr lang="en-AU" sz="2000" dirty="0" smtClean="0"/>
              <a:t>Including </a:t>
            </a:r>
            <a:r>
              <a:rPr lang="en-AU" sz="2000" dirty="0" err="1" smtClean="0"/>
              <a:t>datatypes</a:t>
            </a:r>
            <a:endParaRPr lang="en-AU" sz="2000" dirty="0" smtClean="0"/>
          </a:p>
          <a:p>
            <a:r>
              <a:rPr lang="en-AU" sz="2400" dirty="0" smtClean="0"/>
              <a:t>Every extension has:</a:t>
            </a:r>
          </a:p>
          <a:p>
            <a:pPr lvl="1"/>
            <a:r>
              <a:rPr lang="en-AU" sz="2000" dirty="0" smtClean="0"/>
              <a:t>Reference to a computable definition</a:t>
            </a:r>
          </a:p>
          <a:p>
            <a:pPr lvl="1"/>
            <a:r>
              <a:rPr lang="en-AU" sz="2000" dirty="0" smtClean="0"/>
              <a:t>Value – from a set of known types</a:t>
            </a:r>
          </a:p>
          <a:p>
            <a:r>
              <a:rPr lang="en-AU" sz="2400" dirty="0" smtClean="0"/>
              <a:t>Every system can read, write, store and exchange all legal extensions</a:t>
            </a:r>
          </a:p>
          <a:p>
            <a:r>
              <a:rPr lang="en-AU" sz="2400" dirty="0" smtClean="0"/>
              <a:t>All extensions are valid by schema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7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noProof="0" dirty="0" smtClean="0"/>
              <a:t>In FHIR, extensions are “normal”</a:t>
            </a:r>
          </a:p>
          <a:p>
            <a:pPr lvl="1"/>
            <a:r>
              <a:rPr lang="en-US" sz="2000" noProof="0" dirty="0" smtClean="0"/>
              <a:t>Consequence of the 80% rule – keep the simple stuff simple</a:t>
            </a:r>
          </a:p>
          <a:p>
            <a:pPr lvl="1"/>
            <a:r>
              <a:rPr lang="en-US" sz="2000" noProof="0" dirty="0" smtClean="0"/>
              <a:t>Extensions can exist anywhere</a:t>
            </a:r>
          </a:p>
          <a:p>
            <a:pPr lvl="2"/>
            <a:r>
              <a:rPr lang="en-US" sz="1800" noProof="0" dirty="0" smtClean="0"/>
              <a:t>Yes, even inside </a:t>
            </a:r>
            <a:r>
              <a:rPr lang="en-US" sz="1800" noProof="0" dirty="0" err="1" smtClean="0"/>
              <a:t>boolean</a:t>
            </a:r>
            <a:r>
              <a:rPr lang="en-US" sz="1800" noProof="0" dirty="0" smtClean="0"/>
              <a:t> or date</a:t>
            </a:r>
          </a:p>
          <a:p>
            <a:pPr lvl="1"/>
            <a:r>
              <a:rPr lang="en-US" sz="2000" noProof="0" dirty="0" smtClean="0"/>
              <a:t>Conformant systems can’t</a:t>
            </a:r>
            <a:r>
              <a:rPr lang="en-US" sz="2000" baseline="0" noProof="0" dirty="0" smtClean="0"/>
              <a:t> reject instances just because</a:t>
            </a:r>
            <a:r>
              <a:rPr lang="en-US" sz="2000" noProof="0" dirty="0" smtClean="0"/>
              <a:t> they contain unrecognized extensions</a:t>
            </a:r>
          </a:p>
          <a:p>
            <a:pPr lvl="1"/>
            <a:r>
              <a:rPr lang="en-US" sz="2000" dirty="0" smtClean="0"/>
              <a:t>They could:</a:t>
            </a:r>
          </a:p>
          <a:p>
            <a:pPr lvl="2"/>
            <a:r>
              <a:rPr lang="en-US" sz="1800" noProof="0" dirty="0" smtClean="0"/>
              <a:t>Display them</a:t>
            </a:r>
          </a:p>
          <a:p>
            <a:pPr lvl="3"/>
            <a:r>
              <a:rPr lang="en-US" sz="1600" dirty="0" smtClean="0"/>
              <a:t>Should be in resource narrative</a:t>
            </a:r>
            <a:endParaRPr lang="en-US" sz="1600" noProof="0" dirty="0" smtClean="0"/>
          </a:p>
          <a:p>
            <a:pPr lvl="2"/>
            <a:r>
              <a:rPr lang="en-US" sz="1800" dirty="0" smtClean="0"/>
              <a:t>Store as a ‘Blob’</a:t>
            </a:r>
          </a:p>
          <a:p>
            <a:pPr lvl="2"/>
            <a:r>
              <a:rPr lang="en-US" sz="1800" noProof="0" dirty="0" smtClean="0"/>
              <a:t>Make a conscious decision to ignore (unless </a:t>
            </a:r>
            <a:r>
              <a:rPr lang="en-US" sz="1800" noProof="0" dirty="0" err="1" smtClean="0"/>
              <a:t>ModifierExtension</a:t>
            </a:r>
            <a:r>
              <a:rPr lang="en-US" sz="1800" noProof="0" dirty="0" smtClean="0"/>
              <a:t>)</a:t>
            </a:r>
          </a:p>
          <a:p>
            <a:pPr lvl="3"/>
            <a:r>
              <a:rPr lang="en-US" sz="1600" dirty="0"/>
              <a:t>(Could lookup profile)</a:t>
            </a:r>
          </a:p>
          <a:p>
            <a:pPr lvl="2"/>
            <a:endParaRPr lang="en-US" sz="1800" noProof="0" dirty="0" smtClean="0"/>
          </a:p>
          <a:p>
            <a:pPr marL="914400" lvl="2" indent="0">
              <a:buNone/>
            </a:pPr>
            <a:r>
              <a:rPr lang="en-US" sz="1800" noProof="0" dirty="0"/>
              <a:t>	</a:t>
            </a:r>
            <a:endParaRPr lang="en-US" sz="1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5964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Extension </a:t>
            </a:r>
            <a:r>
              <a:rPr lang="en-NZ" dirty="0" smtClean="0"/>
              <a:t>definition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27584" y="2132856"/>
            <a:ext cx="3096344" cy="161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 descr="Screen Shot 2014-03-19 at 11.49.3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700808"/>
            <a:ext cx="7277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103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Extension in a resource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226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Extending</a:t>
            </a:r>
            <a:r>
              <a:rPr lang="nl-NL" dirty="0" smtClean="0"/>
              <a:t> a multiple </a:t>
            </a:r>
            <a:r>
              <a:rPr lang="nl-NL" dirty="0" err="1" smtClean="0"/>
              <a:t>birth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68751" y="2362200"/>
            <a:ext cx="8377336" cy="254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3088" y="2322711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811869" y="4184039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20185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227712" y="2837996"/>
            <a:ext cx="639688" cy="48431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276600" y="3824000"/>
            <a:ext cx="1008112" cy="36003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93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5368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 resource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9623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Governing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772400" cy="4764381"/>
          </a:xfrm>
        </p:spPr>
        <p:txBody>
          <a:bodyPr/>
          <a:lstStyle/>
          <a:p>
            <a:r>
              <a:rPr lang="en-AU" dirty="0" smtClean="0"/>
              <a:t>Extensions are not a silver bullet</a:t>
            </a:r>
          </a:p>
          <a:p>
            <a:r>
              <a:rPr lang="en-AU" dirty="0" smtClean="0"/>
              <a:t>FHIR has a sliding scale governance for extensions</a:t>
            </a:r>
          </a:p>
          <a:p>
            <a:pPr lvl="1"/>
            <a:r>
              <a:rPr lang="en-AU" dirty="0" smtClean="0"/>
              <a:t>HL7 published extensions</a:t>
            </a:r>
          </a:p>
          <a:p>
            <a:pPr lvl="1"/>
            <a:r>
              <a:rPr lang="en-AU" dirty="0" smtClean="0"/>
              <a:t>National Standards (e.g. Standard Finnish Extensions)</a:t>
            </a:r>
          </a:p>
          <a:p>
            <a:pPr lvl="1"/>
            <a:r>
              <a:rPr lang="en-AU" dirty="0" smtClean="0"/>
              <a:t>Domain standards (e.g.  Best Practice Cardiology)</a:t>
            </a:r>
          </a:p>
          <a:p>
            <a:pPr lvl="1"/>
            <a:r>
              <a:rPr lang="en-AU" dirty="0" smtClean="0"/>
              <a:t>Local Projects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misc.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75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wild.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Contain metadata about resources</a:t>
            </a:r>
          </a:p>
          <a:p>
            <a:pPr lvl="1"/>
            <a:r>
              <a:rPr lang="en-US" sz="2000" dirty="0" smtClean="0"/>
              <a:t>Beyond ID, version &amp; date</a:t>
            </a:r>
          </a:p>
          <a:p>
            <a:r>
              <a:rPr lang="en-US" sz="2400" dirty="0" smtClean="0"/>
              <a:t>Used for different purposes:</a:t>
            </a:r>
          </a:p>
          <a:p>
            <a:pPr lvl="1"/>
            <a:r>
              <a:rPr lang="en-US" sz="2000" dirty="0" smtClean="0"/>
              <a:t>Compliance to Profile </a:t>
            </a:r>
          </a:p>
          <a:p>
            <a:pPr lvl="1"/>
            <a:r>
              <a:rPr lang="en-US" sz="2000" dirty="0" smtClean="0"/>
              <a:t>Security – e.g. sensitivity of resource</a:t>
            </a:r>
          </a:p>
          <a:p>
            <a:pPr lvl="1"/>
            <a:r>
              <a:rPr lang="en-US" sz="2000" dirty="0" smtClean="0"/>
              <a:t>Indicate Document/Message</a:t>
            </a:r>
          </a:p>
          <a:p>
            <a:pPr lvl="1"/>
            <a:r>
              <a:rPr lang="en-US" sz="2000" dirty="0" smtClean="0"/>
              <a:t>User defined</a:t>
            </a:r>
          </a:p>
          <a:p>
            <a:r>
              <a:rPr lang="en-US" sz="2400" dirty="0" smtClean="0"/>
              <a:t>Transported in different ways:</a:t>
            </a:r>
          </a:p>
          <a:p>
            <a:pPr lvl="1"/>
            <a:r>
              <a:rPr lang="en-US" sz="2000" dirty="0" smtClean="0"/>
              <a:t>REST – as an HTTP header</a:t>
            </a:r>
          </a:p>
          <a:p>
            <a:pPr lvl="1"/>
            <a:r>
              <a:rPr lang="en-US" sz="2000" dirty="0" smtClean="0"/>
              <a:t>In a bundle (document, message, transaction) - in the </a:t>
            </a:r>
            <a:r>
              <a:rPr lang="en-US" sz="2000" dirty="0" err="1" smtClean="0"/>
              <a:t>feed.category</a:t>
            </a:r>
            <a:r>
              <a:rPr lang="en-US" sz="2000" dirty="0" smtClean="0"/>
              <a:t> 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8886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Most recent version</a:t>
            </a: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3"/>
              </a:rPr>
              <a:t>http</a:t>
            </a:r>
            <a:r>
              <a:rPr lang="en-US" dirty="0">
                <a:solidFill>
                  <a:srgbClr val="636360"/>
                </a:solidFill>
                <a:cs typeface="Courier New" pitchFamily="49" charset="0"/>
                <a:hlinkClick r:id="rId3"/>
              </a:rPr>
              <a:t>://server.org/fhir/Patient/</a:t>
            </a:r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3"/>
              </a:rPr>
              <a:t>1</a:t>
            </a:r>
            <a:endParaRPr lang="en-US" dirty="0" smtClean="0">
              <a:solidFill>
                <a:srgbClr val="636360"/>
              </a:solidFill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Returns single resource</a:t>
            </a:r>
          </a:p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All versions</a:t>
            </a:r>
          </a:p>
          <a:p>
            <a:pPr lvl="1"/>
            <a:r>
              <a:rPr lang="en-US" dirty="0">
                <a:solidFill>
                  <a:srgbClr val="636360"/>
                </a:solidFill>
                <a:cs typeface="Courier New" pitchFamily="49" charset="0"/>
                <a:hlinkClick r:id="rId4"/>
              </a:rPr>
              <a:t>http://server.org/fhir/Patient/</a:t>
            </a:r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4"/>
              </a:rPr>
              <a:t>1/_history</a:t>
            </a:r>
            <a:endParaRPr lang="en-US" dirty="0" smtClean="0">
              <a:solidFill>
                <a:srgbClr val="636360"/>
              </a:solidFill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Returns bundle of versions</a:t>
            </a:r>
          </a:p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Specific version</a:t>
            </a:r>
          </a:p>
          <a:p>
            <a:pPr lvl="1"/>
            <a:r>
              <a:rPr lang="en-US" dirty="0">
                <a:solidFill>
                  <a:srgbClr val="636360"/>
                </a:solidFill>
                <a:cs typeface="Courier New" pitchFamily="49" charset="0"/>
                <a:hlinkClick r:id="rId5"/>
              </a:rPr>
              <a:t>http://server.org/fhir/Patient/</a:t>
            </a:r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5"/>
              </a:rPr>
              <a:t>1/_history/_1</a:t>
            </a:r>
            <a:endParaRPr lang="en-US" dirty="0" smtClean="0">
              <a:solidFill>
                <a:srgbClr val="636360"/>
              </a:solidFill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Returns single resource</a:t>
            </a:r>
          </a:p>
          <a:p>
            <a:endParaRPr lang="en-US" dirty="0">
              <a:solidFill>
                <a:srgbClr val="636360"/>
              </a:solidFill>
              <a:cs typeface="Courier New" pitchFamily="49" charset="0"/>
            </a:endParaRPr>
          </a:p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Version support is optional</a:t>
            </a:r>
          </a:p>
        </p:txBody>
      </p:sp>
    </p:spTree>
    <p:extLst>
      <p:ext uri="{BB962C8B-B14F-4D97-AF65-F5344CB8AC3E}">
        <p14:creationId xmlns:p14="http://schemas.microsoft.com/office/powerpoint/2010/main" xmlns="" val="205890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resource needed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Message</a:t>
            </a:r>
          </a:p>
          <a:p>
            <a:r>
              <a:rPr lang="en-US" dirty="0" smtClean="0"/>
              <a:t>Atom ‘feed’</a:t>
            </a:r>
          </a:p>
          <a:p>
            <a:pPr lvl="1"/>
            <a:r>
              <a:rPr lang="en-US" dirty="0" smtClean="0"/>
              <a:t>With JSON representation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672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628800"/>
            <a:ext cx="7112000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as a serialized Object Graph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59632" y="1988840"/>
            <a:ext cx="4752528" cy="4608512"/>
          </a:xfrm>
          <a:prstGeom prst="roundRect">
            <a:avLst/>
          </a:prstGeom>
          <a:solidFill>
            <a:srgbClr val="FFFBDC">
              <a:alpha val="25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07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REST and Resources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65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147248" cy="4505849"/>
          </a:xfrm>
        </p:spPr>
        <p:txBody>
          <a:bodyPr/>
          <a:lstStyle/>
          <a:p>
            <a:r>
              <a:rPr lang="en-AU" dirty="0" smtClean="0"/>
              <a:t>“Resources” with an explicit and stable URI</a:t>
            </a:r>
          </a:p>
          <a:p>
            <a:pPr lvl="1"/>
            <a:r>
              <a:rPr lang="en-AU" dirty="0" smtClean="0"/>
              <a:t>The name for what gets exchanged in REST</a:t>
            </a:r>
          </a:p>
          <a:p>
            <a:pPr lvl="1"/>
            <a:r>
              <a:rPr lang="en-AU" dirty="0"/>
              <a:t>Defined behaviour and meaning</a:t>
            </a:r>
          </a:p>
          <a:p>
            <a:pPr lvl="1"/>
            <a:r>
              <a:rPr lang="en-AU" dirty="0"/>
              <a:t>Known identity / </a:t>
            </a:r>
            <a:r>
              <a:rPr lang="en-AU" dirty="0" smtClean="0"/>
              <a:t>location</a:t>
            </a:r>
          </a:p>
          <a:p>
            <a:pPr lvl="1"/>
            <a:r>
              <a:rPr lang="en-AU" dirty="0" smtClean="0"/>
              <a:t>Quite an abstract idea</a:t>
            </a:r>
          </a:p>
          <a:p>
            <a:r>
              <a:rPr lang="en-AU" dirty="0" smtClean="0"/>
              <a:t>Formats: XML / JSON / RDF</a:t>
            </a:r>
          </a:p>
          <a:p>
            <a:r>
              <a:rPr lang="en-AU" dirty="0" smtClean="0"/>
              <a:t>Exchange using HTTP</a:t>
            </a:r>
          </a:p>
          <a:p>
            <a:r>
              <a:rPr lang="en-AU" dirty="0" smtClean="0"/>
              <a:t>Security: SSL / OAuth</a:t>
            </a:r>
          </a:p>
          <a:p>
            <a:r>
              <a:rPr lang="en-AU" dirty="0" smtClean="0"/>
              <a:t>“REST” followed loosely, hence “</a:t>
            </a:r>
            <a:r>
              <a:rPr lang="en-AU" dirty="0" err="1" smtClean="0"/>
              <a:t>RESTful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53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075240" cy="465358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CRUD:</a:t>
            </a:r>
          </a:p>
          <a:p>
            <a:r>
              <a:rPr lang="en-AU" dirty="0" smtClean="0"/>
              <a:t>Create – create a new instance of data</a:t>
            </a:r>
          </a:p>
          <a:p>
            <a:r>
              <a:rPr lang="en-AU" dirty="0" smtClean="0"/>
              <a:t>Read – get the content (state) of an instance of data</a:t>
            </a:r>
          </a:p>
          <a:p>
            <a:r>
              <a:rPr lang="en-AU" dirty="0" smtClean="0"/>
              <a:t>Update – change the content of an instance of data</a:t>
            </a:r>
          </a:p>
          <a:p>
            <a:r>
              <a:rPr lang="en-AU" dirty="0" smtClean="0"/>
              <a:t>Delete – remove the instance of data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6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515082"/>
          </a:xfrm>
        </p:spPr>
        <p:txBody>
          <a:bodyPr/>
          <a:lstStyle/>
          <a:p>
            <a:r>
              <a:rPr lang="en-AU" dirty="0" smtClean="0"/>
              <a:t>RPC (Remote Procedure Call):</a:t>
            </a:r>
          </a:p>
          <a:p>
            <a:pPr lvl="1"/>
            <a:r>
              <a:rPr lang="en-AU" dirty="0" smtClean="0"/>
              <a:t>Ask a server to perform some operation</a:t>
            </a:r>
          </a:p>
          <a:p>
            <a:pPr lvl="1"/>
            <a:r>
              <a:rPr lang="en-AU" dirty="0" smtClean="0"/>
              <a:t>Hand it a set of parameters</a:t>
            </a:r>
          </a:p>
          <a:p>
            <a:pPr lvl="1"/>
            <a:r>
              <a:rPr lang="en-AU" dirty="0" smtClean="0"/>
              <a:t>Server performs some operations</a:t>
            </a:r>
          </a:p>
          <a:p>
            <a:pPr lvl="1"/>
            <a:r>
              <a:rPr lang="en-AU" dirty="0" smtClean="0"/>
              <a:t>Returns a set of parameters</a:t>
            </a:r>
            <a:endParaRPr lang="en-AU" dirty="0"/>
          </a:p>
          <a:p>
            <a:r>
              <a:rPr lang="en-AU" dirty="0" smtClean="0"/>
              <a:t>REST:</a:t>
            </a:r>
          </a:p>
          <a:p>
            <a:pPr lvl="1"/>
            <a:r>
              <a:rPr lang="en-AU" dirty="0" smtClean="0"/>
              <a:t>Define a URI that represents the state of something</a:t>
            </a:r>
          </a:p>
          <a:p>
            <a:pPr lvl="1"/>
            <a:r>
              <a:rPr lang="en-AU" dirty="0" smtClean="0"/>
              <a:t>Tell the server what the state should be </a:t>
            </a:r>
          </a:p>
          <a:p>
            <a:pPr lvl="1"/>
            <a:r>
              <a:rPr lang="en-AU" dirty="0" smtClean="0"/>
              <a:t>Server makes the state change happen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87208" cy="4515082"/>
          </a:xfrm>
        </p:spPr>
        <p:txBody>
          <a:bodyPr/>
          <a:lstStyle/>
          <a:p>
            <a:r>
              <a:rPr lang="en-AU" sz="2800" dirty="0" smtClean="0"/>
              <a:t>Example: </a:t>
            </a:r>
          </a:p>
          <a:p>
            <a:pPr lvl="1"/>
            <a:r>
              <a:rPr lang="en-AU" sz="2400" dirty="0" smtClean="0"/>
              <a:t>A device that monitors a patient %0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</a:t>
            </a:r>
            <a:r>
              <a:rPr lang="en-AU" sz="2400" dirty="0"/>
              <a:t>S</a:t>
            </a:r>
            <a:r>
              <a:rPr lang="en-AU" sz="2400" dirty="0" smtClean="0"/>
              <a:t>at</a:t>
            </a:r>
          </a:p>
          <a:p>
            <a:pPr lvl="1"/>
            <a:r>
              <a:rPr lang="en-AU" sz="2400" dirty="0" smtClean="0"/>
              <a:t>Raises an alarm on EHR if it’s too low</a:t>
            </a:r>
          </a:p>
          <a:p>
            <a:pPr lvl="1"/>
            <a:r>
              <a:rPr lang="en-AU" sz="2400" dirty="0" smtClean="0"/>
              <a:t>EHR can turn the alarm off</a:t>
            </a:r>
          </a:p>
          <a:p>
            <a:r>
              <a:rPr lang="en-AU" sz="2800" dirty="0" smtClean="0"/>
              <a:t>RPC: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2"/>
              </a:rPr>
              <a:t>http://acme.org/devices/turnOffAlarm</a:t>
            </a:r>
            <a:endParaRPr lang="en-AU" sz="2400" dirty="0" smtClean="0"/>
          </a:p>
          <a:p>
            <a:pPr lvl="1"/>
            <a:r>
              <a:rPr lang="en-AU" sz="2400" dirty="0" smtClean="0"/>
              <a:t>Parameters: device id, alarm id</a:t>
            </a:r>
          </a:p>
          <a:p>
            <a:r>
              <a:rPr lang="en-AU" sz="2800" dirty="0" smtClean="0"/>
              <a:t>REST: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3"/>
              </a:rPr>
              <a:t>http://acme.org/devices/[deviceid]/[alarmid</a:t>
            </a:r>
            <a:r>
              <a:rPr lang="en-AU" sz="2400" dirty="0" smtClean="0"/>
              <a:t>]</a:t>
            </a:r>
          </a:p>
          <a:p>
            <a:pPr lvl="1"/>
            <a:r>
              <a:rPr lang="en-AU" sz="2400" dirty="0" smtClean="0"/>
              <a:t>Content: data to say “Alarm is off” 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0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72400" cy="3656386"/>
          </a:xfrm>
        </p:spPr>
        <p:txBody>
          <a:bodyPr/>
          <a:lstStyle/>
          <a:p>
            <a:r>
              <a:rPr lang="en-AU" dirty="0" smtClean="0"/>
              <a:t>Difference is subtle, and depends on perspective</a:t>
            </a:r>
          </a:p>
          <a:p>
            <a:r>
              <a:rPr lang="en-AU" dirty="0" smtClean="0"/>
              <a:t>Outcome is large difference</a:t>
            </a:r>
          </a:p>
          <a:p>
            <a:r>
              <a:rPr lang="en-AU" dirty="0" smtClean="0"/>
              <a:t>REST is increasingly preferred in practice</a:t>
            </a:r>
          </a:p>
          <a:p>
            <a:r>
              <a:rPr lang="en-AU" dirty="0" smtClean="0"/>
              <a:t>Most systems mix and match </a:t>
            </a:r>
          </a:p>
          <a:p>
            <a:pPr lvl="1"/>
            <a:r>
              <a:rPr lang="en-AU" dirty="0" smtClean="0"/>
              <a:t>“mini-operations”</a:t>
            </a:r>
          </a:p>
          <a:p>
            <a:r>
              <a:rPr lang="en-AU" dirty="0" smtClean="0"/>
              <a:t>General issue: REST doesn’t deal well if server needs context from the client</a:t>
            </a:r>
          </a:p>
          <a:p>
            <a:pPr lvl="1"/>
            <a:r>
              <a:rPr lang="en-AU" dirty="0" smtClean="0"/>
              <a:t>Needed for poorly trusted clients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14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678284"/>
          </a:xfrm>
        </p:spPr>
        <p:txBody>
          <a:bodyPr/>
          <a:lstStyle/>
          <a:p>
            <a:r>
              <a:rPr lang="en-AU" dirty="0" smtClean="0"/>
              <a:t>FHIR Operations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91680" y="4941168"/>
            <a:ext cx="2376264" cy="401836"/>
          </a:xfrm>
        </p:spPr>
        <p:txBody>
          <a:bodyPr/>
          <a:lstStyle/>
          <a:p>
            <a:r>
              <a:rPr lang="en-AU" dirty="0" smtClean="0"/>
              <a:t>(Based on REST)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285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772400" cy="4441216"/>
          </a:xfrm>
        </p:spPr>
        <p:txBody>
          <a:bodyPr/>
          <a:lstStyle/>
          <a:p>
            <a:r>
              <a:rPr lang="en-AU" sz="2800" dirty="0" smtClean="0"/>
              <a:t>Register a patient:</a:t>
            </a:r>
          </a:p>
          <a:p>
            <a:pPr lvl="1"/>
            <a:r>
              <a:rPr lang="en-AU" sz="2400" dirty="0" smtClean="0"/>
              <a:t>Create a Patient Resource</a:t>
            </a:r>
          </a:p>
          <a:p>
            <a:r>
              <a:rPr lang="en-AU" sz="2800" dirty="0" smtClean="0"/>
              <a:t>Admit a patient:</a:t>
            </a:r>
          </a:p>
          <a:p>
            <a:pPr lvl="1"/>
            <a:r>
              <a:rPr lang="en-AU" sz="2400" dirty="0" smtClean="0"/>
              <a:t>Create an Encounter Resource</a:t>
            </a:r>
          </a:p>
          <a:p>
            <a:r>
              <a:rPr lang="en-AU" sz="2800" dirty="0" smtClean="0"/>
              <a:t>Move a patient from one bed to another</a:t>
            </a:r>
          </a:p>
          <a:p>
            <a:pPr lvl="1"/>
            <a:r>
              <a:rPr lang="en-AU" sz="2400" dirty="0" smtClean="0"/>
              <a:t>Find and update the encounter resource</a:t>
            </a:r>
          </a:p>
          <a:p>
            <a:r>
              <a:rPr lang="en-AU" sz="2800" dirty="0" smtClean="0"/>
              <a:t>Prepare a list of medications to administer</a:t>
            </a:r>
          </a:p>
          <a:p>
            <a:pPr lvl="1"/>
            <a:r>
              <a:rPr lang="en-AU" sz="2400" dirty="0" smtClean="0"/>
              <a:t>Search through the medication prescriptions for a patient (and then apply logic)</a:t>
            </a:r>
          </a:p>
          <a:p>
            <a:pPr lvl="1"/>
            <a:r>
              <a:rPr lang="en-AU" sz="2400" dirty="0" smtClean="0"/>
              <a:t>Or, use a List resource</a:t>
            </a:r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38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73947325"/>
              </p:ext>
            </p:extLst>
          </p:nvPr>
        </p:nvGraphicFramePr>
        <p:xfrm>
          <a:off x="611560" y="1772816"/>
          <a:ext cx="7992888" cy="42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64"/>
                <a:gridCol w="2742657"/>
                <a:gridCol w="313446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529836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type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manager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past version of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http://fhir.com/Patient/23/_histroy/2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2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Instance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63962675"/>
              </p:ext>
            </p:extLst>
          </p:nvPr>
        </p:nvGraphicFramePr>
        <p:xfrm>
          <a:off x="539552" y="1772816"/>
          <a:ext cx="8136904" cy="449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73"/>
                <a:gridCol w="4684884"/>
                <a:gridCol w="1112810"/>
                <a:gridCol w="118853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current state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01845">
                <a:tc>
                  <a:txBody>
                    <a:bodyPr/>
                    <a:lstStyle/>
                    <a:p>
                      <a:r>
                        <a:rPr kumimoji="0" lang="en-AU" sz="20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state of a specific version of the resource 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(e.g. what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it was in the past)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 an existing resource by its id (or create it if it is new). Use the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resource representation supplied 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544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delete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Remove the resource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so it is no longer present  (note: it still has a history)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6932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9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Type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36178557"/>
              </p:ext>
            </p:extLst>
          </p:nvPr>
        </p:nvGraphicFramePr>
        <p:xfrm>
          <a:off x="683568" y="1772816"/>
          <a:ext cx="7543801" cy="434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 a new resource with a server assigned id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956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the type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this resource type</a:t>
                      </a:r>
                      <a:endParaRPr kumimoji="0" lang="en-AU" sz="2000" b="1" kern="1200" dirty="0" smtClean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validate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Check that the content would be acceptable as an 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AU" sz="1600" b="1" kern="1200" baseline="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OperationOutcome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16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System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54243994"/>
              </p:ext>
            </p:extLst>
          </p:nvPr>
        </p:nvGraphicFramePr>
        <p:xfrm>
          <a:off x="467544" y="1700809"/>
          <a:ext cx="8064895" cy="4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127730"/>
                <a:gridCol w="1102962"/>
                <a:gridCol w="1178019"/>
              </a:tblGrid>
              <a:tr h="61043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6733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conformance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conformance statement for the system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Update, create or delete a set of resources as a single 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Retrieve the update history for all resources (full pub/sub)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all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types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69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900" b="0" dirty="0" smtClean="0"/>
              <a:t>Access public server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033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conformance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065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 for a Use Case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236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6551613" cy="1179513"/>
          </a:xfrm>
        </p:spPr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49243" cy="388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Mobile, Device  &amp; Cloud-based applications</a:t>
            </a:r>
          </a:p>
          <a:p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72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Profiles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just go ahead and use a resource</a:t>
            </a:r>
          </a:p>
          <a:p>
            <a:pPr lvl="1"/>
            <a:r>
              <a:rPr lang="en-AU" dirty="0" smtClean="0"/>
              <a:t>No need for a profile</a:t>
            </a:r>
          </a:p>
          <a:p>
            <a:r>
              <a:rPr lang="en-AU" dirty="0" smtClean="0"/>
              <a:t>But you should write a profile</a:t>
            </a:r>
          </a:p>
          <a:p>
            <a:pPr lvl="1"/>
            <a:r>
              <a:rPr lang="en-AU" dirty="0" smtClean="0"/>
              <a:t>Document your usage in detail for partners</a:t>
            </a:r>
          </a:p>
          <a:p>
            <a:r>
              <a:rPr lang="en-AU" dirty="0" smtClean="0"/>
              <a:t>You can mark a resource or bundle  with a profile</a:t>
            </a:r>
          </a:p>
          <a:p>
            <a:pPr lvl="1"/>
            <a:r>
              <a:rPr lang="en-AU" dirty="0" smtClean="0"/>
              <a:t>It’s just a claim – can test conformance with that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10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322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8064896" cy="63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66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745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Architecture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400" dirty="0" smtClean="0"/>
              <a:t>Standalone FHIR Server</a:t>
            </a:r>
          </a:p>
          <a:p>
            <a:r>
              <a:rPr lang="en-AU" sz="2400" dirty="0" smtClean="0"/>
              <a:t>A FHIR Server in front of an existing application (e.g. SQL)</a:t>
            </a:r>
          </a:p>
          <a:p>
            <a:pPr lvl="1"/>
            <a:r>
              <a:rPr lang="en-AU" sz="2000" dirty="0" smtClean="0"/>
              <a:t>FHIR as front end to an XDS server (“MHD”)</a:t>
            </a:r>
          </a:p>
          <a:p>
            <a:r>
              <a:rPr lang="en-AU" sz="2400" dirty="0" smtClean="0"/>
              <a:t>An interface engine that ‘speaks’ FHIR</a:t>
            </a:r>
          </a:p>
          <a:p>
            <a:r>
              <a:rPr lang="en-AU" sz="2400" dirty="0" smtClean="0"/>
              <a:t>A tablet/mobile phone application</a:t>
            </a:r>
          </a:p>
          <a:p>
            <a:r>
              <a:rPr lang="en-AU" sz="2400" dirty="0" smtClean="0"/>
              <a:t>Web portal uses FHIR to access other systems</a:t>
            </a:r>
          </a:p>
          <a:p>
            <a:r>
              <a:rPr lang="en-AU" sz="2400" dirty="0" smtClean="0"/>
              <a:t>A healthcare application that access information from multiple systems as well as it’s own server</a:t>
            </a:r>
          </a:p>
          <a:p>
            <a:r>
              <a:rPr lang="en-AU" sz="2400" dirty="0" smtClean="0"/>
              <a:t>Smart-On-FHIR – an EHR plug-in framework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3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Reference Implementations – object models, parsers, serializers, clients, validators, utilities</a:t>
            </a:r>
          </a:p>
          <a:p>
            <a:r>
              <a:rPr lang="en-AU" smtClean="0"/>
              <a:t>Schema, Schematron, Validation Pack</a:t>
            </a:r>
          </a:p>
          <a:p>
            <a:r>
              <a:rPr lang="en-AU" smtClean="0"/>
              <a:t>1000’s of examples </a:t>
            </a:r>
          </a:p>
          <a:p>
            <a:r>
              <a:rPr lang="en-AU" smtClean="0"/>
              <a:t>Live Servers to test against </a:t>
            </a:r>
          </a:p>
          <a:p>
            <a:pPr lvl="1"/>
            <a:r>
              <a:rPr lang="en-AU" smtClean="0">
                <a:hlinkClick r:id="rId2"/>
              </a:rPr>
              <a:t>http://wiki.hl7.org/index.php?title=Publicly_Available_FHIR_Servers_for_testing</a:t>
            </a:r>
            <a:endParaRPr lang="en-AU" smtClean="0"/>
          </a:p>
          <a:p>
            <a:r>
              <a:rPr lang="en-AU" smtClean="0"/>
              <a:t>Connectathons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9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Use the servers to explore how it works</a:t>
            </a:r>
          </a:p>
          <a:p>
            <a:r>
              <a:rPr lang="en-AU" dirty="0" smtClean="0"/>
              <a:t>Write clients that use the test data</a:t>
            </a:r>
          </a:p>
          <a:p>
            <a:r>
              <a:rPr lang="en-AU" dirty="0" smtClean="0"/>
              <a:t>Test that you got your own system right</a:t>
            </a:r>
          </a:p>
          <a:p>
            <a:r>
              <a:rPr lang="en-AU" dirty="0" smtClean="0"/>
              <a:t>Most developers:</a:t>
            </a:r>
          </a:p>
          <a:p>
            <a:pPr lvl="1"/>
            <a:r>
              <a:rPr lang="en-AU" dirty="0"/>
              <a:t>U</a:t>
            </a:r>
            <a:r>
              <a:rPr lang="en-AU" dirty="0" smtClean="0"/>
              <a:t>se the servers to learn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onsult the documentation occasionally</a:t>
            </a:r>
          </a:p>
          <a:p>
            <a:pPr lvl="1"/>
            <a:r>
              <a:rPr lang="en-AU" dirty="0" smtClean="0"/>
              <a:t>We do recommend to read the specification</a:t>
            </a:r>
          </a:p>
          <a:p>
            <a:pPr lvl="2"/>
            <a:r>
              <a:rPr lang="en-AU" dirty="0" smtClean="0"/>
              <a:t>(RTFS)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95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Free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See </a:t>
            </a:r>
            <a:r>
              <a:rPr lang="en-AU" smtClean="0">
                <a:hlinkClick r:id="rId2"/>
              </a:rPr>
              <a:t>http://wiki.hl7.org/index.php?title=Open_Source_FHIR_implementations</a:t>
            </a:r>
            <a:endParaRPr lang="en-AU" smtClean="0"/>
          </a:p>
          <a:p>
            <a:r>
              <a:rPr lang="en-AU" smtClean="0"/>
              <a:t>Coming shortly:</a:t>
            </a:r>
          </a:p>
          <a:p>
            <a:pPr lvl="1"/>
            <a:r>
              <a:rPr lang="en-AU" smtClean="0"/>
              <a:t>“Sprinkler” – a conformance test tool for servers</a:t>
            </a:r>
          </a:p>
          <a:p>
            <a:pPr lvl="1"/>
            <a:r>
              <a:rPr lang="en-AU" smtClean="0"/>
              <a:t>“Forge” – an editor for conformance statements</a:t>
            </a:r>
          </a:p>
          <a:p>
            <a:pPr lvl="1"/>
            <a:r>
              <a:rPr lang="en-AU" smtClean="0"/>
              <a:t>A Value set Editor</a:t>
            </a:r>
          </a:p>
          <a:p>
            <a:pPr lvl="1"/>
            <a:r>
              <a:rPr lang="en-AU" smtClean="0"/>
              <a:t>Several implementation guide publishers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63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800" dirty="0" smtClean="0"/>
              <a:t>Open invitation to any interested party to come and write software that exchanges FHIR resources</a:t>
            </a:r>
          </a:p>
          <a:p>
            <a:r>
              <a:rPr lang="en-AU" sz="2800" dirty="0" smtClean="0"/>
              <a:t>Always hold one before HL7 meetings (last week) + Others by invitation</a:t>
            </a:r>
          </a:p>
          <a:p>
            <a:r>
              <a:rPr lang="en-AU" sz="2800" dirty="0" smtClean="0"/>
              <a:t>Mix of skills</a:t>
            </a:r>
          </a:p>
          <a:p>
            <a:pPr lvl="1"/>
            <a:r>
              <a:rPr lang="en-AU" sz="2400" dirty="0" smtClean="0"/>
              <a:t>Newbies (“where is the spec?”)</a:t>
            </a:r>
          </a:p>
          <a:p>
            <a:pPr lvl="1"/>
            <a:r>
              <a:rPr lang="en-AU" sz="2400" dirty="0" smtClean="0"/>
              <a:t>Old hands who’ve been to every connectathon</a:t>
            </a:r>
          </a:p>
          <a:p>
            <a:pPr lvl="1"/>
            <a:r>
              <a:rPr lang="en-AU" sz="2400" dirty="0" smtClean="0"/>
              <a:t>Experiment with new features</a:t>
            </a:r>
          </a:p>
          <a:p>
            <a:r>
              <a:rPr lang="en-AU" sz="2800" dirty="0" smtClean="0"/>
              <a:t>We have a virtual connectathon all the time…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29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11742</TotalTime>
  <Words>5043</Words>
  <Application>Microsoft Office PowerPoint</Application>
  <PresentationFormat>On-screen Show (4:3)</PresentationFormat>
  <Paragraphs>1049</Paragraphs>
  <Slides>114</Slides>
  <Notes>42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acronym</vt:lpstr>
      <vt:lpstr>Genesis of FHIR</vt:lpstr>
      <vt:lpstr>Genesis of FHIR</vt:lpstr>
      <vt:lpstr>Genesis of FHIR</vt:lpstr>
      <vt:lpstr>FHIR Development Progress</vt:lpstr>
      <vt:lpstr>Timeline: Where does FHIR fit?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FHIR &amp; Cost of Integration</vt:lpstr>
      <vt:lpstr>Future impact of FHIR</vt:lpstr>
      <vt:lpstr>Paradigms and Architectures</vt:lpstr>
      <vt:lpstr>Paradigms</vt:lpstr>
      <vt:lpstr>REST</vt:lpstr>
      <vt:lpstr>Document</vt:lpstr>
      <vt:lpstr>Message</vt:lpstr>
      <vt:lpstr>Service Oriented Architecture (SOA)</vt:lpstr>
      <vt:lpstr>Slide 29</vt:lpstr>
      <vt:lpstr>Architectures</vt:lpstr>
      <vt:lpstr>Some possibilities</vt:lpstr>
      <vt:lpstr>Reading the FHIR Spec</vt:lpstr>
      <vt:lpstr>(FHIR home)</vt:lpstr>
      <vt:lpstr>FHIR Resources</vt:lpstr>
      <vt:lpstr>Resources</vt:lpstr>
      <vt:lpstr>What’s a Resource?</vt:lpstr>
      <vt:lpstr>DSTU Resource List</vt:lpstr>
      <vt:lpstr>Resource anatomy</vt:lpstr>
      <vt:lpstr>Slide 39</vt:lpstr>
      <vt:lpstr>Structure of a Resource</vt:lpstr>
      <vt:lpstr>Resource Documentation</vt:lpstr>
      <vt:lpstr>Example Resource Definitions</vt:lpstr>
      <vt:lpstr>Slide 43</vt:lpstr>
      <vt:lpstr>Constraints &amp; Notes</vt:lpstr>
      <vt:lpstr>Resource elements</vt:lpstr>
      <vt:lpstr>It’s all about combining resources . . .</vt:lpstr>
      <vt:lpstr>References</vt:lpstr>
      <vt:lpstr>Rules for references</vt:lpstr>
      <vt:lpstr>References between resources</vt:lpstr>
      <vt:lpstr>Data types</vt:lpstr>
      <vt:lpstr>Data types (cont’d)</vt:lpstr>
      <vt:lpstr>Example – CD datatype</vt:lpstr>
      <vt:lpstr>Example – CD datatype</vt:lpstr>
      <vt:lpstr>CodeableConcept</vt:lpstr>
      <vt:lpstr>Vocabulary</vt:lpstr>
      <vt:lpstr>Narrative</vt:lpstr>
      <vt:lpstr>Narrative XHTML</vt:lpstr>
      <vt:lpstr>Narrative example</vt:lpstr>
      <vt:lpstr>FHIR Extensions</vt:lpstr>
      <vt:lpstr>The Case for Extensions</vt:lpstr>
      <vt:lpstr>Extensions</vt:lpstr>
      <vt:lpstr>Extensions</vt:lpstr>
      <vt:lpstr>Extension definition</vt:lpstr>
      <vt:lpstr>An Extension in a resource</vt:lpstr>
      <vt:lpstr>Extending a multiple birth</vt:lpstr>
      <vt:lpstr>Modifier Extensions</vt:lpstr>
      <vt:lpstr>Modifier Extension decisions</vt:lpstr>
      <vt:lpstr>Governing Extensions</vt:lpstr>
      <vt:lpstr>resource misc.</vt:lpstr>
      <vt:lpstr>Tags</vt:lpstr>
      <vt:lpstr>Versioning</vt:lpstr>
      <vt:lpstr>Bundles</vt:lpstr>
      <vt:lpstr>Bundle as a serialized Object Graph</vt:lpstr>
      <vt:lpstr>About REST and Resources</vt:lpstr>
      <vt:lpstr>REST in practice</vt:lpstr>
      <vt:lpstr>REST Operations</vt:lpstr>
      <vt:lpstr>RPC vs REST</vt:lpstr>
      <vt:lpstr>RPC vs REST example</vt:lpstr>
      <vt:lpstr>RPC vs REST</vt:lpstr>
      <vt:lpstr>FHIR Operations</vt:lpstr>
      <vt:lpstr>Business Operations</vt:lpstr>
      <vt:lpstr>FHIR Resource URLs</vt:lpstr>
      <vt:lpstr>Operations / Instance</vt:lpstr>
      <vt:lpstr>Operations / Type</vt:lpstr>
      <vt:lpstr>Operations / System</vt:lpstr>
      <vt:lpstr>Playing with FHIR</vt:lpstr>
      <vt:lpstr>Profiles &amp; conformance</vt:lpstr>
      <vt:lpstr>Profiles</vt:lpstr>
      <vt:lpstr>Profile (cont’d)</vt:lpstr>
      <vt:lpstr>Using Profiles</vt:lpstr>
      <vt:lpstr>Conformance</vt:lpstr>
      <vt:lpstr>Conformance (cont’d)</vt:lpstr>
      <vt:lpstr>Implementing FHIR</vt:lpstr>
      <vt:lpstr>Where can FHIR be used?</vt:lpstr>
      <vt:lpstr>Architecture</vt:lpstr>
      <vt:lpstr>Implementation Assistance</vt:lpstr>
      <vt:lpstr>Servers</vt:lpstr>
      <vt:lpstr>Other Free software</vt:lpstr>
      <vt:lpstr>Connectathons</vt:lpstr>
      <vt:lpstr>Implementation Assistance</vt:lpstr>
      <vt:lpstr>Migration</vt:lpstr>
      <vt:lpstr>Migration – v2</vt:lpstr>
      <vt:lpstr>Migration – CDA</vt:lpstr>
      <vt:lpstr>What’s next?</vt:lpstr>
      <vt:lpstr>Development plans</vt:lpstr>
      <vt:lpstr>Balloting plans</vt:lpstr>
      <vt:lpstr>Next Steps for you</vt:lpstr>
      <vt:lpstr>International HL7 FHIR Developer Days November 24-26, 2014 in Amsterdam</vt:lpstr>
      <vt:lpstr>Review</vt:lpstr>
      <vt:lpstr>What does FHIR provide?</vt:lpstr>
      <vt:lpstr>FHIR Manifesto</vt:lpstr>
      <vt:lpstr>FHIR &amp; Cost of Integration</vt:lpstr>
      <vt:lpstr>Future impact of FHIR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264</cp:revision>
  <dcterms:created xsi:type="dcterms:W3CDTF">2012-12-03T20:41:34Z</dcterms:created>
  <dcterms:modified xsi:type="dcterms:W3CDTF">2014-11-23T11:40:25Z</dcterms:modified>
</cp:coreProperties>
</file>