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24" r:id="rId3"/>
    <p:sldId id="499" r:id="rId4"/>
    <p:sldId id="425" r:id="rId5"/>
    <p:sldId id="485" r:id="rId6"/>
    <p:sldId id="489" r:id="rId7"/>
    <p:sldId id="431" r:id="rId8"/>
    <p:sldId id="458" r:id="rId9"/>
    <p:sldId id="459" r:id="rId10"/>
    <p:sldId id="490" r:id="rId11"/>
    <p:sldId id="432" r:id="rId12"/>
    <p:sldId id="460" r:id="rId13"/>
    <p:sldId id="461" r:id="rId14"/>
    <p:sldId id="462" r:id="rId15"/>
    <p:sldId id="463" r:id="rId16"/>
    <p:sldId id="433" r:id="rId17"/>
    <p:sldId id="464" r:id="rId18"/>
    <p:sldId id="492" r:id="rId19"/>
    <p:sldId id="493" r:id="rId20"/>
    <p:sldId id="487" r:id="rId21"/>
    <p:sldId id="488" r:id="rId22"/>
    <p:sldId id="465" r:id="rId23"/>
    <p:sldId id="495" r:id="rId24"/>
    <p:sldId id="435" r:id="rId25"/>
    <p:sldId id="466" r:id="rId26"/>
    <p:sldId id="467" r:id="rId27"/>
    <p:sldId id="437" r:id="rId28"/>
    <p:sldId id="468" r:id="rId29"/>
    <p:sldId id="438" r:id="rId30"/>
    <p:sldId id="469" r:id="rId31"/>
    <p:sldId id="439" r:id="rId32"/>
    <p:sldId id="470" r:id="rId33"/>
    <p:sldId id="471" r:id="rId34"/>
    <p:sldId id="500" r:id="rId35"/>
    <p:sldId id="43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33" autoAdjust="0"/>
  </p:normalViewPr>
  <p:slideViewPr>
    <p:cSldViewPr>
      <p:cViewPr varScale="1">
        <p:scale>
          <a:sx n="56" d="100"/>
          <a:sy n="56" d="100"/>
        </p:scale>
        <p:origin x="-1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3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23/10/2014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7980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“generated” and system renders all core elements deemed “essential” human/business understanding, then no need to display narrative</a:t>
            </a:r>
          </a:p>
          <a:p>
            <a:r>
              <a:rPr lang="en-US" dirty="0" smtClean="0"/>
              <a:t>If “extensions”, then can only suppress if all received extensions are understood and system renders all received core elements &amp; extensions needed for human/business understanding</a:t>
            </a:r>
          </a:p>
          <a:p>
            <a:r>
              <a:rPr lang="en-US" dirty="0" smtClean="0"/>
              <a:t>If “additional”, must always make narrative available to view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24260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3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0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3-01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FHIR for Architects</a:t>
            </a:r>
            <a:r>
              <a:rPr lang="en-US" noProof="0" smtClean="0"/>
              <a:t/>
            </a:r>
            <a:br>
              <a:rPr lang="en-US" noProof="0" smtClean="0"/>
            </a:br>
            <a:r>
              <a:rPr lang="en-US" noProof="0" dirty="0" smtClean="0"/>
              <a:t>2</a:t>
            </a:r>
            <a:r>
              <a:rPr lang="en-US" smtClean="0"/>
              <a:t> </a:t>
            </a:r>
            <a:r>
              <a:rPr lang="en-US" dirty="0" smtClean="0"/>
              <a:t>of 3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Lloyd McKenzie</a:t>
            </a:r>
          </a:p>
          <a:p>
            <a:r>
              <a:rPr lang="en-US" dirty="0" smtClean="0"/>
              <a:t>October</a:t>
            </a:r>
            <a:r>
              <a:rPr lang="en-US" noProof="0" dirty="0" smtClean="0"/>
              <a:t> </a:t>
            </a:r>
            <a:r>
              <a:rPr lang="en-US" noProof="0" dirty="0" smtClean="0"/>
              <a:t>23, </a:t>
            </a:r>
            <a:r>
              <a:rPr lang="en-US" noProof="0" dirty="0" smtClean="0"/>
              <a:t>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2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In FHIR, extensions are “normal”</a:t>
            </a:r>
          </a:p>
          <a:p>
            <a:pPr lvl="1"/>
            <a:r>
              <a:rPr lang="en-US" noProof="0" dirty="0" smtClean="0"/>
              <a:t>Consequence of the 80% rule – keep the simple stuff simple</a:t>
            </a:r>
          </a:p>
          <a:p>
            <a:pPr lvl="1"/>
            <a:r>
              <a:rPr lang="en-US" noProof="0" dirty="0" smtClean="0"/>
              <a:t>Extensions can exist anywhere</a:t>
            </a:r>
          </a:p>
          <a:p>
            <a:pPr lvl="2"/>
            <a:r>
              <a:rPr lang="en-US" noProof="0" dirty="0" smtClean="0"/>
              <a:t>Yes, even inside </a:t>
            </a:r>
            <a:r>
              <a:rPr lang="en-US" noProof="0" dirty="0" err="1" smtClean="0"/>
              <a:t>boolean</a:t>
            </a:r>
            <a:r>
              <a:rPr lang="en-US" noProof="0" dirty="0" smtClean="0"/>
              <a:t> or date</a:t>
            </a:r>
          </a:p>
          <a:p>
            <a:pPr lvl="1"/>
            <a:r>
              <a:rPr lang="en-US" noProof="0" dirty="0" smtClean="0"/>
              <a:t>Conformant systems can’t</a:t>
            </a:r>
            <a:r>
              <a:rPr lang="en-US" baseline="0" noProof="0" dirty="0" smtClean="0"/>
              <a:t> reject instances just because</a:t>
            </a:r>
            <a:r>
              <a:rPr lang="en-US" noProof="0" dirty="0" smtClean="0"/>
              <a:t> they contain unrecognized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137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unrecognized extensions be persisted? How?</a:t>
            </a:r>
          </a:p>
          <a:p>
            <a:pPr lvl="1"/>
            <a:r>
              <a:rPr lang="en-US" sz="2400" noProof="0" dirty="0" smtClean="0"/>
              <a:t>Throwing away extensions = loss of potentially useful information to downstream systems</a:t>
            </a:r>
          </a:p>
          <a:p>
            <a:pPr lvl="2"/>
            <a:r>
              <a:rPr lang="en-US" noProof="0" dirty="0" smtClean="0"/>
              <a:t>Therefore: Keep extensions if you can</a:t>
            </a:r>
          </a:p>
          <a:p>
            <a:pPr lvl="1"/>
            <a:r>
              <a:rPr lang="en-US" sz="2400" noProof="0" dirty="0" smtClean="0"/>
              <a:t>Can capture them in a blob or a generic “slot” structure</a:t>
            </a:r>
          </a:p>
          <a:p>
            <a:pPr lvl="1"/>
            <a:r>
              <a:rPr lang="en-US" sz="2400" noProof="0" dirty="0" smtClean="0"/>
              <a:t>Could,</a:t>
            </a:r>
            <a:r>
              <a:rPr lang="en-US" sz="2400" baseline="0" noProof="0" dirty="0" smtClean="0"/>
              <a:t> with location tagging, capture all “unknown” extensions for a resource in a single blob</a:t>
            </a:r>
          </a:p>
          <a:p>
            <a:pPr lvl="1"/>
            <a:r>
              <a:rPr lang="en-US" sz="2400" noProof="0" dirty="0" smtClean="0"/>
              <a:t>Some legacy systems won’t be able to</a:t>
            </a:r>
          </a:p>
          <a:p>
            <a:pPr lvl="1"/>
            <a:r>
              <a:rPr lang="en-US" sz="2400" noProof="0" dirty="0" smtClean="0"/>
              <a:t>When data is updated, some extensions must be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105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Should you display unrecognized extensions?</a:t>
            </a:r>
          </a:p>
          <a:p>
            <a:pPr lvl="1"/>
            <a:r>
              <a:rPr lang="en-US" sz="2400" noProof="0" dirty="0" smtClean="0"/>
              <a:t>Extensions are identified by URL and have a known data type.  Can resolve the URL, look up the name and display</a:t>
            </a:r>
          </a:p>
          <a:p>
            <a:pPr lvl="1"/>
            <a:r>
              <a:rPr lang="en-US" sz="2400" noProof="0" dirty="0" smtClean="0"/>
              <a:t>Cost/benefit question – some extensions will have little value, others may have a lot</a:t>
            </a:r>
          </a:p>
          <a:p>
            <a:pPr lvl="2"/>
            <a:r>
              <a:rPr lang="en-US" sz="2000" noProof="0" dirty="0" smtClean="0"/>
              <a:t>Might want to let users configure what gets displayed</a:t>
            </a:r>
          </a:p>
          <a:p>
            <a:pPr lvl="1"/>
            <a:r>
              <a:rPr lang="en-US" sz="2400" noProof="0" dirty="0" smtClean="0"/>
              <a:t>If you do query, look at caching extension definitions to minimize performance issues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58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should you expose as an extension?</a:t>
            </a:r>
          </a:p>
          <a:p>
            <a:pPr lvl="1"/>
            <a:r>
              <a:rPr lang="en-US" sz="2400" noProof="0" dirty="0" smtClean="0"/>
              <a:t>If data can be exposed using core structures, it should be</a:t>
            </a:r>
          </a:p>
          <a:p>
            <a:pPr lvl="2"/>
            <a:r>
              <a:rPr lang="en-US" sz="2000" noProof="0" dirty="0" smtClean="0"/>
              <a:t>Can still send the same data in an extension</a:t>
            </a:r>
          </a:p>
          <a:p>
            <a:pPr lvl="2"/>
            <a:r>
              <a:rPr lang="en-US" sz="2000" noProof="0" dirty="0" smtClean="0"/>
              <a:t>e.g. with more/less granularity, alternate coding, different data type</a:t>
            </a:r>
          </a:p>
          <a:p>
            <a:pPr lvl="1"/>
            <a:r>
              <a:rPr lang="en-US" sz="2400" noProof="0" dirty="0" smtClean="0"/>
              <a:t>Look for existing extensions before defining your own</a:t>
            </a:r>
          </a:p>
          <a:p>
            <a:pPr lvl="1"/>
            <a:r>
              <a:rPr lang="en-US" sz="2400" noProof="0" dirty="0" smtClean="0"/>
              <a:t>Extensions, if used, should be generic to encourage re-use (and thus broad recognition)</a:t>
            </a:r>
          </a:p>
          <a:p>
            <a:pPr lvl="1"/>
            <a:r>
              <a:rPr lang="en-US" sz="2400" noProof="0" dirty="0" smtClean="0"/>
              <a:t>Extension should be on the element described by the extension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9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Extension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 to register extensions</a:t>
            </a:r>
          </a:p>
          <a:p>
            <a:pPr lvl="1"/>
            <a:r>
              <a:rPr lang="en-US" noProof="0" dirty="0" smtClean="0"/>
              <a:t>Considerations:</a:t>
            </a:r>
          </a:p>
          <a:p>
            <a:pPr lvl="2"/>
            <a:r>
              <a:rPr lang="en-US" noProof="0" dirty="0" smtClean="0"/>
              <a:t>What’s the scope? For</a:t>
            </a:r>
            <a:r>
              <a:rPr lang="en-US" baseline="0" noProof="0" dirty="0" smtClean="0"/>
              <a:t> local extensions, a local registry may make more sense</a:t>
            </a:r>
          </a:p>
          <a:p>
            <a:pPr lvl="2"/>
            <a:r>
              <a:rPr lang="en-US" baseline="0" noProof="0" dirty="0" smtClean="0"/>
              <a:t>Is there a need for restricted access?</a:t>
            </a:r>
          </a:p>
          <a:p>
            <a:pPr lvl="2"/>
            <a:r>
              <a:rPr lang="en-US" baseline="0" noProof="0" dirty="0" smtClean="0"/>
              <a:t>In general, broad registration = discoverable = broader uptake = broader recognition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250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Modifier Extensions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Also a core part of FHIR</a:t>
            </a:r>
          </a:p>
          <a:p>
            <a:pPr lvl="1"/>
            <a:r>
              <a:rPr lang="en-US" noProof="0" dirty="0" smtClean="0"/>
              <a:t>Needed because some extensions can’t be safely ignored</a:t>
            </a:r>
          </a:p>
          <a:p>
            <a:pPr lvl="1"/>
            <a:r>
              <a:rPr lang="en-US" noProof="0" dirty="0" smtClean="0"/>
              <a:t>Can’t compute on an element containing</a:t>
            </a:r>
            <a:r>
              <a:rPr lang="en-US" baseline="0" noProof="0" dirty="0" smtClean="0"/>
              <a:t> an unrecognized modifier extension.  However, can:</a:t>
            </a:r>
          </a:p>
          <a:p>
            <a:pPr lvl="2"/>
            <a:r>
              <a:rPr lang="en-US" noProof="0" dirty="0" smtClean="0"/>
              <a:t>Reject instance</a:t>
            </a:r>
          </a:p>
          <a:p>
            <a:pPr lvl="2"/>
            <a:r>
              <a:rPr lang="en-US" noProof="0" dirty="0" smtClean="0"/>
              <a:t>Remove element containing unrecognized modifier extension</a:t>
            </a:r>
          </a:p>
          <a:p>
            <a:pPr lvl="2"/>
            <a:r>
              <a:rPr lang="en-US" noProof="0" dirty="0" smtClean="0"/>
              <a:t>Just display narrative</a:t>
            </a:r>
          </a:p>
          <a:p>
            <a:pPr lvl="2"/>
            <a:r>
              <a:rPr lang="en-US" noProof="0" dirty="0" smtClean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545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Modifier Extension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When should you introduce them?</a:t>
            </a:r>
          </a:p>
          <a:p>
            <a:pPr lvl="1"/>
            <a:r>
              <a:rPr lang="en-US" noProof="0" dirty="0" smtClean="0"/>
              <a:t>modifierExtension breaks interoperability so:</a:t>
            </a:r>
          </a:p>
          <a:p>
            <a:pPr lvl="2"/>
            <a:r>
              <a:rPr lang="en-US" noProof="0" dirty="0" smtClean="0"/>
              <a:t>If you can accomplish your objective without one, do that</a:t>
            </a:r>
          </a:p>
          <a:p>
            <a:pPr lvl="1"/>
            <a:r>
              <a:rPr lang="en-US" noProof="0" dirty="0" smtClean="0"/>
              <a:t>Consider a new resource or Other</a:t>
            </a:r>
          </a:p>
          <a:p>
            <a:pPr lvl="1"/>
            <a:r>
              <a:rPr lang="en-US" noProof="0" dirty="0" smtClean="0"/>
              <a:t>Could requirement be met by an element that doesn’t change other element interpretations?</a:t>
            </a:r>
          </a:p>
          <a:p>
            <a:pPr lvl="1"/>
            <a:r>
              <a:rPr lang="en-US" noProof="0" dirty="0" smtClean="0"/>
              <a:t>Best used when already part of existing practice, but in too narrow an area to justify being part of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647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1080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allows versions to be tracked and retrieved</a:t>
            </a:r>
          </a:p>
          <a:p>
            <a:r>
              <a:rPr lang="en-US" dirty="0" smtClean="0"/>
              <a:t>Do you want to support versioning?</a:t>
            </a:r>
          </a:p>
          <a:p>
            <a:pPr lvl="1"/>
            <a:r>
              <a:rPr lang="en-US" dirty="0" smtClean="0"/>
              <a:t>May be difficult or impossible with some legacy data stores</a:t>
            </a:r>
          </a:p>
          <a:p>
            <a:pPr lvl="2"/>
            <a:r>
              <a:rPr lang="en-US" dirty="0" smtClean="0"/>
              <a:t>Will still need to have</a:t>
            </a:r>
            <a:r>
              <a:rPr lang="en-US" baseline="0" dirty="0" smtClean="0"/>
              <a:t> unique version id (UUID, timestamp)</a:t>
            </a:r>
          </a:p>
          <a:p>
            <a:pPr lvl="1"/>
            <a:r>
              <a:rPr lang="en-US" dirty="0" smtClean="0"/>
              <a:t>Provides useful collision-detection mechanism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998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noProof="0" dirty="0" smtClean="0">
                <a:hlinkClick r:id="rId2"/>
              </a:rPr>
              <a:t>http://gforge.hl7.org/svn/fhir/trunk/presentations/2014-10 Webinars/FHIR for Architects2.pptx</a:t>
            </a:r>
            <a:endParaRPr lang="en-US" noProof="0" dirty="0" smtClean="0"/>
          </a:p>
          <a:p>
            <a:pPr lvl="2"/>
            <a:r>
              <a:rPr lang="en-US" noProof="0" dirty="0" smtClean="0"/>
              <a:t>(use “anonymous” and email address)</a:t>
            </a:r>
          </a:p>
          <a:p>
            <a:pPr lvl="0"/>
            <a:r>
              <a:rPr lang="en-US" noProof="0" dirty="0" smtClean="0"/>
              <a:t>Is 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Allow data to be attached to a resource “outside” the resource</a:t>
            </a:r>
          </a:p>
          <a:p>
            <a:pPr lvl="1"/>
            <a:r>
              <a:rPr lang="en-US" noProof="0" dirty="0" smtClean="0"/>
              <a:t>Doesn’t break signature when added/changed</a:t>
            </a:r>
          </a:p>
          <a:p>
            <a:pPr lvl="1"/>
            <a:r>
              <a:rPr lang="en-US" noProof="0" dirty="0" smtClean="0"/>
              <a:t>Can be used for:</a:t>
            </a:r>
          </a:p>
          <a:p>
            <a:pPr lvl="2"/>
            <a:r>
              <a:rPr lang="en-US" noProof="0" dirty="0" smtClean="0"/>
              <a:t>Classification (e.g. security/access control, profiles)</a:t>
            </a:r>
          </a:p>
          <a:p>
            <a:pPr lvl="2"/>
            <a:r>
              <a:rPr lang="en-US" noProof="0" dirty="0" smtClean="0"/>
              <a:t>Workflow</a:t>
            </a:r>
          </a:p>
          <a:p>
            <a:pPr lvl="1"/>
            <a:r>
              <a:rPr lang="en-US" noProof="0" dirty="0" smtClean="0"/>
              <a:t>Require business agreement</a:t>
            </a:r>
          </a:p>
          <a:p>
            <a:pPr lvl="2"/>
            <a:r>
              <a:rPr lang="en-US" noProof="0" dirty="0" smtClean="0"/>
              <a:t>Can’t search by tag if authors don’t populate them</a:t>
            </a:r>
          </a:p>
          <a:p>
            <a:pPr lvl="3"/>
            <a:r>
              <a:rPr lang="en-US" noProof="0" dirty="0" smtClean="0"/>
              <a:t>And populate the same way 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563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 (cont’d)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5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114600" y="5009514"/>
            <a:ext cx="3219400" cy="78168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sz="1600" dirty="0" smtClean="0"/>
              <a:t>http://hl7.org/fhir/Profile/us-core</a:t>
            </a:r>
          </a:p>
        </p:txBody>
      </p:sp>
      <p:sp>
        <p:nvSpPr>
          <p:cNvPr id="7" name="Flowchart: Card 6"/>
          <p:cNvSpPr/>
          <p:nvPr/>
        </p:nvSpPr>
        <p:spPr bwMode="auto">
          <a:xfrm>
            <a:off x="2552700" y="4365104"/>
            <a:ext cx="3295600" cy="762000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sz="1600" dirty="0" smtClean="0"/>
              <a:t>http://example.org/fhir/Status#Test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8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vs. extension?</a:t>
            </a:r>
          </a:p>
          <a:p>
            <a:pPr lvl="1"/>
            <a:r>
              <a:rPr lang="en-US" noProof="0" dirty="0" smtClean="0"/>
              <a:t>Use</a:t>
            </a:r>
            <a:r>
              <a:rPr lang="en-US" baseline="0" noProof="0" dirty="0" smtClean="0"/>
              <a:t> extension if:</a:t>
            </a:r>
          </a:p>
          <a:p>
            <a:pPr lvl="2"/>
            <a:r>
              <a:rPr lang="en-US" noProof="0" dirty="0" smtClean="0"/>
              <a:t>Element</a:t>
            </a:r>
            <a:r>
              <a:rPr lang="en-US" baseline="0" noProof="0" dirty="0" smtClean="0"/>
              <a:t> is associated with the business object rather than electronic record</a:t>
            </a:r>
          </a:p>
          <a:p>
            <a:pPr lvl="2"/>
            <a:r>
              <a:rPr lang="en-US" noProof="0" dirty="0" smtClean="0"/>
              <a:t>Part of attested content of resource</a:t>
            </a:r>
          </a:p>
          <a:p>
            <a:pPr lvl="2"/>
            <a:r>
              <a:rPr lang="en-US" noProof="0" dirty="0" smtClean="0"/>
              <a:t>Should be included in narrative</a:t>
            </a:r>
          </a:p>
          <a:p>
            <a:pPr lvl="2"/>
            <a:r>
              <a:rPr lang="en-US" noProof="0" dirty="0" smtClean="0"/>
              <a:t>Change should force 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9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67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Syntaxes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Multiple representations</a:t>
            </a:r>
          </a:p>
          <a:p>
            <a:pPr lvl="1"/>
            <a:r>
              <a:rPr lang="en-US" sz="2300" noProof="0" dirty="0" smtClean="0"/>
              <a:t>XML or JSON</a:t>
            </a:r>
          </a:p>
          <a:p>
            <a:pPr lvl="2"/>
            <a:r>
              <a:rPr lang="en-US" sz="2200" noProof="0" dirty="0" smtClean="0"/>
              <a:t>RDF in progress</a:t>
            </a:r>
          </a:p>
          <a:p>
            <a:r>
              <a:rPr lang="en-US" noProof="0" dirty="0" smtClean="0"/>
              <a:t>Reference implementations support both and conversion between</a:t>
            </a:r>
          </a:p>
          <a:p>
            <a:pPr lvl="1"/>
            <a:r>
              <a:rPr lang="en-US" noProof="0" dirty="0" smtClean="0"/>
              <a:t>Maximizes interoperability</a:t>
            </a:r>
          </a:p>
          <a:p>
            <a:pPr lvl="1"/>
            <a:r>
              <a:rPr lang="en-US" noProof="0" dirty="0" smtClean="0"/>
              <a:t>Inter-conversion isn’t robust enough for digital signatures (whitespace is an issue)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577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Syntax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What syntax should be used when?</a:t>
            </a:r>
          </a:p>
          <a:p>
            <a:pPr lvl="1"/>
            <a:r>
              <a:rPr lang="en-US" sz="2400" noProof="0" dirty="0" smtClean="0"/>
              <a:t>XML is required for servers</a:t>
            </a:r>
          </a:p>
          <a:p>
            <a:pPr lvl="2"/>
            <a:r>
              <a:rPr lang="en-US" sz="2000" noProof="0" dirty="0" smtClean="0"/>
              <a:t>Being revisited</a:t>
            </a:r>
          </a:p>
          <a:p>
            <a:pPr lvl="1"/>
            <a:r>
              <a:rPr lang="en-US" sz="2400" noProof="0" dirty="0" smtClean="0"/>
              <a:t>XML provides broader tools</a:t>
            </a:r>
          </a:p>
          <a:p>
            <a:pPr lvl="2"/>
            <a:r>
              <a:rPr lang="en-US" sz="2200" noProof="0" dirty="0" smtClean="0"/>
              <a:t>XSLT, schema, </a:t>
            </a:r>
            <a:r>
              <a:rPr lang="en-US" sz="2200" noProof="0" dirty="0" err="1" smtClean="0"/>
              <a:t>XPath</a:t>
            </a:r>
            <a:endParaRPr lang="en-US" sz="2200" noProof="0" dirty="0" smtClean="0"/>
          </a:p>
          <a:p>
            <a:pPr lvl="1"/>
            <a:r>
              <a:rPr lang="en-US" sz="2400" noProof="0" dirty="0" smtClean="0"/>
              <a:t>JSON uses less bandwidth, more natural for mobile</a:t>
            </a:r>
          </a:p>
          <a:p>
            <a:pPr lvl="1"/>
            <a:r>
              <a:rPr lang="en-US" sz="2400" noProof="0" dirty="0" smtClean="0"/>
              <a:t>RDF is niche</a:t>
            </a:r>
          </a:p>
          <a:p>
            <a:pPr lvl="1"/>
            <a:r>
              <a:rPr lang="en-US" noProof="0" dirty="0" smtClean="0"/>
              <a:t>ideally, servers support all</a:t>
            </a:r>
          </a:p>
          <a:p>
            <a:pPr lvl="2"/>
            <a:r>
              <a:rPr lang="en-US" noProof="0" dirty="0" smtClean="0"/>
              <a:t>maximum interoperability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Signatures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Three ways to digitally sign content</a:t>
            </a:r>
          </a:p>
          <a:p>
            <a:pPr lvl="1"/>
            <a:r>
              <a:rPr lang="en-US" sz="2400" noProof="0" dirty="0" smtClean="0"/>
              <a:t>Sign atom bundle (Message or Document)</a:t>
            </a:r>
          </a:p>
          <a:p>
            <a:pPr lvl="1"/>
            <a:r>
              <a:rPr lang="en-US" sz="2400" noProof="0" dirty="0" smtClean="0"/>
              <a:t>Sign resource version using Provenance resource</a:t>
            </a:r>
          </a:p>
          <a:p>
            <a:pPr lvl="2"/>
            <a:r>
              <a:rPr lang="en-US" sz="2000" noProof="0" dirty="0" smtClean="0"/>
              <a:t>Limited to data integrity</a:t>
            </a:r>
          </a:p>
          <a:p>
            <a:pPr lvl="1"/>
            <a:r>
              <a:rPr lang="en-US" sz="2400" noProof="0" dirty="0" smtClean="0"/>
              <a:t>Extension (for more complete signature)</a:t>
            </a:r>
          </a:p>
          <a:p>
            <a:r>
              <a:rPr lang="en-US" sz="2800" noProof="0" dirty="0" smtClean="0"/>
              <a:t>No requirement to sign content</a:t>
            </a:r>
          </a:p>
          <a:p>
            <a:pPr lvl="1"/>
            <a:r>
              <a:rPr lang="en-US" sz="2400" noProof="0" dirty="0" smtClean="0"/>
              <a:t>Signatures are just one mechanism of ensuring data integrity and/or non-repudiation</a:t>
            </a:r>
          </a:p>
          <a:p>
            <a:pPr lvl="0"/>
            <a:r>
              <a:rPr lang="en-US" sz="2800" noProof="0" dirty="0" smtClean="0"/>
              <a:t>Signatures may not hold when converting between different syntaxes</a:t>
            </a:r>
            <a:endParaRPr lang="en-US" sz="2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7738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Reference libraries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Currently 5:</a:t>
            </a:r>
          </a:p>
          <a:p>
            <a:pPr lvl="1"/>
            <a:r>
              <a:rPr lang="en-US" noProof="0" dirty="0" smtClean="0"/>
              <a:t>C#, Java, Pascal (Delphi), Objective C,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lvl="1"/>
            <a:r>
              <a:rPr lang="en-US" noProof="0" dirty="0" smtClean="0"/>
              <a:t>More to come?</a:t>
            </a:r>
          </a:p>
          <a:p>
            <a:pPr lvl="0"/>
            <a:r>
              <a:rPr lang="en-US" noProof="0" dirty="0" smtClean="0"/>
              <a:t>Handle parsing, serialization, validation, etc.</a:t>
            </a:r>
          </a:p>
          <a:p>
            <a:pPr lvl="0"/>
            <a:r>
              <a:rPr lang="en-US" noProof="0" dirty="0" smtClean="0"/>
              <a:t>Also open source servers, basic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25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Reference library decisions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Use a reference library vs. build your own?</a:t>
            </a:r>
          </a:p>
          <a:p>
            <a:pPr lvl="1"/>
            <a:r>
              <a:rPr lang="en-US" noProof="0" dirty="0" smtClean="0"/>
              <a:t>Same criteria as any other “build vs. reuse”</a:t>
            </a:r>
          </a:p>
          <a:p>
            <a:pPr lvl="1"/>
            <a:r>
              <a:rPr lang="en-US" noProof="0" dirty="0" smtClean="0"/>
              <a:t>Build costs more, but more tuned</a:t>
            </a:r>
          </a:p>
          <a:p>
            <a:pPr lvl="1"/>
            <a:r>
              <a:rPr lang="en-US" noProof="0" dirty="0" smtClean="0"/>
              <a:t>At minimum, consult reference implementations to ensure you don’t miss nuances of specification</a:t>
            </a:r>
          </a:p>
          <a:p>
            <a:pPr lvl="0"/>
            <a:r>
              <a:rPr lang="en-US" noProof="0" dirty="0" smtClean="0"/>
              <a:t>How often to update?</a:t>
            </a:r>
          </a:p>
          <a:p>
            <a:pPr lvl="1"/>
            <a:r>
              <a:rPr lang="en-US" noProof="0" dirty="0" smtClean="0"/>
              <a:t>Reference libraries changing frequently</a:t>
            </a:r>
          </a:p>
          <a:p>
            <a:pPr lvl="1"/>
            <a:r>
              <a:rPr lang="en-US" noProof="0" dirty="0" smtClean="0"/>
              <a:t>Will need to manage updates, especially given that custom code is likely resting on top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517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Metadata resources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Conformance, Value sets, Namespaces, Concept Maps &amp; Profiles</a:t>
            </a:r>
            <a:endParaRPr lang="en-US" noProof="0" dirty="0" smtClean="0"/>
          </a:p>
          <a:p>
            <a:pPr lvl="1"/>
            <a:r>
              <a:rPr lang="en-US" noProof="0" dirty="0" smtClean="0"/>
              <a:t>Provide “metadata” for operation of systems</a:t>
            </a:r>
          </a:p>
          <a:p>
            <a:pPr lvl="2"/>
            <a:r>
              <a:rPr lang="en-US" noProof="0" dirty="0" smtClean="0"/>
              <a:t>Allow for “dynamic” configuration</a:t>
            </a:r>
          </a:p>
          <a:p>
            <a:pPr lvl="2"/>
            <a:r>
              <a:rPr lang="en-US" noProof="0" dirty="0" smtClean="0"/>
              <a:t>E.g. Rather than having hard-coded rules for allowed codes, required elements, look it up in ValueSet or Profile resource</a:t>
            </a:r>
          </a:p>
          <a:p>
            <a:pPr lvl="1"/>
            <a:r>
              <a:rPr lang="en-US" noProof="0" dirty="0" smtClean="0"/>
              <a:t>Can be hosted anywhere</a:t>
            </a:r>
          </a:p>
          <a:p>
            <a:pPr lvl="2"/>
            <a:r>
              <a:rPr lang="en-US" noProof="0" dirty="0" smtClean="0"/>
              <a:t>Do you require a local copy for performance reasons?  Perhaps synchronized copy via publish subscribe?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02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b="1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dirty="0" smtClean="0"/>
              <a:t>Additional considerations, Profiles &amp; Next steps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Metadata resources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Often arranged in cascading hierarchy</a:t>
            </a:r>
          </a:p>
          <a:p>
            <a:pPr lvl="1"/>
            <a:r>
              <a:rPr lang="en-US" noProof="0" dirty="0" smtClean="0"/>
              <a:t>E.g. International value set, national value set, local value set</a:t>
            </a:r>
          </a:p>
          <a:p>
            <a:pPr lvl="1"/>
            <a:r>
              <a:rPr lang="en-US" noProof="0" dirty="0" smtClean="0"/>
              <a:t>Need to consider timeframe and mechanism for propagating changes from higher levels in the hierarchy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965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Bundles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Mechanism for messages, queries, transactions, query responses</a:t>
            </a:r>
          </a:p>
          <a:p>
            <a:pPr lvl="0"/>
            <a:r>
              <a:rPr lang="en-US" noProof="0" dirty="0" smtClean="0"/>
              <a:t>In theory, could regenerate a document from constituent parts, but:</a:t>
            </a:r>
          </a:p>
          <a:p>
            <a:pPr lvl="1"/>
            <a:r>
              <a:rPr lang="en-US" noProof="0" dirty="0" smtClean="0"/>
              <a:t>No clear boundary on what’s part of document vs. not</a:t>
            </a:r>
          </a:p>
          <a:p>
            <a:pPr lvl="1"/>
            <a:r>
              <a:rPr lang="en-US" noProof="0" dirty="0" smtClean="0"/>
              <a:t>No way to guarantee order of entries</a:t>
            </a:r>
          </a:p>
          <a:p>
            <a:pPr lvl="1"/>
            <a:r>
              <a:rPr lang="en-US" noProof="0" dirty="0" smtClean="0"/>
              <a:t>Thus: recommend storing as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498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Ids within a bundle</a:t>
            </a:r>
          </a:p>
          <a:p>
            <a:pPr lvl="1"/>
            <a:r>
              <a:rPr lang="en-US" noProof="0" dirty="0" smtClean="0"/>
              <a:t>Resources in bundles can be identified by UUID, server id or version-specific id</a:t>
            </a:r>
          </a:p>
          <a:p>
            <a:pPr lvl="1"/>
            <a:r>
              <a:rPr lang="en-US" noProof="0" dirty="0" smtClean="0"/>
              <a:t>Server ids allow information in a document to be linked to existing resources.</a:t>
            </a:r>
          </a:p>
          <a:p>
            <a:pPr lvl="1"/>
            <a:r>
              <a:rPr lang="en-US" noProof="0" dirty="0" smtClean="0"/>
              <a:t>Version ids should be used if data corresponds to a specific version (as opposed to filtered view)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45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Bundle</a:t>
            </a:r>
            <a:r>
              <a:rPr lang="en-US" baseline="0" noProof="0" dirty="0" smtClean="0"/>
              <a:t>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Where’s the resource – bundled, contained, remote?</a:t>
            </a:r>
          </a:p>
          <a:p>
            <a:pPr lvl="1"/>
            <a:r>
              <a:rPr lang="en-US" noProof="0" dirty="0" smtClean="0"/>
              <a:t>“contained” should only be used if resource can’t stand alone</a:t>
            </a:r>
          </a:p>
          <a:p>
            <a:pPr lvl="2"/>
            <a:r>
              <a:rPr lang="en-US" noProof="0" dirty="0" smtClean="0"/>
              <a:t>Can’t exist if parent is removed</a:t>
            </a:r>
          </a:p>
          <a:p>
            <a:pPr lvl="2"/>
            <a:r>
              <a:rPr lang="en-US" noProof="0" dirty="0" smtClean="0"/>
              <a:t>Not enough information to resolve</a:t>
            </a:r>
          </a:p>
          <a:p>
            <a:pPr lvl="1"/>
            <a:r>
              <a:rPr lang="en-US" noProof="0" dirty="0" smtClean="0"/>
              <a:t>In bundle for document if part of narrative rendering rules or want part if signed content</a:t>
            </a:r>
          </a:p>
          <a:p>
            <a:pPr lvl="1"/>
            <a:r>
              <a:rPr lang="en-US" noProof="0" dirty="0" smtClean="0"/>
              <a:t>In bundle for message if needed to process message and no separate query desired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280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Wednesday</a:t>
            </a:r>
          </a:p>
          <a:p>
            <a:pPr lvl="1"/>
            <a:r>
              <a:rPr lang="en-CA" dirty="0" smtClean="0"/>
              <a:t>Paradigms &amp; Architecture approaches</a:t>
            </a:r>
          </a:p>
          <a:p>
            <a:r>
              <a:rPr lang="en-CA" dirty="0" smtClean="0"/>
              <a:t>Thursday</a:t>
            </a:r>
          </a:p>
          <a:p>
            <a:pPr lvl="1"/>
            <a:r>
              <a:rPr lang="en-CA" dirty="0" smtClean="0"/>
              <a:t>FHIR Features &amp; Architecture decisions</a:t>
            </a:r>
          </a:p>
          <a:p>
            <a:r>
              <a:rPr lang="en-CA" dirty="0" smtClean="0"/>
              <a:t>Friday</a:t>
            </a:r>
          </a:p>
          <a:p>
            <a:pPr lvl="1"/>
            <a:r>
              <a:rPr lang="en-CA" b="1" dirty="0" smtClean="0"/>
              <a:t>Additional considerations, Profiles &amp; </a:t>
            </a:r>
            <a:r>
              <a:rPr lang="en-CA" b="1" smtClean="0"/>
              <a:t>Next steps</a:t>
            </a:r>
            <a:endParaRPr lang="en-CA" dirty="0" smtClean="0"/>
          </a:p>
          <a:p>
            <a:r>
              <a:rPr lang="en-CA" dirty="0" smtClean="0"/>
              <a:t>Each day = 1 hour presentation, 30 minutes for questions/discussion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</a:t>
            </a:r>
            <a:r>
              <a:rPr lang="en-US" sz="2800" noProof="0" smtClean="0"/>
              <a:t> </a:t>
            </a:r>
            <a:r>
              <a:rPr lang="en-US" sz="2800" noProof="0" smtClean="0">
                <a:hlinkClick r:id="rId3"/>
              </a:rPr>
              <a:t>lmckenzie@gevityinc.com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FHIR Features</a:t>
            </a:r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the architecture decisions that go with them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72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Features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Narrative</a:t>
            </a:r>
          </a:p>
          <a:p>
            <a:r>
              <a:rPr lang="en-US" sz="2800" dirty="0" smtClean="0"/>
              <a:t>Extensions</a:t>
            </a:r>
          </a:p>
          <a:p>
            <a:r>
              <a:rPr lang="en-US" sz="2800" dirty="0" smtClean="0"/>
              <a:t>Modifier Extensions</a:t>
            </a:r>
          </a:p>
          <a:p>
            <a:r>
              <a:rPr lang="en-US" sz="2800" dirty="0" smtClean="0"/>
              <a:t>Versions</a:t>
            </a:r>
          </a:p>
          <a:p>
            <a:r>
              <a:rPr lang="en-US" sz="2800" dirty="0" smtClean="0"/>
              <a:t>Tags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Metadata</a:t>
            </a:r>
          </a:p>
          <a:p>
            <a:r>
              <a:rPr lang="en-US" dirty="0" smtClean="0"/>
              <a:t>Bundles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9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613" y="1616177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8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All resources are expected to have narrative except in narrow circumstances</a:t>
            </a:r>
          </a:p>
          <a:p>
            <a:pPr lvl="1"/>
            <a:r>
              <a:rPr lang="en-US" noProof="0" dirty="0" smtClean="0"/>
              <a:t>May be generated or manually edited</a:t>
            </a:r>
          </a:p>
          <a:p>
            <a:r>
              <a:rPr lang="en-US" noProof="0" dirty="0" smtClean="0"/>
              <a:t>Decisions</a:t>
            </a:r>
          </a:p>
          <a:p>
            <a:pPr lvl="1"/>
            <a:r>
              <a:rPr lang="en-US" noProof="0" dirty="0" smtClean="0"/>
              <a:t>Should narrative be generated or human-entered?</a:t>
            </a:r>
          </a:p>
          <a:p>
            <a:pPr lvl="2"/>
            <a:r>
              <a:rPr lang="en-US" noProof="0" dirty="0" smtClean="0"/>
              <a:t>Generated simplifies processing</a:t>
            </a:r>
            <a:r>
              <a:rPr lang="en-US" baseline="0" noProof="0" dirty="0" smtClean="0"/>
              <a:t> for receivers</a:t>
            </a:r>
          </a:p>
          <a:p>
            <a:pPr lvl="2"/>
            <a:r>
              <a:rPr lang="en-US" baseline="0" noProof="0" dirty="0" smtClean="0"/>
              <a:t>Some text will need to human entered</a:t>
            </a:r>
          </a:p>
          <a:p>
            <a:pPr lvl="2"/>
            <a:r>
              <a:rPr lang="en-US" baseline="0" noProof="0" dirty="0" smtClean="0"/>
              <a:t>In some cases, there may be minimal discrete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842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noProof="0" dirty="0" smtClean="0"/>
              <a:t>If generated, which elements should be included?  How should they be rendered?</a:t>
            </a:r>
          </a:p>
          <a:p>
            <a:pPr lvl="1"/>
            <a:r>
              <a:rPr lang="en-US" sz="2400" i="1" noProof="0" dirty="0" smtClean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sz="2400" noProof="0" dirty="0" smtClean="0"/>
              <a:t>Will generally include </a:t>
            </a:r>
            <a:r>
              <a:rPr lang="en-US" sz="2400" noProof="0" dirty="0" err="1" smtClean="0"/>
              <a:t>modifierExtensions</a:t>
            </a:r>
            <a:endParaRPr lang="en-US" sz="2400" noProof="0" dirty="0" smtClean="0"/>
          </a:p>
          <a:p>
            <a:pPr lvl="1"/>
            <a:r>
              <a:rPr lang="en-US" sz="2400" noProof="0" dirty="0" smtClean="0"/>
              <a:t>May include other extensions</a:t>
            </a:r>
          </a:p>
          <a:p>
            <a:pPr lvl="1"/>
            <a:r>
              <a:rPr lang="en-US" sz="2400" noProof="0" dirty="0" smtClean="0"/>
              <a:t>Best to seek clinician and other review of content, order of presentation &amp; rendering</a:t>
            </a:r>
          </a:p>
          <a:p>
            <a:pPr lvl="1"/>
            <a:r>
              <a:rPr lang="en-US" sz="2400" noProof="0" dirty="0" smtClean="0"/>
              <a:t>Consider that content may be rendered on mobile devices, so don’t get too fancy with markup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3044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Narrative decisions (cont’d)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Should narrative be displayed to users?</a:t>
            </a:r>
          </a:p>
          <a:p>
            <a:pPr lvl="1"/>
            <a:r>
              <a:rPr lang="en-US" noProof="0" dirty="0" smtClean="0"/>
              <a:t>Driven by </a:t>
            </a:r>
            <a:r>
              <a:rPr lang="en-US" noProof="0" dirty="0" err="1" smtClean="0"/>
              <a:t>Narrative.status</a:t>
            </a:r>
            <a:endParaRPr lang="en-US" noProof="0" dirty="0" smtClean="0"/>
          </a:p>
          <a:p>
            <a:pPr lvl="1"/>
            <a:r>
              <a:rPr lang="en-US" noProof="0" dirty="0" smtClean="0"/>
              <a:t>Business requirements (e.g. Document attestation) may drive need to render regardless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4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9211</TotalTime>
  <Words>1734</Words>
  <Application>Microsoft Office PowerPoint</Application>
  <PresentationFormat>On-screen Show (4:3)</PresentationFormat>
  <Paragraphs>287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Refined</vt:lpstr>
      <vt:lpstr>FHIR for Architects 2 of 3</vt:lpstr>
      <vt:lpstr>This presentation</vt:lpstr>
      <vt:lpstr>Agenda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libraries</vt:lpstr>
      <vt:lpstr>Reference library decisions</vt:lpstr>
      <vt:lpstr>Metadata resources</vt:lpstr>
      <vt:lpstr>Metadata resources (cont’d)</vt:lpstr>
      <vt:lpstr>Bundles</vt:lpstr>
      <vt:lpstr>Bundle decisions (cont’d)</vt:lpstr>
      <vt:lpstr>Bundle decisions (cont’d)</vt:lpstr>
      <vt:lpstr>Agenda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286</cp:revision>
  <dcterms:created xsi:type="dcterms:W3CDTF">2012-12-03T20:41:34Z</dcterms:created>
  <dcterms:modified xsi:type="dcterms:W3CDTF">2014-10-23T19:00:59Z</dcterms:modified>
</cp:coreProperties>
</file>