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24" r:id="rId3"/>
    <p:sldId id="415" r:id="rId4"/>
    <p:sldId id="283" r:id="rId5"/>
    <p:sldId id="463" r:id="rId6"/>
    <p:sldId id="284" r:id="rId7"/>
    <p:sldId id="400" r:id="rId8"/>
    <p:sldId id="401" r:id="rId9"/>
    <p:sldId id="286" r:id="rId10"/>
    <p:sldId id="402" r:id="rId11"/>
    <p:sldId id="403" r:id="rId12"/>
    <p:sldId id="404" r:id="rId13"/>
    <p:sldId id="405" r:id="rId14"/>
    <p:sldId id="319" r:id="rId15"/>
    <p:sldId id="315" r:id="rId16"/>
    <p:sldId id="316" r:id="rId17"/>
    <p:sldId id="320" r:id="rId18"/>
    <p:sldId id="321" r:id="rId19"/>
    <p:sldId id="322" r:id="rId20"/>
    <p:sldId id="408" r:id="rId21"/>
    <p:sldId id="453" r:id="rId22"/>
    <p:sldId id="450" r:id="rId23"/>
    <p:sldId id="323" r:id="rId24"/>
    <p:sldId id="288" r:id="rId25"/>
    <p:sldId id="344" r:id="rId26"/>
    <p:sldId id="461" r:id="rId27"/>
    <p:sldId id="289" r:id="rId28"/>
    <p:sldId id="460" r:id="rId29"/>
    <p:sldId id="301" r:id="rId30"/>
    <p:sldId id="298" r:id="rId31"/>
    <p:sldId id="303" r:id="rId32"/>
    <p:sldId id="419" r:id="rId33"/>
    <p:sldId id="406" r:id="rId34"/>
    <p:sldId id="407" r:id="rId35"/>
    <p:sldId id="413" r:id="rId36"/>
    <p:sldId id="464" r:id="rId37"/>
    <p:sldId id="465" r:id="rId38"/>
    <p:sldId id="44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DCFF"/>
    <a:srgbClr val="B6DF89"/>
    <a:srgbClr val="05953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6" autoAdjust="0"/>
    <p:restoredTop sz="75278" autoAdjust="0"/>
  </p:normalViewPr>
  <p:slideViewPr>
    <p:cSldViewPr>
      <p:cViewPr varScale="1">
        <p:scale>
          <a:sx n="87" d="100"/>
          <a:sy n="87" d="100"/>
        </p:scale>
        <p:origin x="-156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28" d="100"/>
        <a:sy n="128" d="100"/>
      </p:scale>
      <p:origin x="0" y="1059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21/10/2014</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 xmlns:p14="http://schemas.microsoft.com/office/powerpoint/2010/main" val="193194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of your</a:t>
            </a:r>
            <a:r>
              <a:rPr lang="en-US" baseline="0" dirty="0" smtClean="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20</a:t>
            </a:fld>
            <a:endParaRPr lang="en-CA" dirty="0"/>
          </a:p>
        </p:txBody>
      </p:sp>
    </p:spTree>
    <p:extLst>
      <p:ext uri="{BB962C8B-B14F-4D97-AF65-F5344CB8AC3E}">
        <p14:creationId xmlns="" xmlns:p14="http://schemas.microsoft.com/office/powerpoint/2010/main" val="572379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 xmlns:p14="http://schemas.microsoft.com/office/powerpoint/2010/main" val="2339947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1000s</a:t>
            </a:r>
            <a:r>
              <a:rPr lang="en-US" baseline="0" dirty="0" smtClean="0"/>
              <a:t> of extensions, everyone supports different things, don’t know what anyone does</a:t>
            </a:r>
            <a:endParaRPr lang="en-US" dirty="0" smtClean="0"/>
          </a:p>
          <a:p>
            <a:endParaRPr lang="en-US" dirty="0" smtClean="0"/>
          </a:p>
          <a:p>
            <a:r>
              <a:rPr lang="en-US" dirty="0" smtClean="0"/>
              <a:t>Not everyone will support the 80%, but most will</a:t>
            </a:r>
          </a:p>
          <a:p>
            <a:r>
              <a:rPr lang="en-US" dirty="0" smtClean="0"/>
              <a:t>“What most systems support” (and thus what you should probably support too) encourages base interoperability</a:t>
            </a:r>
          </a:p>
          <a:p>
            <a:r>
              <a:rPr lang="en-US" dirty="0" smtClean="0"/>
              <a:t>Human readable fallback</a:t>
            </a:r>
          </a:p>
          <a:p>
            <a:endParaRPr lang="en-US" dirty="0" smtClean="0"/>
          </a:p>
          <a:p>
            <a:endParaRPr lang="en-US" dirty="0" smtClean="0"/>
          </a:p>
          <a:p>
            <a:r>
              <a:rPr lang="en-US" dirty="0" smtClean="0"/>
              <a:t>Profile – what elements are supported, registries available</a:t>
            </a:r>
          </a:p>
          <a:p>
            <a:r>
              <a:rPr lang="en-US" dirty="0" smtClean="0"/>
              <a:t>Conformance – REST</a:t>
            </a:r>
            <a:r>
              <a:rPr lang="en-US" baseline="0" dirty="0" smtClean="0"/>
              <a:t> operations, documents, messages, services</a:t>
            </a:r>
            <a:endParaRPr lang="en-CA" dirty="0" smtClean="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 xmlns:p14="http://schemas.microsoft.com/office/powerpoint/2010/main" val="86215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try very hard to *not* invent</a:t>
            </a:r>
            <a:r>
              <a:rPr lang="en-US" baseline="0" dirty="0" smtClean="0"/>
              <a:t> stuff that exists elsewhere unless it’s really broken or totally unaligned with the FHIR principles.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 xmlns:p14="http://schemas.microsoft.com/office/powerpoint/2010/main" val="1602313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smtClean="0"/>
              <a:t>Light or heavy</a:t>
            </a:r>
            <a:r>
              <a:rPr lang="en-US" baseline="0" dirty="0" smtClean="0"/>
              <a:t> c</a:t>
            </a:r>
            <a:r>
              <a:rPr lang="en-US" dirty="0" smtClean="0"/>
              <a:t>lients</a:t>
            </a:r>
          </a:p>
          <a:p>
            <a:pPr marL="171450" lvl="0" indent="-171450">
              <a:buFont typeface="Arial" panose="020B0604020202020204" pitchFamily="34" charset="0"/>
              <a:buChar char="•"/>
            </a:pPr>
            <a:r>
              <a:rPr lang="en-US" dirty="0" smtClean="0"/>
              <a:t>Central server or peer-to-peer</a:t>
            </a:r>
            <a:r>
              <a:rPr lang="en-US" baseline="0" dirty="0" smtClean="0"/>
              <a:t> sharing</a:t>
            </a:r>
          </a:p>
          <a:p>
            <a:pPr marL="171450" lvl="0" indent="-171450">
              <a:buFont typeface="Arial" panose="020B0604020202020204" pitchFamily="34" charset="0"/>
              <a:buChar char="•"/>
            </a:pPr>
            <a:r>
              <a:rPr lang="en-US" baseline="0" dirty="0" smtClean="0"/>
              <a:t>Push or pull</a:t>
            </a:r>
          </a:p>
          <a:p>
            <a:pPr marL="171450" lvl="0" indent="-171450">
              <a:buFont typeface="Arial" panose="020B0604020202020204" pitchFamily="34" charset="0"/>
              <a:buChar char="•"/>
            </a:pPr>
            <a:r>
              <a:rPr lang="en-US" dirty="0" smtClean="0"/>
              <a:t>Query</a:t>
            </a:r>
            <a:r>
              <a:rPr lang="en-US" baseline="0" dirty="0" smtClean="0"/>
              <a:t> or publish/subscribe</a:t>
            </a:r>
          </a:p>
          <a:p>
            <a:pPr marL="171450" lvl="0" indent="-171450">
              <a:buFont typeface="Arial" panose="020B0604020202020204" pitchFamily="34" charset="0"/>
              <a:buChar char="•"/>
            </a:pPr>
            <a:r>
              <a:rPr lang="en-US" baseline="0" dirty="0" smtClean="0"/>
              <a:t>Loosely coupled or tightly coupled environments</a:t>
            </a:r>
          </a:p>
          <a:p>
            <a:pPr marL="457200" marR="0" lvl="0" indent="-457200" algn="l" defTabSz="914400" rtl="0" eaLnBrk="1" fontAlgn="base" latinLnBrk="0" hangingPunct="1">
              <a:lnSpc>
                <a:spcPct val="100000"/>
              </a:lnSpc>
              <a:spcBef>
                <a:spcPct val="20000"/>
              </a:spcBef>
              <a:spcAft>
                <a:spcPct val="0"/>
              </a:spcAft>
              <a:buClr>
                <a:schemeClr val="accent1"/>
              </a:buClr>
              <a:buSzPct val="65000"/>
              <a:buFont typeface="Arial" panose="020B0604020202020204" pitchFamily="34" charset="0"/>
              <a:buChar char="•"/>
              <a:tabLst/>
              <a:defRPr/>
            </a:pPr>
            <a:r>
              <a:rPr lang="en-US" sz="2600" baseline="0" dirty="0" smtClean="0">
                <a:solidFill>
                  <a:schemeClr val="tx1"/>
                </a:solidFill>
                <a:effectLst/>
                <a:latin typeface="+mn-lt"/>
              </a:rPr>
              <a:t>With history tracking or without</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25</a:t>
            </a:fld>
            <a:endParaRPr lang="en-CA" dirty="0"/>
          </a:p>
        </p:txBody>
      </p:sp>
    </p:spTree>
    <p:extLst>
      <p:ext uri="{BB962C8B-B14F-4D97-AF65-F5344CB8AC3E}">
        <p14:creationId xmlns="" xmlns:p14="http://schemas.microsoft.com/office/powerpoint/2010/main" val="3290258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Focus on </a:t>
            </a:r>
            <a:r>
              <a:rPr lang="en-US" b="1" dirty="0" smtClean="0"/>
              <a:t>Implementers</a:t>
            </a:r>
          </a:p>
          <a:p>
            <a:pPr lvl="0"/>
            <a:r>
              <a:rPr lang="en-US" dirty="0" smtClean="0"/>
              <a:t>Target support for </a:t>
            </a:r>
            <a:r>
              <a:rPr lang="en-US" b="1" dirty="0" smtClean="0"/>
              <a:t>common</a:t>
            </a:r>
            <a:r>
              <a:rPr lang="en-US" dirty="0" smtClean="0"/>
              <a:t> </a:t>
            </a:r>
            <a:r>
              <a:rPr lang="en-US" b="1" dirty="0" smtClean="0"/>
              <a:t>scenarios</a:t>
            </a:r>
          </a:p>
          <a:p>
            <a:r>
              <a:rPr lang="en-US" dirty="0" smtClean="0"/>
              <a:t>Leverage cross-industry </a:t>
            </a:r>
            <a:r>
              <a:rPr lang="en-US" b="1" dirty="0" smtClean="0"/>
              <a:t>web technologies</a:t>
            </a:r>
          </a:p>
          <a:p>
            <a:r>
              <a:rPr lang="en-US" dirty="0" smtClean="0"/>
              <a:t>Require </a:t>
            </a:r>
            <a:r>
              <a:rPr lang="en-US" b="1" dirty="0" smtClean="0"/>
              <a:t>human readability</a:t>
            </a:r>
            <a:r>
              <a:rPr lang="en-US" dirty="0" smtClean="0"/>
              <a:t> as base level of interoperability</a:t>
            </a:r>
          </a:p>
          <a:p>
            <a:r>
              <a:rPr lang="en-US" dirty="0" smtClean="0"/>
              <a:t>Make content </a:t>
            </a:r>
            <a:r>
              <a:rPr lang="en-US" b="1" dirty="0" smtClean="0"/>
              <a:t>freely available</a:t>
            </a:r>
          </a:p>
          <a:p>
            <a:r>
              <a:rPr lang="en-US" b="0" dirty="0" smtClean="0"/>
              <a:t>Support multiple </a:t>
            </a:r>
            <a:r>
              <a:rPr lang="en-US" b="1" dirty="0" smtClean="0"/>
              <a:t>paradigms </a:t>
            </a:r>
            <a:r>
              <a:rPr lang="en-US" b="0" dirty="0" smtClean="0"/>
              <a:t>&amp; architectures</a:t>
            </a:r>
          </a:p>
          <a:p>
            <a:pPr marL="0" marR="0" indent="0" algn="l" defTabSz="914400" rtl="0" eaLnBrk="1" fontAlgn="base" latinLnBrk="0" hangingPunct="1">
              <a:lnSpc>
                <a:spcPct val="100000"/>
              </a:lnSpc>
              <a:spcBef>
                <a:spcPct val="20000"/>
              </a:spcBef>
              <a:spcAft>
                <a:spcPct val="0"/>
              </a:spcAft>
              <a:buClr>
                <a:schemeClr val="accent1"/>
              </a:buClr>
              <a:buSzPct val="75000"/>
              <a:buFont typeface="Wingdings" pitchFamily="2" charset="2"/>
              <a:buNone/>
              <a:tabLst/>
              <a:defRPr/>
            </a:pPr>
            <a:r>
              <a:rPr lang="en-US" sz="1200" b="0" dirty="0" smtClean="0">
                <a:solidFill>
                  <a:schemeClr val="tx1"/>
                </a:solidFill>
                <a:effectLst/>
                <a:latin typeface="+mn-lt"/>
                <a:ea typeface="+mn-ea"/>
                <a:cs typeface="+mn-cs"/>
              </a:rPr>
              <a:t>Demonstrate best practice </a:t>
            </a:r>
            <a:r>
              <a:rPr lang="en-US" sz="1200" b="1" dirty="0" smtClean="0">
                <a:solidFill>
                  <a:schemeClr val="tx1"/>
                </a:solidFill>
                <a:effectLst/>
                <a:latin typeface="+mn-lt"/>
                <a:ea typeface="+mn-ea"/>
                <a:cs typeface="+mn-cs"/>
              </a:rPr>
              <a:t>governance</a:t>
            </a:r>
            <a:endParaRPr lang="en-CA" sz="1200" dirty="0" smtClean="0">
              <a:effectLst/>
            </a:endParaRPr>
          </a:p>
          <a:p>
            <a:endParaRPr lang="en-US" dirty="0" smtClean="0"/>
          </a:p>
          <a:p>
            <a:r>
              <a:rPr lang="en-US" dirty="0" smtClean="0"/>
              <a:t>Less learning curve, more support, standard technologies</a:t>
            </a:r>
          </a:p>
          <a:p>
            <a:r>
              <a:rPr lang="en-US" dirty="0" smtClean="0"/>
              <a:t>We support the 80%, use extensions for the rest</a:t>
            </a:r>
          </a:p>
          <a:p>
            <a:r>
              <a:rPr lang="en-US" dirty="0" smtClean="0"/>
              <a:t>Support a range of architectures</a:t>
            </a:r>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 xmlns:p14="http://schemas.microsoft.com/office/powerpoint/2010/main" val="679754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27</a:t>
            </a:fld>
            <a:endParaRPr lang="en-CA" dirty="0"/>
          </a:p>
        </p:txBody>
      </p:sp>
    </p:spTree>
    <p:extLst>
      <p:ext uri="{BB962C8B-B14F-4D97-AF65-F5344CB8AC3E}">
        <p14:creationId xmlns="" xmlns:p14="http://schemas.microsoft.com/office/powerpoint/2010/main" val="3279809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a:buFontTx/>
              <a:buChar char="-"/>
            </a:pPr>
            <a:r>
              <a:rPr lang="nl-NL" dirty="0" smtClean="0"/>
              <a:t>Resources are building blocks, but useful in their own right</a:t>
            </a:r>
          </a:p>
          <a:p>
            <a:pPr marL="171428" indent="-171428">
              <a:buFontTx/>
              <a:buChar char="-"/>
            </a:pPr>
            <a:r>
              <a:rPr lang="nl-NL" dirty="0" smtClean="0"/>
              <a:t>Extensions supplement what resource doesn’t cover</a:t>
            </a:r>
          </a:p>
          <a:p>
            <a:pPr marL="171428" indent="-171428">
              <a:buFontTx/>
              <a:buChar char="-"/>
            </a:pPr>
            <a:r>
              <a:rPr lang="nl-NL" dirty="0" smtClean="0"/>
              <a:t>Solutions can be simple or complex</a:t>
            </a:r>
            <a:endParaRPr lang="nl-NL" dirty="0"/>
          </a:p>
        </p:txBody>
      </p:sp>
      <p:sp>
        <p:nvSpPr>
          <p:cNvPr id="4" name="Date Placeholder 3"/>
          <p:cNvSpPr>
            <a:spLocks noGrp="1"/>
          </p:cNvSpPr>
          <p:nvPr>
            <p:ph type="dt" idx="10"/>
          </p:nvPr>
        </p:nvSpPr>
        <p:spPr/>
        <p:txBody>
          <a:bodyPr/>
          <a:lstStyle/>
          <a:p>
            <a:r>
              <a:rPr lang="nl-NL" smtClean="0">
                <a:solidFill>
                  <a:prstClr val="black"/>
                </a:solidFill>
              </a:rPr>
              <a:t>25-6-2010</a:t>
            </a:r>
            <a:endParaRPr lang="nl-NL">
              <a:solidFill>
                <a:prstClr val="black"/>
              </a:solidFill>
            </a:endParaRP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28</a:t>
            </a:fld>
            <a:endParaRPr lang="nl-NL">
              <a:solidFill>
                <a:prstClr val="black"/>
              </a:solidFill>
            </a:endParaRPr>
          </a:p>
        </p:txBody>
      </p:sp>
    </p:spTree>
    <p:extLst>
      <p:ext uri="{BB962C8B-B14F-4D97-AF65-F5344CB8AC3E}">
        <p14:creationId xmlns="" xmlns:p14="http://schemas.microsoft.com/office/powerpoint/2010/main" val="471287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30</a:t>
            </a:fld>
            <a:endParaRPr lang="en-CA" dirty="0"/>
          </a:p>
        </p:txBody>
      </p:sp>
    </p:spTree>
    <p:extLst>
      <p:ext uri="{BB962C8B-B14F-4D97-AF65-F5344CB8AC3E}">
        <p14:creationId xmlns="" xmlns:p14="http://schemas.microsoft.com/office/powerpoint/2010/main" val="186657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AU" dirty="0" smtClean="0"/>
              <a:t>Defined Structured Data</a:t>
            </a:r>
          </a:p>
          <a:p>
            <a:pPr lvl="2"/>
            <a:r>
              <a:rPr lang="en-AU" dirty="0" smtClean="0"/>
              <a:t>The logical, common contents of the resource</a:t>
            </a:r>
          </a:p>
          <a:p>
            <a:pPr lvl="2"/>
            <a:r>
              <a:rPr lang="en-AU" dirty="0" smtClean="0"/>
              <a:t>Mapped to formal definitions/RIM &amp; other formats</a:t>
            </a:r>
          </a:p>
          <a:p>
            <a:pPr lvl="1"/>
            <a:r>
              <a:rPr lang="en-AU" dirty="0" smtClean="0"/>
              <a:t>Extensions</a:t>
            </a:r>
          </a:p>
          <a:p>
            <a:pPr lvl="2"/>
            <a:r>
              <a:rPr lang="en-AU" dirty="0" smtClean="0"/>
              <a:t>“Non-common” requirements, but everyone can use</a:t>
            </a:r>
          </a:p>
          <a:p>
            <a:pPr lvl="2"/>
            <a:r>
              <a:rPr lang="en-AU" dirty="0" smtClean="0"/>
              <a:t>Published and managed</a:t>
            </a:r>
          </a:p>
          <a:p>
            <a:pPr lvl="1"/>
            <a:r>
              <a:rPr lang="en-AU" dirty="0" smtClean="0"/>
              <a:t>Narrative</a:t>
            </a:r>
          </a:p>
          <a:p>
            <a:pPr lvl="2"/>
            <a:r>
              <a:rPr lang="en-AU" dirty="0" smtClean="0"/>
              <a:t>Human readable (fall back)</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31</a:t>
            </a:fld>
            <a:endParaRPr lang="en-CA" dirty="0"/>
          </a:p>
        </p:txBody>
      </p:sp>
    </p:spTree>
    <p:extLst>
      <p:ext uri="{BB962C8B-B14F-4D97-AF65-F5344CB8AC3E}">
        <p14:creationId xmlns="" xmlns:p14="http://schemas.microsoft.com/office/powerpoint/2010/main" val="1002914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Each day – 1 hour presentation, </a:t>
            </a:r>
            <a:r>
              <a:rPr lang="en-CA" smtClean="0"/>
              <a:t>30 minutes </a:t>
            </a:r>
            <a:endParaRPr lang="en-CA"/>
          </a:p>
        </p:txBody>
      </p:sp>
      <p:sp>
        <p:nvSpPr>
          <p:cNvPr id="4" name="Slide Number Placeholder 3"/>
          <p:cNvSpPr>
            <a:spLocks noGrp="1"/>
          </p:cNvSpPr>
          <p:nvPr>
            <p:ph type="sldNum" sz="quarter" idx="10"/>
          </p:nvPr>
        </p:nvSpPr>
        <p:spPr/>
        <p:txBody>
          <a:bodyPr/>
          <a:lstStyle/>
          <a:p>
            <a:fld id="{3A1F50BE-48AE-4332-BF46-C112AB8C5E91}" type="slidenum">
              <a:rPr lang="en-CA" smtClean="0"/>
              <a:pPr/>
              <a:t>5</a:t>
            </a:fld>
            <a:endParaRPr lang="en-CA"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for gender is wrong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32</a:t>
            </a:fld>
            <a:endParaRPr lang="en-CA" dirty="0"/>
          </a:p>
        </p:txBody>
      </p:sp>
    </p:spTree>
    <p:extLst>
      <p:ext uri="{BB962C8B-B14F-4D97-AF65-F5344CB8AC3E}">
        <p14:creationId xmlns="" xmlns:p14="http://schemas.microsoft.com/office/powerpoint/2010/main" val="850327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 xmlns:p14="http://schemas.microsoft.com/office/powerpoint/2010/main" val="1676073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Published</a:t>
            </a:r>
            <a:r>
              <a:rPr lang="en-US" baseline="0" dirty="0" smtClean="0"/>
              <a:t> as HTML</a:t>
            </a:r>
          </a:p>
          <a:p>
            <a:r>
              <a:rPr lang="en-US" baseline="0" dirty="0" smtClean="0"/>
              <a:t>Published using validation process  that performs consistency checks – like a software build</a:t>
            </a:r>
          </a:p>
          <a:p>
            <a:r>
              <a:rPr lang="en-US" baseline="0" dirty="0" smtClean="0"/>
              <a:t>Really shouldn’t require much guidance to read, but a few things to call out</a:t>
            </a:r>
          </a:p>
          <a:p>
            <a:r>
              <a:rPr lang="en-US" baseline="0" dirty="0" smtClean="0"/>
              <a:t>Objective of spec is developer can skim and decide in &lt; day</a:t>
            </a:r>
            <a:endParaRPr lang="en-CA" dirty="0" smtClean="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35</a:t>
            </a:fld>
            <a:endParaRPr lang="en-CA" dirty="0"/>
          </a:p>
        </p:txBody>
      </p:sp>
    </p:spTree>
    <p:extLst>
      <p:ext uri="{BB962C8B-B14F-4D97-AF65-F5344CB8AC3E}">
        <p14:creationId xmlns="" xmlns:p14="http://schemas.microsoft.com/office/powerpoint/2010/main" val="2490994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Sabre &amp; Galileo – Travelocity, hotels.com, </a:t>
            </a:r>
            <a:r>
              <a:rPr lang="en-CA" smtClean="0"/>
              <a:t>TripAdvisor</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healthcare space)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 xmlns:p14="http://schemas.microsoft.com/office/powerpoint/2010/main" val="2406371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 xmlns:p14="http://schemas.microsoft.com/office/powerpoint/2010/main" val="1656205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There are flaws in what exists</a:t>
            </a:r>
          </a:p>
          <a:p>
            <a:pPr lvl="0"/>
            <a:r>
              <a:rPr lang="en-US" dirty="0" smtClean="0"/>
              <a:t>There are new use-cases not being met</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 xmlns:p14="http://schemas.microsoft.com/office/powerpoint/2010/main" val="2385515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9:25</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15</a:t>
            </a:fld>
            <a:endParaRPr lang="en-CA" dirty="0"/>
          </a:p>
        </p:txBody>
      </p:sp>
    </p:spTree>
    <p:extLst>
      <p:ext uri="{BB962C8B-B14F-4D97-AF65-F5344CB8AC3E}">
        <p14:creationId xmlns="" xmlns:p14="http://schemas.microsoft.com/office/powerpoint/2010/main" val="1309389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17</a:t>
            </a:fld>
            <a:endParaRPr lang="en-CA" dirty="0"/>
          </a:p>
        </p:txBody>
      </p:sp>
    </p:spTree>
    <p:extLst>
      <p:ext uri="{BB962C8B-B14F-4D97-AF65-F5344CB8AC3E}">
        <p14:creationId xmlns="" xmlns:p14="http://schemas.microsoft.com/office/powerpoint/2010/main" val="679754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 is driven by people who write code</a:t>
            </a:r>
          </a:p>
          <a:p>
            <a:r>
              <a:rPr lang="en-US" dirty="0" smtClean="0"/>
              <a:t>Numerous</a:t>
            </a:r>
            <a:r>
              <a:rPr lang="en-US" baseline="0" dirty="0" smtClean="0"/>
              <a:t> pieces have been changed because of experience with what worked when trying to implement</a:t>
            </a:r>
          </a:p>
          <a:p>
            <a:r>
              <a:rPr lang="en-US" baseline="0" dirty="0" smtClean="0"/>
              <a:t>Even have a test workbench for RESTful servers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18</a:t>
            </a:fld>
            <a:endParaRPr lang="en-CA" dirty="0"/>
          </a:p>
        </p:txBody>
      </p:sp>
    </p:spTree>
    <p:extLst>
      <p:ext uri="{BB962C8B-B14F-4D97-AF65-F5344CB8AC3E}">
        <p14:creationId xmlns="" xmlns:p14="http://schemas.microsoft.com/office/powerpoint/2010/main" val="2659740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by constraint failed – years to develop, what</a:t>
            </a:r>
            <a:r>
              <a:rPr lang="en-US" baseline="0" dirty="0" smtClean="0"/>
              <a:t> was produced required yet more design to be implementable and after that might not be interoperable</a:t>
            </a:r>
          </a:p>
          <a:p>
            <a:endParaRPr lang="en-US" baseline="0" dirty="0" smtClean="0"/>
          </a:p>
          <a:p>
            <a:r>
              <a:rPr lang="en-US" baseline="0" dirty="0" smtClean="0"/>
              <a:t>How to determine the 80%?  Look to existing specs – v2, v3, CDA templates, OpenEHR, jurisdictional projects, what implementations we’ve seen</a:t>
            </a:r>
          </a:p>
          <a:p>
            <a:r>
              <a:rPr lang="en-US" baseline="0" dirty="0" smtClean="0"/>
              <a:t>If not sure, err on the side of “not in for now”</a:t>
            </a:r>
            <a:endParaRPr lang="en-US" dirty="0" smtClean="0"/>
          </a:p>
          <a:p>
            <a:endParaRPr lang="en-US" dirty="0" smtClean="0"/>
          </a:p>
          <a:p>
            <a:r>
              <a:rPr lang="en-US" dirty="0" smtClean="0"/>
              <a:t>Note: not 80% of instances, 80% of implementations</a:t>
            </a:r>
          </a:p>
          <a:p>
            <a:endParaRPr lang="en-US" dirty="0" smtClean="0"/>
          </a:p>
          <a:p>
            <a:r>
              <a:rPr lang="en-US" dirty="0" smtClean="0"/>
              <a:t>Challenges with “raising the</a:t>
            </a:r>
            <a:r>
              <a:rPr lang="en-US" baseline="0" dirty="0" smtClean="0"/>
              <a:t> bar”</a:t>
            </a:r>
          </a:p>
          <a:p>
            <a:r>
              <a:rPr lang="en-US" baseline="0" dirty="0" smtClean="0"/>
              <a:t>What happens when there aren’t many/any implementations?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19</a:t>
            </a:fld>
            <a:endParaRPr lang="en-CA" dirty="0"/>
          </a:p>
        </p:txBody>
      </p:sp>
    </p:spTree>
    <p:extLst>
      <p:ext uri="{BB962C8B-B14F-4D97-AF65-F5344CB8AC3E}">
        <p14:creationId xmlns="" xmlns:p14="http://schemas.microsoft.com/office/powerpoint/2010/main" val="2083521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2400" y="152400"/>
            <a:ext cx="8839200" cy="6477000"/>
            <a:chOff x="240" y="288"/>
            <a:chExt cx="5290" cy="3504"/>
          </a:xfrm>
        </p:grpSpPr>
        <p:sp>
          <p:nvSpPr>
            <p:cNvPr id="5" name="Rectangle 3"/>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6" name="Rectangle 4"/>
            <p:cNvSpPr>
              <a:spLocks noChangeArrowheads="1"/>
            </p:cNvSpPr>
            <p:nvPr/>
          </p:nvSpPr>
          <p:spPr bwMode="auto">
            <a:xfrm>
              <a:off x="285" y="336"/>
              <a:ext cx="5184" cy="3408"/>
            </a:xfrm>
            <a:prstGeom prst="rect">
              <a:avLst/>
            </a:prstGeom>
            <a:noFill/>
            <a:ln w="9525">
              <a:solidFill>
                <a:schemeClr val="folHlink"/>
              </a:solidFill>
              <a:miter lim="800000"/>
              <a:headEnd/>
              <a:tailEnd/>
            </a:ln>
            <a:effectLst/>
            <a:extLst>
              <a:ext uri="{909E8E84-426E-40DD-AFC4-6F175D3DCCD1}">
                <a14:hiddenFill xmlns="" xmlns:a14="http://schemas.microsoft.com/office/drawing/2010/main">
                  <a:solidFill>
                    <a:schemeClr val="tx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7" name="Line 5"/>
            <p:cNvSpPr>
              <a:spLocks noChangeShapeType="1"/>
            </p:cNvSpPr>
            <p:nvPr/>
          </p:nvSpPr>
          <p:spPr bwMode="auto">
            <a:xfrm>
              <a:off x="576" y="2256"/>
              <a:ext cx="4608" cy="0"/>
            </a:xfrm>
            <a:prstGeom prst="line">
              <a:avLst/>
            </a:prstGeom>
            <a:noFill/>
            <a:ln w="3810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grpSp>
      <p:sp>
        <p:nvSpPr>
          <p:cNvPr id="8" name="Rectangle 12"/>
          <p:cNvSpPr>
            <a:spLocks noChangeArrowheads="1"/>
          </p:cNvSpPr>
          <p:nvPr userDrawn="1"/>
        </p:nvSpPr>
        <p:spPr bwMode="auto">
          <a:xfrm>
            <a:off x="0" y="6629400"/>
            <a:ext cx="9144000"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t>       © 2014 HL7 ® </a:t>
            </a:r>
            <a:r>
              <a:rPr lang="en-US" sz="800" b="1" dirty="0"/>
              <a:t>International. </a:t>
            </a:r>
            <a:r>
              <a:rPr lang="en-US" sz="800" b="1" dirty="0" smtClean="0"/>
              <a:t>Licensed</a:t>
            </a:r>
            <a:r>
              <a:rPr lang="en-US" sz="800" b="1" baseline="0" dirty="0" smtClean="0"/>
              <a:t> under Creative Commons</a:t>
            </a:r>
            <a:r>
              <a:rPr lang="en-US" sz="800" b="1" dirty="0" smtClean="0"/>
              <a:t>. </a:t>
            </a:r>
            <a:r>
              <a:rPr lang="en-US" sz="800" b="1" dirty="0"/>
              <a:t>HL7 </a:t>
            </a:r>
            <a:r>
              <a:rPr lang="en-US" sz="800" b="1" dirty="0" smtClean="0"/>
              <a:t>&amp; Health </a:t>
            </a:r>
            <a:r>
              <a:rPr lang="en-US" sz="800" b="1" dirty="0"/>
              <a:t>Level Seven are registered trademarks of Health Level Seven International. Reg. U.S. TM Office.</a:t>
            </a:r>
          </a:p>
        </p:txBody>
      </p:sp>
      <p:pic>
        <p:nvPicPr>
          <p:cNvPr id="9" name="Picture 13" descr="HL7 International Logo"/>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798" name="Rectangle 6"/>
          <p:cNvSpPr>
            <a:spLocks noGrp="1" noChangeArrowheads="1"/>
          </p:cNvSpPr>
          <p:nvPr>
            <p:ph type="ctrTitle"/>
          </p:nvPr>
        </p:nvSpPr>
        <p:spPr>
          <a:xfrm>
            <a:off x="1219200" y="838200"/>
            <a:ext cx="6781800" cy="2559050"/>
          </a:xfrm>
        </p:spPr>
        <p:txBody>
          <a:bodyPr anchorCtr="1"/>
          <a:lstStyle>
            <a:lvl1pPr algn="ctr">
              <a:defRPr sz="5600"/>
            </a:lvl1pPr>
          </a:lstStyle>
          <a:p>
            <a:pPr lvl="0"/>
            <a:r>
              <a:rPr lang="en-US" noProof="0" smtClean="0"/>
              <a:t>Click to edit Master title style</a:t>
            </a:r>
          </a:p>
        </p:txBody>
      </p:sp>
      <p:sp>
        <p:nvSpPr>
          <p:cNvPr id="33799"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smtClean="0"/>
              <a:t>Click to edit Master subtitle style</a:t>
            </a:r>
          </a:p>
        </p:txBody>
      </p:sp>
      <p:pic>
        <p:nvPicPr>
          <p:cNvPr id="10" name="Picture 9"/>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l="27071" t="19101" r="26890" b="29814"/>
          <a:stretch/>
        </p:blipFill>
        <p:spPr>
          <a:xfrm>
            <a:off x="6858678" y="260648"/>
            <a:ext cx="2034746" cy="1252151"/>
          </a:xfrm>
          <a:prstGeom prst="rect">
            <a:avLst/>
          </a:prstGeom>
        </p:spPr>
      </p:pic>
      <p:pic>
        <p:nvPicPr>
          <p:cNvPr id="11" name="Picture 4" descr="Creative Commons Licence"/>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19077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069022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 xmlns:p14="http://schemas.microsoft.com/office/powerpoint/2010/main" val="3638569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 xmlns:p14="http://schemas.microsoft.com/office/powerpoint/2010/main" val="555763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978479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 xmlns:p14="http://schemas.microsoft.com/office/powerpoint/2010/main"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619672" y="6501342"/>
            <a:ext cx="6192688" cy="192021"/>
          </a:xfrm>
          <a:prstGeom prst="rect">
            <a:avLst/>
          </a:prstGeom>
        </p:spPr>
        <p:txBody>
          <a:bodyPr/>
          <a:lstStyle/>
          <a:p>
            <a:endParaRPr lang="nl-NL" dirty="0"/>
          </a:p>
        </p:txBody>
      </p:sp>
      <p:sp>
        <p:nvSpPr>
          <p:cNvPr id="4" name="Slide Number Placeholder 3"/>
          <p:cNvSpPr>
            <a:spLocks noGrp="1"/>
          </p:cNvSpPr>
          <p:nvPr>
            <p:ph type="sldNum" sz="quarter" idx="12"/>
          </p:nvPr>
        </p:nvSpPr>
        <p:spPr>
          <a:xfrm>
            <a:off x="7812360" y="6501342"/>
            <a:ext cx="1306488" cy="192021"/>
          </a:xfrm>
          <a:prstGeom prst="rect">
            <a:avLst/>
          </a:prstGeom>
        </p:spPr>
        <p:txBody>
          <a:bodyPr/>
          <a:lstStyle/>
          <a:p>
            <a:fld id="{8698377B-874B-4DB7-8057-E4552B93344F}" type="slidenum">
              <a:rPr lang="nl-NL" smtClean="0"/>
              <a:pPr/>
              <a:t>‹#›</a:t>
            </a:fld>
            <a:endParaRPr lang="nl-NL"/>
          </a:p>
        </p:txBody>
      </p:sp>
    </p:spTree>
    <p:extLst>
      <p:ext uri="{BB962C8B-B14F-4D97-AF65-F5344CB8AC3E}">
        <p14:creationId xmlns="" xmlns:p14="http://schemas.microsoft.com/office/powerpoint/2010/main" val="28985441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7"/>
          <p:cNvSpPr>
            <a:spLocks noGrp="1" noChangeArrowheads="1"/>
          </p:cNvSpPr>
          <p:nvPr>
            <p:ph type="body" idx="1"/>
          </p:nvPr>
        </p:nvSpPr>
        <p:spPr bwMode="auto">
          <a:xfrm>
            <a:off x="381000" y="1828800"/>
            <a:ext cx="8382000" cy="44805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228600" y="6643688"/>
            <a:ext cx="9144000" cy="214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t>© 2014 HL7 ® International. Licensed</a:t>
            </a:r>
            <a:r>
              <a:rPr lang="en-US" sz="800" b="1" baseline="0" dirty="0" smtClean="0"/>
              <a:t> under Creative Commons</a:t>
            </a:r>
            <a:r>
              <a:rPr lang="en-US" sz="800" b="1" dirty="0" smtClean="0"/>
              <a:t>. HL7 &amp; Health Level Seven are registered trademarks of Health Level Seven International. Reg. U.S. TM Office.</a:t>
            </a:r>
            <a:endParaRPr lang="en-US" sz="800" b="1" dirty="0"/>
          </a:p>
        </p:txBody>
      </p:sp>
      <p:pic>
        <p:nvPicPr>
          <p:cNvPr id="1032" name="Picture 14" descr="HL7 International Logo"/>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1" cstate="print">
            <a:extLst>
              <a:ext uri="{28A0092B-C50C-407E-A947-70E740481C1C}">
                <a14:useLocalDpi xmlns="" xmlns:a14="http://schemas.microsoft.com/office/drawing/2010/main" val="0"/>
              </a:ext>
            </a:extLst>
          </a:blip>
          <a:srcRect l="27071" t="19101" r="26890" b="29814"/>
          <a:stretch/>
        </p:blipFill>
        <p:spPr>
          <a:xfrm>
            <a:off x="6876256" y="260648"/>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37signals/highrise-api"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4-05%20Tutorials/Introduction%20to%20FHIR.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mailto:lmckenzie@gevitying.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FHIR for Executives</a:t>
            </a:r>
            <a:br>
              <a:rPr lang="en-AU" dirty="0" smtClean="0"/>
            </a:br>
            <a:r>
              <a:rPr lang="en-AU" dirty="0" smtClean="0"/>
              <a:t>(1 of 2)</a:t>
            </a:r>
            <a:endParaRPr lang="en-AU" dirty="0"/>
          </a:p>
        </p:txBody>
      </p:sp>
      <p:sp>
        <p:nvSpPr>
          <p:cNvPr id="3" name="Subtitle 2"/>
          <p:cNvSpPr>
            <a:spLocks noGrp="1"/>
          </p:cNvSpPr>
          <p:nvPr>
            <p:ph type="subTitle" idx="1"/>
          </p:nvPr>
        </p:nvSpPr>
        <p:spPr/>
        <p:txBody>
          <a:bodyPr/>
          <a:lstStyle/>
          <a:p>
            <a:r>
              <a:rPr lang="en-AU" dirty="0" smtClean="0"/>
              <a:t>Lloyd McKenzie</a:t>
            </a:r>
          </a:p>
          <a:p>
            <a:r>
              <a:rPr lang="en-AU" dirty="0" smtClean="0"/>
              <a:t>October 20, 2014</a:t>
            </a:r>
            <a:endParaRPr lang="en-AU" dirty="0"/>
          </a:p>
        </p:txBody>
      </p:sp>
    </p:spTree>
    <p:extLst>
      <p:ext uri="{BB962C8B-B14F-4D97-AF65-F5344CB8AC3E}">
        <p14:creationId xmlns="" xmlns:p14="http://schemas.microsoft.com/office/powerpoint/2010/main" val="3495855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v2</a:t>
            </a:r>
            <a:endParaRPr lang="en-CA" dirty="0"/>
          </a:p>
        </p:txBody>
      </p:sp>
      <p:sp>
        <p:nvSpPr>
          <p:cNvPr id="3" name="Content Placeholder 2"/>
          <p:cNvSpPr>
            <a:spLocks noGrp="1"/>
          </p:cNvSpPr>
          <p:nvPr>
            <p:ph idx="1"/>
          </p:nvPr>
        </p:nvSpPr>
        <p:spPr/>
        <p:txBody>
          <a:bodyPr/>
          <a:lstStyle/>
          <a:p>
            <a:r>
              <a:rPr lang="en-US" dirty="0" smtClean="0"/>
              <a:t>Works relatively well within institutions</a:t>
            </a:r>
          </a:p>
          <a:p>
            <a:r>
              <a:rPr lang="en-US" dirty="0" smtClean="0"/>
              <a:t>But</a:t>
            </a:r>
          </a:p>
          <a:p>
            <a:pPr lvl="1"/>
            <a:r>
              <a:rPr lang="en-US" dirty="0" smtClean="0"/>
              <a:t>Legacy, custom syntax (learning curve, tools)</a:t>
            </a:r>
          </a:p>
          <a:p>
            <a:pPr lvl="1"/>
            <a:r>
              <a:rPr lang="en-US" dirty="0" smtClean="0"/>
              <a:t>Messaging design limits architectures</a:t>
            </a:r>
          </a:p>
          <a:p>
            <a:pPr lvl="1"/>
            <a:r>
              <a:rPr lang="en-US" dirty="0" smtClean="0"/>
              <a:t>Doesn’t scale well across organization boundaries</a:t>
            </a:r>
          </a:p>
          <a:p>
            <a:pPr lvl="1"/>
            <a:r>
              <a:rPr lang="en-US" dirty="0" smtClean="0"/>
              <a:t>Security/privacy infrastructure is minimal</a:t>
            </a:r>
          </a:p>
          <a:p>
            <a:pPr lvl="1"/>
            <a:r>
              <a:rPr lang="en-US" dirty="0" smtClean="0"/>
              <a:t>A potpourri of segments and fields with no means to distinguish the common from edge case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10</a:t>
            </a:fld>
            <a:endParaRPr lang="en-CA" dirty="0"/>
          </a:p>
        </p:txBody>
      </p:sp>
    </p:spTree>
    <p:extLst>
      <p:ext uri="{BB962C8B-B14F-4D97-AF65-F5344CB8AC3E}">
        <p14:creationId xmlns="" xmlns:p14="http://schemas.microsoft.com/office/powerpoint/2010/main" val="1641813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v3</a:t>
            </a:r>
            <a:endParaRPr lang="en-CA" dirty="0"/>
          </a:p>
        </p:txBody>
      </p:sp>
      <p:sp>
        <p:nvSpPr>
          <p:cNvPr id="3" name="Content Placeholder 2"/>
          <p:cNvSpPr>
            <a:spLocks noGrp="1"/>
          </p:cNvSpPr>
          <p:nvPr>
            <p:ph idx="1"/>
          </p:nvPr>
        </p:nvSpPr>
        <p:spPr/>
        <p:txBody>
          <a:bodyPr/>
          <a:lstStyle/>
          <a:p>
            <a:r>
              <a:rPr lang="en-US" dirty="0" smtClean="0"/>
              <a:t>Newer technology and semi-robust reference model, but</a:t>
            </a:r>
          </a:p>
          <a:p>
            <a:pPr lvl="1"/>
            <a:r>
              <a:rPr lang="en-US" dirty="0" smtClean="0"/>
              <a:t>Steep learning curve</a:t>
            </a:r>
          </a:p>
          <a:p>
            <a:pPr lvl="2"/>
            <a:r>
              <a:rPr lang="en-US" dirty="0" smtClean="0"/>
              <a:t>Primary implementations by those with $$$$s</a:t>
            </a:r>
          </a:p>
          <a:p>
            <a:pPr lvl="1"/>
            <a:r>
              <a:rPr lang="en-US" dirty="0" smtClean="0"/>
              <a:t>No inter-version wire compatibility</a:t>
            </a:r>
          </a:p>
          <a:p>
            <a:pPr lvl="1"/>
            <a:r>
              <a:rPr lang="en-US" dirty="0" smtClean="0"/>
              <a:t>International specifications are too abstract, regional implementations don’t interoperate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spTree>
    <p:extLst>
      <p:ext uri="{BB962C8B-B14F-4D97-AF65-F5344CB8AC3E}">
        <p14:creationId xmlns="" xmlns:p14="http://schemas.microsoft.com/office/powerpoint/2010/main" val="235989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 CDA</a:t>
            </a:r>
            <a:endParaRPr lang="en-CA" dirty="0"/>
          </a:p>
        </p:txBody>
      </p:sp>
      <p:sp>
        <p:nvSpPr>
          <p:cNvPr id="3" name="Content Placeholder 2"/>
          <p:cNvSpPr>
            <a:spLocks noGrp="1"/>
          </p:cNvSpPr>
          <p:nvPr>
            <p:ph idx="1"/>
          </p:nvPr>
        </p:nvSpPr>
        <p:spPr/>
        <p:txBody>
          <a:bodyPr/>
          <a:lstStyle/>
          <a:p>
            <a:r>
              <a:rPr lang="en-US" dirty="0" smtClean="0"/>
              <a:t>Broad implementation, human-to-human interoperability, but:</a:t>
            </a:r>
          </a:p>
          <a:p>
            <a:pPr lvl="1"/>
            <a:r>
              <a:rPr lang="en-US" dirty="0" smtClean="0"/>
              <a:t>Still a very steep learning curve</a:t>
            </a:r>
          </a:p>
          <a:p>
            <a:pPr lvl="1"/>
            <a:r>
              <a:rPr lang="en-US" dirty="0" smtClean="0"/>
              <a:t>Interoperability beyond a human-to-human level is still a challenge, even with templates</a:t>
            </a:r>
          </a:p>
          <a:p>
            <a:pPr lvl="1"/>
            <a:r>
              <a:rPr lang="en-US" dirty="0" smtClean="0"/>
              <a:t>Document architecture doesn’t fit all problems</a:t>
            </a:r>
          </a:p>
          <a:p>
            <a:pPr lvl="1"/>
            <a:r>
              <a:rPr lang="en-US" dirty="0" smtClean="0"/>
              <a:t>Still a diversity of implementations</a:t>
            </a:r>
          </a:p>
          <a:p>
            <a:pPr lvl="1"/>
            <a:r>
              <a:rPr lang="en-US" dirty="0" smtClean="0"/>
              <a:t>Extensibility is difficult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 xmlns:p14="http://schemas.microsoft.com/office/powerpoint/2010/main" val="1022666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So I should drop everything and use FHIR?</a:t>
            </a:r>
            <a:endParaRPr lang="en-CA" sz="3600" dirty="0"/>
          </a:p>
        </p:txBody>
      </p:sp>
      <p:sp>
        <p:nvSpPr>
          <p:cNvPr id="3" name="Content Placeholder 2"/>
          <p:cNvSpPr>
            <a:spLocks noGrp="1"/>
          </p:cNvSpPr>
          <p:nvPr>
            <p:ph idx="1"/>
          </p:nvPr>
        </p:nvSpPr>
        <p:spPr/>
        <p:txBody>
          <a:bodyPr/>
          <a:lstStyle/>
          <a:p>
            <a:r>
              <a:rPr lang="en-US" dirty="0" smtClean="0"/>
              <a:t>Tossing functioning systems the instant a promising newcomer appears is </a:t>
            </a:r>
            <a:r>
              <a:rPr lang="en-US" b="1" dirty="0" smtClean="0"/>
              <a:t>not</a:t>
            </a:r>
            <a:r>
              <a:rPr lang="en-US" dirty="0" smtClean="0"/>
              <a:t> generally a wise strategy</a:t>
            </a:r>
          </a:p>
          <a:p>
            <a:endParaRPr lang="en-US" dirty="0" smtClean="0"/>
          </a:p>
          <a:p>
            <a:r>
              <a:rPr lang="en-US" dirty="0" smtClean="0"/>
              <a:t>There’s room for something better</a:t>
            </a:r>
          </a:p>
          <a:p>
            <a:pPr lvl="1"/>
            <a:r>
              <a:rPr lang="en-US" dirty="0" smtClean="0"/>
              <a:t>FHIR tries to fill that gap</a:t>
            </a:r>
          </a:p>
          <a:p>
            <a:pPr lvl="1"/>
            <a:r>
              <a:rPr lang="en-US" dirty="0" smtClean="0"/>
              <a:t>Market will decide whether FHIR survives, coexists or replaces other products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 xmlns:p14="http://schemas.microsoft.com/office/powerpoint/2010/main" val="3049922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FHIR?</a:t>
            </a:r>
            <a:endParaRPr lang="en-CA" dirty="0"/>
          </a:p>
        </p:txBody>
      </p:sp>
      <p:sp>
        <p:nvSpPr>
          <p:cNvPr id="6" name="Text Placeholder 5"/>
          <p:cNvSpPr>
            <a:spLocks noGrp="1"/>
          </p:cNvSpPr>
          <p:nvPr>
            <p:ph type="body" idx="1"/>
          </p:nvPr>
        </p:nvSpPr>
        <p:spPr/>
        <p:txBody>
          <a:bodyPr/>
          <a:lstStyle/>
          <a:p>
            <a:r>
              <a:rPr lang="en-US" dirty="0" smtClean="0"/>
              <a:t>And how is it different?</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14</a:t>
            </a:fld>
            <a:endParaRPr lang="en-CA" dirty="0"/>
          </a:p>
        </p:txBody>
      </p:sp>
    </p:spTree>
    <p:extLst>
      <p:ext uri="{BB962C8B-B14F-4D97-AF65-F5344CB8AC3E}">
        <p14:creationId xmlns="" xmlns:p14="http://schemas.microsoft.com/office/powerpoint/2010/main" val="1487630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acronym</a:t>
            </a:r>
            <a:endParaRPr lang="en-CA" dirty="0"/>
          </a:p>
        </p:txBody>
      </p:sp>
      <p:sp>
        <p:nvSpPr>
          <p:cNvPr id="3" name="Content Placeholder 2"/>
          <p:cNvSpPr>
            <a:spLocks noGrp="1"/>
          </p:cNvSpPr>
          <p:nvPr>
            <p:ph idx="1"/>
          </p:nvPr>
        </p:nvSpPr>
        <p:spPr/>
        <p:txBody>
          <a:bodyPr/>
          <a:lstStyle/>
          <a:p>
            <a:r>
              <a:rPr lang="en-US" dirty="0" smtClean="0"/>
              <a:t>F – Fast (to design &amp; to implement)</a:t>
            </a:r>
          </a:p>
          <a:p>
            <a:pPr lvl="1"/>
            <a:r>
              <a:rPr lang="en-US" dirty="0" smtClean="0"/>
              <a:t>Relative – No technology can make integration as fast as we’d like</a:t>
            </a:r>
          </a:p>
          <a:p>
            <a:r>
              <a:rPr lang="en-US" dirty="0" smtClean="0"/>
              <a:t>H – Health</a:t>
            </a:r>
          </a:p>
          <a:p>
            <a:pPr lvl="1"/>
            <a:r>
              <a:rPr lang="en-US" dirty="0" smtClean="0"/>
              <a:t>That’s why we’re here</a:t>
            </a:r>
          </a:p>
          <a:p>
            <a:r>
              <a:rPr lang="en-US" dirty="0" smtClean="0"/>
              <a:t>I – Interoperable</a:t>
            </a:r>
          </a:p>
          <a:p>
            <a:pPr lvl="1"/>
            <a:r>
              <a:rPr lang="en-US" dirty="0" smtClean="0"/>
              <a:t>Ditto</a:t>
            </a:r>
          </a:p>
          <a:p>
            <a:r>
              <a:rPr lang="en-US" dirty="0" smtClean="0"/>
              <a:t>R – Resources</a:t>
            </a:r>
          </a:p>
          <a:p>
            <a:pPr lvl="1"/>
            <a:r>
              <a:rPr lang="en-US" dirty="0" smtClean="0"/>
              <a:t>Building blocks – more on these to follow</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spTree>
    <p:extLst>
      <p:ext uri="{BB962C8B-B14F-4D97-AF65-F5344CB8AC3E}">
        <p14:creationId xmlns=""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Genesis of FHIR</a:t>
            </a:r>
            <a:endParaRPr lang="en-AU" dirty="0"/>
          </a:p>
        </p:txBody>
      </p:sp>
      <p:sp>
        <p:nvSpPr>
          <p:cNvPr id="3" name="Content Placeholder 2"/>
          <p:cNvSpPr>
            <a:spLocks noGrp="1"/>
          </p:cNvSpPr>
          <p:nvPr>
            <p:ph idx="1"/>
          </p:nvPr>
        </p:nvSpPr>
        <p:spPr/>
        <p:txBody>
          <a:bodyPr/>
          <a:lstStyle/>
          <a:p>
            <a:r>
              <a:rPr lang="en-AU" dirty="0" smtClean="0"/>
              <a:t>What would healthcare exchange look like if we started from scratch using modern approaches?</a:t>
            </a:r>
          </a:p>
          <a:p>
            <a:pPr lvl="1"/>
            <a:r>
              <a:rPr lang="en-AU" dirty="0" smtClean="0"/>
              <a:t>Web search for success markers led to RESTful based APIs</a:t>
            </a:r>
          </a:p>
          <a:p>
            <a:pPr lvl="1"/>
            <a:r>
              <a:rPr lang="en-AU" dirty="0" smtClean="0"/>
              <a:t>Exemplar: Highrise (</a:t>
            </a:r>
            <a:r>
              <a:rPr lang="en-AU" dirty="0" smtClean="0">
                <a:hlinkClick r:id="rId2"/>
              </a:rPr>
              <a:t>https://github.com/37signals/highrise-api</a:t>
            </a:r>
            <a:r>
              <a:rPr lang="en-AU" dirty="0" smtClean="0"/>
              <a:t>)</a:t>
            </a:r>
          </a:p>
          <a:p>
            <a:r>
              <a:rPr lang="en-AU" dirty="0" smtClean="0"/>
              <a:t>Drafted a healthcare exchange API based on this approach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pic>
        <p:nvPicPr>
          <p:cNvPr id="7" name="Picture 6"/>
          <p:cNvPicPr>
            <a:picLocks noChangeAspect="1"/>
          </p:cNvPicPr>
          <p:nvPr/>
        </p:nvPicPr>
        <p:blipFill rotWithShape="1">
          <a:blip r:embed="rId3" cstate="print">
            <a:extLst>
              <a:ext uri="{28A0092B-C50C-407E-A947-70E740481C1C}">
                <a14:useLocalDpi xmlns="" xmlns:a14="http://schemas.microsoft.com/office/drawing/2010/main" val="0"/>
              </a:ext>
            </a:extLst>
          </a:blip>
          <a:srcRect l="27071" t="19101" r="26890" b="29814"/>
          <a:stretch/>
        </p:blipFill>
        <p:spPr>
          <a:xfrm>
            <a:off x="6876256" y="260648"/>
            <a:ext cx="2034746" cy="1252151"/>
          </a:xfrm>
          <a:prstGeom prst="rect">
            <a:avLst/>
          </a:prstGeom>
        </p:spPr>
      </p:pic>
    </p:spTree>
    <p:extLst>
      <p:ext uri="{BB962C8B-B14F-4D97-AF65-F5344CB8AC3E}">
        <p14:creationId xmlns="" xmlns:p14="http://schemas.microsoft.com/office/powerpoint/2010/main" val="68858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 Key differences</a:t>
            </a:r>
            <a:endParaRPr lang="en-CA" dirty="0"/>
          </a:p>
        </p:txBody>
      </p:sp>
      <p:sp>
        <p:nvSpPr>
          <p:cNvPr id="4" name="Content Placeholder 3"/>
          <p:cNvSpPr>
            <a:spLocks noGrp="1"/>
          </p:cNvSpPr>
          <p:nvPr>
            <p:ph idx="1"/>
          </p:nvPr>
        </p:nvSpPr>
        <p:spPr/>
        <p:txBody>
          <a:bodyPr/>
          <a:lstStyle/>
          <a:p>
            <a:pPr lvl="0"/>
            <a:r>
              <a:rPr lang="en-US" dirty="0" smtClean="0"/>
              <a:t>Focus on </a:t>
            </a:r>
            <a:r>
              <a:rPr lang="en-US" b="1" dirty="0" smtClean="0"/>
              <a:t>Implementers</a:t>
            </a:r>
          </a:p>
          <a:p>
            <a:pPr lvl="0"/>
            <a:r>
              <a:rPr lang="en-US" dirty="0" smtClean="0"/>
              <a:t>Target support for </a:t>
            </a:r>
            <a:r>
              <a:rPr lang="en-US" b="1" dirty="0" smtClean="0"/>
              <a:t>common</a:t>
            </a:r>
            <a:r>
              <a:rPr lang="en-US" dirty="0" smtClean="0"/>
              <a:t> </a:t>
            </a:r>
            <a:r>
              <a:rPr lang="en-US" b="1" dirty="0" smtClean="0"/>
              <a:t>scenarios</a:t>
            </a:r>
          </a:p>
          <a:p>
            <a:r>
              <a:rPr lang="en-US" dirty="0" smtClean="0"/>
              <a:t>Leverage cross-industry </a:t>
            </a:r>
            <a:r>
              <a:rPr lang="en-US" b="1" dirty="0" smtClean="0"/>
              <a:t>web technologies</a:t>
            </a:r>
          </a:p>
          <a:p>
            <a:r>
              <a:rPr lang="en-US" dirty="0" smtClean="0"/>
              <a:t>Require </a:t>
            </a:r>
            <a:r>
              <a:rPr lang="en-US" b="1" dirty="0" smtClean="0"/>
              <a:t>human readability</a:t>
            </a:r>
            <a:r>
              <a:rPr lang="en-US" dirty="0" smtClean="0"/>
              <a:t> as base level of interoperability</a:t>
            </a:r>
          </a:p>
          <a:p>
            <a:r>
              <a:rPr lang="en-US" dirty="0" smtClean="0"/>
              <a:t>Make content </a:t>
            </a:r>
            <a:r>
              <a:rPr lang="en-US" b="1" dirty="0" smtClean="0"/>
              <a:t>freely available</a:t>
            </a:r>
          </a:p>
          <a:p>
            <a:r>
              <a:rPr lang="en-US" b="0" dirty="0" smtClean="0"/>
              <a:t>Support multiple </a:t>
            </a:r>
            <a:r>
              <a:rPr lang="en-US" b="1" dirty="0" smtClean="0"/>
              <a:t>paradigms </a:t>
            </a:r>
            <a:r>
              <a:rPr lang="en-US" b="0" dirty="0" smtClean="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dirty="0" smtClean="0">
                <a:solidFill>
                  <a:schemeClr val="tx1"/>
                </a:solidFill>
                <a:effectLst/>
                <a:latin typeface="+mn-lt"/>
                <a:ea typeface="+mn-ea"/>
                <a:cs typeface="+mn-cs"/>
              </a:rPr>
              <a:t>Demonstrate best practice </a:t>
            </a:r>
            <a:r>
              <a:rPr lang="en-US" sz="3100" b="1" dirty="0" smtClean="0">
                <a:solidFill>
                  <a:schemeClr val="tx1"/>
                </a:solidFill>
                <a:effectLst/>
                <a:latin typeface="+mn-lt"/>
                <a:ea typeface="+mn-ea"/>
                <a:cs typeface="+mn-cs"/>
              </a:rPr>
              <a:t>governance</a:t>
            </a:r>
            <a:endParaRPr lang="en-CA" sz="3100" dirty="0" smtClean="0">
              <a:effectLst/>
            </a:endParaRPr>
          </a:p>
        </p:txBody>
      </p:sp>
    </p:spTree>
    <p:extLst>
      <p:ext uri="{BB962C8B-B14F-4D97-AF65-F5344CB8AC3E}">
        <p14:creationId xmlns="" xmlns:p14="http://schemas.microsoft.com/office/powerpoint/2010/main" val="1763149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Implementer</a:t>
            </a:r>
            <a:r>
              <a:rPr lang="en-US" baseline="0" dirty="0" smtClean="0"/>
              <a:t> Focus</a:t>
            </a:r>
            <a:endParaRPr lang="en-CA" dirty="0"/>
          </a:p>
        </p:txBody>
      </p:sp>
      <p:sp>
        <p:nvSpPr>
          <p:cNvPr id="3" name="Content Placeholder 2"/>
          <p:cNvSpPr>
            <a:spLocks noGrp="1"/>
          </p:cNvSpPr>
          <p:nvPr>
            <p:ph idx="1"/>
          </p:nvPr>
        </p:nvSpPr>
        <p:spPr/>
        <p:txBody>
          <a:bodyPr/>
          <a:lstStyle/>
          <a:p>
            <a:r>
              <a:rPr lang="en-US" sz="2400" dirty="0" smtClean="0"/>
              <a:t>Specification is written for one target</a:t>
            </a:r>
            <a:r>
              <a:rPr lang="en-US" sz="2400" baseline="0" dirty="0" smtClean="0"/>
              <a:t> audience: implementers</a:t>
            </a:r>
          </a:p>
          <a:p>
            <a:pPr lvl="1"/>
            <a:r>
              <a:rPr lang="en-US" sz="2400" dirty="0" smtClean="0"/>
              <a:t>Rationale, modeling</a:t>
            </a:r>
            <a:r>
              <a:rPr lang="en-US" sz="2400" baseline="0" dirty="0" smtClean="0"/>
              <a:t> approaches, etc. kept elsewhere</a:t>
            </a:r>
          </a:p>
          <a:p>
            <a:pPr lvl="0"/>
            <a:r>
              <a:rPr lang="en-US" sz="2400" dirty="0" smtClean="0"/>
              <a:t>Multiple reference implementations from day 1</a:t>
            </a:r>
          </a:p>
          <a:p>
            <a:pPr lvl="0"/>
            <a:r>
              <a:rPr lang="en-US" sz="2400" dirty="0" smtClean="0"/>
              <a:t>Publicly available test servers</a:t>
            </a:r>
          </a:p>
          <a:p>
            <a:pPr lvl="0"/>
            <a:r>
              <a:rPr lang="en-US" sz="2400" dirty="0" smtClean="0"/>
              <a:t>Starter APIs published with spec</a:t>
            </a:r>
          </a:p>
          <a:p>
            <a:pPr lvl="1"/>
            <a:r>
              <a:rPr lang="en-US" sz="2400" dirty="0" smtClean="0"/>
              <a:t>C#, Java, </a:t>
            </a:r>
            <a:r>
              <a:rPr lang="en-US" sz="2400" dirty="0" err="1" smtClean="0"/>
              <a:t>Javascript</a:t>
            </a:r>
            <a:r>
              <a:rPr lang="en-US" sz="2400" dirty="0" smtClean="0"/>
              <a:t>, Objective C, Delphi</a:t>
            </a:r>
          </a:p>
          <a:p>
            <a:pPr lvl="0"/>
            <a:r>
              <a:rPr lang="en-US" sz="2400" dirty="0" smtClean="0"/>
              <a:t>Connectathons</a:t>
            </a:r>
            <a:r>
              <a:rPr lang="en-US" sz="2400" baseline="0" dirty="0" smtClean="0"/>
              <a:t> to verify specification approaches</a:t>
            </a:r>
          </a:p>
          <a:p>
            <a:pPr lvl="0"/>
            <a:r>
              <a:rPr lang="en-US" sz="2400" baseline="0" dirty="0" smtClean="0"/>
              <a:t>Instances you can read and understand</a:t>
            </a:r>
            <a:r>
              <a:rPr lang="en-US" sz="2400" dirty="0" smtClean="0"/>
              <a:t> </a:t>
            </a:r>
            <a:r>
              <a:rPr lang="en-US" sz="2400" dirty="0" smtClean="0">
                <a:sym typeface="Wingdings" pitchFamily="2" charset="2"/>
              </a:rPr>
              <a:t></a:t>
            </a:r>
          </a:p>
          <a:p>
            <a:pPr lvl="0"/>
            <a:r>
              <a:rPr lang="en-US" sz="2400" dirty="0" smtClean="0">
                <a:sym typeface="Wingdings" pitchFamily="2" charset="2"/>
              </a:rPr>
              <a:t>Lots of examples (and they’re valid too)</a:t>
            </a:r>
            <a:endParaRPr lang="en-US" sz="2400" baseline="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18</a:t>
            </a:fld>
            <a:endParaRPr lang="en-CA" dirty="0"/>
          </a:p>
        </p:txBody>
      </p:sp>
      <p:sp>
        <p:nvSpPr>
          <p:cNvPr id="5" name="Content Placeholder 2"/>
          <p:cNvSpPr txBox="1">
            <a:spLocks/>
          </p:cNvSpPr>
          <p:nvPr/>
        </p:nvSpPr>
        <p:spPr bwMode="auto">
          <a:xfrm>
            <a:off x="7020272" y="3133383"/>
            <a:ext cx="1872208" cy="1728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HL7.Fhir.Instance.Model;</a:t>
            </a:r>
          </a:p>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HL7.Fhir.Instance.Parsers;</a:t>
            </a:r>
          </a:p>
          <a:p>
            <a:pPr marL="0" indent="0">
              <a:spcBef>
                <a:spcPts val="0"/>
              </a:spcBef>
              <a:buFont typeface="Wingdings" pitchFamily="2" charset="2"/>
              <a:buNone/>
            </a:pPr>
            <a:r>
              <a:rPr lang="en-US" sz="700" dirty="0" smtClean="0">
                <a:solidFill>
                  <a:srgbClr val="0000FF"/>
                </a:solidFill>
                <a:latin typeface="Consolas"/>
              </a:rPr>
              <a:t>using</a:t>
            </a:r>
            <a:r>
              <a:rPr lang="en-US" sz="700" dirty="0" smtClean="0">
                <a:solidFill>
                  <a:prstClr val="black"/>
                </a:solidFill>
                <a:latin typeface="Consolas"/>
              </a:rPr>
              <a:t> HL7.Fhir.Instance.Support;</a:t>
            </a:r>
          </a:p>
          <a:p>
            <a:pPr marL="0" indent="0">
              <a:spcBef>
                <a:spcPts val="0"/>
              </a:spcBef>
              <a:buFont typeface="Wingdings" pitchFamily="2" charset="2"/>
              <a:buNone/>
            </a:pPr>
            <a:endParaRPr lang="en-US" sz="700" noProof="1" smtClean="0">
              <a:solidFill>
                <a:srgbClr val="2B91AF"/>
              </a:solidFill>
              <a:latin typeface="Consolas"/>
            </a:endParaRPr>
          </a:p>
          <a:p>
            <a:pPr marL="0" indent="0">
              <a:spcBef>
                <a:spcPts val="0"/>
              </a:spcBef>
              <a:buFont typeface="Wingdings" pitchFamily="2" charset="2"/>
              <a:buNone/>
            </a:pPr>
            <a:r>
              <a:rPr lang="nl-NL" sz="700" noProof="1" smtClean="0">
                <a:solidFill>
                  <a:srgbClr val="2B91AF"/>
                </a:solidFill>
                <a:latin typeface="Consolas"/>
              </a:rPr>
              <a:t>XmlReader</a:t>
            </a:r>
            <a:r>
              <a:rPr lang="nl-NL" sz="700" noProof="1" smtClean="0">
                <a:solidFill>
                  <a:prstClr val="black"/>
                </a:solidFill>
                <a:latin typeface="Consolas"/>
              </a:rPr>
              <a:t> xr = </a:t>
            </a:r>
            <a:r>
              <a:rPr lang="nl-NL" sz="700" noProof="1" smtClean="0">
                <a:solidFill>
                  <a:srgbClr val="2B91AF"/>
                </a:solidFill>
                <a:latin typeface="Consolas"/>
              </a:rPr>
              <a:t>XmlReader</a:t>
            </a:r>
            <a:r>
              <a:rPr lang="nl-NL" sz="700" noProof="1" smtClean="0">
                <a:solidFill>
                  <a:prstClr val="black"/>
                </a:solidFill>
                <a:latin typeface="Consolas"/>
              </a:rPr>
              <a:t>.Create(</a:t>
            </a:r>
          </a:p>
          <a:p>
            <a:pPr marL="0" indent="0">
              <a:spcBef>
                <a:spcPts val="0"/>
              </a:spcBef>
              <a:buFont typeface="Wingdings" pitchFamily="2" charset="2"/>
              <a:buNone/>
            </a:pPr>
            <a:r>
              <a:rPr lang="nl-NL" sz="700" noProof="1" smtClean="0">
                <a:solidFill>
                  <a:prstClr val="black"/>
                </a:solidFill>
                <a:latin typeface="Consolas"/>
              </a:rPr>
              <a:t>	</a:t>
            </a:r>
            <a:r>
              <a:rPr lang="nl-NL" sz="700" noProof="1" smtClean="0">
                <a:solidFill>
                  <a:srgbClr val="0000FF"/>
                </a:solidFill>
                <a:latin typeface="Consolas"/>
              </a:rPr>
              <a:t>new </a:t>
            </a:r>
            <a:r>
              <a:rPr lang="nl-NL" sz="700" noProof="1" smtClean="0">
                <a:solidFill>
                  <a:srgbClr val="2B91AF"/>
                </a:solidFill>
                <a:latin typeface="Consolas"/>
              </a:rPr>
              <a:t>StreamRead</a:t>
            </a: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IFhirReader</a:t>
            </a:r>
            <a:r>
              <a:rPr lang="nl-NL" sz="700" noProof="1" smtClean="0">
                <a:solidFill>
                  <a:prstClr val="black"/>
                </a:solidFill>
                <a:latin typeface="Consolas"/>
              </a:rPr>
              <a:t> r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XmlFhirReader</a:t>
            </a:r>
            <a:endParaRPr lang="nl-NL" sz="700" noProof="1" smtClean="0">
              <a:solidFill>
                <a:prstClr val="black"/>
              </a:solidFill>
              <a:latin typeface="Consolas"/>
            </a:endParaRPr>
          </a:p>
          <a:p>
            <a:pPr marL="0" indent="0">
              <a:spcBef>
                <a:spcPts val="0"/>
              </a:spcBef>
              <a:buFont typeface="Wingdings" pitchFamily="2" charset="2"/>
              <a:buNone/>
            </a:pPr>
            <a:endParaRPr lang="nl-NL" sz="700" noProof="1" smtClean="0">
              <a:solidFill>
                <a:prstClr val="black"/>
              </a:solidFill>
              <a:latin typeface="Consolas"/>
            </a:endParaRPr>
          </a:p>
          <a:p>
            <a:pPr marL="0" indent="0">
              <a:spcBef>
                <a:spcPts val="0"/>
              </a:spcBef>
              <a:buFont typeface="Wingdings" pitchFamily="2" charset="2"/>
              <a:buNone/>
            </a:pPr>
            <a:r>
              <a:rPr lang="en-US" sz="700" noProof="1" smtClean="0">
                <a:latin typeface="Consolas"/>
              </a:rPr>
              <a:t>//</a:t>
            </a:r>
            <a:r>
              <a:rPr lang="en-US" sz="700" noProof="1" smtClean="0">
                <a:solidFill>
                  <a:srgbClr val="2B91AF"/>
                </a:solidFill>
                <a:latin typeface="Consolas"/>
              </a:rPr>
              <a:t> JsonTextReader</a:t>
            </a:r>
            <a:r>
              <a:rPr lang="en-US" sz="700" noProof="1" smtClean="0">
                <a:solidFill>
                  <a:prstClr val="black"/>
                </a:solidFill>
                <a:latin typeface="Consolas"/>
              </a:rPr>
              <a:t> jr = </a:t>
            </a:r>
            <a:r>
              <a:rPr lang="en-US" sz="700" noProof="1" smtClean="0">
                <a:solidFill>
                  <a:srgbClr val="0000FF"/>
                </a:solidFill>
                <a:latin typeface="Consolas"/>
              </a:rPr>
              <a:t>new</a:t>
            </a:r>
            <a:r>
              <a:rPr lang="en-US" sz="700" noProof="1" smtClean="0">
                <a:solidFill>
                  <a:prstClr val="black"/>
                </a:solidFill>
                <a:latin typeface="Consolas"/>
              </a:rPr>
              <a:t> </a:t>
            </a:r>
            <a:r>
              <a:rPr lang="en-US" sz="700" noProof="1" smtClean="0">
                <a:solidFill>
                  <a:srgbClr val="2B91AF"/>
                </a:solidFill>
                <a:latin typeface="Consolas"/>
              </a:rPr>
              <a:t>JsonTe</a:t>
            </a:r>
            <a:endParaRPr lang="en-US" sz="700" noProof="1" smtClean="0">
              <a:solidFill>
                <a:prstClr val="black"/>
              </a:solidFill>
              <a:latin typeface="Consolas"/>
            </a:endParaRPr>
          </a:p>
          <a:p>
            <a:pPr marL="0" indent="0">
              <a:spcBef>
                <a:spcPts val="0"/>
              </a:spcBef>
              <a:buFont typeface="Wingdings" pitchFamily="2" charset="2"/>
              <a:buNone/>
            </a:pPr>
            <a:r>
              <a:rPr lang="en-US" sz="700" noProof="1" smtClean="0">
                <a:latin typeface="Consolas"/>
              </a:rPr>
              <a:t>//</a:t>
            </a:r>
            <a:r>
              <a:rPr lang="en-US" sz="700" noProof="1" smtClean="0">
                <a:solidFill>
                  <a:srgbClr val="2B91AF"/>
                </a:solidFill>
                <a:latin typeface="Consolas"/>
              </a:rPr>
              <a:t> </a:t>
            </a:r>
            <a:r>
              <a:rPr lang="en-US" sz="700" noProof="1" smtClean="0">
                <a:solidFill>
                  <a:prstClr val="black"/>
                </a:solidFill>
                <a:latin typeface="Consolas"/>
              </a:rPr>
              <a:t>	</a:t>
            </a:r>
            <a:r>
              <a:rPr lang="en-US" sz="700" noProof="1" smtClean="0">
                <a:solidFill>
                  <a:srgbClr val="0000FF"/>
                </a:solidFill>
                <a:latin typeface="Consolas"/>
              </a:rPr>
              <a:t>new</a:t>
            </a:r>
            <a:r>
              <a:rPr lang="en-US" sz="700" noProof="1" smtClean="0">
                <a:solidFill>
                  <a:prstClr val="black"/>
                </a:solidFill>
                <a:latin typeface="Consolas"/>
              </a:rPr>
              <a:t> </a:t>
            </a:r>
            <a:r>
              <a:rPr lang="en-US" sz="700" noProof="1" smtClean="0">
                <a:solidFill>
                  <a:srgbClr val="2B91AF"/>
                </a:solidFill>
                <a:latin typeface="Consolas"/>
              </a:rPr>
              <a:t>StreamRead</a:t>
            </a:r>
            <a:endParaRPr lang="en-US" sz="700" noProof="1" smtClean="0">
              <a:solidFill>
                <a:prstClr val="black"/>
              </a:solidFill>
              <a:latin typeface="Consolas"/>
            </a:endParaRPr>
          </a:p>
          <a:p>
            <a:pPr marL="0" indent="0">
              <a:spcBef>
                <a:spcPts val="0"/>
              </a:spcBef>
              <a:buFont typeface="Wingdings" pitchFamily="2" charset="2"/>
              <a:buNone/>
            </a:pPr>
            <a:r>
              <a:rPr lang="nl-NL" sz="700" noProof="1" smtClean="0">
                <a:latin typeface="Consolas"/>
              </a:rPr>
              <a:t>//</a:t>
            </a:r>
            <a:r>
              <a:rPr lang="nl-NL" sz="700" noProof="1" smtClean="0">
                <a:solidFill>
                  <a:srgbClr val="2B91AF"/>
                </a:solidFill>
                <a:latin typeface="Consolas"/>
              </a:rPr>
              <a:t> IFhirReader</a:t>
            </a:r>
            <a:r>
              <a:rPr lang="nl-NL" sz="700" noProof="1" smtClean="0">
                <a:solidFill>
                  <a:prstClr val="black"/>
                </a:solidFill>
                <a:latin typeface="Consolas"/>
              </a:rPr>
              <a:t> r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JsonFhirRe</a:t>
            </a:r>
            <a:endParaRPr lang="nl-NL" sz="700" noProof="1" smtClean="0">
              <a:solidFill>
                <a:prstClr val="black"/>
              </a:solidFill>
              <a:latin typeface="Consolas"/>
            </a:endParaRPr>
          </a:p>
          <a:p>
            <a:pPr marL="0" indent="0">
              <a:spcBef>
                <a:spcPts val="0"/>
              </a:spcBef>
              <a:buFont typeface="Wingdings" pitchFamily="2" charset="2"/>
              <a:buNone/>
            </a:pP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ErrorList</a:t>
            </a:r>
            <a:r>
              <a:rPr lang="nl-NL" sz="700" noProof="1" smtClean="0">
                <a:solidFill>
                  <a:prstClr val="black"/>
                </a:solidFill>
                <a:latin typeface="Consolas"/>
              </a:rPr>
              <a:t> errors = </a:t>
            </a:r>
            <a:r>
              <a:rPr lang="nl-NL" sz="700" noProof="1" smtClean="0">
                <a:solidFill>
                  <a:srgbClr val="0000FF"/>
                </a:solidFill>
                <a:latin typeface="Consolas"/>
              </a:rPr>
              <a:t>new</a:t>
            </a:r>
            <a:r>
              <a:rPr lang="nl-NL" sz="700" noProof="1" smtClean="0">
                <a:solidFill>
                  <a:prstClr val="black"/>
                </a:solidFill>
                <a:latin typeface="Consolas"/>
              </a:rPr>
              <a:t> </a:t>
            </a:r>
            <a:r>
              <a:rPr lang="nl-NL" sz="700" noProof="1" smtClean="0">
                <a:solidFill>
                  <a:srgbClr val="2B91AF"/>
                </a:solidFill>
                <a:latin typeface="Consolas"/>
              </a:rPr>
              <a:t>ErrorList</a:t>
            </a:r>
            <a:r>
              <a:rPr lang="nl-NL" sz="700" noProof="1" smtClean="0">
                <a:solidFill>
                  <a:prstClr val="black"/>
                </a:solidFill>
                <a:latin typeface="Consolas"/>
              </a:rPr>
              <a:t>(</a:t>
            </a:r>
          </a:p>
          <a:p>
            <a:pPr marL="0" indent="0">
              <a:spcBef>
                <a:spcPts val="0"/>
              </a:spcBef>
              <a:buFont typeface="Wingdings" pitchFamily="2" charset="2"/>
              <a:buNone/>
            </a:pPr>
            <a:r>
              <a:rPr lang="nl-NL" sz="700" noProof="1" smtClean="0">
                <a:solidFill>
                  <a:srgbClr val="2B91AF"/>
                </a:solidFill>
                <a:latin typeface="Consolas"/>
              </a:rPr>
              <a:t>LabReport</a:t>
            </a:r>
            <a:r>
              <a:rPr lang="nl-NL" sz="700" noProof="1" smtClean="0">
                <a:solidFill>
                  <a:prstClr val="black"/>
                </a:solidFill>
                <a:latin typeface="Consolas"/>
              </a:rPr>
              <a:t> rep = (</a:t>
            </a:r>
            <a:r>
              <a:rPr lang="nl-NL" sz="700" noProof="1" smtClean="0">
                <a:solidFill>
                  <a:srgbClr val="2B91AF"/>
                </a:solidFill>
                <a:latin typeface="Consolas"/>
              </a:rPr>
              <a:t>LabReport</a:t>
            </a:r>
            <a:r>
              <a:rPr lang="nl-NL" sz="700" noProof="1" smtClean="0">
                <a:solidFill>
                  <a:prstClr val="black"/>
                </a:solidFill>
                <a:latin typeface="Consolas"/>
              </a:rPr>
              <a:t>)</a:t>
            </a:r>
            <a:r>
              <a:rPr lang="nl-NL" sz="700" noProof="1" smtClean="0">
                <a:solidFill>
                  <a:srgbClr val="2B91AF"/>
                </a:solidFill>
                <a:latin typeface="Consolas"/>
              </a:rPr>
              <a:t>Resour</a:t>
            </a:r>
            <a:endParaRPr lang="nl-NL" sz="700" noProof="1" smtClean="0">
              <a:solidFill>
                <a:prstClr val="black"/>
              </a:solidFill>
              <a:latin typeface="Consolas"/>
            </a:endParaRPr>
          </a:p>
          <a:p>
            <a:pPr marL="0" indent="0">
              <a:spcBef>
                <a:spcPts val="0"/>
              </a:spcBef>
              <a:buFont typeface="Wingdings" pitchFamily="2" charset="2"/>
              <a:buNone/>
            </a:pPr>
            <a:r>
              <a:rPr lang="nl-NL" sz="700" noProof="1" smtClean="0">
                <a:solidFill>
                  <a:srgbClr val="2B91AF"/>
                </a:solidFill>
                <a:latin typeface="Consolas"/>
              </a:rPr>
              <a:t>Assert</a:t>
            </a:r>
            <a:r>
              <a:rPr lang="nl-NL" sz="700" noProof="1" smtClean="0">
                <a:solidFill>
                  <a:prstClr val="black"/>
                </a:solidFill>
                <a:latin typeface="Consolas"/>
              </a:rPr>
              <a:t>.IsTrue(errors.Count() == 0</a:t>
            </a:r>
            <a:endParaRPr lang="nl-NL" sz="700" noProof="1">
              <a:solidFill>
                <a:prstClr val="black"/>
              </a:solidFill>
              <a:latin typeface="Consolas"/>
            </a:endParaRPr>
          </a:p>
        </p:txBody>
      </p:sp>
    </p:spTree>
    <p:extLst>
      <p:ext uri="{BB962C8B-B14F-4D97-AF65-F5344CB8AC3E}">
        <p14:creationId xmlns="" xmlns:p14="http://schemas.microsoft.com/office/powerpoint/2010/main" val="72675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700808"/>
            <a:ext cx="8640960" cy="4508927"/>
          </a:xfrm>
          <a:prstGeom prst="rect">
            <a:avLst/>
          </a:prstGeom>
          <a:noFill/>
        </p:spPr>
        <p:txBody>
          <a:bodyPr wrap="square" lIns="91440" tIns="45720" rIns="91440" bIns="45720">
            <a:spAutoFit/>
          </a:bodyPr>
          <a:lstStyle/>
          <a:p>
            <a:pPr algn="ctr"/>
            <a:r>
              <a:rPr lang="en-US" sz="28700" b="1" cap="none" spc="0" dirty="0" smtClean="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rPr>
              <a:t>80%</a:t>
            </a:r>
            <a:endParaRPr lang="en-US" sz="28700" b="1" cap="none" spc="0" dirty="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endParaRPr>
          </a:p>
        </p:txBody>
      </p:sp>
      <p:sp>
        <p:nvSpPr>
          <p:cNvPr id="2" name="Title 1"/>
          <p:cNvSpPr>
            <a:spLocks noGrp="1"/>
          </p:cNvSpPr>
          <p:nvPr>
            <p:ph type="title"/>
          </p:nvPr>
        </p:nvSpPr>
        <p:spPr/>
        <p:txBody>
          <a:bodyPr/>
          <a:lstStyle/>
          <a:p>
            <a:r>
              <a:rPr lang="en-US" dirty="0" smtClean="0"/>
              <a:t>Support</a:t>
            </a:r>
            <a:r>
              <a:rPr lang="en-US" baseline="0" dirty="0" smtClean="0"/>
              <a:t> “Common” Scenarios</a:t>
            </a:r>
            <a:endParaRPr lang="en-CA" dirty="0"/>
          </a:p>
        </p:txBody>
      </p:sp>
      <p:sp>
        <p:nvSpPr>
          <p:cNvPr id="3" name="Content Placeholder 2"/>
          <p:cNvSpPr>
            <a:spLocks noGrp="1"/>
          </p:cNvSpPr>
          <p:nvPr>
            <p:ph idx="1"/>
          </p:nvPr>
        </p:nvSpPr>
        <p:spPr/>
        <p:txBody>
          <a:bodyPr/>
          <a:lstStyle/>
          <a:p>
            <a:r>
              <a:rPr lang="en-US" dirty="0" smtClean="0"/>
              <a:t>Inclusion of content in core specification is based on “80%” rule</a:t>
            </a:r>
          </a:p>
          <a:p>
            <a:pPr lvl="1"/>
            <a:r>
              <a:rPr lang="en-US" dirty="0" smtClean="0"/>
              <a:t>Only include data elements that most systems (“80%”) currently support</a:t>
            </a:r>
          </a:p>
          <a:p>
            <a:pPr lvl="1"/>
            <a:r>
              <a:rPr lang="en-US" dirty="0" smtClean="0"/>
              <a:t>Other content pushed to extensions</a:t>
            </a:r>
          </a:p>
          <a:p>
            <a:pPr lvl="2"/>
            <a:r>
              <a:rPr lang="en-US" dirty="0" smtClean="0"/>
              <a:t>(more on this later)</a:t>
            </a:r>
          </a:p>
          <a:p>
            <a:pPr lvl="1"/>
            <a:r>
              <a:rPr lang="en-US" dirty="0" smtClean="0"/>
              <a:t>I.e. Focus on the real, allow for the theoretical</a:t>
            </a:r>
          </a:p>
          <a:p>
            <a:r>
              <a:rPr lang="en-US" dirty="0" smtClean="0"/>
              <a:t>Easy to say, governance challenge to achieve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spTree>
    <p:extLst>
      <p:ext uri="{BB962C8B-B14F-4D97-AF65-F5344CB8AC3E}">
        <p14:creationId xmlns="" xmlns:p14="http://schemas.microsoft.com/office/powerpoint/2010/main" val="113899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presentation</a:t>
            </a:r>
            <a:endParaRPr lang="en-CA" dirty="0"/>
          </a:p>
        </p:txBody>
      </p:sp>
      <p:sp>
        <p:nvSpPr>
          <p:cNvPr id="4" name="Content Placeholder 3"/>
          <p:cNvSpPr>
            <a:spLocks noGrp="1"/>
          </p:cNvSpPr>
          <p:nvPr>
            <p:ph idx="1"/>
          </p:nvPr>
        </p:nvSpPr>
        <p:spPr/>
        <p:txBody>
          <a:bodyPr/>
          <a:lstStyle/>
          <a:p>
            <a:r>
              <a:rPr lang="en-US" dirty="0" smtClean="0"/>
              <a:t>Can be downloaded here:</a:t>
            </a:r>
          </a:p>
          <a:p>
            <a:pPr lvl="1"/>
            <a:r>
              <a:rPr lang="en-CA" dirty="0">
                <a:hlinkClick r:id="rId2"/>
              </a:rPr>
              <a:t>http://</a:t>
            </a:r>
            <a:r>
              <a:rPr lang="en-CA" dirty="0" smtClean="0">
                <a:hlinkClick r:id="rId2"/>
              </a:rPr>
              <a:t>gforge.hl7.org/svn/fhir/trunk/presentations/2014-10 Webinars/FHIR For Executives1.pptx</a:t>
            </a:r>
            <a:endParaRPr lang="en-CA" dirty="0" smtClean="0"/>
          </a:p>
          <a:p>
            <a:pPr lvl="2"/>
            <a:r>
              <a:rPr lang="en-US" dirty="0" smtClean="0"/>
              <a:t>Use “anonymous” and email address to logon</a:t>
            </a:r>
            <a:endParaRPr lang="en-CA" dirty="0" smtClean="0"/>
          </a:p>
          <a:p>
            <a:pPr lvl="0"/>
            <a:r>
              <a:rPr lang="en-US" dirty="0" smtClean="0"/>
              <a:t>Is licensed for use under the Creative Commons, specifically:</a:t>
            </a:r>
          </a:p>
          <a:p>
            <a:pPr lvl="1"/>
            <a:r>
              <a:rPr lang="en-CA" u="sng" dirty="0">
                <a:hlinkClick r:id="rId3"/>
              </a:rPr>
              <a:t>Creative Commons Attribution 3.0 </a:t>
            </a:r>
            <a:r>
              <a:rPr lang="en-CA" u="sng" dirty="0" err="1">
                <a:hlinkClick r:id="rId3"/>
              </a:rPr>
              <a:t>Unported</a:t>
            </a:r>
            <a:r>
              <a:rPr lang="en-CA" u="sng" dirty="0">
                <a:hlinkClick r:id="rId3"/>
              </a:rPr>
              <a:t> </a:t>
            </a:r>
            <a:r>
              <a:rPr lang="en-CA" u="sng" dirty="0" smtClean="0">
                <a:hlinkClick r:id="rId3"/>
              </a:rPr>
              <a:t>License</a:t>
            </a:r>
            <a:endParaRPr lang="en-CA" u="sng" dirty="0" smtClean="0"/>
          </a:p>
          <a:p>
            <a:pPr lvl="1"/>
            <a:r>
              <a:rPr lang="en-US" dirty="0" smtClean="0"/>
              <a:t>(Do with it as you wish, so long as you give</a:t>
            </a:r>
            <a:br>
              <a:rPr lang="en-US" dirty="0" smtClean="0"/>
            </a:br>
            <a:r>
              <a:rPr lang="en-US" dirty="0" smtClean="0"/>
              <a:t>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987824" y="5301208"/>
            <a:ext cx="838200" cy="2952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28488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 ISO AD type</a:t>
            </a:r>
            <a:endParaRPr lang="en-CA" dirty="0"/>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dirty="0" err="1" smtClean="0"/>
              <a:t>isNotOrdered</a:t>
            </a:r>
            <a:r>
              <a:rPr lang="en-US" dirty="0"/>
              <a:t>, updateMode, </a:t>
            </a:r>
            <a:r>
              <a:rPr lang="en-US" dirty="0" err="1"/>
              <a:t>flavorId</a:t>
            </a:r>
            <a:r>
              <a:rPr lang="en-US" dirty="0"/>
              <a:t>, </a:t>
            </a:r>
            <a:r>
              <a:rPr lang="en-US" dirty="0" err="1"/>
              <a:t>nullFlavor</a:t>
            </a:r>
            <a:r>
              <a:rPr lang="en-US" dirty="0"/>
              <a:t>, </a:t>
            </a:r>
            <a:r>
              <a:rPr lang="en-US" dirty="0" err="1"/>
              <a:t>controlAct</a:t>
            </a:r>
            <a:r>
              <a:rPr lang="en-US" dirty="0"/>
              <a:t> root &amp; extension, </a:t>
            </a:r>
            <a:r>
              <a:rPr lang="en-US" dirty="0" err="1"/>
              <a:t>validTime</a:t>
            </a:r>
            <a:r>
              <a:rPr lang="en-US" dirty="0"/>
              <a:t> low and high, useable period (GTS – no room on the </a:t>
            </a:r>
            <a:r>
              <a:rPr lang="en-US" dirty="0" smtClean="0"/>
              <a:t>slide), use</a:t>
            </a:r>
          </a:p>
          <a:p>
            <a:pPr lvl="1"/>
            <a:r>
              <a:rPr lang="en-US" dirty="0" smtClean="0"/>
              <a:t>home, primary home, vacation home, workplace, direct, public, bad, physical, postal, temporary, alphabetic, ideographic, syllabic, search, </a:t>
            </a:r>
            <a:r>
              <a:rPr lang="en-US" dirty="0" err="1" smtClean="0"/>
              <a:t>soundex</a:t>
            </a:r>
            <a:r>
              <a:rPr lang="en-US" dirty="0" smtClean="0"/>
              <a:t>, phonetic</a:t>
            </a:r>
          </a:p>
          <a:p>
            <a:r>
              <a:rPr lang="en-US" dirty="0" smtClean="0"/>
              <a:t>0..* parts, each with:</a:t>
            </a:r>
          </a:p>
          <a:p>
            <a:pPr lvl="1"/>
            <a:r>
              <a:rPr lang="en-US" dirty="0" smtClean="0"/>
              <a:t>value, code</a:t>
            </a:r>
            <a:r>
              <a:rPr lang="en-US" dirty="0"/>
              <a:t>, code system, code system name, code system version</a:t>
            </a:r>
            <a:r>
              <a:rPr lang="en-US" dirty="0" smtClean="0"/>
              <a:t>, language, type:</a:t>
            </a:r>
          </a:p>
          <a:p>
            <a:pPr lvl="2"/>
            <a:r>
              <a:rPr lang="en-US" dirty="0" smtClean="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a:t>
            </a:r>
            <a:br>
              <a:rPr lang="en-US" dirty="0" smtClean="0"/>
            </a:br>
            <a:r>
              <a:rPr lang="en-US" dirty="0" smtClean="0"/>
              <a:t>postal code, delivery point identifier</a:t>
            </a:r>
          </a:p>
        </p:txBody>
      </p:sp>
    </p:spTree>
    <p:extLst>
      <p:ext uri="{BB962C8B-B14F-4D97-AF65-F5344CB8AC3E}">
        <p14:creationId xmlns="" xmlns:p14="http://schemas.microsoft.com/office/powerpoint/2010/main" val="162103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 FHIR Address</a:t>
            </a:r>
            <a:endParaRPr lang="en-CA" dirty="0"/>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dirty="0" err="1" smtClean="0">
                <a:solidFill>
                  <a:srgbClr val="FF0000"/>
                </a:solidFill>
              </a:rPr>
              <a:t>isNotOrdered</a:t>
            </a:r>
            <a:r>
              <a:rPr lang="en-US" strike="sngStrike" dirty="0">
                <a:solidFill>
                  <a:srgbClr val="FF0000"/>
                </a:solidFill>
              </a:rPr>
              <a:t>, updateMode, </a:t>
            </a:r>
            <a:r>
              <a:rPr lang="en-US" strike="sngStrike" dirty="0" err="1">
                <a:solidFill>
                  <a:srgbClr val="FF0000"/>
                </a:solidFill>
              </a:rPr>
              <a:t>flavorId</a:t>
            </a:r>
            <a:r>
              <a:rPr lang="en-US" strike="sngStrike" dirty="0">
                <a:solidFill>
                  <a:srgbClr val="FF0000"/>
                </a:solidFill>
              </a:rPr>
              <a:t>, </a:t>
            </a:r>
            <a:r>
              <a:rPr lang="en-US" strike="sngStrike" dirty="0" err="1">
                <a:solidFill>
                  <a:srgbClr val="FF0000"/>
                </a:solidFill>
              </a:rPr>
              <a:t>nullFlavor</a:t>
            </a:r>
            <a:r>
              <a:rPr lang="en-US" strike="sngStrike" dirty="0">
                <a:solidFill>
                  <a:srgbClr val="FF0000"/>
                </a:solidFill>
              </a:rPr>
              <a:t>, </a:t>
            </a:r>
            <a:r>
              <a:rPr lang="en-US" strike="sngStrike" dirty="0" err="1">
                <a:solidFill>
                  <a:srgbClr val="FF0000"/>
                </a:solidFill>
              </a:rPr>
              <a:t>controlAct</a:t>
            </a:r>
            <a:r>
              <a:rPr lang="en-US" strike="sngStrike" dirty="0">
                <a:solidFill>
                  <a:srgbClr val="FF0000"/>
                </a:solidFill>
              </a:rPr>
              <a:t> root &amp; extension, </a:t>
            </a:r>
            <a:r>
              <a:rPr lang="en-US" strike="sngStrike" dirty="0" err="1">
                <a:solidFill>
                  <a:srgbClr val="FF0000"/>
                </a:solidFill>
              </a:rPr>
              <a:t>validTime</a:t>
            </a:r>
            <a:r>
              <a:rPr lang="en-US" strike="sngStrike" dirty="0">
                <a:solidFill>
                  <a:srgbClr val="FF0000"/>
                </a:solidFill>
              </a:rPr>
              <a:t> low and high, useable </a:t>
            </a:r>
            <a:r>
              <a:rPr lang="en-US" b="1" dirty="0" smtClean="0"/>
              <a:t>period</a:t>
            </a:r>
            <a:r>
              <a:rPr lang="en-US" dirty="0" smtClean="0"/>
              <a:t> (low, high)</a:t>
            </a:r>
            <a:r>
              <a:rPr lang="en-US" strike="sngStrike" dirty="0" smtClean="0">
                <a:solidFill>
                  <a:srgbClr val="FF0000"/>
                </a:solidFill>
              </a:rPr>
              <a:t> </a:t>
            </a:r>
            <a:r>
              <a:rPr lang="en-US" strike="sngStrike" dirty="0">
                <a:solidFill>
                  <a:srgbClr val="FF0000"/>
                </a:solidFill>
              </a:rPr>
              <a:t>(GTS – no room on the </a:t>
            </a:r>
            <a:r>
              <a:rPr lang="en-US" strike="sngStrike" dirty="0" smtClean="0">
                <a:solidFill>
                  <a:srgbClr val="FF0000"/>
                </a:solidFill>
              </a:rPr>
              <a:t>slide), </a:t>
            </a:r>
            <a:r>
              <a:rPr lang="en-US" b="1" dirty="0" smtClean="0"/>
              <a:t>use</a:t>
            </a:r>
          </a:p>
          <a:p>
            <a:pPr lvl="1"/>
            <a:r>
              <a:rPr lang="en-US" b="1" dirty="0" smtClean="0"/>
              <a:t>home</a:t>
            </a:r>
            <a:r>
              <a:rPr lang="en-US" strike="sngStrike" dirty="0" smtClean="0">
                <a:solidFill>
                  <a:srgbClr val="FF0000"/>
                </a:solidFill>
              </a:rPr>
              <a:t>, primary home, vacation home, </a:t>
            </a:r>
            <a:r>
              <a:rPr lang="en-US" b="1" dirty="0" smtClean="0"/>
              <a:t>work</a:t>
            </a:r>
            <a:r>
              <a:rPr lang="en-US" strike="sngStrike" dirty="0" smtClean="0">
                <a:solidFill>
                  <a:srgbClr val="FF0000"/>
                </a:solidFill>
              </a:rPr>
              <a:t>place, direct, public, bad, physical, postal, </a:t>
            </a:r>
            <a:r>
              <a:rPr lang="en-US" b="1" dirty="0" smtClean="0"/>
              <a:t>temp</a:t>
            </a:r>
            <a:r>
              <a:rPr lang="en-US" strike="sngStrike" dirty="0" smtClean="0">
                <a:solidFill>
                  <a:srgbClr val="FF0000"/>
                </a:solidFill>
              </a:rPr>
              <a:t>orary, alphabetic, ideographic, syllabic, search, </a:t>
            </a:r>
            <a:r>
              <a:rPr lang="en-US" strike="sngStrike" dirty="0" err="1" smtClean="0">
                <a:solidFill>
                  <a:srgbClr val="FF0000"/>
                </a:solidFill>
              </a:rPr>
              <a:t>soundex</a:t>
            </a:r>
            <a:r>
              <a:rPr lang="en-US" strike="sngStrike" dirty="0" smtClean="0">
                <a:solidFill>
                  <a:srgbClr val="FF0000"/>
                </a:solidFill>
              </a:rPr>
              <a:t>, phonetic, </a:t>
            </a:r>
            <a:r>
              <a:rPr lang="en-US" dirty="0" smtClean="0"/>
              <a:t>old</a:t>
            </a:r>
          </a:p>
          <a:p>
            <a:r>
              <a:rPr lang="en-US" strike="sngStrike" dirty="0" smtClean="0">
                <a:solidFill>
                  <a:srgbClr val="FF0000"/>
                </a:solidFill>
              </a:rPr>
              <a:t>0..* parts, each </a:t>
            </a:r>
            <a:r>
              <a:rPr lang="en-US" strike="sngStrike" dirty="0" err="1" smtClean="0">
                <a:solidFill>
                  <a:srgbClr val="FF0000"/>
                </a:solidFill>
              </a:rPr>
              <a:t>with:</a:t>
            </a:r>
            <a:r>
              <a:rPr lang="en-US" dirty="0" err="1" smtClean="0"/>
              <a:t>text</a:t>
            </a:r>
            <a:endParaRPr lang="en-US" dirty="0" smtClean="0"/>
          </a:p>
          <a:p>
            <a:pPr lvl="1"/>
            <a:r>
              <a:rPr lang="en-US" strike="sngStrike" dirty="0" smtClean="0">
                <a:solidFill>
                  <a:srgbClr val="FF0000"/>
                </a:solidFill>
              </a:rPr>
              <a:t>value, code</a:t>
            </a:r>
            <a:r>
              <a:rPr lang="en-US" strike="sngStrike" dirty="0">
                <a:solidFill>
                  <a:srgbClr val="FF0000"/>
                </a:solidFill>
              </a:rPr>
              <a:t>, code system, code system name, code system version</a:t>
            </a:r>
            <a:r>
              <a:rPr lang="en-US" strike="sngStrike" dirty="0" smtClean="0">
                <a:solidFill>
                  <a:srgbClr val="FF0000"/>
                </a:solidFill>
              </a:rPr>
              <a:t>, language, type:</a:t>
            </a:r>
          </a:p>
          <a:p>
            <a:pPr lvl="2"/>
            <a:r>
              <a:rPr lang="en-US" strike="sngStrike" dirty="0" smtClean="0">
                <a:solidFill>
                  <a:srgbClr val="FF0000"/>
                </a:solidFill>
              </a:rPr>
              <a:t>address </a:t>
            </a:r>
            <a:r>
              <a:rPr lang="en-US" b="1" dirty="0" smtClean="0"/>
              <a:t>line</a:t>
            </a:r>
            <a:r>
              <a:rPr lang="en-US" strike="sngStrike" dirty="0" smtClean="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dirty="0" smtClean="0"/>
              <a:t>country</a:t>
            </a:r>
            <a:r>
              <a:rPr lang="en-US" strike="sngStrike" dirty="0" smtClean="0">
                <a:solidFill>
                  <a:srgbClr val="FF0000"/>
                </a:solidFill>
              </a:rPr>
              <a:t>, county or parish, </a:t>
            </a:r>
            <a:r>
              <a:rPr lang="en-US" strike="sngStrike" dirty="0" err="1" smtClean="0">
                <a:solidFill>
                  <a:srgbClr val="FF0000"/>
                </a:solidFill>
              </a:rPr>
              <a:t>municipality</a:t>
            </a:r>
            <a:r>
              <a:rPr lang="en-US" b="1" dirty="0" err="1" smtClean="0"/>
              <a:t>city</a:t>
            </a:r>
            <a:r>
              <a:rPr lang="en-US" strike="sngStrike" dirty="0" smtClean="0">
                <a:solidFill>
                  <a:srgbClr val="FF0000"/>
                </a:solidFill>
              </a:rPr>
              <a:t>, delimiter, post box, precinct, </a:t>
            </a:r>
            <a:br>
              <a:rPr lang="en-US" strike="sngStrike" dirty="0" smtClean="0">
                <a:solidFill>
                  <a:srgbClr val="FF0000"/>
                </a:solidFill>
              </a:rPr>
            </a:br>
            <a:r>
              <a:rPr lang="en-US" b="1" dirty="0" smtClean="0"/>
              <a:t>state</a:t>
            </a:r>
            <a:r>
              <a:rPr lang="en-US" strike="sngStrike" dirty="0" smtClean="0">
                <a:solidFill>
                  <a:srgbClr val="FF0000"/>
                </a:solidFill>
              </a:rPr>
              <a:t> or province, postal </a:t>
            </a:r>
            <a:r>
              <a:rPr lang="en-US" strike="sngStrike" dirty="0" err="1" smtClean="0">
                <a:solidFill>
                  <a:srgbClr val="FF0000"/>
                </a:solidFill>
              </a:rPr>
              <a:t>code</a:t>
            </a:r>
            <a:r>
              <a:rPr lang="en-US" b="1" dirty="0" err="1" smtClean="0"/>
              <a:t>zip</a:t>
            </a:r>
            <a:r>
              <a:rPr lang="en-US" strike="sngStrike" dirty="0" smtClean="0">
                <a:solidFill>
                  <a:srgbClr val="FF0000"/>
                </a:solidFill>
              </a:rPr>
              <a:t>, delivery point identifier</a:t>
            </a:r>
          </a:p>
        </p:txBody>
      </p:sp>
    </p:spTree>
    <p:extLst>
      <p:ext uri="{BB962C8B-B14F-4D97-AF65-F5344CB8AC3E}">
        <p14:creationId xmlns="" xmlns:p14="http://schemas.microsoft.com/office/powerpoint/2010/main" val="1135061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Won’t extensions break interoperability?</a:t>
            </a:r>
            <a:endParaRPr lang="en-CA" dirty="0"/>
          </a:p>
        </p:txBody>
      </p:sp>
      <p:sp>
        <p:nvSpPr>
          <p:cNvPr id="3" name="Content Placeholder 2"/>
          <p:cNvSpPr>
            <a:spLocks noGrp="1"/>
          </p:cNvSpPr>
          <p:nvPr>
            <p:ph idx="1"/>
          </p:nvPr>
        </p:nvSpPr>
        <p:spPr/>
        <p:txBody>
          <a:bodyPr/>
          <a:lstStyle/>
          <a:p>
            <a:r>
              <a:rPr lang="en-US" dirty="0" smtClean="0"/>
              <a:t>The 80% + narrative helps provide “base” interoperability</a:t>
            </a:r>
          </a:p>
          <a:p>
            <a:endParaRPr lang="en-US" dirty="0" smtClean="0"/>
          </a:p>
          <a:p>
            <a:r>
              <a:rPr lang="en-US" dirty="0" smtClean="0"/>
              <a:t>For “robust” interoperability</a:t>
            </a:r>
          </a:p>
          <a:p>
            <a:pPr lvl="1"/>
            <a:r>
              <a:rPr lang="en-US" dirty="0" smtClean="0"/>
              <a:t>Profile – constrains structure</a:t>
            </a:r>
          </a:p>
          <a:p>
            <a:pPr lvl="1"/>
            <a:r>
              <a:rPr lang="en-US" dirty="0" smtClean="0"/>
              <a:t>Conformance – constrains behavior</a:t>
            </a:r>
          </a:p>
          <a:p>
            <a:pPr lvl="2"/>
            <a:r>
              <a:rPr lang="en-US" dirty="0" smtClean="0"/>
              <a:t>Needed to claim “I’m FHIR conformant”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spTree>
    <p:extLst>
      <p:ext uri="{BB962C8B-B14F-4D97-AF65-F5344CB8AC3E}">
        <p14:creationId xmlns="" xmlns:p14="http://schemas.microsoft.com/office/powerpoint/2010/main" val="1092394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technologies</a:t>
            </a:r>
            <a:endParaRPr lang="en-CA" dirty="0"/>
          </a:p>
        </p:txBody>
      </p:sp>
      <p:sp>
        <p:nvSpPr>
          <p:cNvPr id="3" name="Content Placeholder 2"/>
          <p:cNvSpPr>
            <a:spLocks noGrp="1"/>
          </p:cNvSpPr>
          <p:nvPr>
            <p:ph idx="1"/>
          </p:nvPr>
        </p:nvSpPr>
        <p:spPr/>
        <p:txBody>
          <a:bodyPr/>
          <a:lstStyle/>
          <a:p>
            <a:r>
              <a:rPr lang="en-US" dirty="0" smtClean="0"/>
              <a:t>Use the same technologies as Google, Facebook, etc.</a:t>
            </a:r>
          </a:p>
          <a:p>
            <a:pPr lvl="1"/>
            <a:r>
              <a:rPr lang="en-US" dirty="0" smtClean="0"/>
              <a:t>XML, JSON, ATOM, HTTPS, </a:t>
            </a:r>
            <a:r>
              <a:rPr lang="en-US" dirty="0" err="1" smtClean="0"/>
              <a:t>Oauth</a:t>
            </a:r>
            <a:endParaRPr lang="en-US" dirty="0" smtClean="0"/>
          </a:p>
          <a:p>
            <a:endParaRPr lang="en-US" dirty="0" smtClean="0"/>
          </a:p>
          <a:p>
            <a:r>
              <a:rPr lang="en-US" dirty="0" smtClean="0"/>
              <a:t>Benefits</a:t>
            </a:r>
          </a:p>
          <a:p>
            <a:pPr lvl="1"/>
            <a:r>
              <a:rPr lang="en-US" dirty="0" smtClean="0"/>
              <a:t>Cross-Industry standards</a:t>
            </a:r>
          </a:p>
          <a:p>
            <a:pPr lvl="1"/>
            <a:r>
              <a:rPr lang="en-US" dirty="0" smtClean="0"/>
              <a:t>Well supported by tools</a:t>
            </a:r>
          </a:p>
          <a:p>
            <a:pPr lvl="1"/>
            <a:r>
              <a:rPr lang="en-US" dirty="0" smtClean="0"/>
              <a:t>Understood by developers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sp>
        <p:nvSpPr>
          <p:cNvPr id="5" name="Rectangle 4"/>
          <p:cNvSpPr/>
          <p:nvPr/>
        </p:nvSpPr>
        <p:spPr>
          <a:xfrm rot="1342982">
            <a:off x="195075" y="2958290"/>
            <a:ext cx="8640960" cy="2646878"/>
          </a:xfrm>
          <a:prstGeom prst="rect">
            <a:avLst/>
          </a:prstGeom>
          <a:noFill/>
        </p:spPr>
        <p:txBody>
          <a:bodyPr wrap="square" lIns="91440" tIns="45720" rIns="91440" bIns="45720">
            <a:spAutoFit/>
          </a:bodyPr>
          <a:lstStyle/>
          <a:p>
            <a:pPr algn="ctr"/>
            <a:r>
              <a:rPr lang="en-US" sz="16600" b="1" cap="none" spc="0" dirty="0" smtClean="0">
                <a:ln w="12700">
                  <a:noFill/>
                  <a:prstDash val="solid"/>
                </a:ln>
                <a:solidFill>
                  <a:schemeClr val="accent1">
                    <a:alpha val="5000"/>
                  </a:schemeClr>
                </a:solidFill>
                <a:effectLst>
                  <a:outerShdw blurRad="41275" dist="20320" dir="1800000" algn="tl" rotWithShape="0">
                    <a:srgbClr val="000000">
                      <a:alpha val="40000"/>
                    </a:srgbClr>
                  </a:outerShdw>
                </a:effectLst>
              </a:rPr>
              <a:t>http://...</a:t>
            </a:r>
            <a:endParaRPr lang="en-US" sz="16600" b="1" cap="none" spc="0" dirty="0">
              <a:ln w="12700">
                <a:noFill/>
                <a:prstDash val="solid"/>
              </a:ln>
              <a:solidFill>
                <a:schemeClr val="accent1">
                  <a:alpha val="5000"/>
                </a:schemeClr>
              </a:solidFill>
              <a:effectLst>
                <a:outerShdw blurRad="41275" dist="20320" dir="1800000" algn="tl" rotWithShape="0">
                  <a:srgbClr val="000000">
                    <a:alpha val="40000"/>
                  </a:srgbClr>
                </a:outerShdw>
              </a:effectLst>
            </a:endParaRPr>
          </a:p>
        </p:txBody>
      </p:sp>
    </p:spTree>
    <p:extLst>
      <p:ext uri="{BB962C8B-B14F-4D97-AF65-F5344CB8AC3E}">
        <p14:creationId xmlns="" xmlns:p14="http://schemas.microsoft.com/office/powerpoint/2010/main" val="248829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a:t>
            </a:r>
            <a:endParaRPr lang="en-CA" dirty="0"/>
          </a:p>
        </p:txBody>
      </p:sp>
      <p:sp>
        <p:nvSpPr>
          <p:cNvPr id="3" name="Content Placeholder 2"/>
          <p:cNvSpPr>
            <a:spLocks noGrp="1"/>
          </p:cNvSpPr>
          <p:nvPr>
            <p:ph idx="1"/>
          </p:nvPr>
        </p:nvSpPr>
        <p:spPr/>
        <p:txBody>
          <a:bodyPr/>
          <a:lstStyle/>
          <a:p>
            <a:r>
              <a:rPr lang="en-US" dirty="0" smtClean="0"/>
              <a:t>FHIR supports 4 interoperability paradigms</a:t>
            </a:r>
          </a:p>
          <a:p>
            <a:pPr lvl="1"/>
            <a:r>
              <a:rPr lang="en-US" dirty="0" smtClean="0"/>
              <a:t>REST – Lightweight, leverages web stack</a:t>
            </a:r>
          </a:p>
          <a:p>
            <a:pPr lvl="1"/>
            <a:r>
              <a:rPr lang="en-US" dirty="0" smtClean="0"/>
              <a:t>Documents – Long-term persistence</a:t>
            </a:r>
          </a:p>
          <a:p>
            <a:pPr lvl="1"/>
            <a:r>
              <a:rPr lang="en-US" dirty="0" smtClean="0"/>
              <a:t>Messages – Request/response paradigm</a:t>
            </a:r>
          </a:p>
          <a:p>
            <a:pPr lvl="1"/>
            <a:r>
              <a:rPr lang="en-US" dirty="0" smtClean="0"/>
              <a:t>Services – other SOA-based interfaces</a:t>
            </a:r>
          </a:p>
          <a:p>
            <a:r>
              <a:rPr lang="en-US" dirty="0" smtClean="0"/>
              <a:t>Regardless of approach, content stays the same</a:t>
            </a:r>
          </a:p>
          <a:p>
            <a:pPr lvl="1"/>
            <a:r>
              <a:rPr lang="en-US" dirty="0" smtClean="0"/>
              <a:t>Can leverage same models, same </a:t>
            </a:r>
            <a:r>
              <a:rPr lang="en-US" smtClean="0"/>
              <a:t>profiles everywhere</a:t>
            </a:r>
            <a:endParaRPr lang="en-US"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spTree>
    <p:extLst>
      <p:ext uri="{BB962C8B-B14F-4D97-AF65-F5344CB8AC3E}">
        <p14:creationId xmlns="" xmlns:p14="http://schemas.microsoft.com/office/powerpoint/2010/main" val="1054092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Architectures</a:t>
            </a:r>
            <a:endParaRPr lang="en-CA" dirty="0"/>
          </a:p>
        </p:txBody>
      </p:sp>
      <p:sp>
        <p:nvSpPr>
          <p:cNvPr id="3" name="Content Placeholder 2"/>
          <p:cNvSpPr>
            <a:spLocks noGrp="1"/>
          </p:cNvSpPr>
          <p:nvPr>
            <p:ph idx="1"/>
          </p:nvPr>
        </p:nvSpPr>
        <p:spPr/>
        <p:txBody>
          <a:bodyPr/>
          <a:lstStyle/>
          <a:p>
            <a:r>
              <a:rPr lang="en-US" dirty="0" smtClean="0"/>
              <a:t>FHIR makes no assumptions about the architectural design of systems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pic>
        <p:nvPicPr>
          <p:cNvPr id="1026" name="Picture 2" descr="C:\Users\office\AppData\Local\Microsoft\Windows\Temporary Internet Files\Content.IE5\5O8TIZUQ\MC900433839[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15616" y="3356992"/>
            <a:ext cx="2591258" cy="2591258"/>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office\AppData\Local\Microsoft\Windows\Temporary Internet Files\Content.IE5\WA3NX6Q5\MC900432115[1].wm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508105" y="3356992"/>
            <a:ext cx="1453084" cy="260925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66592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FHIR – Bottom line</a:t>
            </a:r>
            <a:endParaRPr lang="en-CA" dirty="0"/>
          </a:p>
        </p:txBody>
      </p:sp>
      <p:sp>
        <p:nvSpPr>
          <p:cNvPr id="4" name="Content Placeholder 3"/>
          <p:cNvSpPr>
            <a:spLocks noGrp="1"/>
          </p:cNvSpPr>
          <p:nvPr>
            <p:ph idx="1"/>
          </p:nvPr>
        </p:nvSpPr>
        <p:spPr/>
        <p:txBody>
          <a:bodyPr/>
          <a:lstStyle/>
          <a:p>
            <a:pPr lvl="0"/>
            <a:r>
              <a:rPr lang="en-US" dirty="0" smtClean="0"/>
              <a:t>Faster to learn &amp; implement</a:t>
            </a:r>
          </a:p>
          <a:p>
            <a:pPr lvl="0"/>
            <a:r>
              <a:rPr lang="en-US" dirty="0" smtClean="0"/>
              <a:t>Lower cost</a:t>
            </a:r>
          </a:p>
          <a:p>
            <a:pPr lvl="0"/>
            <a:r>
              <a:rPr lang="en-US" dirty="0" smtClean="0"/>
              <a:t>Scales well from simple to complex</a:t>
            </a:r>
          </a:p>
          <a:p>
            <a:r>
              <a:rPr lang="en-US" dirty="0" smtClean="0"/>
              <a:t>Flexible</a:t>
            </a:r>
          </a:p>
          <a:p>
            <a:r>
              <a:rPr lang="en-US" dirty="0" smtClean="0"/>
              <a:t>Free</a:t>
            </a:r>
          </a:p>
        </p:txBody>
      </p:sp>
    </p:spTree>
    <p:extLst>
      <p:ext uri="{BB962C8B-B14F-4D97-AF65-F5344CB8AC3E}">
        <p14:creationId xmlns="" xmlns:p14="http://schemas.microsoft.com/office/powerpoint/2010/main" val="2713752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FHIR Resources</a:t>
            </a:r>
            <a:endParaRPr lang="en-CA" dirty="0"/>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 xmlns:p14="http://schemas.microsoft.com/office/powerpoint/2010/main" val="190015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a:stretch/>
        </p:blipFill>
        <p:spPr bwMode="auto">
          <a:xfrm>
            <a:off x="395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95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 xmlns:a14="http://schemas.microsoft.com/office/drawing/2010/main" val="0"/>
              </a:ext>
            </a:extLst>
          </a:blip>
          <a:srcRect/>
          <a:stretch/>
        </p:blipFill>
        <p:spPr bwMode="auto">
          <a:xfrm>
            <a:off x="6012175" y="2136983"/>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 xmlns:a14="http://schemas.microsoft.com/office/drawing/2010/main" val="0"/>
              </a:ext>
            </a:extLst>
          </a:blip>
          <a:srcRect/>
          <a:stretch/>
        </p:blipFill>
        <p:spPr bwMode="auto">
          <a:xfrm>
            <a:off x="3419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2555776" y="3295821"/>
            <a:ext cx="678391" cy="1107996"/>
          </a:xfrm>
          <a:prstGeom prst="rect">
            <a:avLst/>
          </a:prstGeom>
          <a:noFill/>
        </p:spPr>
        <p:txBody>
          <a:bodyPr wrap="none" rtlCol="0">
            <a:spAutoFit/>
          </a:bodyPr>
          <a:lstStyle/>
          <a:p>
            <a:r>
              <a:rPr lang="nl-NL" sz="6600" dirty="0" smtClean="0">
                <a:solidFill>
                  <a:schemeClr val="bg2">
                    <a:lumMod val="50000"/>
                  </a:schemeClr>
                </a:solidFill>
              </a:rPr>
              <a:t>+</a:t>
            </a:r>
            <a:endParaRPr lang="nl-NL" sz="6600" dirty="0">
              <a:solidFill>
                <a:schemeClr val="bg2">
                  <a:lumMod val="50000"/>
                </a:schemeClr>
              </a:solidFill>
            </a:endParaRPr>
          </a:p>
        </p:txBody>
      </p:sp>
      <p:sp>
        <p:nvSpPr>
          <p:cNvPr id="9" name="TextBox 8"/>
          <p:cNvSpPr txBox="1"/>
          <p:nvPr/>
        </p:nvSpPr>
        <p:spPr>
          <a:xfrm>
            <a:off x="5148064"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a:xfrm>
            <a:off x="395536" y="332656"/>
            <a:ext cx="6552728" cy="1152128"/>
          </a:xfrm>
        </p:spPr>
        <p:txBody>
          <a:bodyPr/>
          <a:lstStyle/>
          <a:p>
            <a:r>
              <a:rPr lang="nl-NL" dirty="0" smtClean="0"/>
              <a:t>FHIR solutions</a:t>
            </a:r>
            <a:endParaRPr lang="nl-NL" dirty="0"/>
          </a:p>
        </p:txBody>
      </p:sp>
      <p:sp>
        <p:nvSpPr>
          <p:cNvPr id="4" name="TextBox 3"/>
          <p:cNvSpPr txBox="1"/>
          <p:nvPr/>
        </p:nvSpPr>
        <p:spPr>
          <a:xfrm>
            <a:off x="539552" y="1700808"/>
            <a:ext cx="1728220" cy="400110"/>
          </a:xfrm>
          <a:prstGeom prst="rect">
            <a:avLst/>
          </a:prstGeom>
          <a:noFill/>
        </p:spPr>
        <p:txBody>
          <a:bodyPr wrap="square" rtlCol="0">
            <a:spAutoFit/>
          </a:bodyPr>
          <a:lstStyle/>
          <a:p>
            <a:r>
              <a:rPr lang="en-US" sz="2000" b="1" dirty="0" smtClean="0"/>
              <a:t>Resources</a:t>
            </a:r>
            <a:endParaRPr lang="en-CA" sz="2000" b="1" dirty="0"/>
          </a:p>
        </p:txBody>
      </p:sp>
      <p:sp>
        <p:nvSpPr>
          <p:cNvPr id="10" name="TextBox 9"/>
          <p:cNvSpPr txBox="1"/>
          <p:nvPr/>
        </p:nvSpPr>
        <p:spPr>
          <a:xfrm>
            <a:off x="3343173" y="1700808"/>
            <a:ext cx="1588867" cy="400110"/>
          </a:xfrm>
          <a:prstGeom prst="rect">
            <a:avLst/>
          </a:prstGeom>
          <a:noFill/>
        </p:spPr>
        <p:txBody>
          <a:bodyPr wrap="square" rtlCol="0">
            <a:spAutoFit/>
          </a:bodyPr>
          <a:lstStyle/>
          <a:p>
            <a:r>
              <a:rPr lang="en-US" sz="2000" b="1" dirty="0" smtClean="0"/>
              <a:t>Extensions</a:t>
            </a:r>
            <a:endParaRPr lang="en-CA" sz="2000" b="1" dirty="0"/>
          </a:p>
        </p:txBody>
      </p:sp>
      <p:sp>
        <p:nvSpPr>
          <p:cNvPr id="11" name="TextBox 10"/>
          <p:cNvSpPr txBox="1"/>
          <p:nvPr/>
        </p:nvSpPr>
        <p:spPr>
          <a:xfrm>
            <a:off x="6732240" y="1700808"/>
            <a:ext cx="1296144" cy="400110"/>
          </a:xfrm>
          <a:prstGeom prst="rect">
            <a:avLst/>
          </a:prstGeom>
          <a:noFill/>
        </p:spPr>
        <p:txBody>
          <a:bodyPr wrap="square" rtlCol="0">
            <a:spAutoFit/>
          </a:bodyPr>
          <a:lstStyle/>
          <a:p>
            <a:r>
              <a:rPr lang="en-US" sz="2000" b="1" dirty="0" smtClean="0"/>
              <a:t>Solution</a:t>
            </a:r>
            <a:endParaRPr lang="en-CA" sz="2000" b="1" dirty="0"/>
          </a:p>
        </p:txBody>
      </p:sp>
    </p:spTree>
    <p:extLst>
      <p:ext uri="{BB962C8B-B14F-4D97-AF65-F5344CB8AC3E}">
        <p14:creationId xmlns="" xmlns:p14="http://schemas.microsoft.com/office/powerpoint/2010/main" val="21569701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268"/>
                                        </p:tgtEl>
                                        <p:attrNameLst>
                                          <p:attrName>style.visibility</p:attrName>
                                        </p:attrNameLst>
                                      </p:cBhvr>
                                      <p:to>
                                        <p:strVal val="visible"/>
                                      </p:to>
                                    </p:set>
                                    <p:anim calcmode="lin" valueType="num">
                                      <p:cBhvr additive="base">
                                        <p:cTn id="19" dur="500" fill="hold"/>
                                        <p:tgtEl>
                                          <p:spTgt spid="11268"/>
                                        </p:tgtEl>
                                        <p:attrNameLst>
                                          <p:attrName>ppt_x</p:attrName>
                                        </p:attrNameLst>
                                      </p:cBhvr>
                                      <p:tavLst>
                                        <p:tav tm="0">
                                          <p:val>
                                            <p:strVal val="#ppt_x"/>
                                          </p:val>
                                        </p:tav>
                                        <p:tav tm="100000">
                                          <p:val>
                                            <p:strVal val="#ppt_x"/>
                                          </p:val>
                                        </p:tav>
                                      </p:tavLst>
                                    </p:anim>
                                    <p:anim calcmode="lin" valueType="num">
                                      <p:cBhvr additive="base">
                                        <p:cTn id="20"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Resources</a:t>
            </a:r>
            <a:endParaRPr lang="en-AU" dirty="0"/>
          </a:p>
        </p:txBody>
      </p:sp>
      <p:sp>
        <p:nvSpPr>
          <p:cNvPr id="3" name="Content Placeholder 2"/>
          <p:cNvSpPr>
            <a:spLocks noGrp="1"/>
          </p:cNvSpPr>
          <p:nvPr>
            <p:ph idx="1"/>
          </p:nvPr>
        </p:nvSpPr>
        <p:spPr/>
        <p:txBody>
          <a:bodyPr/>
          <a:lstStyle/>
          <a:p>
            <a:r>
              <a:rPr lang="en-AU" dirty="0" smtClean="0"/>
              <a:t>“Resources” are:</a:t>
            </a:r>
          </a:p>
          <a:p>
            <a:pPr lvl="1"/>
            <a:r>
              <a:rPr lang="en-AU" dirty="0" smtClean="0"/>
              <a:t>Small logically discrete units of exchange</a:t>
            </a:r>
          </a:p>
          <a:p>
            <a:pPr lvl="1"/>
            <a:r>
              <a:rPr lang="en-AU" dirty="0" smtClean="0"/>
              <a:t>Defined behaviour and meaning</a:t>
            </a:r>
          </a:p>
          <a:p>
            <a:pPr lvl="1"/>
            <a:r>
              <a:rPr lang="en-AU" dirty="0" smtClean="0"/>
              <a:t>Known identity / location</a:t>
            </a:r>
          </a:p>
          <a:p>
            <a:pPr lvl="1"/>
            <a:r>
              <a:rPr lang="en-AU" dirty="0" smtClean="0"/>
              <a:t>Smallest unit of transaction</a:t>
            </a:r>
          </a:p>
          <a:p>
            <a:pPr lvl="1"/>
            <a:r>
              <a:rPr lang="en-AU" dirty="0" smtClean="0"/>
              <a:t>“of interest” to healthcare</a:t>
            </a:r>
          </a:p>
          <a:p>
            <a:pPr lvl="1"/>
            <a:endParaRPr lang="en-AU" dirty="0" smtClean="0"/>
          </a:p>
          <a:p>
            <a:pPr lvl="1"/>
            <a:r>
              <a:rPr lang="en-AU" dirty="0" smtClean="0"/>
              <a:t>V2: Sort of like Segments</a:t>
            </a:r>
          </a:p>
          <a:p>
            <a:pPr lvl="1"/>
            <a:r>
              <a:rPr lang="en-AU" dirty="0" smtClean="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pic>
        <p:nvPicPr>
          <p:cNvPr id="7" name="Picture 6"/>
          <p:cNvPicPr>
            <a:picLocks noChangeAspect="1"/>
          </p:cNvPicPr>
          <p:nvPr/>
        </p:nvPicPr>
        <p:blipFill rotWithShape="1">
          <a:blip r:embed="rId2" cstate="print">
            <a:extLst>
              <a:ext uri="{28A0092B-C50C-407E-A947-70E740481C1C}">
                <a14:useLocalDpi xmlns="" xmlns:a14="http://schemas.microsoft.com/office/drawing/2010/main"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61968" y="3356992"/>
            <a:ext cx="2362324" cy="23623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179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Who am I?</a:t>
            </a:r>
            <a:endParaRPr lang="en-US" noProof="0" dirty="0"/>
          </a:p>
        </p:txBody>
      </p:sp>
      <p:sp>
        <p:nvSpPr>
          <p:cNvPr id="3" name="Content Placeholder 2"/>
          <p:cNvSpPr>
            <a:spLocks noGrp="1"/>
          </p:cNvSpPr>
          <p:nvPr>
            <p:ph idx="1"/>
          </p:nvPr>
        </p:nvSpPr>
        <p:spPr/>
        <p:txBody>
          <a:bodyPr/>
          <a:lstStyle/>
          <a:p>
            <a:r>
              <a:rPr lang="en-US" b="1" noProof="0" dirty="0" smtClean="0"/>
              <a:t>Name:</a:t>
            </a:r>
            <a:r>
              <a:rPr lang="en-US" noProof="0" dirty="0" smtClean="0"/>
              <a:t> Lloyd McKenzie</a:t>
            </a:r>
          </a:p>
          <a:p>
            <a:r>
              <a:rPr lang="en-US" b="1" noProof="0" dirty="0" smtClean="0"/>
              <a:t>Company:</a:t>
            </a:r>
            <a:r>
              <a:rPr lang="en-US" noProof="0" dirty="0" smtClean="0"/>
              <a:t> Gevity</a:t>
            </a:r>
          </a:p>
          <a:p>
            <a:r>
              <a:rPr lang="en-US" b="1" noProof="0" dirty="0" smtClean="0"/>
              <a:t>Background:</a:t>
            </a:r>
          </a:p>
          <a:p>
            <a:pPr lvl="1"/>
            <a:r>
              <a:rPr lang="en-US" noProof="0" dirty="0" smtClean="0"/>
              <a:t>One of FHIR’s 3 principle editors</a:t>
            </a:r>
          </a:p>
          <a:p>
            <a:pPr lvl="1"/>
            <a:r>
              <a:rPr lang="en-US" noProof="0" dirty="0" smtClean="0"/>
              <a:t>Co-chair FHIR Management Group</a:t>
            </a:r>
          </a:p>
          <a:p>
            <a:pPr lvl="1"/>
            <a:r>
              <a:rPr lang="en-US" noProof="0" dirty="0" smtClean="0"/>
              <a:t>Co-chair HL7 Modeling &amp; Methodology</a:t>
            </a:r>
          </a:p>
          <a:p>
            <a:pPr lvl="1"/>
            <a:r>
              <a:rPr lang="en-US" noProof="0" dirty="0" smtClean="0"/>
              <a:t>Chair HL7 Canada Architecture &amp; Infrastructure</a:t>
            </a:r>
          </a:p>
          <a:p>
            <a:pPr lvl="1"/>
            <a:r>
              <a:rPr lang="en-US" noProof="0" dirty="0" smtClean="0"/>
              <a:t>Heavily involved in HL7 and healthcare exchange for last 15 years (v2, v3, CDA,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78677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What’s a Resource?</a:t>
            </a:r>
            <a:endParaRPr lang="en-CA" dirty="0"/>
          </a:p>
        </p:txBody>
      </p:sp>
      <p:sp>
        <p:nvSpPr>
          <p:cNvPr id="9" name="Text Placeholder 8"/>
          <p:cNvSpPr>
            <a:spLocks noGrp="1"/>
          </p:cNvSpPr>
          <p:nvPr>
            <p:ph type="body" idx="1"/>
          </p:nvPr>
        </p:nvSpPr>
        <p:spPr/>
        <p:txBody>
          <a:bodyPr/>
          <a:lstStyle/>
          <a:p>
            <a:r>
              <a:rPr lang="en-US" dirty="0" smtClean="0"/>
              <a:t>Examples</a:t>
            </a:r>
            <a:endParaRPr lang="en-CA" dirty="0"/>
          </a:p>
        </p:txBody>
      </p:sp>
      <p:sp>
        <p:nvSpPr>
          <p:cNvPr id="7" name="Content Placeholder 6"/>
          <p:cNvSpPr>
            <a:spLocks noGrp="1"/>
          </p:cNvSpPr>
          <p:nvPr>
            <p:ph sz="half" idx="2"/>
          </p:nvPr>
        </p:nvSpPr>
        <p:spPr/>
        <p:txBody>
          <a:bodyPr/>
          <a:lstStyle/>
          <a:p>
            <a:r>
              <a:rPr lang="en-US" dirty="0" smtClean="0"/>
              <a:t>Administrative</a:t>
            </a:r>
          </a:p>
          <a:p>
            <a:pPr lvl="1"/>
            <a:r>
              <a:rPr lang="en-US" dirty="0" smtClean="0"/>
              <a:t>Patient, Practitioner, Organization, Location, Coverage, Invoice</a:t>
            </a:r>
          </a:p>
          <a:p>
            <a:r>
              <a:rPr lang="en-US" dirty="0" smtClean="0"/>
              <a:t>Clinical Concepts</a:t>
            </a:r>
          </a:p>
          <a:p>
            <a:pPr lvl="1"/>
            <a:r>
              <a:rPr lang="en-US" dirty="0" smtClean="0"/>
              <a:t>Allergy, Condition, Family History, Care Plan</a:t>
            </a:r>
          </a:p>
          <a:p>
            <a:r>
              <a:rPr lang="en-US" dirty="0" smtClean="0"/>
              <a:t>Infrastructure</a:t>
            </a:r>
          </a:p>
          <a:p>
            <a:pPr lvl="1"/>
            <a:r>
              <a:rPr lang="en-US" dirty="0" smtClean="0"/>
              <a:t>Document, Message, Profile, Conformance</a:t>
            </a:r>
          </a:p>
        </p:txBody>
      </p:sp>
      <p:sp>
        <p:nvSpPr>
          <p:cNvPr id="10" name="Text Placeholder 9"/>
          <p:cNvSpPr>
            <a:spLocks noGrp="1"/>
          </p:cNvSpPr>
          <p:nvPr>
            <p:ph type="body" sz="quarter" idx="3"/>
          </p:nvPr>
        </p:nvSpPr>
        <p:spPr/>
        <p:txBody>
          <a:bodyPr/>
          <a:lstStyle/>
          <a:p>
            <a:r>
              <a:rPr lang="en-US" dirty="0" smtClean="0"/>
              <a:t>Non-examples</a:t>
            </a:r>
            <a:endParaRPr lang="en-CA" dirty="0"/>
          </a:p>
        </p:txBody>
      </p:sp>
      <p:sp>
        <p:nvSpPr>
          <p:cNvPr id="11" name="Content Placeholder 10"/>
          <p:cNvSpPr>
            <a:spLocks noGrp="1"/>
          </p:cNvSpPr>
          <p:nvPr>
            <p:ph sz="quarter" idx="4"/>
          </p:nvPr>
        </p:nvSpPr>
        <p:spPr/>
        <p:txBody>
          <a:bodyPr/>
          <a:lstStyle/>
          <a:p>
            <a:r>
              <a:rPr lang="en-US" dirty="0" smtClean="0"/>
              <a:t>Gender</a:t>
            </a:r>
          </a:p>
          <a:p>
            <a:pPr lvl="1"/>
            <a:r>
              <a:rPr lang="en-US" dirty="0" smtClean="0"/>
              <a:t>Too small</a:t>
            </a:r>
          </a:p>
          <a:p>
            <a:r>
              <a:rPr lang="en-US" dirty="0" smtClean="0"/>
              <a:t>Electronic Health Record </a:t>
            </a:r>
          </a:p>
          <a:p>
            <a:pPr lvl="1"/>
            <a:r>
              <a:rPr lang="en-US" dirty="0" smtClean="0"/>
              <a:t>Too big</a:t>
            </a:r>
          </a:p>
          <a:p>
            <a:r>
              <a:rPr lang="en-US" dirty="0" smtClean="0"/>
              <a:t>Blood Pressure</a:t>
            </a:r>
          </a:p>
          <a:p>
            <a:pPr lvl="1"/>
            <a:r>
              <a:rPr lang="en-US" dirty="0" smtClean="0"/>
              <a:t>Too specific</a:t>
            </a:r>
          </a:p>
          <a:p>
            <a:r>
              <a:rPr lang="en-US" dirty="0" smtClean="0"/>
              <a:t>Intervention</a:t>
            </a:r>
          </a:p>
          <a:p>
            <a:pPr lvl="1"/>
            <a:r>
              <a:rPr lang="en-US" dirty="0" smtClean="0"/>
              <a:t>Too broad</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30</a:t>
            </a:fld>
            <a:endParaRPr lang="en-CA" dirty="0"/>
          </a:p>
        </p:txBody>
      </p:sp>
      <p:sp>
        <p:nvSpPr>
          <p:cNvPr id="12" name="TextBox 11"/>
          <p:cNvSpPr txBox="1"/>
          <p:nvPr/>
        </p:nvSpPr>
        <p:spPr>
          <a:xfrm>
            <a:off x="3203848" y="5805264"/>
            <a:ext cx="4896544" cy="707886"/>
          </a:xfrm>
          <a:prstGeom prst="rect">
            <a:avLst/>
          </a:prstGeom>
          <a:noFill/>
        </p:spPr>
        <p:txBody>
          <a:bodyPr wrap="square" rtlCol="0">
            <a:spAutoFit/>
          </a:bodyPr>
          <a:lstStyle/>
          <a:p>
            <a:r>
              <a:rPr lang="en-US" sz="4000" b="1" dirty="0" smtClean="0">
                <a:solidFill>
                  <a:schemeClr val="accent1"/>
                </a:solidFill>
              </a:rPr>
              <a:t>100-150 total - ever</a:t>
            </a:r>
            <a:endParaRPr lang="en-CA" sz="4000" b="1" dirty="0">
              <a:solidFill>
                <a:schemeClr val="accent1"/>
              </a:solidFill>
            </a:endParaRPr>
          </a:p>
        </p:txBody>
      </p:sp>
    </p:spTree>
    <p:extLst>
      <p:ext uri="{BB962C8B-B14F-4D97-AF65-F5344CB8AC3E}">
        <p14:creationId xmlns="" xmlns:p14="http://schemas.microsoft.com/office/powerpoint/2010/main"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grpId="0" nodeType="clickEffect">
                                  <p:stCondLst>
                                    <p:cond delay="0"/>
                                  </p:stCondLst>
                                  <p:childTnLst>
                                    <p:animEffect transition="out" filter="fade">
                                      <p:cBhvr>
                                        <p:cTn id="48" dur="500" tmFilter="0, 0; .2, .5; .8, .5; 1, 0"/>
                                        <p:tgtEl>
                                          <p:spTgt spid="12"/>
                                        </p:tgtEl>
                                      </p:cBhvr>
                                    </p:animEffect>
                                    <p:animScale>
                                      <p:cBhvr>
                                        <p:cTn id="49"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1" grpId="0" uiExpand="1" build="p"/>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 anatomy</a:t>
            </a:r>
            <a:endParaRPr lang="en-AU" dirty="0"/>
          </a:p>
        </p:txBody>
      </p:sp>
      <p:sp>
        <p:nvSpPr>
          <p:cNvPr id="3" name="Content Placeholder 2"/>
          <p:cNvSpPr>
            <a:spLocks noGrp="1"/>
          </p:cNvSpPr>
          <p:nvPr>
            <p:ph idx="1"/>
          </p:nvPr>
        </p:nvSpPr>
        <p:spPr>
          <a:xfrm>
            <a:off x="381000" y="1828800"/>
            <a:ext cx="4695056" cy="592088"/>
          </a:xfrm>
        </p:spPr>
        <p:txBody>
          <a:bodyPr/>
          <a:lstStyle/>
          <a:p>
            <a:r>
              <a:rPr lang="en-AU" dirty="0" smtClean="0"/>
              <a:t>Resources have 3 parts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pic>
        <p:nvPicPr>
          <p:cNvPr id="7" name="Picture 6"/>
          <p:cNvPicPr>
            <a:picLocks noChangeAspect="1"/>
          </p:cNvPicPr>
          <p:nvPr/>
        </p:nvPicPr>
        <p:blipFill rotWithShape="1">
          <a:blip r:embed="rId3" cstate="print">
            <a:extLst>
              <a:ext uri="{28A0092B-C50C-407E-A947-70E740481C1C}">
                <a14:useLocalDpi xmlns="" xmlns:a14="http://schemas.microsoft.com/office/drawing/2010/main" val="0"/>
              </a:ext>
            </a:extLst>
          </a:blip>
          <a:srcRect l="27071" t="19101" r="26890" b="29814"/>
          <a:stretch/>
        </p:blipFill>
        <p:spPr>
          <a:xfrm>
            <a:off x="6876256" y="260648"/>
            <a:ext cx="2034746" cy="1252151"/>
          </a:xfrm>
          <a:prstGeom prst="rect">
            <a:avLst/>
          </a:prstGeom>
        </p:spPr>
      </p:pic>
      <p:sp>
        <p:nvSpPr>
          <p:cNvPr id="5" name="Rectangle 4"/>
          <p:cNvSpPr/>
          <p:nvPr/>
        </p:nvSpPr>
        <p:spPr bwMode="auto">
          <a:xfrm>
            <a:off x="3419872" y="4005064"/>
            <a:ext cx="1800200" cy="1872208"/>
          </a:xfrm>
          <a:prstGeom prst="rect">
            <a:avLst/>
          </a:prstGeom>
          <a:solidFill>
            <a:srgbClr val="B6DF8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Defined</a:t>
            </a:r>
          </a:p>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Structured</a:t>
            </a:r>
          </a:p>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Data</a:t>
            </a:r>
            <a:endParaRPr kumimoji="0" lang="en-CA" sz="1800" b="1"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3419872" y="2564904"/>
            <a:ext cx="1800200" cy="720080"/>
          </a:xfrm>
          <a:prstGeom prst="rect">
            <a:avLst/>
          </a:prstGeom>
          <a:solidFill>
            <a:srgbClr val="97DC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Extensions</a:t>
            </a:r>
            <a:endParaRPr kumimoji="0" lang="en-CA" sz="1800" b="1"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3419872" y="3284984"/>
            <a:ext cx="1800200" cy="720080"/>
          </a:xfrm>
          <a:prstGeom prst="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smtClean="0">
                <a:latin typeface="Arial" charset="0"/>
              </a:rPr>
              <a:t>Narrative</a:t>
            </a:r>
            <a:endParaRPr kumimoji="0" lang="en-CA"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val="31992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Patient resource instance</a:t>
            </a:r>
            <a:endParaRPr lang="en-CA" dirty="0"/>
          </a:p>
        </p:txBody>
      </p:sp>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332656"/>
            <a:ext cx="6019800" cy="60674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1" name="Rectangle 10"/>
          <p:cNvSpPr/>
          <p:nvPr/>
        </p:nvSpPr>
        <p:spPr>
          <a:xfrm>
            <a:off x="428713" y="1124743"/>
            <a:ext cx="5416056" cy="129614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4" name="Slide Number Placeholder 3"/>
          <p:cNvSpPr>
            <a:spLocks noGrp="1"/>
          </p:cNvSpPr>
          <p:nvPr>
            <p:ph type="sldNum" sz="quarter" idx="4"/>
          </p:nvPr>
        </p:nvSpPr>
        <p:spPr>
          <a:prstGeom prst="rect">
            <a:avLst/>
          </a:prstGeom>
        </p:spPr>
        <p:txBody>
          <a:bodyPr/>
          <a:lstStyle/>
          <a:p>
            <a:fld id="{FBE2B389-5997-41EC-A1F5-068E11418883}" type="slidenum">
              <a:rPr lang="en-US"/>
              <a:pPr/>
              <a:t>32</a:t>
            </a:fld>
            <a:endParaRPr lang="en-US"/>
          </a:p>
        </p:txBody>
      </p:sp>
      <p:sp>
        <p:nvSpPr>
          <p:cNvPr id="7" name="Text Box 3"/>
          <p:cNvSpPr txBox="1"/>
          <p:nvPr/>
        </p:nvSpPr>
        <p:spPr>
          <a:xfrm>
            <a:off x="6413609" y="1268761"/>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a:t>
            </a:r>
            <a:r>
              <a:rPr lang="en-AU" sz="1600" dirty="0" smtClean="0">
                <a:effectLst/>
                <a:ea typeface="Calibri"/>
                <a:cs typeface="Times New Roman"/>
              </a:rPr>
              <a:t>Summary</a:t>
            </a:r>
            <a:endParaRPr lang="en-AU" sz="1600" dirty="0">
              <a:effectLst/>
              <a:ea typeface="Calibri"/>
              <a:cs typeface="Times New Roman"/>
            </a:endParaRPr>
          </a:p>
        </p:txBody>
      </p:sp>
      <p:cxnSp>
        <p:nvCxnSpPr>
          <p:cNvPr id="8" name="Straight Arrow Connector 7"/>
          <p:cNvCxnSpPr/>
          <p:nvPr/>
        </p:nvCxnSpPr>
        <p:spPr>
          <a:xfrm flipH="1">
            <a:off x="5868144" y="1628800"/>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3609" y="3140968"/>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70049" y="3995306"/>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2420887"/>
            <a:ext cx="5439431" cy="3816425"/>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3" name="Rectangle 12"/>
          <p:cNvSpPr/>
          <p:nvPr/>
        </p:nvSpPr>
        <p:spPr>
          <a:xfrm>
            <a:off x="428713" y="476672"/>
            <a:ext cx="5416056" cy="648072"/>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a:p>
        </p:txBody>
      </p:sp>
      <p:sp>
        <p:nvSpPr>
          <p:cNvPr id="14" name="Text Box 10"/>
          <p:cNvSpPr txBox="1"/>
          <p:nvPr/>
        </p:nvSpPr>
        <p:spPr>
          <a:xfrm>
            <a:off x="6413609" y="467519"/>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smtClean="0">
                <a:solidFill>
                  <a:schemeClr val="tx1"/>
                </a:solidFill>
                <a:effectLst/>
                <a:ea typeface="Calibri"/>
                <a:cs typeface="Times New Roman"/>
              </a:rPr>
              <a:t>Extension </a:t>
            </a:r>
            <a:r>
              <a:rPr lang="en-AU" sz="1600" dirty="0">
                <a:solidFill>
                  <a:schemeClr val="tx1"/>
                </a:solidFill>
                <a:effectLst/>
                <a:ea typeface="Calibri"/>
                <a:cs typeface="Times New Roman"/>
              </a:rPr>
              <a:t>with reference to its definition</a:t>
            </a:r>
          </a:p>
        </p:txBody>
      </p:sp>
      <p:cxnSp>
        <p:nvCxnSpPr>
          <p:cNvPr id="15" name="Straight Arrow Connector 14"/>
          <p:cNvCxnSpPr/>
          <p:nvPr/>
        </p:nvCxnSpPr>
        <p:spPr>
          <a:xfrm flipH="1">
            <a:off x="5870049" y="796132"/>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Tree>
    <p:extLst>
      <p:ext uri="{BB962C8B-B14F-4D97-AF65-F5344CB8AC3E}">
        <p14:creationId xmlns="" xmlns:p14="http://schemas.microsoft.com/office/powerpoint/2010/main" val="2126510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resources?</a:t>
            </a:r>
            <a:endParaRPr lang="en-CA" dirty="0"/>
          </a:p>
        </p:txBody>
      </p:sp>
      <p:sp>
        <p:nvSpPr>
          <p:cNvPr id="5" name="Content Placeholder 4"/>
          <p:cNvSpPr>
            <a:spLocks noGrp="1"/>
          </p:cNvSpPr>
          <p:nvPr>
            <p:ph idx="1"/>
          </p:nvPr>
        </p:nvSpPr>
        <p:spPr/>
        <p:txBody>
          <a:bodyPr/>
          <a:lstStyle/>
          <a:p>
            <a:r>
              <a:rPr lang="en-US" dirty="0" smtClean="0"/>
              <a:t>Increases re-use</a:t>
            </a:r>
          </a:p>
          <a:p>
            <a:pPr lvl="1"/>
            <a:r>
              <a:rPr lang="en-US" dirty="0" smtClean="0"/>
              <a:t>Can use the same resource structures (and profiles on them) in many solutions</a:t>
            </a:r>
          </a:p>
          <a:p>
            <a:r>
              <a:rPr lang="en-US" dirty="0" smtClean="0"/>
              <a:t>Lighter-weight communication</a:t>
            </a:r>
          </a:p>
          <a:p>
            <a:pPr lvl="1"/>
            <a:r>
              <a:rPr lang="en-US" dirty="0" smtClean="0"/>
              <a:t>Can point to resources “by reference” rather than sending all data</a:t>
            </a:r>
          </a:p>
          <a:p>
            <a:r>
              <a:rPr lang="en-US" dirty="0" smtClean="0"/>
              <a:t>Aligns well with how data is stored</a:t>
            </a:r>
          </a:p>
        </p:txBody>
      </p:sp>
      <p:sp>
        <p:nvSpPr>
          <p:cNvPr id="2" name="Slide Number Placeholder 1"/>
          <p:cNvSpPr>
            <a:spLocks noGrp="1"/>
          </p:cNvSpPr>
          <p:nvPr>
            <p:ph type="sldNum" sz="quarter" idx="4"/>
          </p:nvPr>
        </p:nvSpPr>
        <p:spPr/>
        <p:txBody>
          <a:bodyPr/>
          <a:lstStyle/>
          <a:p>
            <a:fld id="{5CC3E5C4-3E2B-40F1-9F2B-C46CEB0C88DF}" type="slidenum">
              <a:rPr lang="en-CA" smtClean="0"/>
              <a:pPr/>
              <a:t>33</a:t>
            </a:fld>
            <a:endParaRPr lang="en-CA" dirty="0"/>
          </a:p>
        </p:txBody>
      </p:sp>
    </p:spTree>
    <p:extLst>
      <p:ext uri="{BB962C8B-B14F-4D97-AF65-F5344CB8AC3E}">
        <p14:creationId xmlns="" xmlns:p14="http://schemas.microsoft.com/office/powerpoint/2010/main" val="31089335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resource definition?</a:t>
            </a:r>
            <a:endParaRPr lang="en-CA" dirty="0"/>
          </a:p>
        </p:txBody>
      </p:sp>
      <p:sp>
        <p:nvSpPr>
          <p:cNvPr id="3" name="Content Placeholder 2"/>
          <p:cNvSpPr>
            <a:spLocks noGrp="1"/>
          </p:cNvSpPr>
          <p:nvPr>
            <p:ph idx="1"/>
          </p:nvPr>
        </p:nvSpPr>
        <p:spPr/>
        <p:txBody>
          <a:bodyPr/>
          <a:lstStyle/>
          <a:p>
            <a:r>
              <a:rPr lang="en-US" sz="2800" dirty="0" smtClean="0"/>
              <a:t>Each resource defines:</a:t>
            </a:r>
          </a:p>
          <a:p>
            <a:pPr lvl="1"/>
            <a:r>
              <a:rPr lang="en-US" sz="2400" dirty="0" smtClean="0"/>
              <a:t>What elements are part of “core”</a:t>
            </a:r>
          </a:p>
          <a:p>
            <a:pPr lvl="1"/>
            <a:r>
              <a:rPr lang="en-US" sz="2400" dirty="0" smtClean="0"/>
              <a:t>Names</a:t>
            </a:r>
          </a:p>
          <a:p>
            <a:pPr lvl="1"/>
            <a:r>
              <a:rPr lang="en-US" sz="2400" dirty="0" smtClean="0"/>
              <a:t>Definitions</a:t>
            </a:r>
          </a:p>
          <a:p>
            <a:pPr lvl="1"/>
            <a:r>
              <a:rPr lang="en-US" sz="2400" dirty="0" smtClean="0"/>
              <a:t>Cardinality</a:t>
            </a:r>
          </a:p>
          <a:p>
            <a:pPr lvl="1"/>
            <a:r>
              <a:rPr lang="en-US" sz="2400" dirty="0" smtClean="0"/>
              <a:t>Code lists</a:t>
            </a:r>
          </a:p>
          <a:p>
            <a:pPr lvl="1"/>
            <a:r>
              <a:rPr lang="en-US" sz="2400" dirty="0" smtClean="0"/>
              <a:t>Mappings (to RIM, v2 and other specs)</a:t>
            </a:r>
          </a:p>
          <a:p>
            <a:pPr lvl="1"/>
            <a:r>
              <a:rPr lang="en-US" sz="2400" dirty="0" smtClean="0"/>
              <a:t>Constraints</a:t>
            </a:r>
          </a:p>
          <a:p>
            <a:r>
              <a:rPr lang="en-US" sz="2800" dirty="0" smtClean="0"/>
              <a:t>All in a computable form</a:t>
            </a:r>
          </a:p>
          <a:p>
            <a:pPr lvl="1"/>
            <a:r>
              <a:rPr lang="en-US" sz="2400" dirty="0" smtClean="0"/>
              <a:t>Create spec, schemas, reference implementations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34</a:t>
            </a:fld>
            <a:endParaRPr lang="en-CA" dirty="0"/>
          </a:p>
        </p:txBody>
      </p:sp>
    </p:spTree>
    <p:extLst>
      <p:ext uri="{BB962C8B-B14F-4D97-AF65-F5344CB8AC3E}">
        <p14:creationId xmlns="" xmlns:p14="http://schemas.microsoft.com/office/powerpoint/2010/main" val="15921699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35</a:t>
            </a:fld>
            <a:endParaRPr lang="en-CA" dirty="0"/>
          </a:p>
        </p:txBody>
      </p:sp>
      <p:sp>
        <p:nvSpPr>
          <p:cNvPr id="3" name="Title 2"/>
          <p:cNvSpPr>
            <a:spLocks noGrp="1"/>
          </p:cNvSpPr>
          <p:nvPr>
            <p:ph type="title"/>
          </p:nvPr>
        </p:nvSpPr>
        <p:spPr/>
        <p:txBody>
          <a:bodyPr/>
          <a:lstStyle/>
          <a:p>
            <a:r>
              <a:rPr lang="en-US" dirty="0" smtClean="0"/>
              <a:t>(FHIR home)</a:t>
            </a:r>
            <a:endParaRPr lang="en-CA"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6393" y="279501"/>
            <a:ext cx="8590477" cy="62085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Rectangle 4"/>
          <p:cNvSpPr/>
          <p:nvPr/>
        </p:nvSpPr>
        <p:spPr bwMode="auto">
          <a:xfrm>
            <a:off x="7264577" y="491431"/>
            <a:ext cx="1224136" cy="201265"/>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4412957" y="3967356"/>
            <a:ext cx="1599203" cy="1026966"/>
          </a:xfrm>
          <a:prstGeom prst="rect">
            <a:avLst/>
          </a:prstGeom>
          <a:solidFill>
            <a:srgbClr val="00B050">
              <a:alpha val="25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2908093" y="207342"/>
            <a:ext cx="3320091" cy="769441"/>
          </a:xfrm>
          <a:prstGeom prst="rect">
            <a:avLst/>
          </a:prstGeom>
          <a:noFill/>
        </p:spPr>
        <p:txBody>
          <a:bodyPr wrap="square" rtlCol="0">
            <a:spAutoFit/>
          </a:bodyPr>
          <a:lstStyle/>
          <a:p>
            <a:pPr algn="ctr"/>
            <a:r>
              <a:rPr lang="en-US" sz="4400" b="1" dirty="0" smtClean="0">
                <a:solidFill>
                  <a:srgbClr val="FF0000"/>
                </a:solidFill>
              </a:rPr>
              <a:t>hl7.org/</a:t>
            </a:r>
            <a:r>
              <a:rPr lang="en-US" sz="4400" b="1" dirty="0" err="1" smtClean="0">
                <a:solidFill>
                  <a:srgbClr val="FF0000"/>
                </a:solidFill>
              </a:rPr>
              <a:t>fhir</a:t>
            </a:r>
            <a:endParaRPr lang="en-CA" sz="4400" b="1" dirty="0">
              <a:solidFill>
                <a:srgbClr val="FF0000"/>
              </a:solidFill>
            </a:endParaRPr>
          </a:p>
        </p:txBody>
      </p:sp>
    </p:spTree>
    <p:extLst>
      <p:ext uri="{BB962C8B-B14F-4D97-AF65-F5344CB8AC3E}">
        <p14:creationId xmlns="" xmlns:p14="http://schemas.microsoft.com/office/powerpoint/2010/main" val="15072078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5" name="Text Placeholder 4"/>
          <p:cNvSpPr>
            <a:spLocks noGrp="1"/>
          </p:cNvSpPr>
          <p:nvPr>
            <p:ph type="body" idx="1"/>
          </p:nvPr>
        </p:nvSpPr>
        <p:spPr/>
        <p:txBody>
          <a:bodyPr/>
          <a:lstStyle/>
          <a:p>
            <a:r>
              <a:rPr lang="en-CA" dirty="0" smtClean="0"/>
              <a:t>Monday</a:t>
            </a:r>
            <a:endParaRPr lang="en-CA" dirty="0"/>
          </a:p>
        </p:txBody>
      </p:sp>
      <p:sp>
        <p:nvSpPr>
          <p:cNvPr id="6" name="Content Placeholder 5"/>
          <p:cNvSpPr>
            <a:spLocks noGrp="1"/>
          </p:cNvSpPr>
          <p:nvPr>
            <p:ph sz="half" idx="2"/>
          </p:nvPr>
        </p:nvSpPr>
        <p:spPr/>
        <p:txBody>
          <a:bodyPr/>
          <a:lstStyle/>
          <a:p>
            <a:r>
              <a:rPr lang="en-CA" dirty="0" smtClean="0"/>
              <a:t>Why FHIR?</a:t>
            </a:r>
          </a:p>
          <a:p>
            <a:r>
              <a:rPr lang="en-CA" dirty="0" smtClean="0"/>
              <a:t>What makes FHIR different?</a:t>
            </a:r>
          </a:p>
          <a:p>
            <a:pPr lvl="1"/>
            <a:r>
              <a:rPr lang="en-CA" dirty="0" smtClean="0"/>
              <a:t>Core principles</a:t>
            </a:r>
          </a:p>
          <a:p>
            <a:r>
              <a:rPr lang="en-CA" dirty="0" smtClean="0"/>
              <a:t>FHIR Resources</a:t>
            </a:r>
            <a:endParaRPr lang="en-CA" dirty="0"/>
          </a:p>
        </p:txBody>
      </p:sp>
      <p:sp>
        <p:nvSpPr>
          <p:cNvPr id="7" name="Text Placeholder 6"/>
          <p:cNvSpPr>
            <a:spLocks noGrp="1"/>
          </p:cNvSpPr>
          <p:nvPr>
            <p:ph type="body" sz="quarter" idx="3"/>
          </p:nvPr>
        </p:nvSpPr>
        <p:spPr/>
        <p:txBody>
          <a:bodyPr/>
          <a:lstStyle/>
          <a:p>
            <a:r>
              <a:rPr lang="en-CA" dirty="0" smtClean="0"/>
              <a:t>Tuesday</a:t>
            </a:r>
            <a:endParaRPr lang="en-CA" dirty="0"/>
          </a:p>
        </p:txBody>
      </p:sp>
      <p:sp>
        <p:nvSpPr>
          <p:cNvPr id="8" name="Content Placeholder 7"/>
          <p:cNvSpPr>
            <a:spLocks noGrp="1"/>
          </p:cNvSpPr>
          <p:nvPr>
            <p:ph sz="quarter" idx="4"/>
          </p:nvPr>
        </p:nvSpPr>
        <p:spPr/>
        <p:txBody>
          <a:bodyPr/>
          <a:lstStyle/>
          <a:p>
            <a:r>
              <a:rPr lang="en-CA" dirty="0" smtClean="0"/>
              <a:t>How does FHIR Compare?</a:t>
            </a:r>
          </a:p>
          <a:p>
            <a:r>
              <a:rPr lang="en-CA" dirty="0" smtClean="0"/>
              <a:t>FHIR Status</a:t>
            </a:r>
          </a:p>
          <a:p>
            <a:r>
              <a:rPr lang="en-CA" dirty="0" smtClean="0"/>
              <a:t>Where is FHIR being used?</a:t>
            </a:r>
          </a:p>
          <a:p>
            <a:r>
              <a:rPr lang="en-CA" dirty="0" smtClean="0"/>
              <a:t>Risks &amp; Next steps</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36</a:t>
            </a:fld>
            <a:endParaRPr lang="en-CA"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CA" dirty="0" smtClean="0"/>
              <a:t>Power of interfaces</a:t>
            </a:r>
            <a:endParaRPr lang="en-CA" dirty="0"/>
          </a:p>
        </p:txBody>
      </p:sp>
      <p:sp>
        <p:nvSpPr>
          <p:cNvPr id="8" name="Content Placeholder 7"/>
          <p:cNvSpPr>
            <a:spLocks noGrp="1"/>
          </p:cNvSpPr>
          <p:nvPr>
            <p:ph idx="1"/>
          </p:nvPr>
        </p:nvSpPr>
        <p:spPr/>
        <p:txBody>
          <a:bodyPr/>
          <a:lstStyle/>
          <a:p>
            <a:r>
              <a:rPr lang="en-CA" dirty="0" smtClean="0"/>
              <a:t>FHIR’s RESTful interface makes it easier to share data</a:t>
            </a:r>
          </a:p>
          <a:p>
            <a:pPr lvl="1"/>
            <a:r>
              <a:rPr lang="en-CA" dirty="0" smtClean="0"/>
              <a:t>Clients (with authorization/consent) just access the data they need</a:t>
            </a:r>
          </a:p>
          <a:p>
            <a:pPr lvl="1"/>
            <a:r>
              <a:rPr lang="en-CA" dirty="0" smtClean="0"/>
              <a:t>What they do with it is up to them:</a:t>
            </a:r>
          </a:p>
          <a:p>
            <a:pPr lvl="2"/>
            <a:r>
              <a:rPr lang="en-CA" dirty="0" smtClean="0"/>
              <a:t>Analytics, reporting, decision support, personal health record</a:t>
            </a:r>
          </a:p>
          <a:p>
            <a:pPr lvl="1"/>
            <a:r>
              <a:rPr lang="en-CA" dirty="0" smtClean="0"/>
              <a:t>Freeing data can enable new business models and new companies</a:t>
            </a:r>
            <a:endParaRPr lang="en-CA"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Questions?</a:t>
            </a:r>
            <a:endParaRPr lang="en-AU" dirty="0"/>
          </a:p>
        </p:txBody>
      </p:sp>
      <p:sp>
        <p:nvSpPr>
          <p:cNvPr id="3" name="Content Placeholder 2"/>
          <p:cNvSpPr>
            <a:spLocks noGrp="1"/>
          </p:cNvSpPr>
          <p:nvPr>
            <p:ph idx="1"/>
          </p:nvPr>
        </p:nvSpPr>
        <p:spPr/>
        <p:txBody>
          <a:bodyPr/>
          <a:lstStyle/>
          <a:p>
            <a:pPr>
              <a:buNone/>
            </a:pPr>
            <a:r>
              <a:rPr lang="en-AU" sz="2800" dirty="0" smtClean="0">
                <a:hlinkClick r:id="rId2"/>
              </a:rPr>
              <a:t>http://hl7.org/fhir</a:t>
            </a:r>
            <a:r>
              <a:rPr lang="en-AU" sz="2800" dirty="0" smtClean="0"/>
              <a:t>	    	</a:t>
            </a:r>
            <a:r>
              <a:rPr lang="en-AU" sz="2800" dirty="0" smtClean="0">
                <a:hlinkClick r:id="rId3"/>
              </a:rPr>
              <a:t>lmckenzie@gevityinc.com</a:t>
            </a:r>
            <a:endParaRPr lang="en-AU" sz="2800" dirty="0" smtClean="0"/>
          </a:p>
        </p:txBody>
      </p:sp>
      <p:sp>
        <p:nvSpPr>
          <p:cNvPr id="4" name="Slide Number Placeholder 3"/>
          <p:cNvSpPr>
            <a:spLocks noGrp="1"/>
          </p:cNvSpPr>
          <p:nvPr>
            <p:ph type="sldNum" sz="quarter" idx="4"/>
          </p:nvPr>
        </p:nvSpPr>
        <p:spPr/>
        <p:txBody>
          <a:bodyPr/>
          <a:lstStyle/>
          <a:p>
            <a:fld id="{5CC3E5C4-3E2B-40F1-9F2B-C46CEB0C88DF}" type="slidenum">
              <a:rPr lang="en-CA" smtClean="0"/>
              <a:pPr/>
              <a:t>38</a:t>
            </a:fld>
            <a:endParaRPr lang="en-CA" dirty="0"/>
          </a:p>
        </p:txBody>
      </p:sp>
      <p:pic>
        <p:nvPicPr>
          <p:cNvPr id="7" name="Picture 6"/>
          <p:cNvPicPr>
            <a:picLocks noChangeAspect="1"/>
          </p:cNvPicPr>
          <p:nvPr/>
        </p:nvPicPr>
        <p:blipFill rotWithShape="1">
          <a:blip r:embed="rId4" cstate="print">
            <a:extLst>
              <a:ext uri="{28A0092B-C50C-407E-A947-70E740481C1C}">
                <a14:useLocalDpi xmlns=""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44793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Objectives</a:t>
            </a:r>
            <a:endParaRPr lang="en-CA" dirty="0"/>
          </a:p>
        </p:txBody>
      </p:sp>
      <p:sp>
        <p:nvSpPr>
          <p:cNvPr id="3" name="Content Placeholder 2"/>
          <p:cNvSpPr>
            <a:spLocks noGrp="1"/>
          </p:cNvSpPr>
          <p:nvPr>
            <p:ph idx="1"/>
          </p:nvPr>
        </p:nvSpPr>
        <p:spPr/>
        <p:txBody>
          <a:bodyPr/>
          <a:lstStyle/>
          <a:p>
            <a:r>
              <a:rPr lang="en-US" dirty="0" smtClean="0"/>
              <a:t>You should:</a:t>
            </a:r>
          </a:p>
          <a:p>
            <a:pPr lvl="1"/>
            <a:r>
              <a:rPr lang="en-US" dirty="0" smtClean="0"/>
              <a:t>Know where FHIR fits in the broader healthcare landscape, including other HL7 specifications</a:t>
            </a:r>
          </a:p>
          <a:p>
            <a:pPr lvl="1"/>
            <a:r>
              <a:rPr lang="en-US" dirty="0" smtClean="0"/>
              <a:t>Be able to explain what FHIR is to others in your organization</a:t>
            </a:r>
          </a:p>
          <a:p>
            <a:pPr lvl="1"/>
            <a:r>
              <a:rPr lang="en-US" dirty="0" smtClean="0"/>
              <a:t>Be able to evaluate whether and how FHIR is relevant to your organization and within what timelines</a:t>
            </a:r>
          </a:p>
          <a:p>
            <a:pPr lvl="1"/>
            <a:r>
              <a:rPr lang="en-US" dirty="0" smtClean="0"/>
              <a:t>Have a basic picture of what’s happening in the FHIR implementation space right now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 xmlns:p14="http://schemas.microsoft.com/office/powerpoint/2010/main" val="365042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5" name="Text Placeholder 4"/>
          <p:cNvSpPr>
            <a:spLocks noGrp="1"/>
          </p:cNvSpPr>
          <p:nvPr>
            <p:ph type="body" idx="1"/>
          </p:nvPr>
        </p:nvSpPr>
        <p:spPr/>
        <p:txBody>
          <a:bodyPr/>
          <a:lstStyle/>
          <a:p>
            <a:r>
              <a:rPr lang="en-CA" dirty="0" smtClean="0"/>
              <a:t>Monday</a:t>
            </a:r>
            <a:endParaRPr lang="en-CA" dirty="0"/>
          </a:p>
        </p:txBody>
      </p:sp>
      <p:sp>
        <p:nvSpPr>
          <p:cNvPr id="6" name="Content Placeholder 5"/>
          <p:cNvSpPr>
            <a:spLocks noGrp="1"/>
          </p:cNvSpPr>
          <p:nvPr>
            <p:ph sz="half" idx="2"/>
          </p:nvPr>
        </p:nvSpPr>
        <p:spPr/>
        <p:txBody>
          <a:bodyPr/>
          <a:lstStyle/>
          <a:p>
            <a:r>
              <a:rPr lang="en-CA" dirty="0" smtClean="0"/>
              <a:t>Why FHIR?</a:t>
            </a:r>
          </a:p>
          <a:p>
            <a:r>
              <a:rPr lang="en-CA" dirty="0" smtClean="0"/>
              <a:t>What makes FHIR different?</a:t>
            </a:r>
          </a:p>
          <a:p>
            <a:pPr lvl="1"/>
            <a:r>
              <a:rPr lang="en-CA" dirty="0" smtClean="0"/>
              <a:t>Core principles</a:t>
            </a:r>
          </a:p>
          <a:p>
            <a:r>
              <a:rPr lang="en-CA" dirty="0" smtClean="0"/>
              <a:t>FHIR Resources</a:t>
            </a:r>
          </a:p>
          <a:p>
            <a:r>
              <a:rPr lang="en-CA" dirty="0" smtClean="0"/>
              <a:t>Power of an interface</a:t>
            </a:r>
            <a:endParaRPr lang="en-CA" dirty="0"/>
          </a:p>
        </p:txBody>
      </p:sp>
      <p:sp>
        <p:nvSpPr>
          <p:cNvPr id="7" name="Text Placeholder 6"/>
          <p:cNvSpPr>
            <a:spLocks noGrp="1"/>
          </p:cNvSpPr>
          <p:nvPr>
            <p:ph type="body" sz="quarter" idx="3"/>
          </p:nvPr>
        </p:nvSpPr>
        <p:spPr/>
        <p:txBody>
          <a:bodyPr/>
          <a:lstStyle/>
          <a:p>
            <a:r>
              <a:rPr lang="en-CA" dirty="0" smtClean="0"/>
              <a:t>Tuesday</a:t>
            </a:r>
            <a:endParaRPr lang="en-CA" dirty="0"/>
          </a:p>
        </p:txBody>
      </p:sp>
      <p:sp>
        <p:nvSpPr>
          <p:cNvPr id="8" name="Content Placeholder 7"/>
          <p:cNvSpPr>
            <a:spLocks noGrp="1"/>
          </p:cNvSpPr>
          <p:nvPr>
            <p:ph sz="quarter" idx="4"/>
          </p:nvPr>
        </p:nvSpPr>
        <p:spPr/>
        <p:txBody>
          <a:bodyPr/>
          <a:lstStyle/>
          <a:p>
            <a:r>
              <a:rPr lang="en-CA" dirty="0" smtClean="0"/>
              <a:t>How does FHIR Compare?</a:t>
            </a:r>
          </a:p>
          <a:p>
            <a:r>
              <a:rPr lang="en-CA" dirty="0" smtClean="0"/>
              <a:t>FHIR Status</a:t>
            </a:r>
          </a:p>
          <a:p>
            <a:r>
              <a:rPr lang="en-CA" dirty="0" smtClean="0"/>
              <a:t>Where is FHIR being used?</a:t>
            </a:r>
          </a:p>
          <a:p>
            <a:r>
              <a:rPr lang="en-CA" dirty="0" smtClean="0"/>
              <a:t>Risks &amp; Next steps</a:t>
            </a:r>
            <a:endParaRPr lang="en-CA" dirty="0"/>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5</a:t>
            </a:fld>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FHIR?</a:t>
            </a:r>
            <a:endParaRPr lang="en-CA" dirty="0"/>
          </a:p>
        </p:txBody>
      </p:sp>
      <p:sp>
        <p:nvSpPr>
          <p:cNvPr id="6" name="Text Placeholder 5"/>
          <p:cNvSpPr>
            <a:spLocks noGrp="1"/>
          </p:cNvSpPr>
          <p:nvPr>
            <p:ph type="body" idx="1"/>
          </p:nvPr>
        </p:nvSpPr>
        <p:spPr/>
        <p:txBody>
          <a:bodyPr/>
          <a:lstStyle/>
          <a:p>
            <a:endParaRPr lang="en-CA" dirty="0"/>
          </a:p>
        </p:txBody>
      </p:sp>
    </p:spTree>
    <p:extLst>
      <p:ext uri="{BB962C8B-B14F-4D97-AF65-F5344CB8AC3E}">
        <p14:creationId xmlns="" xmlns:p14="http://schemas.microsoft.com/office/powerpoint/2010/main" val="4187661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014" y="5949280"/>
            <a:ext cx="6552728" cy="532070"/>
          </a:xfrm>
        </p:spPr>
        <p:txBody>
          <a:bodyPr anchor="b"/>
          <a:lstStyle/>
          <a:p>
            <a:r>
              <a:rPr lang="en-US" sz="2400" dirty="0">
                <a:solidFill>
                  <a:schemeClr val="tx1"/>
                </a:solidFill>
              </a:rPr>
              <a:t>http://</a:t>
            </a:r>
            <a:r>
              <a:rPr lang="en-US" sz="2400" dirty="0" smtClean="0">
                <a:solidFill>
                  <a:schemeClr val="tx1"/>
                </a:solidFill>
              </a:rPr>
              <a:t>xkcd.com/927</a:t>
            </a:r>
            <a:endParaRPr lang="en-CA" sz="2400" dirty="0">
              <a:solidFill>
                <a:schemeClr val="tx1"/>
              </a:solidFill>
            </a:endParaRPr>
          </a:p>
        </p:txBody>
      </p:sp>
      <p:pic>
        <p:nvPicPr>
          <p:cNvPr id="1026" name="Picture 2" descr="Standard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404664"/>
            <a:ext cx="8403814" cy="475656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53252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Existing standards and bodies</a:t>
            </a:r>
            <a:endParaRPr lang="en-CA" dirty="0"/>
          </a:p>
        </p:txBody>
      </p:sp>
      <p:sp>
        <p:nvSpPr>
          <p:cNvPr id="5" name="Content Placeholder 4"/>
          <p:cNvSpPr>
            <a:spLocks noGrp="1"/>
          </p:cNvSpPr>
          <p:nvPr>
            <p:ph idx="1"/>
          </p:nvPr>
        </p:nvSpPr>
        <p:spPr/>
        <p:txBody>
          <a:bodyPr/>
          <a:lstStyle/>
          <a:p>
            <a:r>
              <a:rPr lang="en-US" sz="2800" dirty="0" smtClean="0"/>
              <a:t>HL7 – v2, v3, CDA</a:t>
            </a:r>
          </a:p>
          <a:p>
            <a:r>
              <a:rPr lang="en-US" sz="2800" dirty="0"/>
              <a:t>OpenEHR</a:t>
            </a:r>
          </a:p>
          <a:p>
            <a:r>
              <a:rPr lang="en-US" sz="2800" dirty="0" smtClean="0"/>
              <a:t>CDISC – SDTM, ADAM, define.xml</a:t>
            </a:r>
          </a:p>
          <a:p>
            <a:r>
              <a:rPr lang="en-US" sz="2800" dirty="0" smtClean="0"/>
              <a:t>X12</a:t>
            </a:r>
          </a:p>
          <a:p>
            <a:r>
              <a:rPr lang="en-US" sz="2800" dirty="0" smtClean="0"/>
              <a:t>CTS</a:t>
            </a:r>
          </a:p>
          <a:p>
            <a:r>
              <a:rPr lang="en-US" sz="2800" dirty="0" smtClean="0"/>
              <a:t>ISO – 11179, 21090, etc.</a:t>
            </a:r>
          </a:p>
          <a:p>
            <a:r>
              <a:rPr lang="en-US" sz="2800" dirty="0" smtClean="0"/>
              <a:t>DICOM</a:t>
            </a:r>
          </a:p>
          <a:p>
            <a:r>
              <a:rPr lang="en-US" sz="2800" dirty="0" smtClean="0"/>
              <a:t>W3C – </a:t>
            </a:r>
            <a:r>
              <a:rPr lang="en-US" sz="2800" dirty="0" err="1" smtClean="0"/>
              <a:t>Xforms</a:t>
            </a:r>
            <a:r>
              <a:rPr lang="en-US" sz="2800" dirty="0" smtClean="0"/>
              <a:t>, XSD</a:t>
            </a:r>
          </a:p>
          <a:p>
            <a:r>
              <a:rPr lang="en-US" sz="2800" dirty="0" smtClean="0"/>
              <a:t>Many others</a:t>
            </a:r>
          </a:p>
        </p:txBody>
      </p:sp>
      <p:sp>
        <p:nvSpPr>
          <p:cNvPr id="2" name="Slide Number Placeholder 1"/>
          <p:cNvSpPr>
            <a:spLocks noGrp="1"/>
          </p:cNvSpPr>
          <p:nvPr>
            <p:ph type="sldNum" sz="quarter" idx="4"/>
          </p:nvPr>
        </p:nvSpPr>
        <p:spPr/>
        <p:txBody>
          <a:bodyPr/>
          <a:lstStyle/>
          <a:p>
            <a:fld id="{5CC3E5C4-3E2B-40F1-9F2B-C46CEB0C88DF}" type="slidenum">
              <a:rPr lang="en-CA" smtClean="0"/>
              <a:pPr/>
              <a:t>8</a:t>
            </a:fld>
            <a:endParaRPr lang="en-CA" dirty="0"/>
          </a:p>
        </p:txBody>
      </p:sp>
      <p:sp>
        <p:nvSpPr>
          <p:cNvPr id="6" name="TextBox 5"/>
          <p:cNvSpPr txBox="1"/>
          <p:nvPr/>
        </p:nvSpPr>
        <p:spPr>
          <a:xfrm>
            <a:off x="1331640" y="3412499"/>
            <a:ext cx="6571030" cy="646331"/>
          </a:xfrm>
          <a:prstGeom prst="rect">
            <a:avLst/>
          </a:prstGeom>
          <a:solidFill>
            <a:schemeClr val="bg1"/>
          </a:solidFill>
        </p:spPr>
        <p:txBody>
          <a:bodyPr wrap="none" rtlCol="0">
            <a:spAutoFit/>
          </a:bodyPr>
          <a:lstStyle/>
          <a:p>
            <a:r>
              <a:rPr lang="en-US" sz="3600" b="1" dirty="0" smtClean="0">
                <a:solidFill>
                  <a:srgbClr val="C00000"/>
                </a:solidFill>
              </a:rPr>
              <a:t>Do we really need one more?</a:t>
            </a:r>
            <a:endParaRPr lang="en-CA" sz="3600" b="1" dirty="0">
              <a:solidFill>
                <a:srgbClr val="C00000"/>
              </a:solidFill>
            </a:endParaRPr>
          </a:p>
        </p:txBody>
      </p:sp>
    </p:spTree>
    <p:extLst>
      <p:ext uri="{BB962C8B-B14F-4D97-AF65-F5344CB8AC3E}">
        <p14:creationId xmlns="" xmlns:p14="http://schemas.microsoft.com/office/powerpoint/2010/main" val="19039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a:t>
            </a:r>
            <a:endParaRPr lang="en-CA" dirty="0"/>
          </a:p>
        </p:txBody>
      </p:sp>
      <p:sp>
        <p:nvSpPr>
          <p:cNvPr id="3" name="Content Placeholder 2"/>
          <p:cNvSpPr>
            <a:spLocks noGrp="1"/>
          </p:cNvSpPr>
          <p:nvPr>
            <p:ph idx="1"/>
          </p:nvPr>
        </p:nvSpPr>
        <p:spPr/>
        <p:txBody>
          <a:bodyPr/>
          <a:lstStyle/>
          <a:p>
            <a:r>
              <a:rPr lang="en-US" dirty="0" smtClean="0"/>
              <a:t>Has been a need to share healthcare information electronically for a long time</a:t>
            </a:r>
          </a:p>
          <a:p>
            <a:pPr lvl="1"/>
            <a:r>
              <a:rPr lang="en-US" dirty="0" smtClean="0"/>
              <a:t>HL7 v2 is nearly 30 years old</a:t>
            </a:r>
          </a:p>
          <a:p>
            <a:r>
              <a:rPr lang="en-US" dirty="0" smtClean="0"/>
              <a:t>Increasing pressure to broaden scope of sharing</a:t>
            </a:r>
          </a:p>
          <a:p>
            <a:pPr lvl="1"/>
            <a:r>
              <a:rPr lang="en-US" dirty="0" smtClean="0"/>
              <a:t>Across organizations, disciplines, even borders</a:t>
            </a:r>
          </a:p>
          <a:p>
            <a:pPr lvl="1"/>
            <a:r>
              <a:rPr lang="en-US" dirty="0" smtClean="0"/>
              <a:t>Mobile &amp; cloud-based applications</a:t>
            </a:r>
          </a:p>
          <a:p>
            <a:pPr lvl="1"/>
            <a:r>
              <a:rPr lang="en-US" dirty="0" smtClean="0"/>
              <a:t>Faster – integration in days or weeks, not months or years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spTree>
    <p:extLst>
      <p:ext uri="{BB962C8B-B14F-4D97-AF65-F5344CB8AC3E}">
        <p14:creationId xmlns="" xmlns:p14="http://schemas.microsoft.com/office/powerpoint/2010/main" val="119728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8844</TotalTime>
  <Words>2158</Words>
  <Application>Microsoft Office PowerPoint</Application>
  <PresentationFormat>On-screen Show (4:3)</PresentationFormat>
  <Paragraphs>393</Paragraphs>
  <Slides>38</Slides>
  <Notes>23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Refined</vt:lpstr>
      <vt:lpstr>FHIR for Executives (1 of 2)</vt:lpstr>
      <vt:lpstr>This presentation</vt:lpstr>
      <vt:lpstr>Who am I?</vt:lpstr>
      <vt:lpstr>Tutorial Objectives</vt:lpstr>
      <vt:lpstr>Outline</vt:lpstr>
      <vt:lpstr>WHY FHIR?</vt:lpstr>
      <vt:lpstr>http://xkcd.com/927</vt:lpstr>
      <vt:lpstr>Existing standards and bodies</vt:lpstr>
      <vt:lpstr>The Need</vt:lpstr>
      <vt:lpstr>What we have – v2</vt:lpstr>
      <vt:lpstr>What we have – v3</vt:lpstr>
      <vt:lpstr>What we have - CDA</vt:lpstr>
      <vt:lpstr>So I should drop everything and use FHIR?</vt:lpstr>
      <vt:lpstr>What is FHIR?</vt:lpstr>
      <vt:lpstr>The acronym</vt:lpstr>
      <vt:lpstr>Genesis of FHIR</vt:lpstr>
      <vt:lpstr>FHIR – Key differences</vt:lpstr>
      <vt:lpstr>Implementer Focus</vt:lpstr>
      <vt:lpstr>Support “Common” Scenarios</vt:lpstr>
      <vt:lpstr>Example – ISO AD type</vt:lpstr>
      <vt:lpstr>Example – FHIR Address</vt:lpstr>
      <vt:lpstr>Won’t extensions break interoperability?</vt:lpstr>
      <vt:lpstr>Web technologies</vt:lpstr>
      <vt:lpstr>Paradigms</vt:lpstr>
      <vt:lpstr>Architectures</vt:lpstr>
      <vt:lpstr>FHIR – Bottom line</vt:lpstr>
      <vt:lpstr>FHIR Resources</vt:lpstr>
      <vt:lpstr>FHIR solutions</vt:lpstr>
      <vt:lpstr>Resources</vt:lpstr>
      <vt:lpstr>What’s a Resource?</vt:lpstr>
      <vt:lpstr>Resource anatomy</vt:lpstr>
      <vt:lpstr>Patient resource instance</vt:lpstr>
      <vt:lpstr>Why resources?</vt:lpstr>
      <vt:lpstr>What’s in a resource definition?</vt:lpstr>
      <vt:lpstr>(FHIR home)</vt:lpstr>
      <vt:lpstr>Outline</vt:lpstr>
      <vt:lpstr>Power of interfaces</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263</cp:revision>
  <dcterms:created xsi:type="dcterms:W3CDTF">2012-12-03T20:41:34Z</dcterms:created>
  <dcterms:modified xsi:type="dcterms:W3CDTF">2014-10-21T13:34:07Z</dcterms:modified>
</cp:coreProperties>
</file>