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65"/>
  </p:notesMasterIdLst>
  <p:sldIdLst>
    <p:sldId id="256" r:id="rId2"/>
    <p:sldId id="443" r:id="rId3"/>
    <p:sldId id="445" r:id="rId4"/>
    <p:sldId id="446" r:id="rId5"/>
    <p:sldId id="448" r:id="rId6"/>
    <p:sldId id="449" r:id="rId7"/>
    <p:sldId id="450" r:id="rId8"/>
    <p:sldId id="451" r:id="rId9"/>
    <p:sldId id="447" r:id="rId10"/>
    <p:sldId id="452" r:id="rId11"/>
    <p:sldId id="453" r:id="rId12"/>
    <p:sldId id="455" r:id="rId13"/>
    <p:sldId id="456" r:id="rId14"/>
    <p:sldId id="457" r:id="rId15"/>
    <p:sldId id="459" r:id="rId16"/>
    <p:sldId id="460" r:id="rId17"/>
    <p:sldId id="458" r:id="rId18"/>
    <p:sldId id="462" r:id="rId19"/>
    <p:sldId id="461" r:id="rId20"/>
    <p:sldId id="463" r:id="rId21"/>
    <p:sldId id="464" r:id="rId22"/>
    <p:sldId id="465" r:id="rId23"/>
    <p:sldId id="466" r:id="rId24"/>
    <p:sldId id="467" r:id="rId25"/>
    <p:sldId id="468" r:id="rId26"/>
    <p:sldId id="470" r:id="rId27"/>
    <p:sldId id="471" r:id="rId28"/>
    <p:sldId id="472" r:id="rId29"/>
    <p:sldId id="473" r:id="rId30"/>
    <p:sldId id="474" r:id="rId31"/>
    <p:sldId id="469" r:id="rId32"/>
    <p:sldId id="475" r:id="rId33"/>
    <p:sldId id="476" r:id="rId34"/>
    <p:sldId id="477" r:id="rId35"/>
    <p:sldId id="479" r:id="rId36"/>
    <p:sldId id="480" r:id="rId37"/>
    <p:sldId id="481" r:id="rId38"/>
    <p:sldId id="482" r:id="rId39"/>
    <p:sldId id="483" r:id="rId40"/>
    <p:sldId id="484" r:id="rId41"/>
    <p:sldId id="486" r:id="rId42"/>
    <p:sldId id="490" r:id="rId43"/>
    <p:sldId id="487" r:id="rId44"/>
    <p:sldId id="488" r:id="rId45"/>
    <p:sldId id="489" r:id="rId46"/>
    <p:sldId id="491" r:id="rId47"/>
    <p:sldId id="493" r:id="rId48"/>
    <p:sldId id="478" r:id="rId49"/>
    <p:sldId id="454" r:id="rId50"/>
    <p:sldId id="485" r:id="rId51"/>
    <p:sldId id="494" r:id="rId52"/>
    <p:sldId id="495" r:id="rId53"/>
    <p:sldId id="496" r:id="rId54"/>
    <p:sldId id="497" r:id="rId55"/>
    <p:sldId id="498" r:id="rId56"/>
    <p:sldId id="499" r:id="rId57"/>
    <p:sldId id="500" r:id="rId58"/>
    <p:sldId id="501" r:id="rId59"/>
    <p:sldId id="502" r:id="rId60"/>
    <p:sldId id="503" r:id="rId61"/>
    <p:sldId id="504" r:id="rId62"/>
    <p:sldId id="505" r:id="rId63"/>
    <p:sldId id="506"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5EF9ED5-F3D3-4D5F-B5E9-EDAD059DB40E}">
          <p14:sldIdLst>
            <p14:sldId id="256"/>
            <p14:sldId id="443"/>
            <p14:sldId id="445"/>
            <p14:sldId id="446"/>
            <p14:sldId id="448"/>
            <p14:sldId id="449"/>
            <p14:sldId id="450"/>
            <p14:sldId id="451"/>
            <p14:sldId id="447"/>
            <p14:sldId id="452"/>
            <p14:sldId id="453"/>
            <p14:sldId id="455"/>
            <p14:sldId id="456"/>
            <p14:sldId id="457"/>
            <p14:sldId id="459"/>
            <p14:sldId id="460"/>
            <p14:sldId id="458"/>
            <p14:sldId id="462"/>
            <p14:sldId id="461"/>
            <p14:sldId id="463"/>
            <p14:sldId id="464"/>
            <p14:sldId id="465"/>
            <p14:sldId id="466"/>
            <p14:sldId id="467"/>
            <p14:sldId id="468"/>
            <p14:sldId id="470"/>
            <p14:sldId id="471"/>
            <p14:sldId id="472"/>
            <p14:sldId id="473"/>
            <p14:sldId id="474"/>
            <p14:sldId id="469"/>
            <p14:sldId id="475"/>
            <p14:sldId id="476"/>
            <p14:sldId id="477"/>
            <p14:sldId id="479"/>
            <p14:sldId id="480"/>
            <p14:sldId id="481"/>
            <p14:sldId id="482"/>
            <p14:sldId id="483"/>
            <p14:sldId id="484"/>
            <p14:sldId id="486"/>
            <p14:sldId id="490"/>
            <p14:sldId id="487"/>
            <p14:sldId id="488"/>
            <p14:sldId id="489"/>
            <p14:sldId id="491"/>
            <p14:sldId id="493"/>
            <p14:sldId id="478"/>
            <p14:sldId id="454"/>
            <p14:sldId id="485"/>
            <p14:sldId id="494"/>
            <p14:sldId id="495"/>
            <p14:sldId id="496"/>
            <p14:sldId id="497"/>
            <p14:sldId id="498"/>
            <p14:sldId id="499"/>
            <p14:sldId id="500"/>
            <p14:sldId id="501"/>
            <p14:sldId id="502"/>
            <p14:sldId id="503"/>
            <p14:sldId id="504"/>
            <p14:sldId id="505"/>
            <p14:sldId id="506"/>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5" autoAdjust="0"/>
    <p:restoredTop sz="86433" autoAdjust="0"/>
  </p:normalViewPr>
  <p:slideViewPr>
    <p:cSldViewPr>
      <p:cViewPr varScale="1">
        <p:scale>
          <a:sx n="115" d="100"/>
          <a:sy n="115" d="100"/>
        </p:scale>
        <p:origin x="-1512" y="-108"/>
      </p:cViewPr>
      <p:guideLst>
        <p:guide orient="horz" pos="2160"/>
        <p:guide pos="2880"/>
      </p:guideLst>
    </p:cSldViewPr>
  </p:slideViewPr>
  <p:outlineViewPr>
    <p:cViewPr>
      <p:scale>
        <a:sx n="33" d="100"/>
        <a:sy n="33" d="100"/>
      </p:scale>
      <p:origin x="0" y="22110"/>
    </p:cViewPr>
  </p:outlineViewPr>
  <p:notesTextViewPr>
    <p:cViewPr>
      <p:scale>
        <a:sx n="1" d="1"/>
        <a:sy n="1" d="1"/>
      </p:scale>
      <p:origin x="0" y="0"/>
    </p:cViewPr>
  </p:notesTextViewPr>
  <p:sorterViewPr>
    <p:cViewPr>
      <p:scale>
        <a:sx n="98" d="100"/>
        <a:sy n="98" d="100"/>
      </p:scale>
      <p:origin x="0" y="219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t>25/11/2014</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2400" y="152400"/>
            <a:ext cx="8839200" cy="6477000"/>
            <a:chOff x="240" y="288"/>
            <a:chExt cx="5290" cy="3504"/>
          </a:xfrm>
        </p:grpSpPr>
        <p:sp>
          <p:nvSpPr>
            <p:cNvPr id="5" name="Rectangle 3"/>
            <p:cNvSpPr>
              <a:spLocks noChangeArrowheads="1"/>
            </p:cNvSpPr>
            <p:nvPr/>
          </p:nvSpPr>
          <p:spPr bwMode="blackWhite">
            <a:xfrm>
              <a:off x="240" y="288"/>
              <a:ext cx="5290" cy="3504"/>
            </a:xfrm>
            <a:prstGeom prst="rect">
              <a:avLst/>
            </a:prstGeom>
            <a:solidFill>
              <a:schemeClr val="bg1"/>
            </a:solidFill>
            <a:ln w="508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6" name="Rectangle 4"/>
            <p:cNvSpPr>
              <a:spLocks noChangeArrowheads="1"/>
            </p:cNvSpPr>
            <p:nvPr/>
          </p:nvSpPr>
          <p:spPr bwMode="auto">
            <a:xfrm>
              <a:off x="285" y="336"/>
              <a:ext cx="5184" cy="3408"/>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7" name="Line 5"/>
            <p:cNvSpPr>
              <a:spLocks noChangeShapeType="1"/>
            </p:cNvSpPr>
            <p:nvPr/>
          </p:nvSpPr>
          <p:spPr bwMode="auto">
            <a:xfrm>
              <a:off x="576" y="2256"/>
              <a:ext cx="460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grpSp>
      <p:sp>
        <p:nvSpPr>
          <p:cNvPr id="8" name="Rectangle 12"/>
          <p:cNvSpPr>
            <a:spLocks noChangeArrowheads="1"/>
          </p:cNvSpPr>
          <p:nvPr/>
        </p:nvSpPr>
        <p:spPr bwMode="auto">
          <a:xfrm>
            <a:off x="0" y="6629400"/>
            <a:ext cx="91440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t>       © 2014 HL7 ® </a:t>
            </a:r>
            <a:r>
              <a:rPr lang="en-US" sz="800" b="1" dirty="0"/>
              <a:t>International. </a:t>
            </a:r>
            <a:r>
              <a:rPr lang="en-US" sz="800" b="1" dirty="0" smtClean="0"/>
              <a:t>Licensed</a:t>
            </a:r>
            <a:r>
              <a:rPr lang="en-US" sz="800" b="1" baseline="0" dirty="0" smtClean="0"/>
              <a:t> under Creative Commons</a:t>
            </a:r>
            <a:r>
              <a:rPr lang="en-US" sz="800" b="1" dirty="0" smtClean="0"/>
              <a:t>. </a:t>
            </a:r>
            <a:r>
              <a:rPr lang="en-US" sz="800" b="1" dirty="0"/>
              <a:t>HL7 </a:t>
            </a:r>
            <a:r>
              <a:rPr lang="en-US" sz="800" b="1" dirty="0" smtClean="0"/>
              <a:t>&amp; Health </a:t>
            </a:r>
            <a:r>
              <a:rPr lang="en-US" sz="800" b="1" dirty="0"/>
              <a:t>Level Seven are registered trademarks of Health Level Seven International. Reg. U.S. TM Office.</a:t>
            </a:r>
          </a:p>
        </p:txBody>
      </p:sp>
      <p:pic>
        <p:nvPicPr>
          <p:cNvPr id="9" name="Picture 13"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6"/>
          <p:cNvSpPr>
            <a:spLocks noGrp="1" noChangeArrowheads="1"/>
          </p:cNvSpPr>
          <p:nvPr>
            <p:ph type="ctrTitle"/>
          </p:nvPr>
        </p:nvSpPr>
        <p:spPr>
          <a:xfrm>
            <a:off x="1219200" y="838200"/>
            <a:ext cx="6781800" cy="2559050"/>
          </a:xfrm>
        </p:spPr>
        <p:txBody>
          <a:bodyPr anchorCtr="1"/>
          <a:lstStyle>
            <a:lvl1pPr algn="ctr">
              <a:defRPr sz="5600"/>
            </a:lvl1pPr>
          </a:lstStyle>
          <a:p>
            <a:pPr lvl="0"/>
            <a:r>
              <a:rPr lang="en-US" noProof="0" smtClean="0"/>
              <a:t>Click to edit Master title style</a:t>
            </a:r>
          </a:p>
        </p:txBody>
      </p:sp>
      <p:sp>
        <p:nvSpPr>
          <p:cNvPr id="33799"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smtClean="0"/>
              <a:t>Click to edit Master subtitle style</a:t>
            </a: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7071" t="19101" r="26890" b="29814"/>
          <a:stretch/>
        </p:blipFill>
        <p:spPr>
          <a:xfrm>
            <a:off x="6804248" y="260648"/>
            <a:ext cx="2034746" cy="1252151"/>
          </a:xfrm>
          <a:prstGeom prst="rect">
            <a:avLst/>
          </a:prstGeom>
        </p:spPr>
      </p:pic>
      <p:pic>
        <p:nvPicPr>
          <p:cNvPr id="11" name="Picture 4" descr="Creative Commons Licenc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077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84791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14967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0B28E9D-3CEE-486F-A206-EFE1C8FEDB35}" type="datetimeFigureOut">
              <a:rPr lang="en-AU" smtClean="0"/>
              <a:t>25/11/2014</a:t>
            </a:fld>
            <a:endParaRPr lang="en-AU"/>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AU"/>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0314A9B2-8410-4030-A3B7-DB3540CCBAB7}" type="slidenum">
              <a:rPr lang="en-AU" smtClean="0"/>
              <a:t>‹#›</a:t>
            </a:fld>
            <a:endParaRPr lang="en-AU"/>
          </a:p>
        </p:txBody>
      </p:sp>
    </p:spTree>
    <p:extLst>
      <p:ext uri="{BB962C8B-B14F-4D97-AF65-F5344CB8AC3E}">
        <p14:creationId xmlns:p14="http://schemas.microsoft.com/office/powerpoint/2010/main" val="3370641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7"/>
          <p:cNvSpPr>
            <a:spLocks noGrp="1" noChangeArrowheads="1"/>
          </p:cNvSpPr>
          <p:nvPr>
            <p:ph type="body" idx="1"/>
          </p:nvPr>
        </p:nvSpPr>
        <p:spPr bwMode="auto">
          <a:xfrm>
            <a:off x="381000" y="1828800"/>
            <a:ext cx="8382000" cy="44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13"/>
          <p:cNvSpPr>
            <a:spLocks noChangeArrowheads="1"/>
          </p:cNvSpPr>
          <p:nvPr/>
        </p:nvSpPr>
        <p:spPr bwMode="auto">
          <a:xfrm>
            <a:off x="228600"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t>© 2014 HL7 ® International. Licensed</a:t>
            </a:r>
            <a:r>
              <a:rPr lang="en-US" sz="800" b="1" baseline="0" dirty="0" smtClean="0"/>
              <a:t> under Creative Commons</a:t>
            </a:r>
            <a:r>
              <a:rPr lang="en-US" sz="800" b="1" dirty="0" smtClean="0"/>
              <a:t>. HL7 &amp; Health Level Seven are registered trademarks of Health Level Seven International. Reg. U.S. TM Office.</a:t>
            </a:r>
            <a:endParaRPr lang="en-US" sz="800" b="1" dirty="0"/>
          </a:p>
        </p:txBody>
      </p:sp>
      <p:pic>
        <p:nvPicPr>
          <p:cNvPr id="9" name="Picture 8"/>
          <p:cNvPicPr>
            <a:picLocks noChangeAspect="1"/>
          </p:cNvPicPr>
          <p:nvPr userDrawn="1"/>
        </p:nvPicPr>
        <p:blipFill rotWithShape="1">
          <a:blip r:embed="rId10">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hyperlink" Target="http://hl7.org/documentcenter/public/standards/FHIR/validator.zip" TargetMode="Externa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fhir.healthintersections.com.au/open"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emf"/></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7.emf"/></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9.emf"/></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Profiles and Validation</a:t>
            </a:r>
            <a:endParaRPr lang="en-AU" dirty="0"/>
          </a:p>
        </p:txBody>
      </p:sp>
      <p:sp>
        <p:nvSpPr>
          <p:cNvPr id="3" name="Subtitle 2"/>
          <p:cNvSpPr>
            <a:spLocks noGrp="1"/>
          </p:cNvSpPr>
          <p:nvPr>
            <p:ph type="subTitle" idx="1"/>
          </p:nvPr>
        </p:nvSpPr>
        <p:spPr/>
        <p:txBody>
          <a:bodyPr/>
          <a:lstStyle/>
          <a:p>
            <a:r>
              <a:rPr lang="en-AU" dirty="0" smtClean="0"/>
              <a:t>Grahame Grieve</a:t>
            </a:r>
          </a:p>
          <a:p>
            <a:r>
              <a:rPr lang="en-AU" dirty="0" smtClean="0"/>
              <a:t>FHIR Developer Days</a:t>
            </a:r>
          </a:p>
          <a:p>
            <a:r>
              <a:rPr lang="en-AU" dirty="0" smtClean="0"/>
              <a:t>November 26, 2014</a:t>
            </a:r>
            <a:endParaRPr lang="en-AU" dirty="0"/>
          </a:p>
        </p:txBody>
      </p:sp>
    </p:spTree>
    <p:extLst>
      <p:ext uri="{BB962C8B-B14F-4D97-AF65-F5344CB8AC3E}">
        <p14:creationId xmlns:p14="http://schemas.microsoft.com/office/powerpoint/2010/main" val="3495855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Use cases</a:t>
            </a:r>
            <a:endParaRPr lang="en-AU" dirty="0"/>
          </a:p>
        </p:txBody>
      </p:sp>
      <p:sp>
        <p:nvSpPr>
          <p:cNvPr id="3" name="Content Placeholder 2"/>
          <p:cNvSpPr>
            <a:spLocks noGrp="1"/>
          </p:cNvSpPr>
          <p:nvPr>
            <p:ph idx="1"/>
          </p:nvPr>
        </p:nvSpPr>
        <p:spPr/>
        <p:txBody>
          <a:bodyPr/>
          <a:lstStyle/>
          <a:p>
            <a:r>
              <a:rPr lang="en-AU" dirty="0" smtClean="0"/>
              <a:t>Application Statement of Functionality</a:t>
            </a:r>
          </a:p>
          <a:p>
            <a:r>
              <a:rPr lang="en-AU" dirty="0" smtClean="0"/>
              <a:t>Domain Specialist Guidance</a:t>
            </a:r>
          </a:p>
          <a:p>
            <a:r>
              <a:rPr lang="en-AU" dirty="0" smtClean="0"/>
              <a:t>Purchaser’s/Integrator’s statement of intent</a:t>
            </a:r>
          </a:p>
          <a:p>
            <a:r>
              <a:rPr lang="en-AU" dirty="0" smtClean="0"/>
              <a:t>Regional/National statement of agreements</a:t>
            </a:r>
          </a:p>
          <a:p>
            <a:endParaRPr lang="en-AU" dirty="0"/>
          </a:p>
          <a:p>
            <a:endParaRPr lang="en-AU" dirty="0" smtClean="0"/>
          </a:p>
          <a:p>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10</a:t>
            </a:fld>
            <a:endParaRPr lang="en-CA" dirty="0"/>
          </a:p>
        </p:txBody>
      </p:sp>
    </p:spTree>
    <p:extLst>
      <p:ext uri="{BB962C8B-B14F-4D97-AF65-F5344CB8AC3E}">
        <p14:creationId xmlns:p14="http://schemas.microsoft.com/office/powerpoint/2010/main" val="2223681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Conformance Layer</a:t>
            </a:r>
            <a:endParaRPr lang="en-AU" dirty="0"/>
          </a:p>
        </p:txBody>
      </p:sp>
      <p:sp>
        <p:nvSpPr>
          <p:cNvPr id="3" name="Content Placeholder 2"/>
          <p:cNvSpPr>
            <a:spLocks noGrp="1"/>
          </p:cNvSpPr>
          <p:nvPr>
            <p:ph idx="1"/>
          </p:nvPr>
        </p:nvSpPr>
        <p:spPr/>
        <p:txBody>
          <a:bodyPr/>
          <a:lstStyle/>
          <a:p>
            <a:r>
              <a:rPr lang="en-AU" dirty="0" smtClean="0"/>
              <a:t>Value set – definitions of codes and sets of codes</a:t>
            </a:r>
          </a:p>
          <a:p>
            <a:r>
              <a:rPr lang="en-AU" dirty="0" smtClean="0"/>
              <a:t>Profile – statement of how a resource is used</a:t>
            </a:r>
          </a:p>
          <a:p>
            <a:r>
              <a:rPr lang="en-AU" dirty="0" smtClean="0"/>
              <a:t>Conformance – statement of how a system behaves (client or server)</a:t>
            </a:r>
          </a:p>
          <a:p>
            <a:r>
              <a:rPr lang="en-AU" dirty="0" smtClean="0"/>
              <a:t>Concept Map – maps from one system to another (codes or fields)</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spTree>
    <p:extLst>
      <p:ext uri="{BB962C8B-B14F-4D97-AF65-F5344CB8AC3E}">
        <p14:creationId xmlns:p14="http://schemas.microsoft.com/office/powerpoint/2010/main" val="3290841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Value Set</a:t>
            </a:r>
            <a:endParaRPr lang="en-AU" dirty="0"/>
          </a:p>
        </p:txBody>
      </p:sp>
      <p:sp>
        <p:nvSpPr>
          <p:cNvPr id="3" name="Content Placeholder 2"/>
          <p:cNvSpPr>
            <a:spLocks noGrp="1"/>
          </p:cNvSpPr>
          <p:nvPr>
            <p:ph idx="1"/>
          </p:nvPr>
        </p:nvSpPr>
        <p:spPr/>
        <p:txBody>
          <a:bodyPr/>
          <a:lstStyle/>
          <a:p>
            <a:r>
              <a:rPr lang="en-AU" dirty="0" smtClean="0"/>
              <a:t>Describe a set of concepts</a:t>
            </a:r>
          </a:p>
          <a:p>
            <a:pPr lvl="1"/>
            <a:r>
              <a:rPr lang="en-AU" dirty="0" smtClean="0"/>
              <a:t>Can include codes from LOINC, SNOMED CT </a:t>
            </a:r>
            <a:r>
              <a:rPr lang="en-AU" dirty="0" err="1" smtClean="0"/>
              <a:t>etc</a:t>
            </a:r>
            <a:endParaRPr lang="en-AU" dirty="0" smtClean="0"/>
          </a:p>
          <a:p>
            <a:pPr lvl="2"/>
            <a:r>
              <a:rPr lang="en-AU" dirty="0" smtClean="0"/>
              <a:t>By listing them, or by their properties</a:t>
            </a:r>
          </a:p>
          <a:p>
            <a:pPr lvl="1"/>
            <a:r>
              <a:rPr lang="en-AU" dirty="0" smtClean="0"/>
              <a:t>Can define their own codes</a:t>
            </a:r>
          </a:p>
          <a:p>
            <a:pPr lvl="1"/>
            <a:r>
              <a:rPr lang="en-AU" dirty="0" smtClean="0"/>
              <a:t>Can add descriptions to codes</a:t>
            </a:r>
          </a:p>
          <a:p>
            <a:pPr lvl="1"/>
            <a:r>
              <a:rPr lang="en-AU" dirty="0" smtClean="0"/>
              <a:t>Basis for a terminology service</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spTree>
    <p:extLst>
      <p:ext uri="{BB962C8B-B14F-4D97-AF65-F5344CB8AC3E}">
        <p14:creationId xmlns:p14="http://schemas.microsoft.com/office/powerpoint/2010/main" val="2353290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Profile</a:t>
            </a:r>
            <a:endParaRPr lang="en-AU" dirty="0"/>
          </a:p>
        </p:txBody>
      </p:sp>
      <p:sp>
        <p:nvSpPr>
          <p:cNvPr id="3" name="Content Placeholder 2"/>
          <p:cNvSpPr>
            <a:spLocks noGrp="1"/>
          </p:cNvSpPr>
          <p:nvPr>
            <p:ph idx="1"/>
          </p:nvPr>
        </p:nvSpPr>
        <p:spPr/>
        <p:txBody>
          <a:bodyPr/>
          <a:lstStyle/>
          <a:p>
            <a:r>
              <a:rPr lang="en-AU" dirty="0" smtClean="0"/>
              <a:t>Describes a set of rules about what can be in a profile</a:t>
            </a:r>
          </a:p>
          <a:p>
            <a:pPr lvl="1"/>
            <a:r>
              <a:rPr lang="en-AU" dirty="0" smtClean="0"/>
              <a:t>By implication, how it is used</a:t>
            </a:r>
          </a:p>
          <a:p>
            <a:r>
              <a:rPr lang="en-AU" dirty="0" smtClean="0"/>
              <a:t>Describes Extension (defines them and their meaning)</a:t>
            </a:r>
          </a:p>
          <a:p>
            <a:r>
              <a:rPr lang="en-AU" dirty="0" smtClean="0"/>
              <a:t>Describes search parameters for a resource</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p14="http://schemas.microsoft.com/office/powerpoint/2010/main" val="1955640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Conformance Statement</a:t>
            </a:r>
            <a:endParaRPr lang="en-AU" dirty="0"/>
          </a:p>
        </p:txBody>
      </p:sp>
      <p:sp>
        <p:nvSpPr>
          <p:cNvPr id="3" name="Content Placeholder 2"/>
          <p:cNvSpPr>
            <a:spLocks noGrp="1"/>
          </p:cNvSpPr>
          <p:nvPr>
            <p:ph idx="1"/>
          </p:nvPr>
        </p:nvSpPr>
        <p:spPr/>
        <p:txBody>
          <a:bodyPr/>
          <a:lstStyle/>
          <a:p>
            <a:r>
              <a:rPr lang="en-AU" dirty="0" smtClean="0"/>
              <a:t>Describes what resources are supported</a:t>
            </a:r>
          </a:p>
          <a:p>
            <a:pPr lvl="1"/>
            <a:r>
              <a:rPr lang="en-AU" dirty="0" smtClean="0"/>
              <a:t>What operations are possible</a:t>
            </a:r>
          </a:p>
          <a:p>
            <a:pPr lvl="1"/>
            <a:r>
              <a:rPr lang="en-AU" dirty="0" smtClean="0"/>
              <a:t>What profiles apply to resources</a:t>
            </a:r>
          </a:p>
          <a:p>
            <a:pPr lvl="1"/>
            <a:r>
              <a:rPr lang="en-AU" dirty="0" smtClean="0"/>
              <a:t>What security rules apply</a:t>
            </a:r>
          </a:p>
          <a:p>
            <a:r>
              <a:rPr lang="en-AU" dirty="0" smtClean="0"/>
              <a:t>Required for servers</a:t>
            </a:r>
          </a:p>
          <a:p>
            <a:pPr lvl="1"/>
            <a:r>
              <a:rPr lang="en-AU" dirty="0" smtClean="0"/>
              <a:t>encouraged for clients</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14</a:t>
            </a:fld>
            <a:endParaRPr lang="en-CA" dirty="0"/>
          </a:p>
        </p:txBody>
      </p:sp>
    </p:spTree>
    <p:extLst>
      <p:ext uri="{BB962C8B-B14F-4D97-AF65-F5344CB8AC3E}">
        <p14:creationId xmlns:p14="http://schemas.microsoft.com/office/powerpoint/2010/main" val="320370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Profile Metadata (1)</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64766350"/>
              </p:ext>
            </p:extLst>
          </p:nvPr>
        </p:nvGraphicFramePr>
        <p:xfrm>
          <a:off x="381000" y="1828800"/>
          <a:ext cx="8382000" cy="4505960"/>
        </p:xfrm>
        <a:graphic>
          <a:graphicData uri="http://schemas.openxmlformats.org/drawingml/2006/table">
            <a:tbl>
              <a:tblPr firstRow="1" bandRow="1">
                <a:tableStyleId>{5C22544A-7EE6-4342-B048-85BDC9FD1C3A}</a:tableStyleId>
              </a:tblPr>
              <a:tblGrid>
                <a:gridCol w="1382688"/>
                <a:gridCol w="6999312"/>
              </a:tblGrid>
              <a:tr h="370840">
                <a:tc>
                  <a:txBody>
                    <a:bodyPr/>
                    <a:lstStyle/>
                    <a:p>
                      <a:r>
                        <a:rPr lang="en-AU" dirty="0" smtClean="0"/>
                        <a:t>Name</a:t>
                      </a:r>
                      <a:endParaRPr lang="en-AU" dirty="0"/>
                    </a:p>
                  </a:txBody>
                  <a:tcPr/>
                </a:tc>
                <a:tc>
                  <a:txBody>
                    <a:bodyPr/>
                    <a:lstStyle/>
                    <a:p>
                      <a:r>
                        <a:rPr lang="en-AU" dirty="0" smtClean="0"/>
                        <a:t>Use</a:t>
                      </a:r>
                      <a:endParaRPr lang="en-AU" dirty="0"/>
                    </a:p>
                  </a:txBody>
                  <a:tcPr/>
                </a:tc>
              </a:tr>
              <a:tr h="370840">
                <a:tc>
                  <a:txBody>
                    <a:bodyPr/>
                    <a:lstStyle/>
                    <a:p>
                      <a:r>
                        <a:rPr lang="en-AU" sz="1800" b="0" i="0" kern="1200" dirty="0" smtClean="0">
                          <a:solidFill>
                            <a:schemeClr val="lt1"/>
                          </a:solidFill>
                          <a:effectLst/>
                          <a:latin typeface="+mn-lt"/>
                          <a:ea typeface="+mn-ea"/>
                          <a:cs typeface="+mn-cs"/>
                        </a:rPr>
                        <a:t>identifier</a:t>
                      </a:r>
                      <a:endParaRPr lang="en-AU" dirty="0"/>
                    </a:p>
                  </a:txBody>
                  <a:tcPr/>
                </a:tc>
                <a:tc>
                  <a:txBody>
                    <a:bodyPr/>
                    <a:lstStyle/>
                    <a:p>
                      <a:r>
                        <a:rPr lang="en-AU" sz="1800" b="0" i="0" kern="1200" dirty="0" smtClean="0">
                          <a:solidFill>
                            <a:schemeClr val="dk1"/>
                          </a:solidFill>
                          <a:effectLst/>
                          <a:latin typeface="+mn-lt"/>
                          <a:ea typeface="+mn-ea"/>
                          <a:cs typeface="+mn-cs"/>
                        </a:rPr>
                        <a:t>Globally unique URI, OID, or UUID</a:t>
                      </a:r>
                      <a:endParaRPr lang="en-AU" dirty="0"/>
                    </a:p>
                  </a:txBody>
                  <a:tcPr/>
                </a:tc>
              </a:tr>
              <a:tr h="370840">
                <a:tc>
                  <a:txBody>
                    <a:bodyPr/>
                    <a:lstStyle/>
                    <a:p>
                      <a:r>
                        <a:rPr lang="en-AU" sz="1800" b="0" i="0" kern="1200" dirty="0" smtClean="0">
                          <a:solidFill>
                            <a:schemeClr val="dk1"/>
                          </a:solidFill>
                          <a:effectLst/>
                          <a:latin typeface="+mn-lt"/>
                          <a:ea typeface="+mn-ea"/>
                          <a:cs typeface="+mn-cs"/>
                        </a:rPr>
                        <a:t>version</a:t>
                      </a:r>
                      <a:endParaRPr lang="en-AU" dirty="0"/>
                    </a:p>
                  </a:txBody>
                  <a:tcPr/>
                </a:tc>
                <a:tc>
                  <a:txBody>
                    <a:bodyPr/>
                    <a:lstStyle/>
                    <a:p>
                      <a:r>
                        <a:rPr lang="en-AU" sz="1800" b="0" i="0" kern="1200" dirty="0" smtClean="0">
                          <a:solidFill>
                            <a:schemeClr val="dk1"/>
                          </a:solidFill>
                          <a:effectLst/>
                          <a:latin typeface="+mn-lt"/>
                          <a:ea typeface="+mn-ea"/>
                          <a:cs typeface="+mn-cs"/>
                        </a:rPr>
                        <a:t>Identify this version of the profile when it is referenced in a specification, model, design or instance.</a:t>
                      </a:r>
                    </a:p>
                    <a:p>
                      <a:endParaRPr lang="en-AU" sz="1800" b="0" i="0" kern="1200" dirty="0" smtClean="0">
                        <a:solidFill>
                          <a:schemeClr val="dk1"/>
                        </a:solidFill>
                        <a:effectLst/>
                        <a:latin typeface="+mn-lt"/>
                        <a:ea typeface="+mn-ea"/>
                        <a:cs typeface="+mn-cs"/>
                      </a:endParaRPr>
                    </a:p>
                    <a:p>
                      <a:r>
                        <a:rPr lang="en-AU" sz="1800" b="0" i="0" kern="1200" dirty="0" smtClean="0">
                          <a:solidFill>
                            <a:schemeClr val="dk1"/>
                          </a:solidFill>
                          <a:effectLst/>
                          <a:latin typeface="+mn-lt"/>
                          <a:ea typeface="+mn-ea"/>
                          <a:cs typeface="+mn-cs"/>
                        </a:rPr>
                        <a:t>This is an arbitrary value managed by the profile author manually and the value should be a timestamp</a:t>
                      </a:r>
                      <a:endParaRPr lang="en-AU" dirty="0"/>
                    </a:p>
                  </a:txBody>
                  <a:tcPr/>
                </a:tc>
              </a:tr>
              <a:tr h="370840">
                <a:tc>
                  <a:txBody>
                    <a:bodyPr/>
                    <a:lstStyle/>
                    <a:p>
                      <a:r>
                        <a:rPr lang="en-AU" sz="1800" b="0" i="0" kern="1200" dirty="0" smtClean="0">
                          <a:solidFill>
                            <a:schemeClr val="dk1"/>
                          </a:solidFill>
                          <a:effectLst/>
                          <a:latin typeface="+mn-lt"/>
                          <a:ea typeface="+mn-ea"/>
                          <a:cs typeface="+mn-cs"/>
                        </a:rPr>
                        <a:t>name</a:t>
                      </a:r>
                      <a:endParaRPr lang="en-AU" dirty="0"/>
                    </a:p>
                  </a:txBody>
                  <a:tcPr/>
                </a:tc>
                <a:tc>
                  <a:txBody>
                    <a:bodyPr/>
                    <a:lstStyle/>
                    <a:p>
                      <a:r>
                        <a:rPr lang="en-AU" sz="1800" b="0" i="0" kern="1200" dirty="0" smtClean="0">
                          <a:solidFill>
                            <a:schemeClr val="dk1"/>
                          </a:solidFill>
                          <a:effectLst/>
                          <a:latin typeface="+mn-lt"/>
                          <a:ea typeface="+mn-ea"/>
                          <a:cs typeface="+mn-cs"/>
                        </a:rPr>
                        <a:t>Natural language name identifying the Profile</a:t>
                      </a:r>
                      <a:endParaRPr lang="en-AU" dirty="0"/>
                    </a:p>
                  </a:txBody>
                  <a:tcPr/>
                </a:tc>
              </a:tr>
              <a:tr h="370840">
                <a:tc>
                  <a:txBody>
                    <a:bodyPr/>
                    <a:lstStyle/>
                    <a:p>
                      <a:r>
                        <a:rPr lang="en-AU" dirty="0" smtClean="0"/>
                        <a:t>status</a:t>
                      </a:r>
                      <a:endParaRPr lang="en-AU" dirty="0"/>
                    </a:p>
                  </a:txBody>
                  <a:tcPr/>
                </a:tc>
                <a:tc>
                  <a:txBody>
                    <a:bodyPr/>
                    <a:lstStyle/>
                    <a:p>
                      <a:r>
                        <a:rPr lang="en-AU" dirty="0" smtClean="0"/>
                        <a:t>draft, active,</a:t>
                      </a:r>
                      <a:r>
                        <a:rPr lang="en-AU" baseline="0" dirty="0" smtClean="0"/>
                        <a:t> retired</a:t>
                      </a:r>
                      <a:endParaRPr lang="en-AU" dirty="0"/>
                    </a:p>
                  </a:txBody>
                  <a:tcPr/>
                </a:tc>
              </a:tr>
              <a:tr h="370840">
                <a:tc>
                  <a:txBody>
                    <a:bodyPr/>
                    <a:lstStyle/>
                    <a:p>
                      <a:r>
                        <a:rPr lang="en-AU" dirty="0" smtClean="0"/>
                        <a:t>date</a:t>
                      </a:r>
                      <a:endParaRPr lang="en-AU" dirty="0"/>
                    </a:p>
                  </a:txBody>
                  <a:tcPr/>
                </a:tc>
                <a:tc>
                  <a:txBody>
                    <a:bodyPr/>
                    <a:lstStyle/>
                    <a:p>
                      <a:r>
                        <a:rPr lang="en-AU" sz="1800" b="0" i="0" kern="1200" dirty="0" smtClean="0">
                          <a:solidFill>
                            <a:schemeClr val="dk1"/>
                          </a:solidFill>
                          <a:effectLst/>
                          <a:latin typeface="+mn-lt"/>
                          <a:ea typeface="+mn-ea"/>
                          <a:cs typeface="+mn-cs"/>
                        </a:rPr>
                        <a:t>Date that this version of the profile was published</a:t>
                      </a:r>
                      <a:endParaRPr lang="en-AU" dirty="0"/>
                    </a:p>
                  </a:txBody>
                  <a:tcPr/>
                </a:tc>
              </a:tr>
              <a:tr h="370840">
                <a:tc>
                  <a:txBody>
                    <a:bodyPr/>
                    <a:lstStyle/>
                    <a:p>
                      <a:r>
                        <a:rPr lang="en-AU" dirty="0" err="1" smtClean="0"/>
                        <a:t>fhirVersion</a:t>
                      </a:r>
                      <a:endParaRPr lang="en-AU" dirty="0"/>
                    </a:p>
                  </a:txBody>
                  <a:tcPr/>
                </a:tc>
                <a:tc>
                  <a:txBody>
                    <a:bodyPr/>
                    <a:lstStyle/>
                    <a:p>
                      <a:r>
                        <a:rPr lang="en-AU" sz="1800" b="0" i="0" kern="1200" dirty="0" smtClean="0">
                          <a:solidFill>
                            <a:schemeClr val="dk1"/>
                          </a:solidFill>
                          <a:effectLst/>
                          <a:latin typeface="+mn-lt"/>
                          <a:ea typeface="+mn-ea"/>
                          <a:cs typeface="+mn-cs"/>
                        </a:rPr>
                        <a:t>Version of the FHIR specification on which this profile is based</a:t>
                      </a:r>
                    </a:p>
                    <a:p>
                      <a:endParaRPr lang="en-AU" sz="1800" b="0" i="0" kern="1200" dirty="0" smtClean="0">
                        <a:solidFill>
                          <a:schemeClr val="dk1"/>
                        </a:solidFill>
                        <a:effectLst/>
                        <a:latin typeface="+mn-lt"/>
                        <a:ea typeface="+mn-ea"/>
                        <a:cs typeface="+mn-cs"/>
                      </a:endParaRPr>
                    </a:p>
                    <a:p>
                      <a:r>
                        <a:rPr lang="en-AU" sz="1800" b="0" i="0" kern="1200" dirty="0" smtClean="0">
                          <a:solidFill>
                            <a:schemeClr val="dk1"/>
                          </a:solidFill>
                          <a:effectLst/>
                          <a:latin typeface="+mn-lt"/>
                          <a:ea typeface="+mn-ea"/>
                          <a:cs typeface="+mn-cs"/>
                        </a:rPr>
                        <a:t>Mostly</a:t>
                      </a:r>
                      <a:r>
                        <a:rPr lang="en-AU" sz="1800" b="0" i="0" kern="1200" baseline="0" dirty="0" smtClean="0">
                          <a:solidFill>
                            <a:schemeClr val="dk1"/>
                          </a:solidFill>
                          <a:effectLst/>
                          <a:latin typeface="+mn-lt"/>
                          <a:ea typeface="+mn-ea"/>
                          <a:cs typeface="+mn-cs"/>
                        </a:rPr>
                        <a:t> </a:t>
                      </a:r>
                      <a:r>
                        <a:rPr lang="en-AU" sz="1800" b="0" i="0" kern="1200" dirty="0" smtClean="0">
                          <a:solidFill>
                            <a:schemeClr val="dk1"/>
                          </a:solidFill>
                          <a:effectLst/>
                          <a:latin typeface="+mn-lt"/>
                          <a:ea typeface="+mn-ea"/>
                          <a:cs typeface="+mn-cs"/>
                        </a:rPr>
                        <a:t>not necessary:</a:t>
                      </a:r>
                      <a:r>
                        <a:rPr lang="en-AU" sz="1800" b="0" i="0" kern="1200" baseline="0" dirty="0" smtClean="0">
                          <a:solidFill>
                            <a:schemeClr val="dk1"/>
                          </a:solidFill>
                          <a:effectLst/>
                          <a:latin typeface="+mn-lt"/>
                          <a:ea typeface="+mn-ea"/>
                          <a:cs typeface="+mn-cs"/>
                        </a:rPr>
                        <a:t> </a:t>
                      </a:r>
                      <a:r>
                        <a:rPr lang="en-AU" sz="1800" b="0" i="0" kern="1200" dirty="0" smtClean="0">
                          <a:solidFill>
                            <a:schemeClr val="dk1"/>
                          </a:solidFill>
                          <a:effectLst/>
                          <a:latin typeface="+mn-lt"/>
                          <a:ea typeface="+mn-ea"/>
                          <a:cs typeface="+mn-cs"/>
                        </a:rPr>
                        <a:t>most profiles are valid across multiple versions, validity can be checked by tooling.</a:t>
                      </a:r>
                      <a:endParaRPr lang="en-AU" dirty="0"/>
                    </a:p>
                  </a:txBody>
                  <a:tcPr/>
                </a:tc>
              </a:tr>
            </a:tbl>
          </a:graphicData>
        </a:graphic>
      </p:graphicFrame>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spTree>
    <p:extLst>
      <p:ext uri="{BB962C8B-B14F-4D97-AF65-F5344CB8AC3E}">
        <p14:creationId xmlns:p14="http://schemas.microsoft.com/office/powerpoint/2010/main" val="2407424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Profile Metadata (2)</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54354927"/>
              </p:ext>
            </p:extLst>
          </p:nvPr>
        </p:nvGraphicFramePr>
        <p:xfrm>
          <a:off x="381000" y="1828800"/>
          <a:ext cx="8382000" cy="3032760"/>
        </p:xfrm>
        <a:graphic>
          <a:graphicData uri="http://schemas.openxmlformats.org/drawingml/2006/table">
            <a:tbl>
              <a:tblPr firstRow="1" bandRow="1">
                <a:tableStyleId>{5C22544A-7EE6-4342-B048-85BDC9FD1C3A}</a:tableStyleId>
              </a:tblPr>
              <a:tblGrid>
                <a:gridCol w="1670720"/>
                <a:gridCol w="6711280"/>
              </a:tblGrid>
              <a:tr h="370840">
                <a:tc>
                  <a:txBody>
                    <a:bodyPr/>
                    <a:lstStyle/>
                    <a:p>
                      <a:r>
                        <a:rPr lang="en-AU" dirty="0" smtClean="0"/>
                        <a:t>Name</a:t>
                      </a:r>
                      <a:endParaRPr lang="en-AU" dirty="0"/>
                    </a:p>
                  </a:txBody>
                  <a:tcPr/>
                </a:tc>
                <a:tc>
                  <a:txBody>
                    <a:bodyPr/>
                    <a:lstStyle/>
                    <a:p>
                      <a:r>
                        <a:rPr lang="en-AU" dirty="0" smtClean="0"/>
                        <a:t>Use</a:t>
                      </a:r>
                      <a:endParaRPr lang="en-AU" dirty="0"/>
                    </a:p>
                  </a:txBody>
                  <a:tcPr/>
                </a:tc>
              </a:tr>
              <a:tr h="370840">
                <a:tc>
                  <a:txBody>
                    <a:bodyPr/>
                    <a:lstStyle/>
                    <a:p>
                      <a:r>
                        <a:rPr lang="en-AU" dirty="0" smtClean="0"/>
                        <a:t>publisher</a:t>
                      </a:r>
                      <a:endParaRPr lang="en-AU" dirty="0"/>
                    </a:p>
                  </a:txBody>
                  <a:tcPr/>
                </a:tc>
                <a:tc>
                  <a:txBody>
                    <a:bodyPr/>
                    <a:lstStyle/>
                    <a:p>
                      <a:r>
                        <a:rPr lang="en-AU" sz="1800" b="0" i="0" kern="1200" dirty="0" smtClean="0">
                          <a:solidFill>
                            <a:schemeClr val="dk1"/>
                          </a:solidFill>
                          <a:effectLst/>
                          <a:latin typeface="+mn-lt"/>
                          <a:ea typeface="+mn-ea"/>
                          <a:cs typeface="+mn-cs"/>
                        </a:rPr>
                        <a:t>Individual or organization who accepts responsibility for publishing the profile</a:t>
                      </a:r>
                      <a:endParaRPr lang="en-AU" dirty="0"/>
                    </a:p>
                  </a:txBody>
                  <a:tcPr/>
                </a:tc>
              </a:tr>
              <a:tr h="370840">
                <a:tc>
                  <a:txBody>
                    <a:bodyPr/>
                    <a:lstStyle/>
                    <a:p>
                      <a:r>
                        <a:rPr lang="en-AU" sz="1800" b="0" i="0" kern="1200" dirty="0" smtClean="0">
                          <a:solidFill>
                            <a:schemeClr val="dk1"/>
                          </a:solidFill>
                          <a:effectLst/>
                          <a:latin typeface="+mn-lt"/>
                          <a:ea typeface="+mn-ea"/>
                          <a:cs typeface="+mn-cs"/>
                        </a:rPr>
                        <a:t>telecom</a:t>
                      </a:r>
                      <a:endParaRPr lang="en-AU" dirty="0"/>
                    </a:p>
                  </a:txBody>
                  <a:tcPr/>
                </a:tc>
                <a:tc>
                  <a:txBody>
                    <a:bodyPr/>
                    <a:lstStyle/>
                    <a:p>
                      <a:r>
                        <a:rPr lang="en-AU" sz="1800" b="0" i="0" kern="1200" dirty="0" smtClean="0">
                          <a:solidFill>
                            <a:schemeClr val="dk1"/>
                          </a:solidFill>
                          <a:effectLst/>
                          <a:latin typeface="+mn-lt"/>
                          <a:ea typeface="+mn-ea"/>
                          <a:cs typeface="+mn-cs"/>
                        </a:rPr>
                        <a:t>Contact details to assist a user in finding and communicating with the publisher</a:t>
                      </a:r>
                      <a:endParaRPr lang="en-AU" dirty="0"/>
                    </a:p>
                  </a:txBody>
                  <a:tcPr/>
                </a:tc>
              </a:tr>
              <a:tr h="370840">
                <a:tc>
                  <a:txBody>
                    <a:bodyPr/>
                    <a:lstStyle/>
                    <a:p>
                      <a:r>
                        <a:rPr lang="en-AU" dirty="0" smtClean="0"/>
                        <a:t>description</a:t>
                      </a:r>
                      <a:endParaRPr lang="en-AU" dirty="0"/>
                    </a:p>
                  </a:txBody>
                  <a:tcPr/>
                </a:tc>
                <a:tc>
                  <a:txBody>
                    <a:bodyPr/>
                    <a:lstStyle/>
                    <a:p>
                      <a:r>
                        <a:rPr lang="en-AU" sz="1800" b="0" i="0" kern="1200" dirty="0" smtClean="0">
                          <a:solidFill>
                            <a:schemeClr val="dk1"/>
                          </a:solidFill>
                          <a:effectLst/>
                          <a:latin typeface="+mn-lt"/>
                          <a:ea typeface="+mn-ea"/>
                          <a:cs typeface="+mn-cs"/>
                        </a:rPr>
                        <a:t>A free text natural language description of the profile and its use</a:t>
                      </a:r>
                      <a:endParaRPr lang="en-AU" dirty="0"/>
                    </a:p>
                  </a:txBody>
                  <a:tcPr/>
                </a:tc>
              </a:tr>
              <a:tr h="370840">
                <a:tc>
                  <a:txBody>
                    <a:bodyPr/>
                    <a:lstStyle/>
                    <a:p>
                      <a:r>
                        <a:rPr lang="en-AU" dirty="0" smtClean="0"/>
                        <a:t>requirements</a:t>
                      </a:r>
                      <a:endParaRPr lang="en-AU" dirty="0"/>
                    </a:p>
                  </a:txBody>
                  <a:tcPr/>
                </a:tc>
                <a:tc>
                  <a:txBody>
                    <a:bodyPr/>
                    <a:lstStyle/>
                    <a:p>
                      <a:r>
                        <a:rPr lang="en-AU" sz="1800" b="0" i="0" kern="1200" dirty="0" smtClean="0">
                          <a:solidFill>
                            <a:schemeClr val="dk1"/>
                          </a:solidFill>
                          <a:effectLst/>
                          <a:latin typeface="+mn-lt"/>
                          <a:ea typeface="+mn-ea"/>
                          <a:cs typeface="+mn-cs"/>
                        </a:rPr>
                        <a:t>The Scope and Usage that this profile was created to meet</a:t>
                      </a:r>
                      <a:endParaRPr lang="en-AU" dirty="0"/>
                    </a:p>
                  </a:txBody>
                  <a:tcPr/>
                </a:tc>
              </a:tr>
              <a:tr h="370840">
                <a:tc>
                  <a:txBody>
                    <a:bodyPr/>
                    <a:lstStyle/>
                    <a:p>
                      <a:r>
                        <a:rPr lang="en-AU" dirty="0" smtClean="0"/>
                        <a:t>code</a:t>
                      </a:r>
                      <a:endParaRPr lang="en-AU" dirty="0"/>
                    </a:p>
                  </a:txBody>
                  <a:tcPr/>
                </a:tc>
                <a:tc>
                  <a:txBody>
                    <a:bodyPr/>
                    <a:lstStyle/>
                    <a:p>
                      <a:r>
                        <a:rPr lang="en-AU" sz="1800" b="0" i="0" kern="1200" dirty="0" smtClean="0">
                          <a:solidFill>
                            <a:schemeClr val="dk1"/>
                          </a:solidFill>
                          <a:effectLst/>
                          <a:latin typeface="+mn-lt"/>
                          <a:ea typeface="+mn-ea"/>
                          <a:cs typeface="+mn-cs"/>
                        </a:rPr>
                        <a:t>A set of terms from external terminologies that may be used to assist with indexing and searching of profiles</a:t>
                      </a:r>
                      <a:endParaRPr lang="en-AU" dirty="0"/>
                    </a:p>
                  </a:txBody>
                  <a:tcPr/>
                </a:tc>
              </a:tr>
            </a:tbl>
          </a:graphicData>
        </a:graphic>
      </p:graphicFrame>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spTree>
    <p:extLst>
      <p:ext uri="{BB962C8B-B14F-4D97-AF65-F5344CB8AC3E}">
        <p14:creationId xmlns:p14="http://schemas.microsoft.com/office/powerpoint/2010/main" val="362936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Profile Contents</a:t>
            </a:r>
            <a:endParaRPr lang="en-AU" dirty="0"/>
          </a:p>
        </p:txBody>
      </p:sp>
      <p:sp>
        <p:nvSpPr>
          <p:cNvPr id="3" name="Content Placeholder 2"/>
          <p:cNvSpPr>
            <a:spLocks noGrp="1"/>
          </p:cNvSpPr>
          <p:nvPr>
            <p:ph idx="1"/>
          </p:nvPr>
        </p:nvSpPr>
        <p:spPr/>
        <p:txBody>
          <a:bodyPr/>
          <a:lstStyle/>
          <a:p>
            <a:r>
              <a:rPr lang="en-AU" dirty="0" smtClean="0"/>
              <a:t>Metadata – context + </a:t>
            </a:r>
            <a:r>
              <a:rPr lang="en-AU" dirty="0" err="1" smtClean="0"/>
              <a:t>findability</a:t>
            </a:r>
            <a:endParaRPr lang="en-AU" dirty="0" smtClean="0"/>
          </a:p>
          <a:p>
            <a:endParaRPr lang="en-AU" dirty="0" smtClean="0"/>
          </a:p>
          <a:p>
            <a:r>
              <a:rPr lang="en-AU" dirty="0" smtClean="0"/>
              <a:t>Structure </a:t>
            </a:r>
            <a:r>
              <a:rPr lang="en-AU" i="1" dirty="0">
                <a:solidFill>
                  <a:srgbClr val="002060"/>
                </a:solidFill>
              </a:rPr>
              <a:t>0</a:t>
            </a:r>
            <a:r>
              <a:rPr lang="en-AU" i="1" dirty="0" smtClean="0">
                <a:solidFill>
                  <a:srgbClr val="002060"/>
                </a:solidFill>
              </a:rPr>
              <a:t>..* </a:t>
            </a:r>
            <a:r>
              <a:rPr lang="en-AU" dirty="0"/>
              <a:t>- constraint on a resource or data type</a:t>
            </a:r>
          </a:p>
          <a:p>
            <a:pPr lvl="1"/>
            <a:r>
              <a:rPr lang="en-AU" dirty="0" smtClean="0"/>
              <a:t>Search Parameter</a:t>
            </a:r>
            <a:r>
              <a:rPr lang="en-AU" dirty="0"/>
              <a:t> </a:t>
            </a:r>
            <a:r>
              <a:rPr lang="en-AU" i="1" dirty="0">
                <a:solidFill>
                  <a:srgbClr val="002060"/>
                </a:solidFill>
              </a:rPr>
              <a:t>0</a:t>
            </a:r>
            <a:r>
              <a:rPr lang="en-AU" i="1" dirty="0" smtClean="0">
                <a:solidFill>
                  <a:srgbClr val="002060"/>
                </a:solidFill>
              </a:rPr>
              <a:t>..*</a:t>
            </a:r>
          </a:p>
          <a:p>
            <a:pPr lvl="1"/>
            <a:endParaRPr lang="en-AU" dirty="0" smtClean="0"/>
          </a:p>
          <a:p>
            <a:r>
              <a:rPr lang="en-AU" dirty="0" smtClean="0"/>
              <a:t>Extension Definition </a:t>
            </a:r>
            <a:r>
              <a:rPr lang="en-AU" i="1" dirty="0" smtClean="0">
                <a:solidFill>
                  <a:srgbClr val="002060"/>
                </a:solidFill>
              </a:rPr>
              <a:t>0..*</a:t>
            </a:r>
            <a:r>
              <a:rPr lang="en-AU" dirty="0"/>
              <a:t>- </a:t>
            </a:r>
            <a:r>
              <a:rPr lang="en-AU" dirty="0" smtClean="0"/>
              <a:t>an extension that can be used in a resource</a:t>
            </a:r>
            <a:endParaRPr lang="en-AU" dirty="0"/>
          </a:p>
          <a:p>
            <a:endParaRPr lang="en-AU" i="1" dirty="0">
              <a:solidFill>
                <a:srgbClr val="002060"/>
              </a:solidFill>
            </a:endParaRPr>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spTree>
    <p:extLst>
      <p:ext uri="{BB962C8B-B14F-4D97-AF65-F5344CB8AC3E}">
        <p14:creationId xmlns:p14="http://schemas.microsoft.com/office/powerpoint/2010/main" val="534772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Profile Structure</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76936469"/>
              </p:ext>
            </p:extLst>
          </p:nvPr>
        </p:nvGraphicFramePr>
        <p:xfrm>
          <a:off x="381000" y="1828800"/>
          <a:ext cx="8382000" cy="3312160"/>
        </p:xfrm>
        <a:graphic>
          <a:graphicData uri="http://schemas.openxmlformats.org/drawingml/2006/table">
            <a:tbl>
              <a:tblPr firstRow="1" bandRow="1">
                <a:tableStyleId>{5C22544A-7EE6-4342-B048-85BDC9FD1C3A}</a:tableStyleId>
              </a:tblPr>
              <a:tblGrid>
                <a:gridCol w="1526704"/>
                <a:gridCol w="6855296"/>
              </a:tblGrid>
              <a:tr h="370840">
                <a:tc>
                  <a:txBody>
                    <a:bodyPr/>
                    <a:lstStyle/>
                    <a:p>
                      <a:r>
                        <a:rPr lang="en-AU" dirty="0" smtClean="0"/>
                        <a:t>Name</a:t>
                      </a:r>
                      <a:endParaRPr lang="en-AU" dirty="0"/>
                    </a:p>
                  </a:txBody>
                  <a:tcPr/>
                </a:tc>
                <a:tc>
                  <a:txBody>
                    <a:bodyPr/>
                    <a:lstStyle/>
                    <a:p>
                      <a:r>
                        <a:rPr lang="en-AU" dirty="0" smtClean="0"/>
                        <a:t>Use</a:t>
                      </a:r>
                      <a:endParaRPr lang="en-AU" dirty="0"/>
                    </a:p>
                  </a:txBody>
                  <a:tcPr/>
                </a:tc>
              </a:tr>
              <a:tr h="370840">
                <a:tc>
                  <a:txBody>
                    <a:bodyPr/>
                    <a:lstStyle/>
                    <a:p>
                      <a:r>
                        <a:rPr lang="en-AU" dirty="0" smtClean="0"/>
                        <a:t>type</a:t>
                      </a:r>
                      <a:endParaRPr lang="en-AU" dirty="0"/>
                    </a:p>
                  </a:txBody>
                  <a:tcPr/>
                </a:tc>
                <a:tc>
                  <a:txBody>
                    <a:bodyPr/>
                    <a:lstStyle/>
                    <a:p>
                      <a:r>
                        <a:rPr lang="en-AU" sz="1800" b="0" i="0" kern="1200" dirty="0" smtClean="0">
                          <a:solidFill>
                            <a:schemeClr val="dk1"/>
                          </a:solidFill>
                          <a:effectLst/>
                          <a:latin typeface="+mn-lt"/>
                          <a:ea typeface="+mn-ea"/>
                          <a:cs typeface="+mn-cs"/>
                        </a:rPr>
                        <a:t>The Resource or Data Type being described</a:t>
                      </a:r>
                      <a:endParaRPr lang="en-AU" dirty="0"/>
                    </a:p>
                  </a:txBody>
                  <a:tcPr/>
                </a:tc>
              </a:tr>
              <a:tr h="370840">
                <a:tc>
                  <a:txBody>
                    <a:bodyPr/>
                    <a:lstStyle/>
                    <a:p>
                      <a:r>
                        <a:rPr lang="en-AU" sz="1800" b="0" i="0" kern="1200" dirty="0" smtClean="0">
                          <a:solidFill>
                            <a:schemeClr val="dk1"/>
                          </a:solidFill>
                          <a:effectLst/>
                          <a:latin typeface="+mn-lt"/>
                          <a:ea typeface="+mn-ea"/>
                          <a:cs typeface="+mn-cs"/>
                        </a:rPr>
                        <a:t>name</a:t>
                      </a:r>
                      <a:endParaRPr lang="en-AU" dirty="0"/>
                    </a:p>
                  </a:txBody>
                  <a:tcPr/>
                </a:tc>
                <a:tc>
                  <a:txBody>
                    <a:bodyPr/>
                    <a:lstStyle/>
                    <a:p>
                      <a:r>
                        <a:rPr lang="en-AU" sz="1800" b="0" i="0" kern="1200" dirty="0" smtClean="0">
                          <a:solidFill>
                            <a:schemeClr val="dk1"/>
                          </a:solidFill>
                          <a:effectLst/>
                          <a:latin typeface="+mn-lt"/>
                          <a:ea typeface="+mn-ea"/>
                          <a:cs typeface="+mn-cs"/>
                        </a:rPr>
                        <a:t>Name for this particular structure (reference target)</a:t>
                      </a:r>
                      <a:br>
                        <a:rPr lang="en-AU" sz="1800" b="0" i="0" kern="1200" dirty="0" smtClean="0">
                          <a:solidFill>
                            <a:schemeClr val="dk1"/>
                          </a:solidFill>
                          <a:effectLst/>
                          <a:latin typeface="+mn-lt"/>
                          <a:ea typeface="+mn-ea"/>
                          <a:cs typeface="+mn-cs"/>
                        </a:rPr>
                      </a:br>
                      <a:r>
                        <a:rPr lang="en-AU" sz="1800" b="0" i="0" kern="1200" dirty="0" smtClean="0">
                          <a:solidFill>
                            <a:schemeClr val="dk1"/>
                          </a:solidFill>
                          <a:effectLst/>
                          <a:latin typeface="+mn-lt"/>
                          <a:ea typeface="+mn-ea"/>
                          <a:cs typeface="+mn-cs"/>
                        </a:rPr>
                        <a:t/>
                      </a:r>
                      <a:br>
                        <a:rPr lang="en-AU" sz="1800" b="0" i="0" kern="1200" dirty="0" smtClean="0">
                          <a:solidFill>
                            <a:schemeClr val="dk1"/>
                          </a:solidFill>
                          <a:effectLst/>
                          <a:latin typeface="+mn-lt"/>
                          <a:ea typeface="+mn-ea"/>
                          <a:cs typeface="+mn-cs"/>
                        </a:rPr>
                      </a:br>
                      <a:r>
                        <a:rPr lang="en-AU" sz="1800" b="0" i="0" kern="1200" dirty="0" smtClean="0">
                          <a:solidFill>
                            <a:schemeClr val="dk1"/>
                          </a:solidFill>
                          <a:effectLst/>
                          <a:latin typeface="+mn-lt"/>
                          <a:ea typeface="+mn-ea"/>
                          <a:cs typeface="+mn-cs"/>
                        </a:rPr>
                        <a:t>e.g. </a:t>
                      </a:r>
                      <a:r>
                        <a:rPr lang="en-AU" sz="1800" b="0" i="0" kern="1200" dirty="0" err="1" smtClean="0">
                          <a:solidFill>
                            <a:schemeClr val="dk1"/>
                          </a:solidFill>
                          <a:effectLst/>
                          <a:latin typeface="+mn-lt"/>
                          <a:ea typeface="+mn-ea"/>
                          <a:cs typeface="+mn-cs"/>
                        </a:rPr>
                        <a:t>uri</a:t>
                      </a:r>
                      <a:r>
                        <a:rPr lang="en-AU" sz="1800" b="0" i="0" kern="1200" dirty="0" smtClean="0">
                          <a:solidFill>
                            <a:schemeClr val="dk1"/>
                          </a:solidFill>
                          <a:effectLst/>
                          <a:latin typeface="+mn-lt"/>
                          <a:ea typeface="+mn-ea"/>
                          <a:cs typeface="+mn-cs"/>
                        </a:rPr>
                        <a:t>#[name]</a:t>
                      </a:r>
                      <a:r>
                        <a:rPr lang="en-AU" sz="1800" b="0" i="0" kern="1200" baseline="0" dirty="0" smtClean="0">
                          <a:solidFill>
                            <a:schemeClr val="dk1"/>
                          </a:solidFill>
                          <a:effectLst/>
                          <a:latin typeface="+mn-lt"/>
                          <a:ea typeface="+mn-ea"/>
                          <a:cs typeface="+mn-cs"/>
                        </a:rPr>
                        <a:t> to reference this structure</a:t>
                      </a:r>
                      <a:endParaRPr lang="en-AU" sz="1800" b="0" i="0" kern="1200" dirty="0">
                        <a:solidFill>
                          <a:schemeClr val="dk1"/>
                        </a:solidFill>
                        <a:effectLst/>
                        <a:latin typeface="+mn-lt"/>
                        <a:ea typeface="+mn-ea"/>
                        <a:cs typeface="+mn-cs"/>
                      </a:endParaRPr>
                    </a:p>
                  </a:txBody>
                  <a:tcPr/>
                </a:tc>
              </a:tr>
              <a:tr h="370840">
                <a:tc>
                  <a:txBody>
                    <a:bodyPr/>
                    <a:lstStyle/>
                    <a:p>
                      <a:r>
                        <a:rPr lang="en-AU" dirty="0" smtClean="0"/>
                        <a:t>publish</a:t>
                      </a:r>
                      <a:endParaRPr lang="en-AU" dirty="0"/>
                    </a:p>
                  </a:txBody>
                  <a:tcPr/>
                </a:tc>
                <a:tc>
                  <a:txBody>
                    <a:bodyPr/>
                    <a:lstStyle/>
                    <a:p>
                      <a:r>
                        <a:rPr lang="en-AU" sz="1800" b="0" i="0" kern="1200" dirty="0" smtClean="0">
                          <a:solidFill>
                            <a:schemeClr val="dk1"/>
                          </a:solidFill>
                          <a:effectLst/>
                          <a:latin typeface="+mn-lt"/>
                          <a:ea typeface="+mn-ea"/>
                          <a:cs typeface="+mn-cs"/>
                        </a:rPr>
                        <a:t>Whether</a:t>
                      </a:r>
                      <a:r>
                        <a:rPr lang="en-AU" sz="1800" b="0" i="0" kern="1200" baseline="0" dirty="0" smtClean="0">
                          <a:solidFill>
                            <a:schemeClr val="dk1"/>
                          </a:solidFill>
                          <a:effectLst/>
                          <a:latin typeface="+mn-lt"/>
                          <a:ea typeface="+mn-ea"/>
                          <a:cs typeface="+mn-cs"/>
                        </a:rPr>
                        <a:t> this can be used as an external reference</a:t>
                      </a:r>
                    </a:p>
                    <a:p>
                      <a:endParaRPr lang="en-AU" sz="1800" b="0" i="0" kern="1200" baseline="0" dirty="0" smtClean="0">
                        <a:solidFill>
                          <a:schemeClr val="dk1"/>
                        </a:solidFill>
                        <a:effectLst/>
                        <a:latin typeface="+mn-lt"/>
                        <a:ea typeface="+mn-ea"/>
                        <a:cs typeface="+mn-cs"/>
                      </a:endParaRPr>
                    </a:p>
                    <a:p>
                      <a:r>
                        <a:rPr lang="en-AU" sz="1800" b="0" i="0" kern="1200" baseline="0" dirty="0" smtClean="0">
                          <a:solidFill>
                            <a:schemeClr val="dk1"/>
                          </a:solidFill>
                          <a:effectLst/>
                          <a:latin typeface="+mn-lt"/>
                          <a:ea typeface="+mn-ea"/>
                          <a:cs typeface="+mn-cs"/>
                        </a:rPr>
                        <a:t>e.g. you can define “support” structures that aren’t “entry points”</a:t>
                      </a:r>
                      <a:endParaRPr lang="en-AU" dirty="0"/>
                    </a:p>
                  </a:txBody>
                  <a:tcPr/>
                </a:tc>
              </a:tr>
              <a:tr h="370840">
                <a:tc>
                  <a:txBody>
                    <a:bodyPr/>
                    <a:lstStyle/>
                    <a:p>
                      <a:r>
                        <a:rPr lang="en-AU" dirty="0" smtClean="0"/>
                        <a:t>purpose</a:t>
                      </a:r>
                      <a:endParaRPr lang="en-AU" dirty="0"/>
                    </a:p>
                  </a:txBody>
                  <a:tcPr/>
                </a:tc>
                <a:tc>
                  <a:txBody>
                    <a:bodyPr/>
                    <a:lstStyle/>
                    <a:p>
                      <a:r>
                        <a:rPr lang="en-AU" sz="1800" b="0" i="0" kern="1200" dirty="0" smtClean="0">
                          <a:solidFill>
                            <a:schemeClr val="dk1"/>
                          </a:solidFill>
                          <a:effectLst/>
                          <a:latin typeface="+mn-lt"/>
                          <a:ea typeface="+mn-ea"/>
                          <a:cs typeface="+mn-cs"/>
                        </a:rPr>
                        <a:t>Human description of the purpose</a:t>
                      </a:r>
                      <a:r>
                        <a:rPr lang="en-AU" sz="1800" b="0" i="0" kern="1200" baseline="0" dirty="0" smtClean="0">
                          <a:solidFill>
                            <a:schemeClr val="dk1"/>
                          </a:solidFill>
                          <a:effectLst/>
                          <a:latin typeface="+mn-lt"/>
                          <a:ea typeface="+mn-ea"/>
                          <a:cs typeface="+mn-cs"/>
                        </a:rPr>
                        <a:t> of this structure</a:t>
                      </a:r>
                      <a:endParaRPr lang="en-AU" dirty="0"/>
                    </a:p>
                  </a:txBody>
                  <a:tcPr/>
                </a:tc>
              </a:tr>
              <a:tr h="370840">
                <a:tc>
                  <a:txBody>
                    <a:bodyPr/>
                    <a:lstStyle/>
                    <a:p>
                      <a:r>
                        <a:rPr lang="en-AU" dirty="0" smtClean="0"/>
                        <a:t>element</a:t>
                      </a:r>
                      <a:endParaRPr lang="en-AU" dirty="0"/>
                    </a:p>
                  </a:txBody>
                  <a:tcPr/>
                </a:tc>
                <a:tc>
                  <a:txBody>
                    <a:bodyPr/>
                    <a:lstStyle/>
                    <a:p>
                      <a:r>
                        <a:rPr lang="en-AU" sz="1800" b="0" i="0" kern="1200" dirty="0" smtClean="0">
                          <a:solidFill>
                            <a:schemeClr val="dk1"/>
                          </a:solidFill>
                          <a:effectLst/>
                          <a:latin typeface="+mn-lt"/>
                          <a:ea typeface="+mn-ea"/>
                          <a:cs typeface="+mn-cs"/>
                        </a:rPr>
                        <a:t>Definition</a:t>
                      </a:r>
                      <a:r>
                        <a:rPr lang="en-AU" sz="1800" b="0" i="0" kern="1200" baseline="0" dirty="0" smtClean="0">
                          <a:solidFill>
                            <a:schemeClr val="dk1"/>
                          </a:solidFill>
                          <a:effectLst/>
                          <a:latin typeface="+mn-lt"/>
                          <a:ea typeface="+mn-ea"/>
                          <a:cs typeface="+mn-cs"/>
                        </a:rPr>
                        <a:t> of the actual constraints on the elements of the type</a:t>
                      </a:r>
                      <a:endParaRPr lang="en-AU" dirty="0"/>
                    </a:p>
                  </a:txBody>
                  <a:tcPr/>
                </a:tc>
              </a:tr>
            </a:tbl>
          </a:graphicData>
        </a:graphic>
      </p:graphicFrame>
      <p:sp>
        <p:nvSpPr>
          <p:cNvPr id="4" name="Slide Number Placeholder 3"/>
          <p:cNvSpPr>
            <a:spLocks noGrp="1"/>
          </p:cNvSpPr>
          <p:nvPr>
            <p:ph type="sldNum" sz="quarter" idx="4"/>
          </p:nvPr>
        </p:nvSpPr>
        <p:spPr/>
        <p:txBody>
          <a:bodyPr/>
          <a:lstStyle/>
          <a:p>
            <a:fld id="{5CC3E5C4-3E2B-40F1-9F2B-C46CEB0C88DF}" type="slidenum">
              <a:rPr lang="en-CA" smtClean="0"/>
              <a:pPr/>
              <a:t>18</a:t>
            </a:fld>
            <a:endParaRPr lang="en-CA" dirty="0"/>
          </a:p>
        </p:txBody>
      </p:sp>
    </p:spTree>
    <p:extLst>
      <p:ext uri="{BB962C8B-B14F-4D97-AF65-F5344CB8AC3E}">
        <p14:creationId xmlns:p14="http://schemas.microsoft.com/office/powerpoint/2010/main" val="3342691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Profile Structure</a:t>
            </a:r>
            <a:endParaRPr lang="en-AU" dirty="0"/>
          </a:p>
        </p:txBody>
      </p:sp>
      <p:sp>
        <p:nvSpPr>
          <p:cNvPr id="3" name="Content Placeholder 2"/>
          <p:cNvSpPr>
            <a:spLocks noGrp="1"/>
          </p:cNvSpPr>
          <p:nvPr>
            <p:ph idx="1"/>
          </p:nvPr>
        </p:nvSpPr>
        <p:spPr/>
        <p:txBody>
          <a:bodyPr/>
          <a:lstStyle/>
          <a:p>
            <a:r>
              <a:rPr lang="en-AU" dirty="0" smtClean="0"/>
              <a:t>A linear list of Elements</a:t>
            </a:r>
          </a:p>
          <a:p>
            <a:r>
              <a:rPr lang="en-AU" dirty="0" smtClean="0"/>
              <a:t>Each Element has a path </a:t>
            </a:r>
          </a:p>
          <a:p>
            <a:r>
              <a:rPr lang="en-AU" dirty="0" smtClean="0"/>
              <a:t>The path specifies a tree of elements with a ‘.’ name e.g. </a:t>
            </a:r>
            <a:r>
              <a:rPr lang="en-AU" dirty="0" err="1" smtClean="0"/>
              <a:t>Patient.contact.telecom</a:t>
            </a:r>
            <a:endParaRPr lang="en-AU" dirty="0" smtClean="0"/>
          </a:p>
          <a:p>
            <a:r>
              <a:rPr lang="en-AU" dirty="0" smtClean="0"/>
              <a:t>The type of an element can specify further contained trees </a:t>
            </a:r>
            <a:r>
              <a:rPr lang="en-AU" dirty="0"/>
              <a:t>e.g. </a:t>
            </a:r>
            <a:endParaRPr lang="en-AU" dirty="0" smtClean="0"/>
          </a:p>
          <a:p>
            <a:pPr lvl="1"/>
            <a:r>
              <a:rPr lang="en-AU" dirty="0" smtClean="0"/>
              <a:t>a Data Type</a:t>
            </a:r>
          </a:p>
          <a:p>
            <a:pPr lvl="1"/>
            <a:r>
              <a:rPr lang="en-AU" dirty="0" smtClean="0"/>
              <a:t>a reference to another part of the tree</a:t>
            </a:r>
          </a:p>
          <a:p>
            <a:pPr lvl="1"/>
            <a:endParaRPr lang="en-AU" dirty="0" smtClean="0"/>
          </a:p>
          <a:p>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spTree>
    <p:extLst>
      <p:ext uri="{BB962C8B-B14F-4D97-AF65-F5344CB8AC3E}">
        <p14:creationId xmlns:p14="http://schemas.microsoft.com/office/powerpoint/2010/main" val="387739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Profiles</a:t>
            </a:r>
            <a:endParaRPr lang="en-CA" dirty="0"/>
          </a:p>
        </p:txBody>
      </p:sp>
      <p:sp>
        <p:nvSpPr>
          <p:cNvPr id="3" name="Content Placeholder 2"/>
          <p:cNvSpPr>
            <a:spLocks noGrp="1"/>
          </p:cNvSpPr>
          <p:nvPr>
            <p:ph idx="1"/>
          </p:nvPr>
        </p:nvSpPr>
        <p:spPr>
          <a:xfrm>
            <a:off x="467544" y="1828800"/>
            <a:ext cx="8295456" cy="4480520"/>
          </a:xfrm>
        </p:spPr>
        <p:txBody>
          <a:bodyPr/>
          <a:lstStyle/>
          <a:p>
            <a:pPr marL="114300" indent="0">
              <a:buNone/>
            </a:pPr>
            <a:r>
              <a:rPr lang="en-AU" dirty="0" smtClean="0"/>
              <a:t>Healthcare is a highly variable domain</a:t>
            </a:r>
          </a:p>
          <a:p>
            <a:pPr marL="628650" indent="-514350"/>
            <a:r>
              <a:rPr lang="en-AU" dirty="0" smtClean="0"/>
              <a:t>Between Countries</a:t>
            </a:r>
          </a:p>
          <a:p>
            <a:pPr marL="628650" indent="-514350"/>
            <a:r>
              <a:rPr lang="en-AU" dirty="0" smtClean="0"/>
              <a:t>Between Disciplines</a:t>
            </a:r>
          </a:p>
          <a:p>
            <a:pPr marL="628650" indent="-514350"/>
            <a:r>
              <a:rPr lang="en-AU" dirty="0" smtClean="0"/>
              <a:t>Between different clinicians within a single practice</a:t>
            </a:r>
          </a:p>
          <a:p>
            <a:pPr marL="628650" indent="-514350"/>
            <a:r>
              <a:rPr lang="en-US" dirty="0" smtClean="0"/>
              <a:t>Between different IT implementations</a:t>
            </a:r>
          </a:p>
          <a:p>
            <a:pPr marL="514350" lvl="1" indent="0">
              <a:buNone/>
            </a:pPr>
            <a:endParaRPr lang="en-US" dirty="0"/>
          </a:p>
          <a:p>
            <a:pPr marL="114300" indent="0">
              <a:buNone/>
            </a:pPr>
            <a:r>
              <a:rPr lang="en-US" dirty="0" smtClean="0"/>
              <a:t>There’s no single authority to set the rules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a:t>
            </a:fld>
            <a:endParaRPr lang="en-CA" dirty="0"/>
          </a:p>
        </p:txBody>
      </p:sp>
    </p:spTree>
    <p:extLst>
      <p:ext uri="{BB962C8B-B14F-4D97-AF65-F5344CB8AC3E}">
        <p14:creationId xmlns:p14="http://schemas.microsoft.com/office/powerpoint/2010/main" val="16838174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Profile Structure</a:t>
            </a:r>
            <a:endParaRPr lang="en-AU" dirty="0"/>
          </a:p>
        </p:txBody>
      </p:sp>
      <p:sp>
        <p:nvSpPr>
          <p:cNvPr id="6" name="Content Placeholder 5"/>
          <p:cNvSpPr>
            <a:spLocks noGrp="1"/>
          </p:cNvSpPr>
          <p:nvPr>
            <p:ph sz="half" idx="2"/>
          </p:nvPr>
        </p:nvSpPr>
        <p:spPr>
          <a:xfrm>
            <a:off x="2987824" y="1828800"/>
            <a:ext cx="5775176" cy="4552528"/>
          </a:xfrm>
        </p:spPr>
        <p:txBody>
          <a:bodyPr/>
          <a:lstStyle/>
          <a:p>
            <a:r>
              <a:rPr lang="en-AU" dirty="0" err="1" smtClean="0"/>
              <a:t>ValueSet</a:t>
            </a:r>
            <a:endParaRPr lang="en-AU" dirty="0" smtClean="0"/>
          </a:p>
          <a:p>
            <a:r>
              <a:rPr lang="en-AU" dirty="0" err="1" smtClean="0"/>
              <a:t>ValueSet.identifier</a:t>
            </a:r>
            <a:r>
              <a:rPr lang="en-AU" dirty="0" smtClean="0"/>
              <a:t> : </a:t>
            </a:r>
            <a:r>
              <a:rPr lang="en-AU" dirty="0" smtClean="0">
                <a:solidFill>
                  <a:srgbClr val="00B050"/>
                </a:solidFill>
              </a:rPr>
              <a:t>string</a:t>
            </a:r>
          </a:p>
          <a:p>
            <a:r>
              <a:rPr lang="en-AU" dirty="0" err="1" smtClean="0"/>
              <a:t>ValueSet.telecom</a:t>
            </a:r>
            <a:r>
              <a:rPr lang="en-AU" dirty="0" smtClean="0"/>
              <a:t> : </a:t>
            </a:r>
            <a:r>
              <a:rPr lang="en-AU" dirty="0" smtClean="0">
                <a:solidFill>
                  <a:srgbClr val="00B050"/>
                </a:solidFill>
              </a:rPr>
              <a:t>Contact</a:t>
            </a:r>
          </a:p>
          <a:p>
            <a:r>
              <a:rPr lang="en-AU" dirty="0" err="1" smtClean="0"/>
              <a:t>ValueSet.define</a:t>
            </a:r>
            <a:endParaRPr lang="en-AU" dirty="0" smtClean="0"/>
          </a:p>
          <a:p>
            <a:r>
              <a:rPr lang="en-AU" dirty="0" err="1" smtClean="0"/>
              <a:t>ValueSet.define.system</a:t>
            </a:r>
            <a:endParaRPr lang="en-AU" dirty="0" smtClean="0"/>
          </a:p>
          <a:p>
            <a:r>
              <a:rPr lang="en-AU" dirty="0" err="1" smtClean="0"/>
              <a:t>ValueSet.define.concept</a:t>
            </a:r>
            <a:endParaRPr lang="en-AU" dirty="0" smtClean="0"/>
          </a:p>
          <a:p>
            <a:r>
              <a:rPr lang="en-AU" dirty="0" err="1" smtClean="0"/>
              <a:t>ValueSet.define.concept.concept</a:t>
            </a:r>
            <a:r>
              <a:rPr lang="en-AU" dirty="0" smtClean="0"/>
              <a:t> : </a:t>
            </a:r>
            <a:r>
              <a:rPr lang="en-AU" dirty="0" smtClean="0">
                <a:solidFill>
                  <a:srgbClr val="00B050"/>
                </a:solidFill>
              </a:rPr>
              <a:t>@</a:t>
            </a:r>
            <a:r>
              <a:rPr lang="en-AU" dirty="0">
                <a:solidFill>
                  <a:srgbClr val="00B050"/>
                </a:solidFill>
              </a:rPr>
              <a:t> </a:t>
            </a:r>
            <a:r>
              <a:rPr lang="en-AU" dirty="0" err="1">
                <a:solidFill>
                  <a:srgbClr val="00B050"/>
                </a:solidFill>
              </a:rPr>
              <a:t>ValueSet.define.concept</a:t>
            </a:r>
            <a:endParaRPr lang="en-AU" dirty="0">
              <a:solidFill>
                <a:srgbClr val="00B050"/>
              </a:solidFill>
            </a:endParaRPr>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1995379"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892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AU" dirty="0" smtClean="0"/>
              <a:t>Profile Structure</a:t>
            </a:r>
            <a:endParaRPr lang="en-AU" dirty="0"/>
          </a:p>
        </p:txBody>
      </p:sp>
      <p:sp>
        <p:nvSpPr>
          <p:cNvPr id="9" name="Content Placeholder 8"/>
          <p:cNvSpPr>
            <a:spLocks noGrp="1"/>
          </p:cNvSpPr>
          <p:nvPr>
            <p:ph idx="1"/>
          </p:nvPr>
        </p:nvSpPr>
        <p:spPr/>
        <p:txBody>
          <a:bodyPr/>
          <a:lstStyle/>
          <a:p>
            <a:r>
              <a:rPr lang="en-AU" dirty="0" smtClean="0"/>
              <a:t>An element for each node in the path</a:t>
            </a:r>
          </a:p>
          <a:p>
            <a:pPr lvl="1"/>
            <a:r>
              <a:rPr lang="en-AU" dirty="0" smtClean="0"/>
              <a:t>Can’t “imply” elements</a:t>
            </a:r>
          </a:p>
          <a:p>
            <a:r>
              <a:rPr lang="en-AU" dirty="0" smtClean="0"/>
              <a:t>The element refers to a pre-defined resource element</a:t>
            </a:r>
          </a:p>
          <a:p>
            <a:pPr lvl="1"/>
            <a:r>
              <a:rPr lang="en-AU" dirty="0" smtClean="0"/>
              <a:t>Profile can’t define it’s own new data elements</a:t>
            </a:r>
          </a:p>
          <a:p>
            <a:r>
              <a:rPr lang="en-AU" dirty="0" smtClean="0"/>
              <a:t>Profile can “walk into” a data type</a:t>
            </a:r>
          </a:p>
          <a:p>
            <a:pPr lvl="1"/>
            <a:r>
              <a:rPr lang="en-AU" dirty="0" smtClean="0"/>
              <a:t>E.g. </a:t>
            </a:r>
            <a:r>
              <a:rPr lang="en-AU" dirty="0" err="1" smtClean="0"/>
              <a:t>ValueSet.telecom.use</a:t>
            </a:r>
            <a:endParaRPr lang="en-AU" dirty="0"/>
          </a:p>
        </p:txBody>
      </p:sp>
      <p:sp>
        <p:nvSpPr>
          <p:cNvPr id="5" name="Slide Number Placeholder 4"/>
          <p:cNvSpPr>
            <a:spLocks noGrp="1"/>
          </p:cNvSpPr>
          <p:nvPr>
            <p:ph type="sldNum" sz="quarter" idx="4"/>
          </p:nvPr>
        </p:nvSpPr>
        <p:spPr>
          <a:prstGeom prst="rect">
            <a:avLst/>
          </a:prstGeom>
        </p:spPr>
        <p:txBody>
          <a:bodyPr/>
          <a:lstStyle/>
          <a:p>
            <a:fld id="{5CC3E5C4-3E2B-40F1-9F2B-C46CEB0C88DF}" type="slidenum">
              <a:rPr lang="en-CA" smtClean="0"/>
              <a:pPr/>
              <a:t>21</a:t>
            </a:fld>
            <a:endParaRPr lang="en-CA" dirty="0"/>
          </a:p>
        </p:txBody>
      </p:sp>
    </p:spTree>
    <p:extLst>
      <p:ext uri="{BB962C8B-B14F-4D97-AF65-F5344CB8AC3E}">
        <p14:creationId xmlns:p14="http://schemas.microsoft.com/office/powerpoint/2010/main" val="911394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Structure / Element</a:t>
            </a:r>
            <a:endParaRPr lang="en-AU" dirty="0"/>
          </a:p>
        </p:txBody>
      </p:sp>
      <p:sp>
        <p:nvSpPr>
          <p:cNvPr id="3" name="Content Placeholder 2"/>
          <p:cNvSpPr>
            <a:spLocks noGrp="1"/>
          </p:cNvSpPr>
          <p:nvPr>
            <p:ph idx="1"/>
          </p:nvPr>
        </p:nvSpPr>
        <p:spPr/>
        <p:txBody>
          <a:bodyPr/>
          <a:lstStyle/>
          <a:p>
            <a:r>
              <a:rPr lang="en-AU" dirty="0" smtClean="0"/>
              <a:t>A set of rules on the element content</a:t>
            </a:r>
          </a:p>
          <a:p>
            <a:endParaRPr lang="en-AU" dirty="0" smtClean="0"/>
          </a:p>
          <a:p>
            <a:r>
              <a:rPr lang="en-AU" dirty="0" smtClean="0"/>
              <a:t>Cannot define any new content the element isn’t allowed to have</a:t>
            </a:r>
          </a:p>
          <a:p>
            <a:endParaRPr lang="en-AU" dirty="0" smtClean="0"/>
          </a:p>
          <a:p>
            <a:r>
              <a:rPr lang="en-AU" dirty="0" smtClean="0"/>
              <a:t>Cannot revoke any rules already established in the base resource</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spTree>
    <p:extLst>
      <p:ext uri="{BB962C8B-B14F-4D97-AF65-F5344CB8AC3E}">
        <p14:creationId xmlns:p14="http://schemas.microsoft.com/office/powerpoint/2010/main" val="689882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Structure / Element</a:t>
            </a:r>
            <a:endParaRPr lang="en-AU" dirty="0"/>
          </a:p>
        </p:txBody>
      </p:sp>
      <p:sp>
        <p:nvSpPr>
          <p:cNvPr id="3" name="Content Placeholder 2"/>
          <p:cNvSpPr>
            <a:spLocks noGrp="1"/>
          </p:cNvSpPr>
          <p:nvPr>
            <p:ph idx="1"/>
          </p:nvPr>
        </p:nvSpPr>
        <p:spPr/>
        <p:txBody>
          <a:bodyPr/>
          <a:lstStyle/>
          <a:p>
            <a:r>
              <a:rPr lang="en-AU" dirty="0" smtClean="0"/>
              <a:t>Cardinality – how many times the element can appear</a:t>
            </a:r>
          </a:p>
          <a:p>
            <a:r>
              <a:rPr lang="en-AU" dirty="0" smtClean="0"/>
              <a:t>Binding – what codes can be used (if coded)</a:t>
            </a:r>
          </a:p>
          <a:p>
            <a:r>
              <a:rPr lang="en-AU" dirty="0" smtClean="0"/>
              <a:t>Constraints – additional content rules</a:t>
            </a:r>
          </a:p>
          <a:p>
            <a:r>
              <a:rPr lang="en-AU" dirty="0" smtClean="0"/>
              <a:t>Type – restrict the contents be referring to another (profiled) type</a:t>
            </a:r>
          </a:p>
          <a:p>
            <a:r>
              <a:rPr lang="en-AU" dirty="0" smtClean="0"/>
              <a:t>Meanings + mappings – what the content means</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spTree>
    <p:extLst>
      <p:ext uri="{BB962C8B-B14F-4D97-AF65-F5344CB8AC3E}">
        <p14:creationId xmlns:p14="http://schemas.microsoft.com/office/powerpoint/2010/main" val="3058354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Cardinality</a:t>
            </a:r>
            <a:endParaRPr lang="en-AU" dirty="0"/>
          </a:p>
        </p:txBody>
      </p:sp>
      <p:sp>
        <p:nvSpPr>
          <p:cNvPr id="3" name="Content Placeholder 2"/>
          <p:cNvSpPr>
            <a:spLocks noGrp="1"/>
          </p:cNvSpPr>
          <p:nvPr>
            <p:ph idx="1"/>
          </p:nvPr>
        </p:nvSpPr>
        <p:spPr/>
        <p:txBody>
          <a:bodyPr/>
          <a:lstStyle/>
          <a:p>
            <a:r>
              <a:rPr lang="en-AU" dirty="0" smtClean="0"/>
              <a:t>Base cardinality 0..1, 1..1, 0..*, 1.. *</a:t>
            </a:r>
          </a:p>
          <a:p>
            <a:r>
              <a:rPr lang="en-AU" dirty="0" smtClean="0"/>
              <a:t>Can increase minimum up to max (but not *)</a:t>
            </a:r>
          </a:p>
          <a:p>
            <a:r>
              <a:rPr lang="en-AU" dirty="0" smtClean="0"/>
              <a:t>Can decrease maximum down to min</a:t>
            </a:r>
          </a:p>
          <a:p>
            <a:r>
              <a:rPr lang="en-AU" dirty="0" smtClean="0"/>
              <a:t>E.g. </a:t>
            </a:r>
          </a:p>
          <a:p>
            <a:pPr lvl="1"/>
            <a:r>
              <a:rPr lang="en-AU" dirty="0" smtClean="0"/>
              <a:t>1..1: can’t do anything with it</a:t>
            </a:r>
          </a:p>
          <a:p>
            <a:pPr lvl="1"/>
            <a:r>
              <a:rPr lang="en-AU" dirty="0" smtClean="0"/>
              <a:t>0..1: can change to 0..0 or 1..1</a:t>
            </a:r>
          </a:p>
          <a:p>
            <a:pPr lvl="1"/>
            <a:r>
              <a:rPr lang="en-AU" dirty="0" smtClean="0"/>
              <a:t>0..*: can change to 0..0, 0..3, 1..2 </a:t>
            </a:r>
            <a:r>
              <a:rPr lang="en-AU" dirty="0" err="1" smtClean="0"/>
              <a:t>etc</a:t>
            </a:r>
            <a:endParaRPr lang="en-AU" dirty="0" smtClean="0"/>
          </a:p>
          <a:p>
            <a:pPr lvl="1"/>
            <a:r>
              <a:rPr lang="en-AU" dirty="0" smtClean="0"/>
              <a:t>1..*: can change to 1..1, 1..2, 1..3 </a:t>
            </a:r>
            <a:r>
              <a:rPr lang="en-AU" dirty="0" err="1" smtClean="0"/>
              <a:t>etc</a:t>
            </a:r>
            <a:endParaRPr lang="en-AU" dirty="0" smtClean="0"/>
          </a:p>
          <a:p>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spTree>
    <p:extLst>
      <p:ext uri="{BB962C8B-B14F-4D97-AF65-F5344CB8AC3E}">
        <p14:creationId xmlns:p14="http://schemas.microsoft.com/office/powerpoint/2010/main" val="3156048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Binding</a:t>
            </a:r>
            <a:endParaRPr lang="en-AU" dirty="0"/>
          </a:p>
        </p:txBody>
      </p:sp>
      <p:sp>
        <p:nvSpPr>
          <p:cNvPr id="3" name="Content Placeholder 2"/>
          <p:cNvSpPr>
            <a:spLocks noGrp="1"/>
          </p:cNvSpPr>
          <p:nvPr>
            <p:ph idx="1"/>
          </p:nvPr>
        </p:nvSpPr>
        <p:spPr/>
        <p:txBody>
          <a:bodyPr/>
          <a:lstStyle/>
          <a:p>
            <a:r>
              <a:rPr lang="en-AU" dirty="0" smtClean="0"/>
              <a:t>Elements that have codes:</a:t>
            </a:r>
          </a:p>
          <a:p>
            <a:pPr lvl="1"/>
            <a:r>
              <a:rPr lang="en-AU" dirty="0" smtClean="0"/>
              <a:t>code</a:t>
            </a:r>
          </a:p>
          <a:p>
            <a:pPr lvl="1"/>
            <a:r>
              <a:rPr lang="en-AU" dirty="0" smtClean="0"/>
              <a:t>Coding</a:t>
            </a:r>
          </a:p>
          <a:p>
            <a:pPr lvl="1"/>
            <a:r>
              <a:rPr lang="en-AU" dirty="0" err="1" smtClean="0"/>
              <a:t>CodeableConcept</a:t>
            </a:r>
            <a:endParaRPr lang="en-AU" dirty="0" smtClean="0"/>
          </a:p>
          <a:p>
            <a:pPr lvl="1"/>
            <a:r>
              <a:rPr lang="en-AU" dirty="0" smtClean="0"/>
              <a:t>Quantity (system + code)</a:t>
            </a:r>
          </a:p>
          <a:p>
            <a:r>
              <a:rPr lang="en-AU" dirty="0" smtClean="0"/>
              <a:t>All elements are “bound” to a value set – the set of codes that are allowed to be used</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2170954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Binding Properties</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93576309"/>
              </p:ext>
            </p:extLst>
          </p:nvPr>
        </p:nvGraphicFramePr>
        <p:xfrm>
          <a:off x="381000" y="1828800"/>
          <a:ext cx="8382000" cy="2763520"/>
        </p:xfrm>
        <a:graphic>
          <a:graphicData uri="http://schemas.openxmlformats.org/drawingml/2006/table">
            <a:tbl>
              <a:tblPr firstRow="1" bandRow="1">
                <a:tableStyleId>{5C22544A-7EE6-4342-B048-85BDC9FD1C3A}</a:tableStyleId>
              </a:tblPr>
              <a:tblGrid>
                <a:gridCol w="1526704"/>
                <a:gridCol w="6855296"/>
              </a:tblGrid>
              <a:tr h="370840">
                <a:tc>
                  <a:txBody>
                    <a:bodyPr/>
                    <a:lstStyle/>
                    <a:p>
                      <a:r>
                        <a:rPr lang="en-AU" dirty="0" smtClean="0"/>
                        <a:t>Name</a:t>
                      </a:r>
                      <a:endParaRPr lang="en-AU" dirty="0"/>
                    </a:p>
                  </a:txBody>
                  <a:tcPr/>
                </a:tc>
                <a:tc>
                  <a:txBody>
                    <a:bodyPr/>
                    <a:lstStyle/>
                    <a:p>
                      <a:r>
                        <a:rPr lang="en-AU" dirty="0" smtClean="0"/>
                        <a:t>Use</a:t>
                      </a:r>
                      <a:endParaRPr lang="en-AU" dirty="0"/>
                    </a:p>
                  </a:txBody>
                  <a:tcPr/>
                </a:tc>
              </a:tr>
              <a:tr h="370840">
                <a:tc>
                  <a:txBody>
                    <a:bodyPr/>
                    <a:lstStyle/>
                    <a:p>
                      <a:r>
                        <a:rPr lang="en-AU" sz="1800" b="0" i="0" kern="1200" dirty="0" smtClean="0">
                          <a:solidFill>
                            <a:schemeClr val="dk1"/>
                          </a:solidFill>
                          <a:effectLst/>
                          <a:latin typeface="+mn-lt"/>
                          <a:ea typeface="+mn-ea"/>
                          <a:cs typeface="+mn-cs"/>
                        </a:rPr>
                        <a:t>name</a:t>
                      </a:r>
                      <a:endParaRPr lang="en-AU" dirty="0"/>
                    </a:p>
                  </a:txBody>
                  <a:tcPr/>
                </a:tc>
                <a:tc>
                  <a:txBody>
                    <a:bodyPr/>
                    <a:lstStyle/>
                    <a:p>
                      <a:r>
                        <a:rPr lang="en-AU" sz="1800" b="0" i="0" kern="1200" dirty="0" smtClean="0">
                          <a:solidFill>
                            <a:schemeClr val="dk1"/>
                          </a:solidFill>
                          <a:effectLst/>
                          <a:latin typeface="+mn-lt"/>
                          <a:ea typeface="+mn-ea"/>
                          <a:cs typeface="+mn-cs"/>
                        </a:rPr>
                        <a:t>Arbitrary</a:t>
                      </a:r>
                      <a:r>
                        <a:rPr lang="en-AU" sz="1800" b="0" i="0" kern="1200" baseline="0" dirty="0" smtClean="0">
                          <a:solidFill>
                            <a:schemeClr val="dk1"/>
                          </a:solidFill>
                          <a:effectLst/>
                          <a:latin typeface="+mn-lt"/>
                          <a:ea typeface="+mn-ea"/>
                          <a:cs typeface="+mn-cs"/>
                        </a:rPr>
                        <a:t> descriptive name for the binding (should be optional, but is a tooling limitation)</a:t>
                      </a:r>
                      <a:endParaRPr lang="en-AU" sz="1800" b="0" i="0" kern="1200" dirty="0">
                        <a:solidFill>
                          <a:schemeClr val="dk1"/>
                        </a:solidFill>
                        <a:effectLst/>
                        <a:latin typeface="+mn-lt"/>
                        <a:ea typeface="+mn-ea"/>
                        <a:cs typeface="+mn-cs"/>
                      </a:endParaRPr>
                    </a:p>
                  </a:txBody>
                  <a:tcPr/>
                </a:tc>
              </a:tr>
              <a:tr h="370840">
                <a:tc>
                  <a:txBody>
                    <a:bodyPr/>
                    <a:lstStyle/>
                    <a:p>
                      <a:r>
                        <a:rPr lang="en-AU" dirty="0" smtClean="0"/>
                        <a:t>description</a:t>
                      </a:r>
                      <a:endParaRPr lang="en-AU" dirty="0"/>
                    </a:p>
                  </a:txBody>
                  <a:tcPr/>
                </a:tc>
                <a:tc>
                  <a:txBody>
                    <a:bodyPr/>
                    <a:lstStyle/>
                    <a:p>
                      <a:r>
                        <a:rPr lang="en-AU" dirty="0" smtClean="0"/>
                        <a:t>A description of the kind of codes</a:t>
                      </a:r>
                      <a:r>
                        <a:rPr lang="en-AU" baseline="0" dirty="0" smtClean="0"/>
                        <a:t> in the value set (optional)</a:t>
                      </a:r>
                    </a:p>
                  </a:txBody>
                  <a:tcPr/>
                </a:tc>
              </a:tr>
              <a:tr h="370840">
                <a:tc>
                  <a:txBody>
                    <a:bodyPr/>
                    <a:lstStyle/>
                    <a:p>
                      <a:r>
                        <a:rPr lang="en-AU" dirty="0" err="1" smtClean="0"/>
                        <a:t>isExtensible</a:t>
                      </a:r>
                      <a:endParaRPr lang="en-AU" dirty="0"/>
                    </a:p>
                  </a:txBody>
                  <a:tcPr/>
                </a:tc>
                <a:tc>
                  <a:txBody>
                    <a:bodyPr/>
                    <a:lstStyle/>
                    <a:p>
                      <a:r>
                        <a:rPr lang="en-AU" dirty="0" smtClean="0"/>
                        <a:t>Whether</a:t>
                      </a:r>
                      <a:r>
                        <a:rPr lang="en-AU" baseline="0" dirty="0" smtClean="0"/>
                        <a:t> additional codes can be used</a:t>
                      </a:r>
                      <a:endParaRPr lang="en-AU" dirty="0"/>
                    </a:p>
                  </a:txBody>
                  <a:tcPr/>
                </a:tc>
              </a:tr>
              <a:tr h="370840">
                <a:tc>
                  <a:txBody>
                    <a:bodyPr/>
                    <a:lstStyle/>
                    <a:p>
                      <a:r>
                        <a:rPr lang="en-AU" dirty="0" smtClean="0"/>
                        <a:t>conformance</a:t>
                      </a:r>
                      <a:endParaRPr lang="en-AU" dirty="0"/>
                    </a:p>
                  </a:txBody>
                  <a:tcPr/>
                </a:tc>
                <a:tc>
                  <a:txBody>
                    <a:bodyPr/>
                    <a:lstStyle/>
                    <a:p>
                      <a:r>
                        <a:rPr lang="en-AU" dirty="0" smtClean="0"/>
                        <a:t>The degree of conformance associated with the binding</a:t>
                      </a:r>
                      <a:endParaRPr lang="en-AU" dirty="0"/>
                    </a:p>
                  </a:txBody>
                  <a:tcPr/>
                </a:tc>
              </a:tr>
              <a:tr h="370840">
                <a:tc>
                  <a:txBody>
                    <a:bodyPr/>
                    <a:lstStyle/>
                    <a:p>
                      <a:r>
                        <a:rPr lang="en-AU" dirty="0" smtClean="0"/>
                        <a:t>reference</a:t>
                      </a:r>
                      <a:endParaRPr lang="en-AU" dirty="0"/>
                    </a:p>
                  </a:txBody>
                  <a:tcPr/>
                </a:tc>
                <a:tc>
                  <a:txBody>
                    <a:bodyPr/>
                    <a:lstStyle/>
                    <a:p>
                      <a:r>
                        <a:rPr lang="en-AU" dirty="0" smtClean="0"/>
                        <a:t>A</a:t>
                      </a:r>
                      <a:r>
                        <a:rPr lang="en-AU" baseline="0" dirty="0" smtClean="0"/>
                        <a:t> reference to a value set or an external standard that provides the set of codes</a:t>
                      </a:r>
                      <a:endParaRPr lang="en-AU" dirty="0"/>
                    </a:p>
                  </a:txBody>
                  <a:tcPr/>
                </a:tc>
              </a:tr>
            </a:tbl>
          </a:graphicData>
        </a:graphic>
      </p:graphicFrame>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2647645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Binding Conformance</a:t>
            </a:r>
            <a:endParaRPr lang="en-AU"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50630428"/>
              </p:ext>
            </p:extLst>
          </p:nvPr>
        </p:nvGraphicFramePr>
        <p:xfrm>
          <a:off x="381000" y="1828800"/>
          <a:ext cx="8382000" cy="3931920"/>
        </p:xfrm>
        <a:graphic>
          <a:graphicData uri="http://schemas.openxmlformats.org/drawingml/2006/table">
            <a:tbl>
              <a:tblPr firstRow="1" bandRow="1">
                <a:tableStyleId>{5C22544A-7EE6-4342-B048-85BDC9FD1C3A}</a:tableStyleId>
              </a:tblPr>
              <a:tblGrid>
                <a:gridCol w="2246784"/>
                <a:gridCol w="6135216"/>
              </a:tblGrid>
              <a:tr h="370840">
                <a:tc>
                  <a:txBody>
                    <a:bodyPr/>
                    <a:lstStyle/>
                    <a:p>
                      <a:r>
                        <a:rPr lang="en-AU" sz="1800" b="1" i="0" kern="1200" dirty="0" smtClean="0">
                          <a:solidFill>
                            <a:schemeClr val="lt1"/>
                          </a:solidFill>
                          <a:effectLst/>
                          <a:latin typeface="+mn-lt"/>
                          <a:ea typeface="+mn-ea"/>
                          <a:cs typeface="+mn-cs"/>
                        </a:rPr>
                        <a:t>Conformance</a:t>
                      </a:r>
                      <a:r>
                        <a:rPr lang="en-AU" sz="1800" b="0" i="0" u="none" strike="noStrike" kern="1200" dirty="0" smtClean="0">
                          <a:solidFill>
                            <a:schemeClr val="lt1"/>
                          </a:solidFill>
                          <a:effectLst/>
                          <a:latin typeface="+mn-lt"/>
                          <a:ea typeface="+mn-ea"/>
                          <a:cs typeface="+mn-cs"/>
                        </a:rPr>
                        <a:t> </a:t>
                      </a:r>
                      <a:endParaRPr lang="en-AU" dirty="0"/>
                    </a:p>
                  </a:txBody>
                  <a:tcPr/>
                </a:tc>
                <a:tc>
                  <a:txBody>
                    <a:bodyPr/>
                    <a:lstStyle/>
                    <a:p>
                      <a:r>
                        <a:rPr lang="en-AU" sz="1800" b="0" i="0" kern="1200" dirty="0" smtClean="0">
                          <a:solidFill>
                            <a:schemeClr val="lt1"/>
                          </a:solidFill>
                          <a:effectLst/>
                          <a:latin typeface="+mn-lt"/>
                          <a:ea typeface="+mn-ea"/>
                          <a:cs typeface="+mn-cs"/>
                        </a:rPr>
                        <a:t>indicates the expectations for implementers of the specification</a:t>
                      </a:r>
                      <a:endParaRPr lang="en-AU" dirty="0"/>
                    </a:p>
                  </a:txBody>
                  <a:tcPr/>
                </a:tc>
              </a:tr>
              <a:tr h="370840">
                <a:tc>
                  <a:txBody>
                    <a:bodyPr/>
                    <a:lstStyle/>
                    <a:p>
                      <a:r>
                        <a:rPr lang="en-AU" sz="1800" b="0" i="0" kern="1200" dirty="0" smtClean="0">
                          <a:solidFill>
                            <a:schemeClr val="dk1"/>
                          </a:solidFill>
                          <a:effectLst/>
                          <a:latin typeface="+mn-lt"/>
                          <a:ea typeface="+mn-ea"/>
                          <a:cs typeface="+mn-cs"/>
                        </a:rPr>
                        <a:t>required</a:t>
                      </a:r>
                      <a:endParaRPr lang="en-AU" dirty="0"/>
                    </a:p>
                  </a:txBody>
                  <a:tcPr/>
                </a:tc>
                <a:tc>
                  <a:txBody>
                    <a:bodyPr/>
                    <a:lstStyle/>
                    <a:p>
                      <a:r>
                        <a:rPr lang="en-AU" sz="1800" b="0" i="0" kern="1200" dirty="0" smtClean="0">
                          <a:solidFill>
                            <a:schemeClr val="dk1"/>
                          </a:solidFill>
                          <a:effectLst/>
                          <a:latin typeface="+mn-lt"/>
                          <a:ea typeface="+mn-ea"/>
                          <a:cs typeface="+mn-cs"/>
                        </a:rPr>
                        <a:t>Only codes in the specified set are allowed.</a:t>
                      </a:r>
                    </a:p>
                    <a:p>
                      <a:endParaRPr lang="en-AU" sz="1800" b="0" i="0" kern="1200" dirty="0" smtClean="0">
                        <a:solidFill>
                          <a:schemeClr val="dk1"/>
                        </a:solidFill>
                        <a:effectLst/>
                        <a:latin typeface="+mn-lt"/>
                        <a:ea typeface="+mn-ea"/>
                        <a:cs typeface="+mn-cs"/>
                      </a:endParaRPr>
                    </a:p>
                  </a:txBody>
                  <a:tcPr/>
                </a:tc>
              </a:tr>
              <a:tr h="370840">
                <a:tc>
                  <a:txBody>
                    <a:bodyPr/>
                    <a:lstStyle/>
                    <a:p>
                      <a:r>
                        <a:rPr lang="en-AU" sz="1800" b="0" i="0" kern="1200" dirty="0" smtClean="0">
                          <a:solidFill>
                            <a:schemeClr val="dk1"/>
                          </a:solidFill>
                          <a:effectLst/>
                          <a:latin typeface="+mn-lt"/>
                          <a:ea typeface="+mn-ea"/>
                          <a:cs typeface="+mn-cs"/>
                        </a:rPr>
                        <a:t>preferred</a:t>
                      </a:r>
                      <a:endParaRPr lang="en-AU" dirty="0"/>
                    </a:p>
                  </a:txBody>
                  <a:tcPr/>
                </a:tc>
                <a:tc>
                  <a:txBody>
                    <a:bodyPr/>
                    <a:lstStyle/>
                    <a:p>
                      <a:r>
                        <a:rPr lang="en-AU" sz="1800" b="0" i="0" kern="1200" dirty="0" smtClean="0">
                          <a:solidFill>
                            <a:schemeClr val="dk1"/>
                          </a:solidFill>
                          <a:effectLst/>
                          <a:latin typeface="+mn-lt"/>
                          <a:ea typeface="+mn-ea"/>
                          <a:cs typeface="+mn-cs"/>
                        </a:rPr>
                        <a:t>For greater interoperability, implementers are strongly encouraged to use the bound set of codes, however alternate codes may be used in profiles if necessary without being considered non-conformant.</a:t>
                      </a:r>
                    </a:p>
                    <a:p>
                      <a:endParaRPr lang="en-AU" dirty="0"/>
                    </a:p>
                  </a:txBody>
                  <a:tcPr/>
                </a:tc>
              </a:tr>
              <a:tr h="370840">
                <a:tc>
                  <a:txBody>
                    <a:bodyPr/>
                    <a:lstStyle/>
                    <a:p>
                      <a:r>
                        <a:rPr lang="en-AU" sz="1800" b="0" i="0" kern="1200" dirty="0" smtClean="0">
                          <a:solidFill>
                            <a:schemeClr val="dk1"/>
                          </a:solidFill>
                          <a:effectLst/>
                          <a:latin typeface="+mn-lt"/>
                          <a:ea typeface="+mn-ea"/>
                          <a:cs typeface="+mn-cs"/>
                        </a:rPr>
                        <a:t>example</a:t>
                      </a:r>
                      <a:endParaRPr lang="en-AU" dirty="0"/>
                    </a:p>
                  </a:txBody>
                  <a:tcPr/>
                </a:tc>
                <a:tc>
                  <a:txBody>
                    <a:bodyPr/>
                    <a:lstStyle/>
                    <a:p>
                      <a:r>
                        <a:rPr lang="en-AU" sz="1800" b="0" i="0" kern="1200" dirty="0" smtClean="0">
                          <a:solidFill>
                            <a:schemeClr val="dk1"/>
                          </a:solidFill>
                          <a:effectLst/>
                          <a:latin typeface="+mn-lt"/>
                          <a:ea typeface="+mn-ea"/>
                          <a:cs typeface="+mn-cs"/>
                        </a:rPr>
                        <a:t>The codes in the set are an example to illustrate the meaning of the field. There is no particular preference for its use</a:t>
                      </a:r>
                    </a:p>
                    <a:p>
                      <a:endParaRPr lang="en-AU" dirty="0"/>
                    </a:p>
                  </a:txBody>
                  <a:tcPr/>
                </a:tc>
              </a:tr>
            </a:tbl>
          </a:graphicData>
        </a:graphic>
      </p:graphicFrame>
      <p:sp>
        <p:nvSpPr>
          <p:cNvPr id="4" name="Slide Number Placeholder 3"/>
          <p:cNvSpPr>
            <a:spLocks noGrp="1"/>
          </p:cNvSpPr>
          <p:nvPr>
            <p:ph type="sldNum" sz="quarter" idx="4"/>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2622556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Binding Extensibility</a:t>
            </a:r>
            <a:endParaRPr lang="en-AU"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25272006"/>
              </p:ext>
            </p:extLst>
          </p:nvPr>
        </p:nvGraphicFramePr>
        <p:xfrm>
          <a:off x="381000" y="1828800"/>
          <a:ext cx="8382000" cy="2743200"/>
        </p:xfrm>
        <a:graphic>
          <a:graphicData uri="http://schemas.openxmlformats.org/drawingml/2006/table">
            <a:tbl>
              <a:tblPr firstRow="1" bandRow="1">
                <a:tableStyleId>{5C22544A-7EE6-4342-B048-85BDC9FD1C3A}</a:tableStyleId>
              </a:tblPr>
              <a:tblGrid>
                <a:gridCol w="2246784"/>
                <a:gridCol w="6135216"/>
              </a:tblGrid>
              <a:tr h="370840">
                <a:tc>
                  <a:txBody>
                    <a:bodyPr/>
                    <a:lstStyle/>
                    <a:p>
                      <a:r>
                        <a:rPr lang="en-AU" sz="1800" b="1" i="0" kern="1200" dirty="0" err="1" smtClean="0">
                          <a:solidFill>
                            <a:schemeClr val="lt1"/>
                          </a:solidFill>
                          <a:effectLst/>
                          <a:latin typeface="+mn-lt"/>
                          <a:ea typeface="+mn-ea"/>
                          <a:cs typeface="+mn-cs"/>
                        </a:rPr>
                        <a:t>isExtensible</a:t>
                      </a:r>
                      <a:r>
                        <a:rPr lang="en-AU" sz="1800" b="0" i="0" u="none" strike="noStrike" kern="1200" dirty="0" smtClean="0">
                          <a:solidFill>
                            <a:schemeClr val="lt1"/>
                          </a:solidFill>
                          <a:effectLst/>
                          <a:latin typeface="+mn-lt"/>
                          <a:ea typeface="+mn-ea"/>
                          <a:cs typeface="+mn-cs"/>
                        </a:rPr>
                        <a:t>  </a:t>
                      </a:r>
                      <a:endParaRPr lang="en-AU" dirty="0"/>
                    </a:p>
                  </a:txBody>
                  <a:tcPr/>
                </a:tc>
                <a:tc>
                  <a:txBody>
                    <a:bodyPr/>
                    <a:lstStyle/>
                    <a:p>
                      <a:r>
                        <a:rPr lang="en-AU" sz="1800" b="0" i="0" kern="1200" dirty="0" smtClean="0">
                          <a:solidFill>
                            <a:schemeClr val="lt1"/>
                          </a:solidFill>
                          <a:effectLst/>
                          <a:latin typeface="+mn-lt"/>
                          <a:ea typeface="+mn-ea"/>
                          <a:cs typeface="+mn-cs"/>
                        </a:rPr>
                        <a:t>indicates whether additional codes are allowed beyond those in the defined set of codes</a:t>
                      </a:r>
                      <a:endParaRPr lang="en-AU" dirty="0"/>
                    </a:p>
                  </a:txBody>
                  <a:tcPr/>
                </a:tc>
              </a:tr>
              <a:tr h="370840">
                <a:tc>
                  <a:txBody>
                    <a:bodyPr/>
                    <a:lstStyle/>
                    <a:p>
                      <a:r>
                        <a:rPr lang="en-AU" sz="1800" b="0" i="0" kern="1200" dirty="0" smtClean="0">
                          <a:solidFill>
                            <a:schemeClr val="dk1"/>
                          </a:solidFill>
                          <a:effectLst/>
                          <a:latin typeface="+mn-lt"/>
                          <a:ea typeface="+mn-ea"/>
                          <a:cs typeface="+mn-cs"/>
                        </a:rPr>
                        <a:t>false</a:t>
                      </a:r>
                      <a:endParaRPr lang="en-AU" dirty="0"/>
                    </a:p>
                  </a:txBody>
                  <a:tcPr/>
                </a:tc>
                <a:tc>
                  <a:txBody>
                    <a:bodyPr/>
                    <a:lstStyle/>
                    <a:p>
                      <a:r>
                        <a:rPr lang="en-AU" sz="1800" b="0" i="0" kern="1200" dirty="0" smtClean="0">
                          <a:solidFill>
                            <a:schemeClr val="dk1"/>
                          </a:solidFill>
                          <a:effectLst/>
                          <a:latin typeface="+mn-lt"/>
                          <a:ea typeface="+mn-ea"/>
                          <a:cs typeface="+mn-cs"/>
                        </a:rPr>
                        <a:t>No additional codes are to be used beyond the list provided</a:t>
                      </a:r>
                    </a:p>
                    <a:p>
                      <a:endParaRPr lang="en-AU" sz="1800" b="0" i="0" kern="1200" dirty="0" smtClean="0">
                        <a:solidFill>
                          <a:schemeClr val="dk1"/>
                        </a:solidFill>
                        <a:effectLst/>
                        <a:latin typeface="+mn-lt"/>
                        <a:ea typeface="+mn-ea"/>
                        <a:cs typeface="+mn-cs"/>
                      </a:endParaRPr>
                    </a:p>
                  </a:txBody>
                  <a:tcPr/>
                </a:tc>
              </a:tr>
              <a:tr h="370840">
                <a:tc>
                  <a:txBody>
                    <a:bodyPr/>
                    <a:lstStyle/>
                    <a:p>
                      <a:r>
                        <a:rPr lang="en-AU" sz="1800" b="0" i="0" kern="1200" dirty="0" smtClean="0">
                          <a:solidFill>
                            <a:schemeClr val="dk1"/>
                          </a:solidFill>
                          <a:effectLst/>
                          <a:latin typeface="+mn-lt"/>
                          <a:ea typeface="+mn-ea"/>
                          <a:cs typeface="+mn-cs"/>
                        </a:rPr>
                        <a:t>true</a:t>
                      </a:r>
                      <a:endParaRPr lang="en-AU" dirty="0"/>
                    </a:p>
                  </a:txBody>
                  <a:tcPr/>
                </a:tc>
                <a:tc>
                  <a:txBody>
                    <a:bodyPr/>
                    <a:lstStyle/>
                    <a:p>
                      <a:r>
                        <a:rPr lang="en-AU" sz="1800" b="0" i="0" kern="1200" dirty="0" smtClean="0">
                          <a:solidFill>
                            <a:schemeClr val="dk1"/>
                          </a:solidFill>
                          <a:effectLst/>
                          <a:latin typeface="+mn-lt"/>
                          <a:ea typeface="+mn-ea"/>
                          <a:cs typeface="+mn-cs"/>
                        </a:rPr>
                        <a:t>Supplemental codes or plain text may be needed (this is common because it is reasonable to think that concepts will need to be used which won't be in the defined set of codes)</a:t>
                      </a:r>
                      <a:endParaRPr lang="en-AU" dirty="0"/>
                    </a:p>
                  </a:txBody>
                  <a:tcPr/>
                </a:tc>
              </a:tr>
            </a:tbl>
          </a:graphicData>
        </a:graphic>
      </p:graphicFrame>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3960374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smtClean="0"/>
              <a:t>Conformance vs Extensibility</a:t>
            </a:r>
            <a:endParaRPr lang="en-AU" sz="320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00635111"/>
              </p:ext>
            </p:extLst>
          </p:nvPr>
        </p:nvGraphicFramePr>
        <p:xfrm>
          <a:off x="539552" y="1802947"/>
          <a:ext cx="8136903" cy="4482646"/>
        </p:xfrm>
        <a:graphic>
          <a:graphicData uri="http://schemas.openxmlformats.org/drawingml/2006/table">
            <a:tbl>
              <a:tblPr/>
              <a:tblGrid>
                <a:gridCol w="1728192"/>
                <a:gridCol w="2520280"/>
                <a:gridCol w="3888431"/>
              </a:tblGrid>
              <a:tr h="272937">
                <a:tc>
                  <a:txBody>
                    <a:bodyPr/>
                    <a:lstStyle/>
                    <a:p>
                      <a:pPr fontAlgn="t"/>
                      <a:r>
                        <a:rPr lang="en-AU" sz="1500" b="1" dirty="0">
                          <a:effectLst/>
                          <a:latin typeface="verdana"/>
                        </a:rPr>
                        <a:t>Conformance</a:t>
                      </a:r>
                      <a:endParaRPr lang="en-AU" sz="1500" b="0" dirty="0">
                        <a:effectLst/>
                        <a:latin typeface="verdana"/>
                      </a:endParaRPr>
                    </a:p>
                  </a:txBody>
                  <a:tcPr marL="23529" marR="23529" marT="23529" marB="23529">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fontAlgn="t"/>
                      <a:r>
                        <a:rPr lang="en-AU" sz="1500" b="1">
                          <a:effectLst/>
                          <a:latin typeface="verdana"/>
                        </a:rPr>
                        <a:t>isExtensible=false</a:t>
                      </a:r>
                      <a:endParaRPr lang="en-AU" sz="1500" b="0">
                        <a:effectLst/>
                        <a:latin typeface="verdana"/>
                      </a:endParaRPr>
                    </a:p>
                  </a:txBody>
                  <a:tcPr marL="23529" marR="23529" marT="23529" marB="23529">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fontAlgn="t"/>
                      <a:r>
                        <a:rPr lang="en-AU" sz="1500" b="1">
                          <a:effectLst/>
                          <a:latin typeface="verdana"/>
                        </a:rPr>
                        <a:t>isExtensible=true</a:t>
                      </a:r>
                      <a:endParaRPr lang="en-AU" sz="1500" b="0">
                        <a:effectLst/>
                        <a:latin typeface="verdana"/>
                      </a:endParaRPr>
                    </a:p>
                  </a:txBody>
                  <a:tcPr marL="23529" marR="23529" marT="23529" marB="23529">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r>
              <a:tr h="1628208">
                <a:tc>
                  <a:txBody>
                    <a:bodyPr/>
                    <a:lstStyle/>
                    <a:p>
                      <a:pPr fontAlgn="t"/>
                      <a:r>
                        <a:rPr lang="en-AU" sz="1500" b="1" dirty="0">
                          <a:effectLst/>
                          <a:latin typeface="verdana"/>
                        </a:rPr>
                        <a:t>Required</a:t>
                      </a:r>
                      <a:endParaRPr lang="en-AU" sz="1500" b="0" dirty="0">
                        <a:effectLst/>
                        <a:latin typeface="verdana"/>
                      </a:endParaRPr>
                    </a:p>
                  </a:txBody>
                  <a:tcPr marL="23529" marR="23529" marT="23529" marB="23529">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fontAlgn="t"/>
                      <a:r>
                        <a:rPr lang="en-AU" sz="1500" b="0">
                          <a:effectLst/>
                          <a:latin typeface="verdana"/>
                        </a:rPr>
                        <a:t>Implementers SHALL use a code from the defined set</a:t>
                      </a:r>
                    </a:p>
                  </a:txBody>
                  <a:tcPr marL="23529" marR="23529" marT="23529" marB="23529">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fontAlgn="t"/>
                      <a:r>
                        <a:rPr lang="en-AU" sz="1500" b="0" dirty="0">
                          <a:effectLst/>
                          <a:latin typeface="verdana"/>
                        </a:rPr>
                        <a:t>Implementers SHALL use a code from the defined set if one is applicable, but otherwise may provide their own code or use text</a:t>
                      </a:r>
                    </a:p>
                  </a:txBody>
                  <a:tcPr marL="23529" marR="23529" marT="23529" marB="23529">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r>
              <a:tr h="1402329">
                <a:tc>
                  <a:txBody>
                    <a:bodyPr/>
                    <a:lstStyle/>
                    <a:p>
                      <a:pPr fontAlgn="t"/>
                      <a:r>
                        <a:rPr lang="en-AU" sz="1500" b="1" dirty="0">
                          <a:effectLst/>
                          <a:latin typeface="verdana"/>
                        </a:rPr>
                        <a:t>Preferred</a:t>
                      </a:r>
                      <a:endParaRPr lang="en-AU" sz="1500" b="0" dirty="0">
                        <a:effectLst/>
                        <a:latin typeface="verdana"/>
                      </a:endParaRPr>
                    </a:p>
                  </a:txBody>
                  <a:tcPr marL="23529" marR="23529" marT="23529" marB="23529">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fontAlgn="t"/>
                      <a:r>
                        <a:rPr lang="en-AU" sz="1500" b="0" dirty="0">
                          <a:effectLst/>
                          <a:latin typeface="verdana"/>
                        </a:rPr>
                        <a:t>Implementers SHOULD use a code from the defined set</a:t>
                      </a:r>
                    </a:p>
                  </a:txBody>
                  <a:tcPr marL="23529" marR="23529" marT="23529" marB="23529">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fontAlgn="t"/>
                      <a:r>
                        <a:rPr lang="en-AU" sz="1500" b="0" dirty="0">
                          <a:effectLst/>
                          <a:latin typeface="verdana"/>
                        </a:rPr>
                        <a:t>Implementers SHOULD use a code from the defined set if one is applicable, but MAY provide their own code or use text</a:t>
                      </a:r>
                    </a:p>
                  </a:txBody>
                  <a:tcPr marL="23529" marR="23529" marT="23529" marB="23529">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r>
              <a:tr h="1176451">
                <a:tc>
                  <a:txBody>
                    <a:bodyPr/>
                    <a:lstStyle/>
                    <a:p>
                      <a:pPr fontAlgn="t"/>
                      <a:r>
                        <a:rPr lang="en-AU" sz="1500" b="1">
                          <a:effectLst/>
                          <a:latin typeface="verdana"/>
                        </a:rPr>
                        <a:t>Example</a:t>
                      </a:r>
                      <a:endParaRPr lang="en-AU" sz="1500" b="0">
                        <a:effectLst/>
                        <a:latin typeface="verdana"/>
                      </a:endParaRPr>
                    </a:p>
                  </a:txBody>
                  <a:tcPr marL="23529" marR="23529" marT="23529" marB="23529">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fontAlgn="t"/>
                      <a:r>
                        <a:rPr lang="en-AU" sz="1500" b="0" dirty="0">
                          <a:effectLst/>
                          <a:latin typeface="verdana"/>
                        </a:rPr>
                        <a:t>Implementers MAY use a code from the defined set</a:t>
                      </a:r>
                    </a:p>
                  </a:txBody>
                  <a:tcPr marL="23529" marR="23529" marT="23529" marB="23529">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fontAlgn="t"/>
                      <a:r>
                        <a:rPr lang="en-AU" sz="1500" b="0" dirty="0">
                          <a:effectLst/>
                          <a:latin typeface="verdana"/>
                        </a:rPr>
                        <a:t>Implementers MAY use a code from the defined set or provide their own code or use text</a:t>
                      </a:r>
                    </a:p>
                  </a:txBody>
                  <a:tcPr marL="23529" marR="23529" marT="23529" marB="23529">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85040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Profiles</a:t>
            </a:r>
            <a:endParaRPr lang="en-CA" dirty="0"/>
          </a:p>
        </p:txBody>
      </p:sp>
      <p:sp>
        <p:nvSpPr>
          <p:cNvPr id="3" name="Content Placeholder 2"/>
          <p:cNvSpPr>
            <a:spLocks noGrp="1"/>
          </p:cNvSpPr>
          <p:nvPr>
            <p:ph idx="1"/>
          </p:nvPr>
        </p:nvSpPr>
        <p:spPr>
          <a:xfrm>
            <a:off x="467544" y="1828800"/>
            <a:ext cx="8295456" cy="4480520"/>
          </a:xfrm>
        </p:spPr>
        <p:txBody>
          <a:bodyPr/>
          <a:lstStyle/>
          <a:p>
            <a:pPr marL="114300" indent="0">
              <a:buNone/>
            </a:pPr>
            <a:r>
              <a:rPr lang="en-AU" dirty="0" smtClean="0"/>
              <a:t>From RFC 2119</a:t>
            </a:r>
          </a:p>
          <a:p>
            <a:pPr marL="514350" lvl="1" indent="0">
              <a:buNone/>
            </a:pPr>
            <a:r>
              <a:rPr lang="en-AU" dirty="0" smtClean="0"/>
              <a:t>An </a:t>
            </a:r>
            <a:r>
              <a:rPr lang="en-AU" dirty="0"/>
              <a:t>implementation which does not include a particular option MUST be prepared to interoperate with another implementation which does include the option, though perhaps with reduced functionality. In the same vein an implementation which does include a particular option MUST be prepared to interoperate with another implementation which does not include the option (except, of course, for the feature the option provides.) </a:t>
            </a:r>
            <a:br>
              <a:rPr lang="en-AU" dirty="0"/>
            </a:br>
            <a:endParaRPr lang="en-US"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3</a:t>
            </a:fld>
            <a:endParaRPr lang="en-CA" dirty="0"/>
          </a:p>
        </p:txBody>
      </p:sp>
    </p:spTree>
    <p:extLst>
      <p:ext uri="{BB962C8B-B14F-4D97-AF65-F5344CB8AC3E}">
        <p14:creationId xmlns:p14="http://schemas.microsoft.com/office/powerpoint/2010/main" val="25635486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Constraining Bindings</a:t>
            </a:r>
            <a:endParaRPr lang="en-AU" dirty="0"/>
          </a:p>
        </p:txBody>
      </p:sp>
      <p:sp>
        <p:nvSpPr>
          <p:cNvPr id="3" name="Content Placeholder 2"/>
          <p:cNvSpPr>
            <a:spLocks noGrp="1"/>
          </p:cNvSpPr>
          <p:nvPr>
            <p:ph idx="1"/>
          </p:nvPr>
        </p:nvSpPr>
        <p:spPr/>
        <p:txBody>
          <a:bodyPr/>
          <a:lstStyle/>
          <a:p>
            <a:r>
              <a:rPr lang="en-AU" dirty="0" smtClean="0"/>
              <a:t>Profiles “replace” the binding</a:t>
            </a:r>
          </a:p>
          <a:p>
            <a:pPr lvl="1"/>
            <a:r>
              <a:rPr lang="en-AU" dirty="0" smtClean="0"/>
              <a:t>New name, rules, value set reference</a:t>
            </a:r>
          </a:p>
          <a:p>
            <a:pPr lvl="1"/>
            <a:endParaRPr lang="en-AU" dirty="0" smtClean="0"/>
          </a:p>
          <a:p>
            <a:r>
              <a:rPr lang="en-AU" dirty="0" smtClean="0"/>
              <a:t>Codes that were not valid cannot become valid</a:t>
            </a:r>
          </a:p>
          <a:p>
            <a:endParaRPr lang="en-AU" dirty="0"/>
          </a:p>
          <a:p>
            <a:r>
              <a:rPr lang="en-AU" dirty="0" smtClean="0"/>
              <a:t>Profiles can override “SHOULD”</a:t>
            </a:r>
          </a:p>
          <a:p>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30</a:t>
            </a:fld>
            <a:endParaRPr lang="en-CA" dirty="0"/>
          </a:p>
        </p:txBody>
      </p:sp>
    </p:spTree>
    <p:extLst>
      <p:ext uri="{BB962C8B-B14F-4D97-AF65-F5344CB8AC3E}">
        <p14:creationId xmlns:p14="http://schemas.microsoft.com/office/powerpoint/2010/main" val="114819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Constraints</a:t>
            </a:r>
            <a:endParaRPr lang="en-AU" dirty="0"/>
          </a:p>
        </p:txBody>
      </p:sp>
      <p:sp>
        <p:nvSpPr>
          <p:cNvPr id="3" name="Content Placeholder 2"/>
          <p:cNvSpPr>
            <a:spLocks noGrp="1"/>
          </p:cNvSpPr>
          <p:nvPr>
            <p:ph idx="1"/>
          </p:nvPr>
        </p:nvSpPr>
        <p:spPr/>
        <p:txBody>
          <a:bodyPr/>
          <a:lstStyle/>
          <a:p>
            <a:r>
              <a:rPr lang="en-AU" dirty="0" smtClean="0"/>
              <a:t>Attach to an element</a:t>
            </a:r>
          </a:p>
          <a:p>
            <a:r>
              <a:rPr lang="en-AU" dirty="0" smtClean="0"/>
              <a:t>Make rules about it’s content</a:t>
            </a:r>
          </a:p>
          <a:p>
            <a:r>
              <a:rPr lang="en-AU" dirty="0" smtClean="0"/>
              <a:t>Have a name, a human readable statement, and a machine </a:t>
            </a:r>
            <a:r>
              <a:rPr lang="en-AU" dirty="0" err="1" smtClean="0"/>
              <a:t>processible</a:t>
            </a:r>
            <a:r>
              <a:rPr lang="en-AU" dirty="0" smtClean="0"/>
              <a:t> format (</a:t>
            </a:r>
            <a:r>
              <a:rPr lang="en-AU" dirty="0" err="1" smtClean="0"/>
              <a:t>XPath</a:t>
            </a:r>
            <a:r>
              <a:rPr lang="en-AU" dirty="0" smtClean="0"/>
              <a:t>)</a:t>
            </a:r>
          </a:p>
          <a:p>
            <a:r>
              <a:rPr lang="en-AU" dirty="0" smtClean="0"/>
              <a:t>Can say anything that can be said in </a:t>
            </a:r>
            <a:r>
              <a:rPr lang="en-AU" dirty="0" err="1" smtClean="0"/>
              <a:t>XPath</a:t>
            </a:r>
            <a:endParaRPr lang="en-AU" dirty="0"/>
          </a:p>
          <a:p>
            <a:r>
              <a:rPr lang="en-AU" dirty="0" smtClean="0"/>
              <a:t>Can reference constraints from the sub elements that it affects</a:t>
            </a:r>
          </a:p>
          <a:p>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31</a:t>
            </a:fld>
            <a:endParaRPr lang="en-CA" dirty="0"/>
          </a:p>
        </p:txBody>
      </p:sp>
    </p:spTree>
    <p:extLst>
      <p:ext uri="{BB962C8B-B14F-4D97-AF65-F5344CB8AC3E}">
        <p14:creationId xmlns:p14="http://schemas.microsoft.com/office/powerpoint/2010/main" val="3677972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Constraint</a:t>
            </a:r>
            <a:endParaRPr lang="en-AU" dirty="0"/>
          </a:p>
        </p:txBody>
      </p:sp>
      <p:sp>
        <p:nvSpPr>
          <p:cNvPr id="3" name="Content Placeholder 2"/>
          <p:cNvSpPr>
            <a:spLocks noGrp="1"/>
          </p:cNvSpPr>
          <p:nvPr>
            <p:ph idx="1"/>
          </p:nvPr>
        </p:nvSpPr>
        <p:spPr/>
        <p:txBody>
          <a:bodyPr/>
          <a:lstStyle/>
          <a:p>
            <a:r>
              <a:rPr lang="en-AU" dirty="0"/>
              <a:t>Human: </a:t>
            </a:r>
            <a:r>
              <a:rPr lang="en-AU" dirty="0" smtClean="0"/>
              <a:t>If you have a procedure that has a complication, it must have some follow up</a:t>
            </a:r>
          </a:p>
          <a:p>
            <a:pPr lvl="1"/>
            <a:r>
              <a:rPr lang="en-AU" dirty="0" smtClean="0"/>
              <a:t>A ‘business rule’ that can’t be in the base spec</a:t>
            </a:r>
          </a:p>
          <a:p>
            <a:r>
              <a:rPr lang="en-AU" dirty="0" smtClean="0"/>
              <a:t>Context: Procedure</a:t>
            </a:r>
          </a:p>
          <a:p>
            <a:r>
              <a:rPr lang="en-AU" dirty="0" err="1" smtClean="0"/>
              <a:t>XPath</a:t>
            </a:r>
            <a:r>
              <a:rPr lang="en-AU" dirty="0" smtClean="0"/>
              <a:t>: </a:t>
            </a:r>
            <a:br>
              <a:rPr lang="en-AU" dirty="0" smtClean="0"/>
            </a:br>
            <a:r>
              <a:rPr lang="en-AU" dirty="0" smtClean="0">
                <a:latin typeface="Courier New" panose="02070309020205020404" pitchFamily="49" charset="0"/>
                <a:cs typeface="Courier New" panose="02070309020205020404" pitchFamily="49" charset="0"/>
              </a:rPr>
              <a:t>not(exists(</a:t>
            </a:r>
            <a:r>
              <a:rPr lang="en-AU" dirty="0" err="1" smtClean="0">
                <a:latin typeface="Courier New" panose="02070309020205020404" pitchFamily="49" charset="0"/>
                <a:cs typeface="Courier New" panose="02070309020205020404" pitchFamily="49" charset="0"/>
              </a:rPr>
              <a:t>f:complication</a:t>
            </a:r>
            <a:r>
              <a:rPr lang="en-AU" dirty="0" smtClean="0">
                <a:latin typeface="Courier New" panose="02070309020205020404" pitchFamily="49" charset="0"/>
                <a:cs typeface="Courier New" panose="02070309020205020404" pitchFamily="49" charset="0"/>
              </a:rPr>
              <a:t>)) or exists(</a:t>
            </a:r>
            <a:r>
              <a:rPr lang="en-AU" dirty="0" err="1" smtClean="0">
                <a:latin typeface="Courier New" panose="02070309020205020404" pitchFamily="49" charset="0"/>
                <a:cs typeface="Courier New" panose="02070309020205020404" pitchFamily="49" charset="0"/>
              </a:rPr>
              <a:t>f:followUp</a:t>
            </a:r>
            <a:r>
              <a:rPr lang="en-AU" dirty="0" smtClean="0">
                <a:latin typeface="Courier New" panose="02070309020205020404" pitchFamily="49" charset="0"/>
                <a:cs typeface="Courier New" panose="02070309020205020404" pitchFamily="49" charset="0"/>
              </a:rPr>
              <a:t>)</a:t>
            </a:r>
            <a:r>
              <a:rPr lang="en-AU" dirty="0" smtClean="0"/>
              <a:t> </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32</a:t>
            </a:fld>
            <a:endParaRPr lang="en-CA" dirty="0"/>
          </a:p>
        </p:txBody>
      </p:sp>
    </p:spTree>
    <p:extLst>
      <p:ext uri="{BB962C8B-B14F-4D97-AF65-F5344CB8AC3E}">
        <p14:creationId xmlns:p14="http://schemas.microsoft.com/office/powerpoint/2010/main" val="1769748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Constraining the Type</a:t>
            </a:r>
            <a:endParaRPr lang="en-AU" dirty="0"/>
          </a:p>
        </p:txBody>
      </p:sp>
      <p:sp>
        <p:nvSpPr>
          <p:cNvPr id="3" name="Content Placeholder 2"/>
          <p:cNvSpPr>
            <a:spLocks noGrp="1"/>
          </p:cNvSpPr>
          <p:nvPr>
            <p:ph idx="1"/>
          </p:nvPr>
        </p:nvSpPr>
        <p:spPr/>
        <p:txBody>
          <a:bodyPr/>
          <a:lstStyle/>
          <a:p>
            <a:r>
              <a:rPr lang="en-AU" dirty="0" smtClean="0"/>
              <a:t>Elements that do not have children defined in the profile must have a type </a:t>
            </a:r>
          </a:p>
          <a:p>
            <a:r>
              <a:rPr lang="en-AU" dirty="0" smtClean="0"/>
              <a:t>Type can have a profile applied</a:t>
            </a:r>
          </a:p>
          <a:p>
            <a:pPr lvl="1"/>
            <a:r>
              <a:rPr lang="en-AU" dirty="0" smtClean="0"/>
              <a:t>E.g. type must conform to the profile</a:t>
            </a:r>
          </a:p>
          <a:p>
            <a:r>
              <a:rPr lang="en-AU" dirty="0" smtClean="0"/>
              <a:t>If the resource allows multiple types, can restrict to a single type e.g. value[x] </a:t>
            </a:r>
            <a:r>
              <a:rPr lang="en-AU" dirty="0" smtClean="0">
                <a:sym typeface="Wingdings" panose="05000000000000000000" pitchFamily="2" charset="2"/>
              </a:rPr>
              <a:t> </a:t>
            </a:r>
            <a:r>
              <a:rPr lang="en-AU" dirty="0" err="1" smtClean="0">
                <a:sym typeface="Wingdings" panose="05000000000000000000" pitchFamily="2" charset="2"/>
              </a:rPr>
              <a:t>valueString</a:t>
            </a:r>
            <a:endParaRPr lang="en-AU" dirty="0" smtClean="0">
              <a:sym typeface="Wingdings" panose="05000000000000000000" pitchFamily="2" charset="2"/>
            </a:endParaRPr>
          </a:p>
          <a:p>
            <a:pPr lvl="1"/>
            <a:r>
              <a:rPr lang="en-AU" dirty="0" smtClean="0">
                <a:sym typeface="Wingdings" panose="05000000000000000000" pitchFamily="2" charset="2"/>
              </a:rPr>
              <a:t>Or to lesser set of choices e.g. string or Quantity</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33</a:t>
            </a:fld>
            <a:endParaRPr lang="en-CA" dirty="0"/>
          </a:p>
        </p:txBody>
      </p:sp>
    </p:spTree>
    <p:extLst>
      <p:ext uri="{BB962C8B-B14F-4D97-AF65-F5344CB8AC3E}">
        <p14:creationId xmlns:p14="http://schemas.microsoft.com/office/powerpoint/2010/main" val="1901329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Meaning / Mapping</a:t>
            </a:r>
            <a:endParaRPr lang="en-AU" dirty="0"/>
          </a:p>
        </p:txBody>
      </p:sp>
      <p:sp>
        <p:nvSpPr>
          <p:cNvPr id="3" name="Content Placeholder 2"/>
          <p:cNvSpPr>
            <a:spLocks noGrp="1"/>
          </p:cNvSpPr>
          <p:nvPr>
            <p:ph idx="1"/>
          </p:nvPr>
        </p:nvSpPr>
        <p:spPr/>
        <p:txBody>
          <a:bodyPr/>
          <a:lstStyle/>
          <a:p>
            <a:r>
              <a:rPr lang="en-AU" dirty="0" smtClean="0"/>
              <a:t>Profiles can change the meaning and mappings of the element</a:t>
            </a:r>
          </a:p>
          <a:p>
            <a:r>
              <a:rPr lang="en-AU" dirty="0" smtClean="0"/>
              <a:t>Meaning must be consistent, but can be narrower. </a:t>
            </a:r>
            <a:r>
              <a:rPr lang="en-AU" dirty="0" err="1" smtClean="0"/>
              <a:t>E.g</a:t>
            </a:r>
            <a:r>
              <a:rPr lang="en-AU" dirty="0" smtClean="0"/>
              <a:t>: </a:t>
            </a:r>
          </a:p>
          <a:p>
            <a:pPr lvl="1"/>
            <a:r>
              <a:rPr lang="en-AU" dirty="0" smtClean="0"/>
              <a:t>Can’t change “Date Time this was made available” to “Date/Time the doctor saw it”</a:t>
            </a:r>
          </a:p>
          <a:p>
            <a:pPr lvl="1"/>
            <a:r>
              <a:rPr lang="en-AU" dirty="0" smtClean="0"/>
              <a:t>Can change “date time this was made available” to “Date/Time posted to the portal”</a:t>
            </a:r>
          </a:p>
        </p:txBody>
      </p:sp>
      <p:sp>
        <p:nvSpPr>
          <p:cNvPr id="4" name="Slide Number Placeholder 3"/>
          <p:cNvSpPr>
            <a:spLocks noGrp="1"/>
          </p:cNvSpPr>
          <p:nvPr>
            <p:ph type="sldNum" sz="quarter" idx="4"/>
          </p:nvPr>
        </p:nvSpPr>
        <p:spPr/>
        <p:txBody>
          <a:bodyPr/>
          <a:lstStyle/>
          <a:p>
            <a:fld id="{5CC3E5C4-3E2B-40F1-9F2B-C46CEB0C88DF}" type="slidenum">
              <a:rPr lang="en-CA" smtClean="0"/>
              <a:pPr/>
              <a:t>34</a:t>
            </a:fld>
            <a:endParaRPr lang="en-CA" dirty="0"/>
          </a:p>
        </p:txBody>
      </p:sp>
    </p:spTree>
    <p:extLst>
      <p:ext uri="{BB962C8B-B14F-4D97-AF65-F5344CB8AC3E}">
        <p14:creationId xmlns:p14="http://schemas.microsoft.com/office/powerpoint/2010/main" val="1954304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Constraining Lists</a:t>
            </a:r>
            <a:endParaRPr lang="en-AU" dirty="0"/>
          </a:p>
        </p:txBody>
      </p:sp>
      <p:sp>
        <p:nvSpPr>
          <p:cNvPr id="3" name="Content Placeholder 2"/>
          <p:cNvSpPr>
            <a:spLocks noGrp="1"/>
          </p:cNvSpPr>
          <p:nvPr>
            <p:ph idx="1"/>
          </p:nvPr>
        </p:nvSpPr>
        <p:spPr/>
        <p:txBody>
          <a:bodyPr/>
          <a:lstStyle/>
          <a:p>
            <a:r>
              <a:rPr lang="en-AU" dirty="0" smtClean="0"/>
              <a:t>If an element can repeat, it’s common to constrain the repeats differently:</a:t>
            </a:r>
          </a:p>
          <a:p>
            <a:pPr lvl="1"/>
            <a:r>
              <a:rPr lang="en-AU" dirty="0" smtClean="0"/>
              <a:t>The first code must come LOINC</a:t>
            </a:r>
          </a:p>
          <a:p>
            <a:pPr lvl="1"/>
            <a:r>
              <a:rPr lang="en-AU" dirty="0" smtClean="0"/>
              <a:t>First, the chemistry observations, then the microbiology ones</a:t>
            </a:r>
          </a:p>
          <a:p>
            <a:pPr lvl="1"/>
            <a:r>
              <a:rPr lang="en-AU" dirty="0" smtClean="0"/>
              <a:t>A blood pressure has components for Systolic and Diastolic pressures</a:t>
            </a:r>
          </a:p>
          <a:p>
            <a:pPr lvl="1"/>
            <a:r>
              <a:rPr lang="en-AU" dirty="0" smtClean="0"/>
              <a:t>Vital signs must have a component observation for posture, for prior exercise, and for stress estimate (e.g. children)</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35</a:t>
            </a:fld>
            <a:endParaRPr lang="en-CA" dirty="0"/>
          </a:p>
        </p:txBody>
      </p:sp>
    </p:spTree>
    <p:extLst>
      <p:ext uri="{BB962C8B-B14F-4D97-AF65-F5344CB8AC3E}">
        <p14:creationId xmlns:p14="http://schemas.microsoft.com/office/powerpoint/2010/main" val="354981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Constraining Lists</a:t>
            </a:r>
            <a:endParaRPr lang="en-AU" dirty="0"/>
          </a:p>
        </p:txBody>
      </p:sp>
      <p:sp>
        <p:nvSpPr>
          <p:cNvPr id="3" name="Content Placeholder 2"/>
          <p:cNvSpPr>
            <a:spLocks noGrp="1"/>
          </p:cNvSpPr>
          <p:nvPr>
            <p:ph idx="1"/>
          </p:nvPr>
        </p:nvSpPr>
        <p:spPr/>
        <p:txBody>
          <a:bodyPr/>
          <a:lstStyle/>
          <a:p>
            <a:r>
              <a:rPr lang="en-AU" dirty="0" smtClean="0"/>
              <a:t>Can’t just divide the list up into different slots in the instance</a:t>
            </a:r>
          </a:p>
          <a:p>
            <a:pPr lvl="1"/>
            <a:r>
              <a:rPr lang="en-AU" dirty="0" smtClean="0"/>
              <a:t>General systems can’t process the data</a:t>
            </a:r>
          </a:p>
          <a:p>
            <a:pPr lvl="1"/>
            <a:endParaRPr lang="en-AU" dirty="0" smtClean="0"/>
          </a:p>
          <a:p>
            <a:r>
              <a:rPr lang="en-AU" dirty="0" smtClean="0"/>
              <a:t>Divide the list into “slices” – implied slots rather than explicit slots</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36</a:t>
            </a:fld>
            <a:endParaRPr lang="en-CA" dirty="0"/>
          </a:p>
        </p:txBody>
      </p:sp>
    </p:spTree>
    <p:extLst>
      <p:ext uri="{BB962C8B-B14F-4D97-AF65-F5344CB8AC3E}">
        <p14:creationId xmlns:p14="http://schemas.microsoft.com/office/powerpoint/2010/main" val="2276171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Slicing</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37</a:t>
            </a:fld>
            <a:endParaRPr lang="en-CA" dirty="0"/>
          </a:p>
        </p:txBody>
      </p:sp>
      <p:pic>
        <p:nvPicPr>
          <p:cNvPr id="5122" name="Picture 2" descr="Slicing diagram"/>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772816"/>
            <a:ext cx="6192688" cy="4735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080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Slicing</a:t>
            </a:r>
            <a:endParaRPr lang="en-AU" dirty="0"/>
          </a:p>
        </p:txBody>
      </p:sp>
      <p:sp>
        <p:nvSpPr>
          <p:cNvPr id="3" name="Content Placeholder 2"/>
          <p:cNvSpPr>
            <a:spLocks noGrp="1"/>
          </p:cNvSpPr>
          <p:nvPr>
            <p:ph idx="1"/>
          </p:nvPr>
        </p:nvSpPr>
        <p:spPr>
          <a:xfrm>
            <a:off x="381000" y="1828800"/>
            <a:ext cx="4911080" cy="4480520"/>
          </a:xfrm>
        </p:spPr>
        <p:txBody>
          <a:bodyPr/>
          <a:lstStyle/>
          <a:p>
            <a:pPr marL="0" indent="0">
              <a:buNone/>
            </a:pPr>
            <a:r>
              <a:rPr lang="en-AU" sz="2000" dirty="0">
                <a:latin typeface="Courier New" panose="02070309020205020404" pitchFamily="49" charset="0"/>
                <a:cs typeface="Courier New" panose="02070309020205020404" pitchFamily="49" charset="0"/>
              </a:rPr>
              <a:t>&lt;Observation</a:t>
            </a:r>
            <a:r>
              <a:rPr lang="en-AU" sz="2000" dirty="0" smtClean="0">
                <a:latin typeface="Courier New" panose="02070309020205020404" pitchFamily="49" charset="0"/>
                <a:cs typeface="Courier New" panose="02070309020205020404" pitchFamily="49" charset="0"/>
              </a:rPr>
              <a:t>&gt;</a:t>
            </a:r>
          </a:p>
          <a:p>
            <a:pPr marL="0" indent="0">
              <a:buNone/>
            </a:pPr>
            <a:r>
              <a:rPr lang="en-AU" sz="2000" dirty="0" smtClean="0">
                <a:latin typeface="Courier New" panose="02070309020205020404" pitchFamily="49" charset="0"/>
                <a:cs typeface="Courier New" panose="02070309020205020404" pitchFamily="49" charset="0"/>
              </a:rPr>
              <a:t> </a:t>
            </a:r>
            <a:r>
              <a:rPr lang="en-AU" sz="2000" dirty="0">
                <a:latin typeface="Courier New" panose="02070309020205020404" pitchFamily="49" charset="0"/>
                <a:cs typeface="Courier New" panose="02070309020205020404" pitchFamily="49" charset="0"/>
              </a:rPr>
              <a:t>... </a:t>
            </a:r>
            <a:endParaRPr lang="en-AU" sz="2000" dirty="0" smtClean="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smtClean="0">
                <a:latin typeface="Courier New" panose="02070309020205020404" pitchFamily="49" charset="0"/>
                <a:cs typeface="Courier New" panose="02070309020205020404" pitchFamily="49" charset="0"/>
              </a:rPr>
              <a:t>&lt;</a:t>
            </a:r>
            <a:r>
              <a:rPr lang="en-AU" sz="2000" dirty="0">
                <a:latin typeface="Courier New" panose="02070309020205020404" pitchFamily="49" charset="0"/>
                <a:cs typeface="Courier New" panose="02070309020205020404" pitchFamily="49" charset="0"/>
              </a:rPr>
              <a:t>related&gt; </a:t>
            </a:r>
            <a:endParaRPr lang="en-AU" sz="2000" dirty="0" smtClean="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smtClean="0">
                <a:latin typeface="Courier New" panose="02070309020205020404" pitchFamily="49" charset="0"/>
                <a:cs typeface="Courier New" panose="02070309020205020404" pitchFamily="49" charset="0"/>
              </a:rPr>
              <a:t> &lt;</a:t>
            </a:r>
            <a:r>
              <a:rPr lang="en-AU" sz="2000" dirty="0">
                <a:latin typeface="Courier New" panose="02070309020205020404" pitchFamily="49" charset="0"/>
                <a:cs typeface="Courier New" panose="02070309020205020404" pitchFamily="49" charset="0"/>
              </a:rPr>
              <a:t>type value="component"/&gt; </a:t>
            </a:r>
            <a:endParaRPr lang="en-AU" sz="2000" dirty="0" smtClean="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smtClean="0">
                <a:latin typeface="Courier New" panose="02070309020205020404" pitchFamily="49" charset="0"/>
                <a:cs typeface="Courier New" panose="02070309020205020404" pitchFamily="49" charset="0"/>
              </a:rPr>
              <a:t> &lt;</a:t>
            </a:r>
            <a:r>
              <a:rPr lang="en-AU" sz="2000" dirty="0">
                <a:latin typeface="Courier New" panose="02070309020205020404" pitchFamily="49" charset="0"/>
                <a:cs typeface="Courier New" panose="02070309020205020404" pitchFamily="49" charset="0"/>
              </a:rPr>
              <a:t>target ...&gt; </a:t>
            </a:r>
            <a:endParaRPr lang="en-AU" sz="2000" dirty="0" smtClean="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smtClean="0">
                <a:latin typeface="Courier New" panose="02070309020205020404" pitchFamily="49" charset="0"/>
                <a:cs typeface="Courier New" panose="02070309020205020404" pitchFamily="49" charset="0"/>
              </a:rPr>
              <a:t>&lt;/</a:t>
            </a:r>
            <a:r>
              <a:rPr lang="en-AU" sz="2000" dirty="0">
                <a:latin typeface="Courier New" panose="02070309020205020404" pitchFamily="49" charset="0"/>
                <a:cs typeface="Courier New" panose="02070309020205020404" pitchFamily="49" charset="0"/>
              </a:rPr>
              <a:t>related&gt; </a:t>
            </a:r>
            <a:endParaRPr lang="en-AU" sz="2000" dirty="0" smtClean="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smtClean="0">
                <a:latin typeface="Courier New" panose="02070309020205020404" pitchFamily="49" charset="0"/>
                <a:cs typeface="Courier New" panose="02070309020205020404" pitchFamily="49" charset="0"/>
              </a:rPr>
              <a:t>&lt;</a:t>
            </a:r>
            <a:r>
              <a:rPr lang="en-AU" sz="2000" dirty="0">
                <a:latin typeface="Courier New" panose="02070309020205020404" pitchFamily="49" charset="0"/>
                <a:cs typeface="Courier New" panose="02070309020205020404" pitchFamily="49" charset="0"/>
              </a:rPr>
              <a:t>related&gt; </a:t>
            </a:r>
            <a:endParaRPr lang="en-AU" sz="2000" dirty="0" smtClean="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smtClean="0">
                <a:latin typeface="Courier New" panose="02070309020205020404" pitchFamily="49" charset="0"/>
                <a:cs typeface="Courier New" panose="02070309020205020404" pitchFamily="49" charset="0"/>
              </a:rPr>
              <a:t> &lt;</a:t>
            </a:r>
            <a:r>
              <a:rPr lang="en-AU" sz="2000" dirty="0">
                <a:latin typeface="Courier New" panose="02070309020205020404" pitchFamily="49" charset="0"/>
                <a:cs typeface="Courier New" panose="02070309020205020404" pitchFamily="49" charset="0"/>
              </a:rPr>
              <a:t>type value="component</a:t>
            </a:r>
            <a:r>
              <a:rPr lang="en-AU" sz="2000" dirty="0" smtClean="0">
                <a:latin typeface="Courier New" panose="02070309020205020404" pitchFamily="49" charset="0"/>
                <a:cs typeface="Courier New" panose="02070309020205020404" pitchFamily="49" charset="0"/>
              </a:rPr>
              <a:t>"/&gt;</a:t>
            </a:r>
          </a:p>
          <a:p>
            <a:pPr marL="0" indent="0">
              <a:buNone/>
            </a:pPr>
            <a:r>
              <a:rPr lang="en-AU" sz="2000" dirty="0" smtClean="0">
                <a:latin typeface="Courier New" panose="02070309020205020404" pitchFamily="49" charset="0"/>
                <a:cs typeface="Courier New" panose="02070309020205020404" pitchFamily="49" charset="0"/>
              </a:rPr>
              <a:t>  &lt;</a:t>
            </a:r>
            <a:r>
              <a:rPr lang="en-AU" sz="2000" dirty="0">
                <a:latin typeface="Courier New" panose="02070309020205020404" pitchFamily="49" charset="0"/>
                <a:cs typeface="Courier New" panose="02070309020205020404" pitchFamily="49" charset="0"/>
              </a:rPr>
              <a:t>target ...&gt; </a:t>
            </a:r>
            <a:endParaRPr lang="en-AU" sz="2000" dirty="0" smtClean="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smtClean="0">
                <a:latin typeface="Courier New" panose="02070309020205020404" pitchFamily="49" charset="0"/>
                <a:cs typeface="Courier New" panose="02070309020205020404" pitchFamily="49" charset="0"/>
              </a:rPr>
              <a:t>&lt;/</a:t>
            </a:r>
            <a:r>
              <a:rPr lang="en-AU" sz="2000" dirty="0">
                <a:latin typeface="Courier New" panose="02070309020205020404" pitchFamily="49" charset="0"/>
                <a:cs typeface="Courier New" panose="02070309020205020404" pitchFamily="49" charset="0"/>
              </a:rPr>
              <a:t>related&gt; </a:t>
            </a:r>
            <a:endParaRPr lang="en-AU" sz="2000" dirty="0" smtClean="0">
              <a:latin typeface="Courier New" panose="02070309020205020404" pitchFamily="49" charset="0"/>
              <a:cs typeface="Courier New" panose="02070309020205020404" pitchFamily="49" charset="0"/>
            </a:endParaRPr>
          </a:p>
          <a:p>
            <a:pPr marL="0" indent="0">
              <a:buNone/>
            </a:pPr>
            <a:r>
              <a:rPr lang="en-AU" sz="2000" dirty="0" smtClean="0">
                <a:latin typeface="Courier New" panose="02070309020205020404" pitchFamily="49" charset="0"/>
                <a:cs typeface="Courier New" panose="02070309020205020404" pitchFamily="49" charset="0"/>
              </a:rPr>
              <a:t>&lt;/</a:t>
            </a:r>
            <a:r>
              <a:rPr lang="en-AU" sz="2000" dirty="0">
                <a:latin typeface="Courier New" panose="02070309020205020404" pitchFamily="49" charset="0"/>
                <a:cs typeface="Courier New" panose="02070309020205020404" pitchFamily="49" charset="0"/>
              </a:rPr>
              <a:t>Observation&gt;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38</a:t>
            </a:fld>
            <a:endParaRPr lang="en-CA" dirty="0"/>
          </a:p>
        </p:txBody>
      </p:sp>
      <p:sp>
        <p:nvSpPr>
          <p:cNvPr id="5" name="TextBox 4"/>
          <p:cNvSpPr txBox="1"/>
          <p:nvPr/>
        </p:nvSpPr>
        <p:spPr>
          <a:xfrm>
            <a:off x="5954479" y="2852936"/>
            <a:ext cx="1521570" cy="954107"/>
          </a:xfrm>
          <a:prstGeom prst="rect">
            <a:avLst/>
          </a:prstGeom>
          <a:noFill/>
        </p:spPr>
        <p:txBody>
          <a:bodyPr wrap="none" rtlCol="0">
            <a:spAutoFit/>
          </a:bodyPr>
          <a:lstStyle/>
          <a:p>
            <a:r>
              <a:rPr lang="en-AU" sz="2800" dirty="0" smtClean="0"/>
              <a:t>Systolic </a:t>
            </a:r>
            <a:br>
              <a:rPr lang="en-AU" sz="2800" dirty="0" smtClean="0"/>
            </a:br>
            <a:r>
              <a:rPr lang="en-AU" sz="2800" dirty="0" smtClean="0"/>
              <a:t>Slice</a:t>
            </a:r>
            <a:endParaRPr lang="en-AU" sz="2800" dirty="0"/>
          </a:p>
        </p:txBody>
      </p:sp>
      <p:sp>
        <p:nvSpPr>
          <p:cNvPr id="6" name="TextBox 5"/>
          <p:cNvSpPr txBox="1"/>
          <p:nvPr/>
        </p:nvSpPr>
        <p:spPr>
          <a:xfrm>
            <a:off x="5948118" y="4281483"/>
            <a:ext cx="1643399" cy="954107"/>
          </a:xfrm>
          <a:prstGeom prst="rect">
            <a:avLst/>
          </a:prstGeom>
          <a:noFill/>
        </p:spPr>
        <p:txBody>
          <a:bodyPr wrap="none" rtlCol="0">
            <a:spAutoFit/>
          </a:bodyPr>
          <a:lstStyle/>
          <a:p>
            <a:r>
              <a:rPr lang="en-AU" sz="2800" dirty="0" smtClean="0"/>
              <a:t>Diastolic </a:t>
            </a:r>
            <a:br>
              <a:rPr lang="en-AU" sz="2800" dirty="0" smtClean="0"/>
            </a:br>
            <a:r>
              <a:rPr lang="en-AU" sz="2800" dirty="0" smtClean="0"/>
              <a:t>Slice</a:t>
            </a:r>
            <a:endParaRPr lang="en-AU" sz="2800" dirty="0"/>
          </a:p>
        </p:txBody>
      </p:sp>
      <p:sp>
        <p:nvSpPr>
          <p:cNvPr id="7" name="Rectangle 6"/>
          <p:cNvSpPr/>
          <p:nvPr/>
        </p:nvSpPr>
        <p:spPr bwMode="auto">
          <a:xfrm>
            <a:off x="467544" y="2564904"/>
            <a:ext cx="7848872" cy="1440160"/>
          </a:xfrm>
          <a:prstGeom prst="rect">
            <a:avLst/>
          </a:prstGeom>
          <a:noFill/>
          <a:ln w="57150" cap="flat" cmpd="sng" algn="ctr">
            <a:solidFill>
              <a:schemeClr val="accent1">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467544" y="4038457"/>
            <a:ext cx="7848872" cy="1440160"/>
          </a:xfrm>
          <a:prstGeom prst="rect">
            <a:avLst/>
          </a:prstGeom>
          <a:noFill/>
          <a:ln w="571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254323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Slicing</a:t>
            </a:r>
            <a:endParaRPr lang="en-AU" dirty="0"/>
          </a:p>
        </p:txBody>
      </p:sp>
      <p:sp>
        <p:nvSpPr>
          <p:cNvPr id="3" name="Content Placeholder 2"/>
          <p:cNvSpPr>
            <a:spLocks noGrp="1"/>
          </p:cNvSpPr>
          <p:nvPr>
            <p:ph idx="1"/>
          </p:nvPr>
        </p:nvSpPr>
        <p:spPr/>
        <p:txBody>
          <a:bodyPr/>
          <a:lstStyle/>
          <a:p>
            <a:r>
              <a:rPr lang="en-AU" dirty="0" smtClean="0"/>
              <a:t>If you know about the slices, you can process by them</a:t>
            </a:r>
          </a:p>
          <a:p>
            <a:r>
              <a:rPr lang="en-AU" dirty="0" smtClean="0"/>
              <a:t>If you don’t know, what you don’t know won’t hurt you</a:t>
            </a:r>
          </a:p>
          <a:p>
            <a:r>
              <a:rPr lang="en-AU" dirty="0" smtClean="0"/>
              <a:t>But how can you tell which elements are in which slice?</a:t>
            </a:r>
          </a:p>
          <a:p>
            <a:pPr lvl="1"/>
            <a:r>
              <a:rPr lang="en-AU" dirty="0" smtClean="0"/>
              <a:t>Need to do this in generated code</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39</a:t>
            </a:fld>
            <a:endParaRPr lang="en-CA" dirty="0"/>
          </a:p>
        </p:txBody>
      </p:sp>
    </p:spTree>
    <p:extLst>
      <p:ext uri="{BB962C8B-B14F-4D97-AF65-F5344CB8AC3E}">
        <p14:creationId xmlns:p14="http://schemas.microsoft.com/office/powerpoint/2010/main" val="2959454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need for Profiles</a:t>
            </a:r>
            <a:endParaRPr lang="en-AU" dirty="0"/>
          </a:p>
        </p:txBody>
      </p:sp>
      <p:sp>
        <p:nvSpPr>
          <p:cNvPr id="3" name="Content Placeholder 2"/>
          <p:cNvSpPr>
            <a:spLocks noGrp="1"/>
          </p:cNvSpPr>
          <p:nvPr>
            <p:ph idx="1"/>
          </p:nvPr>
        </p:nvSpPr>
        <p:spPr/>
        <p:txBody>
          <a:bodyPr/>
          <a:lstStyle/>
          <a:p>
            <a:r>
              <a:rPr lang="en-AU" dirty="0" smtClean="0"/>
              <a:t>We can’t expect global interoperability</a:t>
            </a:r>
          </a:p>
          <a:p>
            <a:endParaRPr lang="en-AU" dirty="0" smtClean="0"/>
          </a:p>
          <a:p>
            <a:r>
              <a:rPr lang="en-AU" dirty="0" smtClean="0"/>
              <a:t>The goal of FHIR is to create a common platform or framework</a:t>
            </a:r>
          </a:p>
          <a:p>
            <a:endParaRPr lang="en-AU" dirty="0" smtClean="0"/>
          </a:p>
          <a:p>
            <a:r>
              <a:rPr lang="en-AU" dirty="0" smtClean="0"/>
              <a:t>It’s a small step from common implementations to interoperability</a:t>
            </a:r>
          </a:p>
          <a:p>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13385806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Slicing Discriminator</a:t>
            </a:r>
            <a:endParaRPr lang="en-AU" dirty="0"/>
          </a:p>
        </p:txBody>
      </p:sp>
      <p:sp>
        <p:nvSpPr>
          <p:cNvPr id="3" name="Content Placeholder 2"/>
          <p:cNvSpPr>
            <a:spLocks noGrp="1"/>
          </p:cNvSpPr>
          <p:nvPr>
            <p:ph idx="1"/>
          </p:nvPr>
        </p:nvSpPr>
        <p:spPr/>
        <p:txBody>
          <a:bodyPr/>
          <a:lstStyle/>
          <a:p>
            <a:r>
              <a:rPr lang="en-AU" dirty="0" smtClean="0"/>
              <a:t>Depth first constraint testing </a:t>
            </a:r>
          </a:p>
          <a:p>
            <a:pPr lvl="1"/>
            <a:r>
              <a:rPr lang="en-AU" dirty="0" smtClean="0"/>
              <a:t>Reasonably easy but computationally intensive</a:t>
            </a:r>
          </a:p>
          <a:p>
            <a:pPr lvl="1"/>
            <a:r>
              <a:rPr lang="en-AU" dirty="0" smtClean="0"/>
              <a:t>Hard to produce comprehensible error messages</a:t>
            </a:r>
          </a:p>
          <a:p>
            <a:pPr lvl="1"/>
            <a:r>
              <a:rPr lang="en-AU" dirty="0" smtClean="0"/>
              <a:t>No good for generated code</a:t>
            </a:r>
          </a:p>
          <a:p>
            <a:pPr marL="342900" lvl="1" indent="-342900">
              <a:buSzPct val="75000"/>
              <a:buFont typeface="Wingdings" pitchFamily="2" charset="2"/>
              <a:buChar char="n"/>
            </a:pPr>
            <a:r>
              <a:rPr lang="en-AU" dirty="0" smtClean="0"/>
              <a:t>So we add a shortcut - </a:t>
            </a:r>
            <a:r>
              <a:rPr lang="en-AU" dirty="0"/>
              <a:t>the “discriminator</a:t>
            </a:r>
            <a:r>
              <a:rPr lang="en-AU" dirty="0" smtClean="0"/>
              <a:t>”</a:t>
            </a:r>
          </a:p>
          <a:p>
            <a:pPr lvl="1"/>
            <a:r>
              <a:rPr lang="en-AU" dirty="0" smtClean="0"/>
              <a:t>A field that has a fixed or limited set of values that  differs for each slice</a:t>
            </a:r>
          </a:p>
          <a:p>
            <a:pPr lvl="1"/>
            <a:r>
              <a:rPr lang="en-AU" dirty="0" smtClean="0"/>
              <a:t>E.g. switch () on the values of the field</a:t>
            </a:r>
          </a:p>
          <a:p>
            <a:pPr lvl="1"/>
            <a:r>
              <a:rPr lang="en-AU" dirty="0" smtClean="0"/>
              <a:t>Profile designer has to organize this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40</a:t>
            </a:fld>
            <a:endParaRPr lang="en-CA" dirty="0"/>
          </a:p>
        </p:txBody>
      </p:sp>
    </p:spTree>
    <p:extLst>
      <p:ext uri="{BB962C8B-B14F-4D97-AF65-F5344CB8AC3E}">
        <p14:creationId xmlns:p14="http://schemas.microsoft.com/office/powerpoint/2010/main" val="616499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Slicing</a:t>
            </a:r>
            <a:endParaRPr lang="en-AU"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49023724"/>
              </p:ext>
            </p:extLst>
          </p:nvPr>
        </p:nvGraphicFramePr>
        <p:xfrm>
          <a:off x="381000" y="1828800"/>
          <a:ext cx="8382000" cy="4211320"/>
        </p:xfrm>
        <a:graphic>
          <a:graphicData uri="http://schemas.openxmlformats.org/drawingml/2006/table">
            <a:tbl>
              <a:tblPr firstRow="1" bandRow="1">
                <a:tableStyleId>{5C22544A-7EE6-4342-B048-85BDC9FD1C3A}</a:tableStyleId>
              </a:tblPr>
              <a:tblGrid>
                <a:gridCol w="2246784"/>
                <a:gridCol w="6135216"/>
              </a:tblGrid>
              <a:tr h="370840">
                <a:tc>
                  <a:txBody>
                    <a:bodyPr/>
                    <a:lstStyle/>
                    <a:p>
                      <a:r>
                        <a:rPr lang="en-AU" sz="1800" b="0" i="0" u="none" strike="noStrike" kern="1200" dirty="0" smtClean="0">
                          <a:solidFill>
                            <a:schemeClr val="lt1"/>
                          </a:solidFill>
                          <a:effectLst/>
                          <a:latin typeface="+mn-lt"/>
                          <a:ea typeface="+mn-ea"/>
                          <a:cs typeface="+mn-cs"/>
                        </a:rPr>
                        <a:t> </a:t>
                      </a:r>
                      <a:endParaRPr lang="en-AU" dirty="0"/>
                    </a:p>
                  </a:txBody>
                  <a:tcPr/>
                </a:tc>
                <a:tc>
                  <a:txBody>
                    <a:bodyPr/>
                    <a:lstStyle/>
                    <a:p>
                      <a:endParaRPr lang="en-AU" dirty="0"/>
                    </a:p>
                  </a:txBody>
                  <a:tcPr/>
                </a:tc>
              </a:tr>
              <a:tr h="370840">
                <a:tc>
                  <a:txBody>
                    <a:bodyPr/>
                    <a:lstStyle/>
                    <a:p>
                      <a:r>
                        <a:rPr lang="en-AU" dirty="0" smtClean="0"/>
                        <a:t>discriminator</a:t>
                      </a:r>
                      <a:endParaRPr lang="en-AU" dirty="0"/>
                    </a:p>
                  </a:txBody>
                  <a:tcPr/>
                </a:tc>
                <a:tc>
                  <a:txBody>
                    <a:bodyPr/>
                    <a:lstStyle/>
                    <a:p>
                      <a:r>
                        <a:rPr lang="en-AU" dirty="0" smtClean="0"/>
                        <a:t>Path to the</a:t>
                      </a:r>
                      <a:r>
                        <a:rPr lang="en-AU" baseline="0" dirty="0" smtClean="0"/>
                        <a:t> element that is holds the discriminating value</a:t>
                      </a:r>
                    </a:p>
                    <a:p>
                      <a:endParaRPr lang="en-AU" dirty="0"/>
                    </a:p>
                  </a:txBody>
                  <a:tcPr/>
                </a:tc>
              </a:tr>
              <a:tr h="370840">
                <a:tc>
                  <a:txBody>
                    <a:bodyPr/>
                    <a:lstStyle/>
                    <a:p>
                      <a:r>
                        <a:rPr lang="en-AU" dirty="0" smtClean="0"/>
                        <a:t>ordered</a:t>
                      </a:r>
                      <a:endParaRPr lang="en-AU" dirty="0"/>
                    </a:p>
                  </a:txBody>
                  <a:tcPr/>
                </a:tc>
                <a:tc>
                  <a:txBody>
                    <a:bodyPr/>
                    <a:lstStyle/>
                    <a:p>
                      <a:r>
                        <a:rPr lang="en-AU" dirty="0" smtClean="0"/>
                        <a:t>Whether</a:t>
                      </a:r>
                      <a:r>
                        <a:rPr lang="en-AU" baseline="0" dirty="0" smtClean="0"/>
                        <a:t> the slices have to appear in the order in which they are defined (mostly, it doesn’t matter, but when it does, it’s important)</a:t>
                      </a:r>
                    </a:p>
                    <a:p>
                      <a:endParaRPr lang="en-AU" dirty="0"/>
                    </a:p>
                  </a:txBody>
                  <a:tcPr/>
                </a:tc>
              </a:tr>
              <a:tr h="370840">
                <a:tc>
                  <a:txBody>
                    <a:bodyPr/>
                    <a:lstStyle/>
                    <a:p>
                      <a:r>
                        <a:rPr lang="en-AU" dirty="0" smtClean="0"/>
                        <a:t>rules</a:t>
                      </a:r>
                      <a:endParaRPr lang="en-AU" dirty="0"/>
                    </a:p>
                  </a:txBody>
                  <a:tcPr/>
                </a:tc>
                <a:tc>
                  <a:txBody>
                    <a:bodyPr/>
                    <a:lstStyle/>
                    <a:p>
                      <a:r>
                        <a:rPr lang="en-AU" dirty="0" smtClean="0"/>
                        <a:t>Closed</a:t>
                      </a:r>
                      <a:r>
                        <a:rPr lang="en-AU" baseline="0" dirty="0" smtClean="0"/>
                        <a:t> - </a:t>
                      </a:r>
                      <a:r>
                        <a:rPr lang="en-AU" dirty="0" smtClean="0"/>
                        <a:t>No additional content is allowed other than that described by the slices in this profile</a:t>
                      </a:r>
                    </a:p>
                    <a:p>
                      <a:endParaRPr lang="en-AU" dirty="0" smtClean="0"/>
                    </a:p>
                    <a:p>
                      <a:r>
                        <a:rPr lang="en-AU" dirty="0" smtClean="0"/>
                        <a:t>Open</a:t>
                      </a:r>
                      <a:r>
                        <a:rPr lang="en-AU" baseline="0" dirty="0" smtClean="0"/>
                        <a:t> - </a:t>
                      </a:r>
                      <a:r>
                        <a:rPr lang="en-AU" dirty="0" smtClean="0"/>
                        <a:t>Additional content is allowed anywhere in the list</a:t>
                      </a:r>
                    </a:p>
                    <a:p>
                      <a:endParaRPr lang="en-AU" dirty="0" smtClean="0"/>
                    </a:p>
                    <a:p>
                      <a:r>
                        <a:rPr lang="en-AU" dirty="0" err="1" smtClean="0"/>
                        <a:t>openAtEnd</a:t>
                      </a:r>
                      <a:r>
                        <a:rPr lang="en-AU" baseline="0" dirty="0" smtClean="0"/>
                        <a:t> - </a:t>
                      </a:r>
                      <a:r>
                        <a:rPr lang="en-AU" dirty="0" smtClean="0"/>
                        <a:t>Additional content is allowed, but only at the end of the list</a:t>
                      </a:r>
                      <a:r>
                        <a:rPr lang="en-AU" baseline="0" dirty="0" smtClean="0"/>
                        <a:t> (must be ordered)</a:t>
                      </a:r>
                      <a:endParaRPr lang="en-AU" dirty="0"/>
                    </a:p>
                  </a:txBody>
                  <a:tcPr/>
                </a:tc>
              </a:tr>
            </a:tbl>
          </a:graphicData>
        </a:graphic>
      </p:graphicFrame>
      <p:sp>
        <p:nvSpPr>
          <p:cNvPr id="4" name="Slide Number Placeholder 3"/>
          <p:cNvSpPr>
            <a:spLocks noGrp="1"/>
          </p:cNvSpPr>
          <p:nvPr>
            <p:ph type="sldNum" sz="quarter" idx="4"/>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3358801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Slicing in a profile</a:t>
            </a:r>
            <a:endParaRPr lang="en-AU" dirty="0"/>
          </a:p>
        </p:txBody>
      </p:sp>
      <p:sp>
        <p:nvSpPr>
          <p:cNvPr id="3" name="Content Placeholder 2"/>
          <p:cNvSpPr>
            <a:spLocks noGrp="1"/>
          </p:cNvSpPr>
          <p:nvPr>
            <p:ph idx="1"/>
          </p:nvPr>
        </p:nvSpPr>
        <p:spPr/>
        <p:txBody>
          <a:bodyPr/>
          <a:lstStyle/>
          <a:p>
            <a:r>
              <a:rPr lang="en-AU" dirty="0" smtClean="0"/>
              <a:t>Multiple element definitions with the same path</a:t>
            </a:r>
          </a:p>
          <a:p>
            <a:r>
              <a:rPr lang="en-AU" dirty="0" smtClean="0"/>
              <a:t>Elements differentiated by their “name”</a:t>
            </a:r>
          </a:p>
          <a:p>
            <a:pPr lvl="1"/>
            <a:r>
              <a:rPr lang="en-AU" dirty="0" smtClean="0"/>
              <a:t>Name is the name of the slice</a:t>
            </a:r>
          </a:p>
          <a:p>
            <a:r>
              <a:rPr lang="en-AU" dirty="0" smtClean="0"/>
              <a:t>Just like you can refer to an element by path, you can refer to a slice by name and re-use it (.</a:t>
            </a:r>
            <a:r>
              <a:rPr lang="en-AU" dirty="0" err="1" smtClean="0"/>
              <a:t>element.definition.nameReference</a:t>
            </a:r>
            <a:r>
              <a:rPr lang="en-AU" dirty="0" smtClean="0"/>
              <a:t>)</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42</a:t>
            </a:fld>
            <a:endParaRPr lang="en-CA" dirty="0"/>
          </a:p>
        </p:txBody>
      </p:sp>
    </p:spTree>
    <p:extLst>
      <p:ext uri="{BB962C8B-B14F-4D97-AF65-F5344CB8AC3E}">
        <p14:creationId xmlns:p14="http://schemas.microsoft.com/office/powerpoint/2010/main" val="17977330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Extensions</a:t>
            </a:r>
            <a:endParaRPr lang="en-AU" dirty="0"/>
          </a:p>
        </p:txBody>
      </p:sp>
      <p:sp>
        <p:nvSpPr>
          <p:cNvPr id="3" name="Content Placeholder 2"/>
          <p:cNvSpPr>
            <a:spLocks noGrp="1"/>
          </p:cNvSpPr>
          <p:nvPr>
            <p:ph idx="1"/>
          </p:nvPr>
        </p:nvSpPr>
        <p:spPr/>
        <p:txBody>
          <a:bodyPr/>
          <a:lstStyle/>
          <a:p>
            <a:r>
              <a:rPr lang="en-AU" dirty="0" smtClean="0"/>
              <a:t>Every Element has </a:t>
            </a:r>
            <a:br>
              <a:rPr lang="en-AU" dirty="0" smtClean="0"/>
            </a:br>
            <a:r>
              <a:rPr lang="en-AU" dirty="0" smtClean="0"/>
              <a:t>extension : Extension 0..*</a:t>
            </a:r>
          </a:p>
          <a:p>
            <a:r>
              <a:rPr lang="en-AU" dirty="0" smtClean="0"/>
              <a:t>So saying that an extension must appear on an element is actually “constraining” an element</a:t>
            </a:r>
            <a:endParaRPr lang="en-AU" dirty="0"/>
          </a:p>
          <a:p>
            <a:r>
              <a:rPr lang="en-AU" dirty="0" smtClean="0"/>
              <a:t>This is done by slicing the extension list with extension.url as the discriminator</a:t>
            </a:r>
          </a:p>
          <a:p>
            <a:endParaRPr lang="en-AU"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43</a:t>
            </a:fld>
            <a:endParaRPr lang="en-CA" dirty="0"/>
          </a:p>
        </p:txBody>
      </p:sp>
    </p:spTree>
    <p:extLst>
      <p:ext uri="{BB962C8B-B14F-4D97-AF65-F5344CB8AC3E}">
        <p14:creationId xmlns:p14="http://schemas.microsoft.com/office/powerpoint/2010/main" val="171203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Extensions (2)</a:t>
            </a:r>
            <a:endParaRPr lang="en-AU" dirty="0"/>
          </a:p>
        </p:txBody>
      </p:sp>
      <p:sp>
        <p:nvSpPr>
          <p:cNvPr id="3" name="Content Placeholder 2"/>
          <p:cNvSpPr>
            <a:spLocks noGrp="1"/>
          </p:cNvSpPr>
          <p:nvPr>
            <p:ph idx="1"/>
          </p:nvPr>
        </p:nvSpPr>
        <p:spPr/>
        <p:txBody>
          <a:bodyPr/>
          <a:lstStyle/>
          <a:p>
            <a:r>
              <a:rPr lang="en-AU" dirty="0" smtClean="0"/>
              <a:t>Extensions can be prohibited by closing the extension list with no defined slices </a:t>
            </a:r>
          </a:p>
          <a:p>
            <a:endParaRPr lang="en-AU" dirty="0"/>
          </a:p>
          <a:p>
            <a:r>
              <a:rPr lang="en-AU" dirty="0" smtClean="0"/>
              <a:t>Making an extension optional in an open list is just a reminder that it’s allowed – it’s allowed anyway</a:t>
            </a:r>
          </a:p>
          <a:p>
            <a:pPr marL="0" indent="0">
              <a:buNone/>
            </a:pPr>
            <a:endParaRPr lang="en-AU" dirty="0" smtClean="0"/>
          </a:p>
          <a:p>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44</a:t>
            </a:fld>
            <a:endParaRPr lang="en-CA" dirty="0"/>
          </a:p>
        </p:txBody>
      </p:sp>
    </p:spTree>
    <p:extLst>
      <p:ext uri="{BB962C8B-B14F-4D97-AF65-F5344CB8AC3E}">
        <p14:creationId xmlns:p14="http://schemas.microsoft.com/office/powerpoint/2010/main" val="4259669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Definition</a:t>
            </a:r>
            <a:endParaRPr lang="en-AU" dirty="0"/>
          </a:p>
        </p:txBody>
      </p:sp>
      <p:sp>
        <p:nvSpPr>
          <p:cNvPr id="3" name="Content Placeholder 2"/>
          <p:cNvSpPr>
            <a:spLocks noGrp="1"/>
          </p:cNvSpPr>
          <p:nvPr>
            <p:ph idx="1"/>
          </p:nvPr>
        </p:nvSpPr>
        <p:spPr/>
        <p:txBody>
          <a:bodyPr/>
          <a:lstStyle/>
          <a:p>
            <a:r>
              <a:rPr lang="en-AU" dirty="0" smtClean="0"/>
              <a:t>Define an extension as a profile on the base Extension type</a:t>
            </a:r>
          </a:p>
          <a:p>
            <a:pPr lvl="1"/>
            <a:r>
              <a:rPr lang="en-AU" dirty="0" smtClean="0"/>
              <a:t>all the techniques we already talked about</a:t>
            </a:r>
          </a:p>
          <a:p>
            <a:r>
              <a:rPr lang="en-AU" dirty="0" smtClean="0"/>
              <a:t>Give it a code. URL for the extension is [profile]#[code]</a:t>
            </a:r>
          </a:p>
          <a:p>
            <a:r>
              <a:rPr lang="en-AU" dirty="0" smtClean="0"/>
              <a:t>Define where it can be used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99533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Context</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46</a:t>
            </a:fld>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04643135"/>
              </p:ext>
            </p:extLst>
          </p:nvPr>
        </p:nvGraphicFramePr>
        <p:xfrm>
          <a:off x="539551" y="1828800"/>
          <a:ext cx="7992888" cy="4595918"/>
        </p:xfrm>
        <a:graphic>
          <a:graphicData uri="http://schemas.openxmlformats.org/drawingml/2006/table">
            <a:tbl>
              <a:tblPr/>
              <a:tblGrid>
                <a:gridCol w="1872209"/>
                <a:gridCol w="6120679"/>
              </a:tblGrid>
              <a:tr h="154480">
                <a:tc>
                  <a:txBody>
                    <a:bodyPr/>
                    <a:lstStyle/>
                    <a:p>
                      <a:pPr fontAlgn="t"/>
                      <a:r>
                        <a:rPr lang="en-AU" sz="1600" b="1" dirty="0">
                          <a:effectLst/>
                          <a:latin typeface="verdana"/>
                        </a:rPr>
                        <a:t>Code</a:t>
                      </a:r>
                      <a:endParaRPr lang="en-AU" sz="1600" b="0" dirty="0">
                        <a:effectLst/>
                        <a:latin typeface="verdana"/>
                      </a:endParaRPr>
                    </a:p>
                  </a:txBody>
                  <a:tcPr marL="13317" marR="13317" marT="13317" marB="13317">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fontAlgn="t"/>
                      <a:r>
                        <a:rPr lang="en-AU" sz="1600" b="1" dirty="0">
                          <a:effectLst/>
                          <a:latin typeface="verdana"/>
                        </a:rPr>
                        <a:t>Definition</a:t>
                      </a:r>
                      <a:endParaRPr lang="en-AU" sz="1600" b="0" dirty="0">
                        <a:effectLst/>
                        <a:latin typeface="verdana"/>
                      </a:endParaRPr>
                    </a:p>
                  </a:txBody>
                  <a:tcPr marL="13317" marR="13317" marT="13317" marB="13317">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r>
              <a:tr h="538017">
                <a:tc>
                  <a:txBody>
                    <a:bodyPr/>
                    <a:lstStyle/>
                    <a:p>
                      <a:pPr fontAlgn="t"/>
                      <a:r>
                        <a:rPr lang="en-AU" sz="1600" b="0" dirty="0">
                          <a:effectLst/>
                          <a:latin typeface="verdana"/>
                        </a:rPr>
                        <a:t>resource</a:t>
                      </a:r>
                    </a:p>
                  </a:txBody>
                  <a:tcPr marL="13317" marR="13317" marT="13317" marB="13317">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fontAlgn="t"/>
                      <a:r>
                        <a:rPr lang="en-AU" sz="1600" b="0">
                          <a:effectLst/>
                          <a:latin typeface="verdana"/>
                        </a:rPr>
                        <a:t>The context is all elements matching a particular resource element path.</a:t>
                      </a:r>
                    </a:p>
                  </a:txBody>
                  <a:tcPr marL="13317" marR="13317" marT="13317" marB="13317">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r>
              <a:tr h="1177245">
                <a:tc>
                  <a:txBody>
                    <a:bodyPr/>
                    <a:lstStyle/>
                    <a:p>
                      <a:pPr fontAlgn="t"/>
                      <a:r>
                        <a:rPr lang="en-AU" sz="1600" b="0" dirty="0" err="1">
                          <a:effectLst/>
                          <a:latin typeface="verdana"/>
                        </a:rPr>
                        <a:t>datatype</a:t>
                      </a:r>
                      <a:endParaRPr lang="en-AU" sz="1600" b="0" dirty="0">
                        <a:effectLst/>
                        <a:latin typeface="verdana"/>
                      </a:endParaRPr>
                    </a:p>
                  </a:txBody>
                  <a:tcPr marL="13317" marR="13317" marT="13317" marB="13317">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fontAlgn="t"/>
                      <a:r>
                        <a:rPr lang="en-AU" sz="1600" b="0" dirty="0">
                          <a:effectLst/>
                          <a:latin typeface="verdana"/>
                        </a:rPr>
                        <a:t>The context is all nodes matching a particular data type element path (root or repeating element) or all elements referencing a particular primitive data type (expressed as the </a:t>
                      </a:r>
                      <a:r>
                        <a:rPr lang="en-AU" sz="1600" b="0" dirty="0" err="1">
                          <a:effectLst/>
                          <a:latin typeface="verdana"/>
                        </a:rPr>
                        <a:t>datatype</a:t>
                      </a:r>
                      <a:r>
                        <a:rPr lang="en-AU" sz="1600" b="0" dirty="0">
                          <a:effectLst/>
                          <a:latin typeface="verdana"/>
                        </a:rPr>
                        <a:t> name).</a:t>
                      </a:r>
                    </a:p>
                  </a:txBody>
                  <a:tcPr marL="13317" marR="13317" marT="13317" marB="13317">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r>
              <a:tr h="1560782">
                <a:tc>
                  <a:txBody>
                    <a:bodyPr/>
                    <a:lstStyle/>
                    <a:p>
                      <a:pPr fontAlgn="t"/>
                      <a:r>
                        <a:rPr lang="en-AU" sz="1600" b="0" dirty="0">
                          <a:effectLst/>
                          <a:latin typeface="verdana"/>
                        </a:rPr>
                        <a:t>mapping</a:t>
                      </a:r>
                    </a:p>
                  </a:txBody>
                  <a:tcPr marL="13317" marR="13317" marT="13317" marB="13317">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fontAlgn="t"/>
                      <a:r>
                        <a:rPr lang="en-AU" sz="1600" b="0" dirty="0">
                          <a:effectLst/>
                          <a:latin typeface="verdana"/>
                        </a:rPr>
                        <a:t>The context is all nodes whose mapping to a specified reference model corresponds to a particular mapping structure. The context identifies the mapping target. The mapping should clearly identify where such an extension could be used.</a:t>
                      </a:r>
                    </a:p>
                  </a:txBody>
                  <a:tcPr marL="13317" marR="13317" marT="13317" marB="13317">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r>
              <a:tr h="1049400">
                <a:tc>
                  <a:txBody>
                    <a:bodyPr/>
                    <a:lstStyle/>
                    <a:p>
                      <a:pPr fontAlgn="t"/>
                      <a:r>
                        <a:rPr lang="en-AU" sz="1600" b="0">
                          <a:effectLst/>
                          <a:latin typeface="verdana"/>
                        </a:rPr>
                        <a:t>extension</a:t>
                      </a:r>
                    </a:p>
                  </a:txBody>
                  <a:tcPr marL="13317" marR="13317" marT="13317" marB="13317">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fontAlgn="t"/>
                      <a:r>
                        <a:rPr lang="en-AU" sz="1600" b="0" dirty="0">
                          <a:effectLst/>
                          <a:latin typeface="verdana"/>
                        </a:rPr>
                        <a:t>The context is a particular extension from a particular profile. Expressed as </a:t>
                      </a:r>
                      <a:r>
                        <a:rPr lang="en-AU" sz="1600" b="0" dirty="0" err="1">
                          <a:effectLst/>
                          <a:latin typeface="verdana"/>
                        </a:rPr>
                        <a:t>uri#name</a:t>
                      </a:r>
                      <a:r>
                        <a:rPr lang="en-AU" sz="1600" b="0" dirty="0">
                          <a:effectLst/>
                          <a:latin typeface="verdana"/>
                        </a:rPr>
                        <a:t>, where </a:t>
                      </a:r>
                      <a:r>
                        <a:rPr lang="en-AU" sz="1600" b="0" dirty="0" err="1">
                          <a:effectLst/>
                          <a:latin typeface="verdana"/>
                        </a:rPr>
                        <a:t>uri</a:t>
                      </a:r>
                      <a:r>
                        <a:rPr lang="en-AU" sz="1600" b="0" dirty="0">
                          <a:effectLst/>
                          <a:latin typeface="verdana"/>
                        </a:rPr>
                        <a:t> identifies the profile and #name identifies the extension code.</a:t>
                      </a:r>
                    </a:p>
                  </a:txBody>
                  <a:tcPr marL="13317" marR="13317" marT="13317" marB="13317">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57988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Search Parameter</a:t>
            </a:r>
            <a:endParaRPr lang="en-AU"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99874143"/>
              </p:ext>
            </p:extLst>
          </p:nvPr>
        </p:nvGraphicFramePr>
        <p:xfrm>
          <a:off x="381000" y="1828800"/>
          <a:ext cx="8382000" cy="4119880"/>
        </p:xfrm>
        <a:graphic>
          <a:graphicData uri="http://schemas.openxmlformats.org/drawingml/2006/table">
            <a:tbl>
              <a:tblPr firstRow="1" bandRow="1">
                <a:tableStyleId>{5C22544A-7EE6-4342-B048-85BDC9FD1C3A}</a:tableStyleId>
              </a:tblPr>
              <a:tblGrid>
                <a:gridCol w="2246784"/>
                <a:gridCol w="6135216"/>
              </a:tblGrid>
              <a:tr h="370840">
                <a:tc>
                  <a:txBody>
                    <a:bodyPr/>
                    <a:lstStyle/>
                    <a:p>
                      <a:r>
                        <a:rPr lang="en-AU" sz="1800" b="0" i="0" u="none" strike="noStrike" kern="1200" dirty="0" smtClean="0">
                          <a:solidFill>
                            <a:schemeClr val="lt1"/>
                          </a:solidFill>
                          <a:effectLst/>
                          <a:latin typeface="+mn-lt"/>
                          <a:ea typeface="+mn-ea"/>
                          <a:cs typeface="+mn-cs"/>
                        </a:rPr>
                        <a:t> Property</a:t>
                      </a:r>
                      <a:endParaRPr lang="en-AU" dirty="0"/>
                    </a:p>
                  </a:txBody>
                  <a:tcPr/>
                </a:tc>
                <a:tc>
                  <a:txBody>
                    <a:bodyPr/>
                    <a:lstStyle/>
                    <a:p>
                      <a:r>
                        <a:rPr lang="en-AU" dirty="0" smtClean="0"/>
                        <a:t>Meaning</a:t>
                      </a:r>
                      <a:endParaRPr lang="en-AU" dirty="0"/>
                    </a:p>
                  </a:txBody>
                  <a:tcPr/>
                </a:tc>
              </a:tr>
              <a:tr h="370840">
                <a:tc>
                  <a:txBody>
                    <a:bodyPr/>
                    <a:lstStyle/>
                    <a:p>
                      <a:r>
                        <a:rPr lang="en-AU" dirty="0" smtClean="0"/>
                        <a:t>name</a:t>
                      </a:r>
                      <a:endParaRPr lang="en-AU" dirty="0"/>
                    </a:p>
                  </a:txBody>
                  <a:tcPr/>
                </a:tc>
                <a:tc>
                  <a:txBody>
                    <a:bodyPr/>
                    <a:lstStyle/>
                    <a:p>
                      <a:r>
                        <a:rPr lang="en-AU" dirty="0" smtClean="0"/>
                        <a:t>The name to use in</a:t>
                      </a:r>
                      <a:r>
                        <a:rPr lang="en-AU" baseline="0" dirty="0" smtClean="0"/>
                        <a:t> the URL </a:t>
                      </a:r>
                    </a:p>
                    <a:p>
                      <a:endParaRPr lang="en-AU" dirty="0"/>
                    </a:p>
                  </a:txBody>
                  <a:tcPr/>
                </a:tc>
              </a:tr>
              <a:tr h="370840">
                <a:tc>
                  <a:txBody>
                    <a:bodyPr/>
                    <a:lstStyle/>
                    <a:p>
                      <a:r>
                        <a:rPr lang="en-AU" dirty="0" smtClean="0"/>
                        <a:t>type</a:t>
                      </a:r>
                      <a:endParaRPr lang="en-AU" dirty="0"/>
                    </a:p>
                  </a:txBody>
                  <a:tcPr/>
                </a:tc>
                <a:tc>
                  <a:txBody>
                    <a:bodyPr/>
                    <a:lstStyle/>
                    <a:p>
                      <a:r>
                        <a:rPr lang="en-AU" dirty="0" smtClean="0"/>
                        <a:t>The rules around interpreting</a:t>
                      </a:r>
                      <a:r>
                        <a:rPr lang="en-AU" baseline="0" dirty="0" smtClean="0"/>
                        <a:t> the parameter value</a:t>
                      </a:r>
                    </a:p>
                    <a:p>
                      <a:endParaRPr lang="en-AU" dirty="0"/>
                    </a:p>
                  </a:txBody>
                  <a:tcPr/>
                </a:tc>
              </a:tr>
              <a:tr h="370840">
                <a:tc>
                  <a:txBody>
                    <a:bodyPr/>
                    <a:lstStyle/>
                    <a:p>
                      <a:r>
                        <a:rPr lang="en-AU" dirty="0" smtClean="0"/>
                        <a:t>documentation</a:t>
                      </a:r>
                      <a:endParaRPr lang="en-AU" dirty="0"/>
                    </a:p>
                  </a:txBody>
                  <a:tcPr/>
                </a:tc>
                <a:tc>
                  <a:txBody>
                    <a:bodyPr/>
                    <a:lstStyle/>
                    <a:p>
                      <a:r>
                        <a:rPr lang="en-AU" dirty="0" smtClean="0"/>
                        <a:t>Description of the parameter</a:t>
                      </a:r>
                    </a:p>
                    <a:p>
                      <a:endParaRPr lang="en-AU" dirty="0"/>
                    </a:p>
                  </a:txBody>
                  <a:tcPr/>
                </a:tc>
              </a:tr>
              <a:tr h="370840">
                <a:tc>
                  <a:txBody>
                    <a:bodyPr/>
                    <a:lstStyle/>
                    <a:p>
                      <a:r>
                        <a:rPr lang="en-AU" dirty="0" err="1" smtClean="0"/>
                        <a:t>xpath</a:t>
                      </a:r>
                      <a:endParaRPr lang="en-AU" dirty="0"/>
                    </a:p>
                  </a:txBody>
                  <a:tcPr/>
                </a:tc>
                <a:tc>
                  <a:txBody>
                    <a:bodyPr/>
                    <a:lstStyle/>
                    <a:p>
                      <a:r>
                        <a:rPr lang="en-AU" dirty="0" err="1" smtClean="0"/>
                        <a:t>XPath</a:t>
                      </a:r>
                      <a:r>
                        <a:rPr lang="en-AU" dirty="0" smtClean="0"/>
                        <a:t> used to extract</a:t>
                      </a:r>
                      <a:r>
                        <a:rPr lang="en-AU" baseline="0" dirty="0" smtClean="0"/>
                        <a:t> the values (not all parameters have an </a:t>
                      </a:r>
                      <a:r>
                        <a:rPr lang="en-AU" baseline="0" dirty="0" err="1" smtClean="0"/>
                        <a:t>XPath</a:t>
                      </a:r>
                      <a:r>
                        <a:rPr lang="en-AU" baseline="0" dirty="0" smtClean="0"/>
                        <a:t>)</a:t>
                      </a:r>
                    </a:p>
                    <a:p>
                      <a:endParaRPr lang="en-AU" dirty="0"/>
                    </a:p>
                  </a:txBody>
                  <a:tcPr/>
                </a:tc>
              </a:tr>
              <a:tr h="370840">
                <a:tc>
                  <a:txBody>
                    <a:bodyPr/>
                    <a:lstStyle/>
                    <a:p>
                      <a:r>
                        <a:rPr lang="en-AU" dirty="0" smtClean="0"/>
                        <a:t>target</a:t>
                      </a:r>
                      <a:endParaRPr lang="en-AU" dirty="0"/>
                    </a:p>
                  </a:txBody>
                  <a:tcPr/>
                </a:tc>
                <a:tc>
                  <a:txBody>
                    <a:bodyPr/>
                    <a:lstStyle/>
                    <a:p>
                      <a:r>
                        <a:rPr lang="en-AU" dirty="0" smtClean="0"/>
                        <a:t>A list</a:t>
                      </a:r>
                      <a:r>
                        <a:rPr lang="en-AU" baseline="0" dirty="0" smtClean="0"/>
                        <a:t> of the resource types that are possible targets (if type is a reference)</a:t>
                      </a:r>
                    </a:p>
                    <a:p>
                      <a:endParaRPr lang="en-AU" dirty="0"/>
                    </a:p>
                  </a:txBody>
                  <a:tcPr/>
                </a:tc>
              </a:tr>
            </a:tbl>
          </a:graphicData>
        </a:graphic>
      </p:graphicFrame>
      <p:sp>
        <p:nvSpPr>
          <p:cNvPr id="4" name="Slide Number Placeholder 3"/>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9931660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r>
              <a:rPr lang="en-AU" dirty="0" smtClean="0"/>
              <a:t>Profiles can “constrain” the use and meaning of the contents of a resource or type</a:t>
            </a:r>
          </a:p>
          <a:p>
            <a:r>
              <a:rPr lang="en-AU" dirty="0" smtClean="0"/>
              <a:t>There’s a fair bit of complexity in the fine details of the solution</a:t>
            </a:r>
          </a:p>
          <a:p>
            <a:r>
              <a:rPr lang="en-AU" dirty="0" smtClean="0"/>
              <a:t>Represents 20 years of work on “design by constraint”</a:t>
            </a:r>
          </a:p>
          <a:p>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1813636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Changes DSTU </a:t>
            </a:r>
            <a:r>
              <a:rPr lang="en-AU" dirty="0" smtClean="0">
                <a:sym typeface="Wingdings" panose="05000000000000000000" pitchFamily="2" charset="2"/>
              </a:rPr>
              <a:t> Dev</a:t>
            </a:r>
            <a:endParaRPr lang="en-AU" dirty="0"/>
          </a:p>
        </p:txBody>
      </p:sp>
      <p:sp>
        <p:nvSpPr>
          <p:cNvPr id="3" name="Content Placeholder 2"/>
          <p:cNvSpPr>
            <a:spLocks noGrp="1"/>
          </p:cNvSpPr>
          <p:nvPr>
            <p:ph idx="1"/>
          </p:nvPr>
        </p:nvSpPr>
        <p:spPr/>
        <p:txBody>
          <a:bodyPr/>
          <a:lstStyle/>
          <a:p>
            <a:r>
              <a:rPr lang="en-AU" dirty="0" smtClean="0"/>
              <a:t>Introduce Differential vs Snapshot</a:t>
            </a:r>
          </a:p>
          <a:p>
            <a:r>
              <a:rPr lang="en-AU" dirty="0" smtClean="0"/>
              <a:t>Decompose Profile into </a:t>
            </a:r>
          </a:p>
          <a:p>
            <a:pPr lvl="1"/>
            <a:r>
              <a:rPr lang="en-AU" dirty="0" smtClean="0"/>
              <a:t>Profile</a:t>
            </a:r>
          </a:p>
          <a:p>
            <a:pPr lvl="1"/>
            <a:r>
              <a:rPr lang="en-AU" dirty="0" err="1" smtClean="0"/>
              <a:t>ExtensionDefinition</a:t>
            </a:r>
            <a:endParaRPr lang="en-AU" dirty="0" smtClean="0"/>
          </a:p>
          <a:p>
            <a:pPr lvl="1"/>
            <a:r>
              <a:rPr lang="en-AU" dirty="0" err="1" smtClean="0"/>
              <a:t>SearchParameter</a:t>
            </a:r>
            <a:endParaRPr lang="en-AU" dirty="0" smtClean="0"/>
          </a:p>
          <a:p>
            <a:r>
              <a:rPr lang="en-AU" dirty="0" smtClean="0"/>
              <a:t>Discriminator 1..1 </a:t>
            </a:r>
            <a:r>
              <a:rPr lang="en-AU" dirty="0" smtClean="0">
                <a:sym typeface="Wingdings" panose="05000000000000000000" pitchFamily="2" charset="2"/>
              </a:rPr>
              <a:t></a:t>
            </a:r>
            <a:r>
              <a:rPr lang="en-AU" dirty="0" smtClean="0"/>
              <a:t> 0..*</a:t>
            </a:r>
          </a:p>
          <a:p>
            <a:r>
              <a:rPr lang="en-AU" dirty="0" smtClean="0"/>
              <a:t>Add pattern, default value</a:t>
            </a:r>
          </a:p>
          <a:p>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360724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isplaying 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25" y="160338"/>
            <a:ext cx="29718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51980"/>
            <a:ext cx="4105275"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435" y="3140968"/>
            <a:ext cx="39624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63373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Profiles</a:t>
            </a:r>
            <a:endParaRPr lang="en-AU" dirty="0"/>
          </a:p>
        </p:txBody>
      </p:sp>
      <p:sp>
        <p:nvSpPr>
          <p:cNvPr id="3" name="Content Placeholder 2"/>
          <p:cNvSpPr>
            <a:spLocks noGrp="1"/>
          </p:cNvSpPr>
          <p:nvPr>
            <p:ph idx="1"/>
          </p:nvPr>
        </p:nvSpPr>
        <p:spPr/>
        <p:txBody>
          <a:bodyPr/>
          <a:lstStyle/>
          <a:p>
            <a:r>
              <a:rPr lang="en-AU" dirty="0" smtClean="0"/>
              <a:t>How to validate</a:t>
            </a:r>
          </a:p>
          <a:p>
            <a:r>
              <a:rPr lang="en-AU" dirty="0" smtClean="0"/>
              <a:t>Code Generation Considerations</a:t>
            </a:r>
          </a:p>
          <a:p>
            <a:r>
              <a:rPr lang="en-AU" dirty="0" smtClean="0"/>
              <a:t>Future tooling anticipated</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31268797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to validate</a:t>
            </a:r>
            <a:endParaRPr lang="en-AU" dirty="0"/>
          </a:p>
        </p:txBody>
      </p:sp>
      <p:sp>
        <p:nvSpPr>
          <p:cNvPr id="3" name="Content Placeholder 2"/>
          <p:cNvSpPr>
            <a:spLocks noGrp="1"/>
          </p:cNvSpPr>
          <p:nvPr>
            <p:ph idx="1"/>
          </p:nvPr>
        </p:nvSpPr>
        <p:spPr/>
        <p:txBody>
          <a:bodyPr/>
          <a:lstStyle/>
          <a:p>
            <a:r>
              <a:rPr lang="en-AU" dirty="0" smtClean="0"/>
              <a:t>Schema – validates the base structure, never profiles</a:t>
            </a:r>
          </a:p>
          <a:p>
            <a:r>
              <a:rPr lang="en-AU" dirty="0" err="1" smtClean="0"/>
              <a:t>Schematron</a:t>
            </a:r>
            <a:r>
              <a:rPr lang="en-AU" dirty="0" smtClean="0"/>
              <a:t> – could generate </a:t>
            </a:r>
            <a:r>
              <a:rPr lang="en-AU" dirty="0" err="1" smtClean="0"/>
              <a:t>schematron</a:t>
            </a:r>
            <a:r>
              <a:rPr lang="en-AU" dirty="0" smtClean="0"/>
              <a:t> for a profile (but don’t yet)</a:t>
            </a:r>
          </a:p>
          <a:p>
            <a:r>
              <a:rPr lang="en-AU" dirty="0" smtClean="0"/>
              <a:t>Java Validator</a:t>
            </a:r>
          </a:p>
          <a:p>
            <a:r>
              <a:rPr lang="en-AU" dirty="0" err="1" smtClean="0"/>
              <a:t>RESTful</a:t>
            </a:r>
            <a:r>
              <a:rPr lang="en-AU" dirty="0" smtClean="0"/>
              <a:t> API </a:t>
            </a:r>
          </a:p>
          <a:p>
            <a:r>
              <a:rPr lang="en-AU" dirty="0" smtClean="0"/>
              <a:t>Web Validator</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39849618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Java Validator</a:t>
            </a:r>
            <a:endParaRPr lang="en-AU" dirty="0"/>
          </a:p>
        </p:txBody>
      </p:sp>
      <p:sp>
        <p:nvSpPr>
          <p:cNvPr id="3" name="Content Placeholder 2"/>
          <p:cNvSpPr>
            <a:spLocks noGrp="1"/>
          </p:cNvSpPr>
          <p:nvPr>
            <p:ph idx="1"/>
          </p:nvPr>
        </p:nvSpPr>
        <p:spPr>
          <a:xfrm>
            <a:off x="381000" y="1828800"/>
            <a:ext cx="8382000" cy="4480520"/>
          </a:xfrm>
        </p:spPr>
        <p:txBody>
          <a:bodyPr/>
          <a:lstStyle/>
          <a:p>
            <a:r>
              <a:rPr lang="en-AU" dirty="0" smtClean="0"/>
              <a:t>Source (from downloads page): </a:t>
            </a:r>
            <a:r>
              <a:rPr lang="en-AU" sz="2000" dirty="0">
                <a:hlinkClick r:id="rId2"/>
              </a:rPr>
              <a:t>http://</a:t>
            </a:r>
            <a:r>
              <a:rPr lang="en-AU" sz="2000" dirty="0" smtClean="0">
                <a:hlinkClick r:id="rId2"/>
              </a:rPr>
              <a:t>hl7.org/documentcenter/public/standards/FHIR/validator.zip</a:t>
            </a:r>
            <a:r>
              <a:rPr lang="en-AU" sz="2000" dirty="0" smtClean="0"/>
              <a:t> </a:t>
            </a:r>
            <a:endParaRPr lang="en-AU" dirty="0" smtClean="0"/>
          </a:p>
          <a:p>
            <a:r>
              <a:rPr lang="en-AU" dirty="0" smtClean="0"/>
              <a:t>Contains validator jar + base definitions + a readme</a:t>
            </a:r>
          </a:p>
          <a:p>
            <a:r>
              <a:rPr lang="en-AU" dirty="0"/>
              <a:t>FHIRValidator.jar [source] (-</a:t>
            </a:r>
            <a:r>
              <a:rPr lang="en-AU" dirty="0" err="1"/>
              <a:t>defn</a:t>
            </a:r>
            <a:r>
              <a:rPr lang="en-AU" dirty="0"/>
              <a:t> [definitions]) (-output [output</a:t>
            </a:r>
            <a:r>
              <a:rPr lang="en-AU" dirty="0" smtClean="0"/>
              <a:t>]) (-profile [profile])</a:t>
            </a:r>
          </a:p>
          <a:p>
            <a:r>
              <a:rPr lang="en-AU" dirty="0" smtClean="0"/>
              <a:t>Profile – file name or URL of a Profile resource</a:t>
            </a:r>
          </a:p>
          <a:p>
            <a:endParaRPr lang="en-AU"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10642859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RESTful</a:t>
            </a:r>
            <a:r>
              <a:rPr lang="en-AU" dirty="0" smtClean="0"/>
              <a:t> API</a:t>
            </a:r>
            <a:endParaRPr lang="en-AU" dirty="0"/>
          </a:p>
        </p:txBody>
      </p:sp>
      <p:sp>
        <p:nvSpPr>
          <p:cNvPr id="3" name="Content Placeholder 2"/>
          <p:cNvSpPr>
            <a:spLocks noGrp="1"/>
          </p:cNvSpPr>
          <p:nvPr>
            <p:ph idx="1"/>
          </p:nvPr>
        </p:nvSpPr>
        <p:spPr/>
        <p:txBody>
          <a:bodyPr/>
          <a:lstStyle/>
          <a:p>
            <a:r>
              <a:rPr lang="en-AU" dirty="0" smtClean="0"/>
              <a:t>Post the resource to </a:t>
            </a:r>
            <a:br>
              <a:rPr lang="en-AU" dirty="0" smtClean="0"/>
            </a:br>
            <a:r>
              <a:rPr lang="en-AU" dirty="0" smtClean="0"/>
              <a:t>[base]/[type]/_validate(/[id])</a:t>
            </a:r>
          </a:p>
          <a:p>
            <a:r>
              <a:rPr lang="en-AU" dirty="0" smtClean="0"/>
              <a:t>Without ID: Is this resource valid?</a:t>
            </a:r>
          </a:p>
          <a:p>
            <a:r>
              <a:rPr lang="en-AU" dirty="0" smtClean="0"/>
              <a:t>With ID: is this a valid update</a:t>
            </a:r>
          </a:p>
          <a:p>
            <a:r>
              <a:rPr lang="en-AU" dirty="0" smtClean="0"/>
              <a:t>Validate against a profile: add a profile tag to the HTTP headers:</a:t>
            </a:r>
            <a:br>
              <a:rPr lang="en-AU" dirty="0" smtClean="0"/>
            </a:br>
            <a:r>
              <a:rPr lang="de-DE" sz="2800" dirty="0">
                <a:latin typeface="Courier New" panose="02070309020205020404" pitchFamily="49" charset="0"/>
                <a:cs typeface="Courier New" panose="02070309020205020404" pitchFamily="49" charset="0"/>
              </a:rPr>
              <a:t>Category: </a:t>
            </a:r>
            <a:r>
              <a:rPr lang="de-DE" sz="2800" dirty="0" smtClean="0">
                <a:latin typeface="Courier New" panose="02070309020205020404" pitchFamily="49" charset="0"/>
                <a:cs typeface="Courier New" panose="02070309020205020404" pitchFamily="49" charset="0"/>
              </a:rPr>
              <a:t>[url]; </a:t>
            </a:r>
            <a:r>
              <a:rPr lang="de-DE" sz="2800" dirty="0">
                <a:latin typeface="Courier New" panose="02070309020205020404" pitchFamily="49" charset="0"/>
                <a:cs typeface="Courier New" panose="02070309020205020404" pitchFamily="49" charset="0"/>
              </a:rPr>
              <a:t>scheme</a:t>
            </a:r>
            <a:r>
              <a:rPr lang="de-DE" sz="2800" dirty="0" smtClean="0">
                <a:latin typeface="Courier New" panose="02070309020205020404" pitchFamily="49" charset="0"/>
                <a:cs typeface="Courier New" panose="02070309020205020404" pitchFamily="49" charset="0"/>
              </a:rPr>
              <a:t>=</a:t>
            </a:r>
            <a:br>
              <a:rPr lang="de-DE" sz="2800" dirty="0" smtClean="0">
                <a:latin typeface="Courier New" panose="02070309020205020404" pitchFamily="49" charset="0"/>
                <a:cs typeface="Courier New" panose="02070309020205020404" pitchFamily="49" charset="0"/>
              </a:rPr>
            </a:br>
            <a:r>
              <a:rPr lang="de-DE" sz="2800" dirty="0" smtClean="0">
                <a:latin typeface="Courier New" panose="02070309020205020404" pitchFamily="49" charset="0"/>
                <a:cs typeface="Courier New" panose="02070309020205020404" pitchFamily="49" charset="0"/>
              </a:rPr>
              <a:t>   "</a:t>
            </a:r>
            <a:r>
              <a:rPr lang="en-AU" sz="2800" dirty="0" smtClean="0">
                <a:latin typeface="Courier New" panose="02070309020205020404" pitchFamily="49" charset="0"/>
                <a:cs typeface="Courier New" panose="02070309020205020404" pitchFamily="49" charset="0"/>
              </a:rPr>
              <a:t>http</a:t>
            </a:r>
            <a:r>
              <a:rPr lang="en-AU" sz="2800" dirty="0">
                <a:latin typeface="Courier New" panose="02070309020205020404" pitchFamily="49" charset="0"/>
                <a:cs typeface="Courier New" panose="02070309020205020404" pitchFamily="49" charset="0"/>
              </a:rPr>
              <a:t>://</a:t>
            </a:r>
            <a:r>
              <a:rPr lang="en-AU" sz="2800" dirty="0" smtClean="0">
                <a:latin typeface="Courier New" panose="02070309020205020404" pitchFamily="49" charset="0"/>
                <a:cs typeface="Courier New" panose="02070309020205020404" pitchFamily="49" charset="0"/>
              </a:rPr>
              <a:t>hl7.org/fhir/tag/profile</a:t>
            </a:r>
            <a:r>
              <a:rPr lang="de-DE" sz="2800" dirty="0" smtClean="0">
                <a:latin typeface="Courier New" panose="02070309020205020404" pitchFamily="49" charset="0"/>
                <a:cs typeface="Courier New" panose="02070309020205020404" pitchFamily="49" charset="0"/>
              </a:rPr>
              <a:t>"</a:t>
            </a:r>
            <a:endParaRPr lang="en-AU" sz="2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4"/>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30116738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Use the Web Interface</a:t>
            </a:r>
            <a:endParaRPr lang="en-AU" dirty="0"/>
          </a:p>
        </p:txBody>
      </p:sp>
      <p:sp>
        <p:nvSpPr>
          <p:cNvPr id="3" name="Content Placeholder 2"/>
          <p:cNvSpPr>
            <a:spLocks noGrp="1"/>
          </p:cNvSpPr>
          <p:nvPr>
            <p:ph idx="1"/>
          </p:nvPr>
        </p:nvSpPr>
        <p:spPr>
          <a:xfrm>
            <a:off x="381000" y="1828800"/>
            <a:ext cx="8382000" cy="1168152"/>
          </a:xfrm>
        </p:spPr>
        <p:txBody>
          <a:bodyPr/>
          <a:lstStyle/>
          <a:p>
            <a:r>
              <a:rPr lang="en-AU" dirty="0">
                <a:hlinkClick r:id="rId2"/>
              </a:rPr>
              <a:t>http://</a:t>
            </a:r>
            <a:r>
              <a:rPr lang="en-AU" dirty="0" smtClean="0">
                <a:hlinkClick r:id="rId2"/>
              </a:rPr>
              <a:t>fhir.healthintersections.com.au/open</a:t>
            </a:r>
            <a:r>
              <a:rPr lang="en-AU" dirty="0" smtClean="0"/>
              <a:t/>
            </a:r>
            <a:br>
              <a:rPr lang="en-AU" dirty="0" smtClean="0"/>
            </a:br>
            <a:r>
              <a:rPr lang="en-AU" dirty="0" smtClean="0"/>
              <a:t>Go to bottom of page</a:t>
            </a:r>
          </a:p>
          <a:p>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54</a:t>
            </a:fld>
            <a:endParaRPr lang="en-CA"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924944"/>
            <a:ext cx="7704856" cy="3453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7093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UML Theory of Profiles</a:t>
            </a:r>
            <a:endParaRPr lang="en-AU" dirty="0"/>
          </a:p>
        </p:txBody>
      </p:sp>
      <p:pic>
        <p:nvPicPr>
          <p:cNvPr id="135171" name="Picture 2" descr="C:\Users\Grahame Grieve\Documents\Standards\HL7\v3\html\infrastructure\rim\graphics\RIM_NormativeContent.gif"/>
          <p:cNvPicPr>
            <a:picLocks noChangeAspect="1" noChangeArrowheads="1"/>
          </p:cNvPicPr>
          <p:nvPr/>
        </p:nvPicPr>
        <p:blipFill>
          <a:blip r:embed="rId2">
            <a:extLst>
              <a:ext uri="{28A0092B-C50C-407E-A947-70E740481C1C}">
                <a14:useLocalDpi xmlns:a14="http://schemas.microsoft.com/office/drawing/2010/main" val="0"/>
              </a:ext>
            </a:extLst>
          </a:blip>
          <a:srcRect l="31532" t="15031" r="52036" b="55841"/>
          <a:stretch>
            <a:fillRect/>
          </a:stretch>
        </p:blipFill>
        <p:spPr bwMode="auto">
          <a:xfrm>
            <a:off x="179388" y="1449388"/>
            <a:ext cx="1944687"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2" name="Picture 4" descr="C:\Users\Grahame Grieve\Documents\Standards\HL7\v3\html\domains\uvpa\editable\images\PRPA_RM101320UV.png"/>
          <p:cNvPicPr>
            <a:picLocks noChangeAspect="1" noChangeArrowheads="1"/>
          </p:cNvPicPr>
          <p:nvPr/>
        </p:nvPicPr>
        <p:blipFill>
          <a:blip r:embed="rId3">
            <a:extLst>
              <a:ext uri="{28A0092B-C50C-407E-A947-70E740481C1C}">
                <a14:useLocalDpi xmlns:a14="http://schemas.microsoft.com/office/drawing/2010/main" val="0"/>
              </a:ext>
            </a:extLst>
          </a:blip>
          <a:srcRect l="34244" t="11298" r="48203" b="79948"/>
          <a:stretch>
            <a:fillRect/>
          </a:stretch>
        </p:blipFill>
        <p:spPr bwMode="auto">
          <a:xfrm>
            <a:off x="2303463" y="1557338"/>
            <a:ext cx="3690937"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3" name="Picture 5" descr="C:\Users\Grahame Grieve\Documents\Standards\HL7\v3\html\domains\uvpa\editable\images\PRPA_RM101320UV.png"/>
          <p:cNvPicPr>
            <a:picLocks noChangeAspect="1" noChangeArrowheads="1"/>
          </p:cNvPicPr>
          <p:nvPr/>
        </p:nvPicPr>
        <p:blipFill>
          <a:blip r:embed="rId3">
            <a:extLst>
              <a:ext uri="{28A0092B-C50C-407E-A947-70E740481C1C}">
                <a14:useLocalDpi xmlns:a14="http://schemas.microsoft.com/office/drawing/2010/main" val="0"/>
              </a:ext>
            </a:extLst>
          </a:blip>
          <a:srcRect l="11212" t="45097" r="75726" b="46667"/>
          <a:stretch>
            <a:fillRect/>
          </a:stretch>
        </p:blipFill>
        <p:spPr bwMode="auto">
          <a:xfrm>
            <a:off x="6227763" y="1665288"/>
            <a:ext cx="252095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3752850"/>
            <a:ext cx="403225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175" name="TextBox 3"/>
          <p:cNvSpPr txBox="1">
            <a:spLocks noChangeArrowheads="1"/>
          </p:cNvSpPr>
          <p:nvPr/>
        </p:nvSpPr>
        <p:spPr bwMode="auto">
          <a:xfrm>
            <a:off x="5375275" y="4175125"/>
            <a:ext cx="37798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400"/>
              <a:t>This instance conforms to</a:t>
            </a:r>
          </a:p>
          <a:p>
            <a:pPr eaLnBrk="1" hangingPunct="1"/>
            <a:r>
              <a:rPr lang="en-AU" altLang="en-US" sz="2400"/>
              <a:t>all three models. Which is </a:t>
            </a:r>
          </a:p>
          <a:p>
            <a:pPr eaLnBrk="1" hangingPunct="1"/>
            <a:r>
              <a:rPr lang="en-AU" altLang="en-US" sz="2400"/>
              <a:t>the class?</a:t>
            </a:r>
          </a:p>
        </p:txBody>
      </p:sp>
    </p:spTree>
    <p:extLst>
      <p:ext uri="{BB962C8B-B14F-4D97-AF65-F5344CB8AC3E}">
        <p14:creationId xmlns:p14="http://schemas.microsoft.com/office/powerpoint/2010/main" val="42464560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Simple Class Model</a:t>
            </a:r>
            <a:endParaRPr lang="en-AU" dirty="0"/>
          </a:p>
        </p:txBody>
      </p:sp>
      <p:pic>
        <p:nvPicPr>
          <p:cNvPr id="136195" name="Picture 2" descr="C:\Users\Grahame Grieve\Documents\Standards\HL7\v3\html\infrastructure\rim\graphics\RIM_NormativeContent.gif"/>
          <p:cNvPicPr>
            <a:picLocks noChangeAspect="1" noChangeArrowheads="1"/>
          </p:cNvPicPr>
          <p:nvPr/>
        </p:nvPicPr>
        <p:blipFill>
          <a:blip r:embed="rId2">
            <a:extLst>
              <a:ext uri="{28A0092B-C50C-407E-A947-70E740481C1C}">
                <a14:useLocalDpi xmlns:a14="http://schemas.microsoft.com/office/drawing/2010/main" val="0"/>
              </a:ext>
            </a:extLst>
          </a:blip>
          <a:srcRect l="31532" t="15031" r="52036" b="55841"/>
          <a:stretch>
            <a:fillRect/>
          </a:stretch>
        </p:blipFill>
        <p:spPr bwMode="auto">
          <a:xfrm>
            <a:off x="179388" y="1449388"/>
            <a:ext cx="1944687"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6" name="Picture 4" descr="C:\Users\Grahame Grieve\Documents\Standards\HL7\v3\html\domains\uvpa\editable\images\PRPA_RM101320UV.png"/>
          <p:cNvPicPr>
            <a:picLocks noChangeAspect="1" noChangeArrowheads="1"/>
          </p:cNvPicPr>
          <p:nvPr/>
        </p:nvPicPr>
        <p:blipFill>
          <a:blip r:embed="rId3">
            <a:extLst>
              <a:ext uri="{28A0092B-C50C-407E-A947-70E740481C1C}">
                <a14:useLocalDpi xmlns:a14="http://schemas.microsoft.com/office/drawing/2010/main" val="0"/>
              </a:ext>
            </a:extLst>
          </a:blip>
          <a:srcRect l="34244" t="11298" r="48203" b="79948"/>
          <a:stretch>
            <a:fillRect/>
          </a:stretch>
        </p:blipFill>
        <p:spPr bwMode="auto">
          <a:xfrm>
            <a:off x="2303463" y="1557338"/>
            <a:ext cx="3690937"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7" name="Picture 5" descr="C:\Users\Grahame Grieve\Documents\Standards\HL7\v3\html\domains\uvpa\editable\images\PRPA_RM101320UV.png"/>
          <p:cNvPicPr>
            <a:picLocks noChangeAspect="1" noChangeArrowheads="1"/>
          </p:cNvPicPr>
          <p:nvPr/>
        </p:nvPicPr>
        <p:blipFill>
          <a:blip r:embed="rId3">
            <a:extLst>
              <a:ext uri="{28A0092B-C50C-407E-A947-70E740481C1C}">
                <a14:useLocalDpi xmlns:a14="http://schemas.microsoft.com/office/drawing/2010/main" val="0"/>
              </a:ext>
            </a:extLst>
          </a:blip>
          <a:srcRect l="11212" t="45097" r="75726" b="46667"/>
          <a:stretch>
            <a:fillRect/>
          </a:stretch>
        </p:blipFill>
        <p:spPr bwMode="auto">
          <a:xfrm>
            <a:off x="6227763" y="1665288"/>
            <a:ext cx="252095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0" y="3933825"/>
            <a:ext cx="3421063"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4427538" y="2852738"/>
            <a:ext cx="2376487" cy="1116012"/>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867400" y="2276475"/>
            <a:ext cx="504825" cy="0"/>
          </a:xfrm>
          <a:prstGeom prst="straightConnector1">
            <a:avLst/>
          </a:prstGeom>
          <a:ln w="762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1943100" y="2276475"/>
            <a:ext cx="504825" cy="0"/>
          </a:xfrm>
          <a:prstGeom prst="straightConnector1">
            <a:avLst/>
          </a:prstGeom>
          <a:ln w="762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4181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“Student” as a template</a:t>
            </a:r>
            <a:endParaRPr lang="en-AU" dirty="0"/>
          </a:p>
        </p:txBody>
      </p:sp>
      <p:pic>
        <p:nvPicPr>
          <p:cNvPr id="137219" name="Picture 2" descr="C:\Users\Grahame Grieve\Documents\Standards\HL7\v3\html\infrastructure\rim\graphics\RIM_NormativeContent.gif"/>
          <p:cNvPicPr>
            <a:picLocks noChangeAspect="1" noChangeArrowheads="1"/>
          </p:cNvPicPr>
          <p:nvPr/>
        </p:nvPicPr>
        <p:blipFill>
          <a:blip r:embed="rId2">
            <a:extLst>
              <a:ext uri="{28A0092B-C50C-407E-A947-70E740481C1C}">
                <a14:useLocalDpi xmlns:a14="http://schemas.microsoft.com/office/drawing/2010/main" val="0"/>
              </a:ext>
            </a:extLst>
          </a:blip>
          <a:srcRect l="31532" t="15031" r="52036" b="55841"/>
          <a:stretch>
            <a:fillRect/>
          </a:stretch>
        </p:blipFill>
        <p:spPr bwMode="auto">
          <a:xfrm>
            <a:off x="179388" y="1449388"/>
            <a:ext cx="1944687"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0" name="Picture 4" descr="C:\Users\Grahame Grieve\Documents\Standards\HL7\v3\html\domains\uvpa\editable\images\PRPA_RM101320UV.png"/>
          <p:cNvPicPr>
            <a:picLocks noChangeAspect="1" noChangeArrowheads="1"/>
          </p:cNvPicPr>
          <p:nvPr/>
        </p:nvPicPr>
        <p:blipFill>
          <a:blip r:embed="rId3">
            <a:extLst>
              <a:ext uri="{28A0092B-C50C-407E-A947-70E740481C1C}">
                <a14:useLocalDpi xmlns:a14="http://schemas.microsoft.com/office/drawing/2010/main" val="0"/>
              </a:ext>
            </a:extLst>
          </a:blip>
          <a:srcRect l="34244" t="11298" r="48203" b="79948"/>
          <a:stretch>
            <a:fillRect/>
          </a:stretch>
        </p:blipFill>
        <p:spPr bwMode="auto">
          <a:xfrm>
            <a:off x="2303463" y="1557338"/>
            <a:ext cx="3690937"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1" name="Picture 5" descr="C:\Users\Grahame Grieve\Documents\Standards\HL7\v3\html\domains\uvpa\editable\images\PRPA_RM101320UV.png"/>
          <p:cNvPicPr>
            <a:picLocks noChangeAspect="1" noChangeArrowheads="1"/>
          </p:cNvPicPr>
          <p:nvPr/>
        </p:nvPicPr>
        <p:blipFill>
          <a:blip r:embed="rId3">
            <a:extLst>
              <a:ext uri="{28A0092B-C50C-407E-A947-70E740481C1C}">
                <a14:useLocalDpi xmlns:a14="http://schemas.microsoft.com/office/drawing/2010/main" val="0"/>
              </a:ext>
            </a:extLst>
          </a:blip>
          <a:srcRect l="11212" t="45097" r="75726" b="46667"/>
          <a:stretch>
            <a:fillRect/>
          </a:stretch>
        </p:blipFill>
        <p:spPr bwMode="auto">
          <a:xfrm>
            <a:off x="6227763" y="1665288"/>
            <a:ext cx="252095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p:nvPr/>
        </p:nvCxnSpPr>
        <p:spPr>
          <a:xfrm flipV="1">
            <a:off x="3995738" y="3068638"/>
            <a:ext cx="0" cy="900112"/>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1943100" y="2276475"/>
            <a:ext cx="504825" cy="0"/>
          </a:xfrm>
          <a:prstGeom prst="straightConnector1">
            <a:avLst/>
          </a:prstGeom>
          <a:ln w="762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832475" y="2276475"/>
            <a:ext cx="539750" cy="0"/>
          </a:xfrm>
          <a:prstGeom prst="straightConnector1">
            <a:avLst/>
          </a:prstGeom>
          <a:ln w="762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7225" name="TextBox 8"/>
          <p:cNvSpPr txBox="1">
            <a:spLocks noChangeArrowheads="1"/>
          </p:cNvSpPr>
          <p:nvPr/>
        </p:nvSpPr>
        <p:spPr bwMode="auto">
          <a:xfrm>
            <a:off x="6105525" y="3860800"/>
            <a:ext cx="27686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400"/>
              <a:t>Student is treated</a:t>
            </a:r>
            <a:br>
              <a:rPr lang="en-AU" altLang="en-US" sz="2400"/>
            </a:br>
            <a:r>
              <a:rPr lang="en-AU" altLang="en-US" sz="2400"/>
              <a:t>as a set of rules </a:t>
            </a:r>
            <a:br>
              <a:rPr lang="en-AU" altLang="en-US" sz="2400"/>
            </a:br>
            <a:r>
              <a:rPr lang="en-AU" altLang="en-US" sz="2400"/>
              <a:t>instead of a “class”</a:t>
            </a:r>
            <a:br>
              <a:rPr lang="en-AU" altLang="en-US" sz="2400"/>
            </a:br>
            <a:r>
              <a:rPr lang="en-AU" altLang="en-US" sz="2400"/>
              <a:t>definition – doesn’t</a:t>
            </a:r>
            <a:br>
              <a:rPr lang="en-AU" altLang="en-US" sz="2400"/>
            </a:br>
            <a:r>
              <a:rPr lang="en-AU" altLang="en-US" sz="2400"/>
              <a:t>take ownership</a:t>
            </a:r>
          </a:p>
        </p:txBody>
      </p:sp>
      <p:pic>
        <p:nvPicPr>
          <p:cNvPr id="1372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925" y="3968750"/>
            <a:ext cx="3384550"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7227" name="TextBox 9"/>
          <p:cNvSpPr txBox="1">
            <a:spLocks noChangeArrowheads="1"/>
          </p:cNvSpPr>
          <p:nvPr/>
        </p:nvSpPr>
        <p:spPr bwMode="auto">
          <a:xfrm>
            <a:off x="5873750" y="1892300"/>
            <a:ext cx="4984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4400">
                <a:solidFill>
                  <a:srgbClr val="C00000"/>
                </a:solidFill>
              </a:rPr>
              <a:t>?</a:t>
            </a:r>
          </a:p>
        </p:txBody>
      </p:sp>
    </p:spTree>
    <p:extLst>
      <p:ext uri="{BB962C8B-B14F-4D97-AF65-F5344CB8AC3E}">
        <p14:creationId xmlns:p14="http://schemas.microsoft.com/office/powerpoint/2010/main" val="1054147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“Student” as a template</a:t>
            </a:r>
            <a:endParaRPr lang="en-AU" dirty="0"/>
          </a:p>
        </p:txBody>
      </p:sp>
      <p:pic>
        <p:nvPicPr>
          <p:cNvPr id="138243" name="Picture 2" descr="C:\Users\Grahame Grieve\Documents\Standards\HL7\v3\html\infrastructure\rim\graphics\RIM_NormativeContent.gif"/>
          <p:cNvPicPr>
            <a:picLocks noChangeAspect="1" noChangeArrowheads="1"/>
          </p:cNvPicPr>
          <p:nvPr/>
        </p:nvPicPr>
        <p:blipFill>
          <a:blip r:embed="rId2">
            <a:extLst>
              <a:ext uri="{28A0092B-C50C-407E-A947-70E740481C1C}">
                <a14:useLocalDpi xmlns:a14="http://schemas.microsoft.com/office/drawing/2010/main" val="0"/>
              </a:ext>
            </a:extLst>
          </a:blip>
          <a:srcRect l="31532" t="15031" r="52036" b="55841"/>
          <a:stretch>
            <a:fillRect/>
          </a:stretch>
        </p:blipFill>
        <p:spPr bwMode="auto">
          <a:xfrm>
            <a:off x="179388" y="1449388"/>
            <a:ext cx="1944687"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44" name="Picture 4" descr="C:\Users\Grahame Grieve\Documents\Standards\HL7\v3\html\domains\uvpa\editable\images\PRPA_RM101320UV.png"/>
          <p:cNvPicPr>
            <a:picLocks noChangeAspect="1" noChangeArrowheads="1"/>
          </p:cNvPicPr>
          <p:nvPr/>
        </p:nvPicPr>
        <p:blipFill>
          <a:blip r:embed="rId3">
            <a:extLst>
              <a:ext uri="{28A0092B-C50C-407E-A947-70E740481C1C}">
                <a14:useLocalDpi xmlns:a14="http://schemas.microsoft.com/office/drawing/2010/main" val="0"/>
              </a:ext>
            </a:extLst>
          </a:blip>
          <a:srcRect l="34244" t="11298" r="48203" b="79948"/>
          <a:stretch>
            <a:fillRect/>
          </a:stretch>
        </p:blipFill>
        <p:spPr bwMode="auto">
          <a:xfrm>
            <a:off x="2303463" y="1557338"/>
            <a:ext cx="3690937"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45" name="Picture 5" descr="C:\Users\Grahame Grieve\Documents\Standards\HL7\v3\html\domains\uvpa\editable\images\PRPA_RM101320UV.png"/>
          <p:cNvPicPr>
            <a:picLocks noChangeAspect="1" noChangeArrowheads="1"/>
          </p:cNvPicPr>
          <p:nvPr/>
        </p:nvPicPr>
        <p:blipFill>
          <a:blip r:embed="rId3">
            <a:extLst>
              <a:ext uri="{28A0092B-C50C-407E-A947-70E740481C1C}">
                <a14:useLocalDpi xmlns:a14="http://schemas.microsoft.com/office/drawing/2010/main" val="0"/>
              </a:ext>
            </a:extLst>
          </a:blip>
          <a:srcRect l="11212" t="45097" r="75726" b="46667"/>
          <a:stretch>
            <a:fillRect/>
          </a:stretch>
        </p:blipFill>
        <p:spPr bwMode="auto">
          <a:xfrm>
            <a:off x="6227763" y="1665288"/>
            <a:ext cx="252095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p:nvPr/>
        </p:nvCxnSpPr>
        <p:spPr>
          <a:xfrm flipV="1">
            <a:off x="3995738" y="3068638"/>
            <a:ext cx="0" cy="900112"/>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1943100" y="2276475"/>
            <a:ext cx="504825" cy="0"/>
          </a:xfrm>
          <a:prstGeom prst="straightConnector1">
            <a:avLst/>
          </a:prstGeom>
          <a:ln w="762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651500" y="2852738"/>
            <a:ext cx="1044575" cy="1116012"/>
          </a:xfrm>
          <a:prstGeom prst="straightConnector1">
            <a:avLst/>
          </a:prstGeom>
          <a:ln w="762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8249" name="TextBox 8"/>
          <p:cNvSpPr txBox="1">
            <a:spLocks noChangeArrowheads="1"/>
          </p:cNvSpPr>
          <p:nvPr/>
        </p:nvSpPr>
        <p:spPr bwMode="auto">
          <a:xfrm>
            <a:off x="6105525" y="3860800"/>
            <a:ext cx="26654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400"/>
              <a:t>Use Stereotype </a:t>
            </a:r>
            <a:br>
              <a:rPr lang="en-AU" altLang="en-US" sz="2400"/>
            </a:br>
            <a:r>
              <a:rPr lang="en-AU" altLang="en-US" sz="2400"/>
              <a:t>“Student” to mark</a:t>
            </a:r>
            <a:br>
              <a:rPr lang="en-AU" altLang="en-US" sz="2400"/>
            </a:br>
            <a:r>
              <a:rPr lang="en-AU" altLang="en-US" sz="2400"/>
              <a:t>the relationship</a:t>
            </a:r>
          </a:p>
          <a:p>
            <a:pPr eaLnBrk="1" hangingPunct="1"/>
            <a:r>
              <a:rPr lang="en-AU" altLang="en-US" sz="2400"/>
              <a:t/>
            </a:r>
            <a:br>
              <a:rPr lang="en-AU" altLang="en-US" sz="2400"/>
            </a:br>
            <a:r>
              <a:rPr lang="en-AU" altLang="en-US" sz="2400"/>
              <a:t>(class or instance </a:t>
            </a:r>
            <a:br>
              <a:rPr lang="en-AU" altLang="en-US" sz="2400"/>
            </a:br>
            <a:r>
              <a:rPr lang="en-AU" altLang="en-US" sz="2400"/>
              <a:t>level)</a:t>
            </a:r>
          </a:p>
        </p:txBody>
      </p:sp>
      <p:pic>
        <p:nvPicPr>
          <p:cNvPr id="1382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8050" y="3937000"/>
            <a:ext cx="3654425"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flipH="1">
            <a:off x="5853113" y="2276475"/>
            <a:ext cx="503237" cy="0"/>
          </a:xfrm>
          <a:prstGeom prst="straightConnector1">
            <a:avLst/>
          </a:prstGeom>
          <a:ln w="762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5669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a:t>
            </a:r>
            <a:r>
              <a:rPr lang="en-AU" dirty="0" err="1" smtClean="0"/>
              <a:t>IdentifiedPerson</a:t>
            </a:r>
            <a:r>
              <a:rPr lang="en-AU" dirty="0" smtClean="0"/>
              <a:t>” as a template</a:t>
            </a:r>
            <a:endParaRPr lang="en-AU" dirty="0"/>
          </a:p>
        </p:txBody>
      </p:sp>
      <p:pic>
        <p:nvPicPr>
          <p:cNvPr id="139267" name="Picture 2" descr="C:\Users\Grahame Grieve\Documents\Standards\HL7\v3\html\infrastructure\rim\graphics\RIM_NormativeContent.gif"/>
          <p:cNvPicPr>
            <a:picLocks noChangeAspect="1" noChangeArrowheads="1"/>
          </p:cNvPicPr>
          <p:nvPr/>
        </p:nvPicPr>
        <p:blipFill>
          <a:blip r:embed="rId2">
            <a:extLst>
              <a:ext uri="{28A0092B-C50C-407E-A947-70E740481C1C}">
                <a14:useLocalDpi xmlns:a14="http://schemas.microsoft.com/office/drawing/2010/main" val="0"/>
              </a:ext>
            </a:extLst>
          </a:blip>
          <a:srcRect l="31532" t="15031" r="52036" b="55841"/>
          <a:stretch>
            <a:fillRect/>
          </a:stretch>
        </p:blipFill>
        <p:spPr bwMode="auto">
          <a:xfrm>
            <a:off x="179388" y="1449388"/>
            <a:ext cx="1944687"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68" name="Picture 4" descr="C:\Users\Grahame Grieve\Documents\Standards\HL7\v3\html\domains\uvpa\editable\images\PRPA_RM101320UV.png"/>
          <p:cNvPicPr>
            <a:picLocks noChangeAspect="1" noChangeArrowheads="1"/>
          </p:cNvPicPr>
          <p:nvPr/>
        </p:nvPicPr>
        <p:blipFill>
          <a:blip r:embed="rId3">
            <a:extLst>
              <a:ext uri="{28A0092B-C50C-407E-A947-70E740481C1C}">
                <a14:useLocalDpi xmlns:a14="http://schemas.microsoft.com/office/drawing/2010/main" val="0"/>
              </a:ext>
            </a:extLst>
          </a:blip>
          <a:srcRect l="34244" t="11298" r="48203" b="79948"/>
          <a:stretch>
            <a:fillRect/>
          </a:stretch>
        </p:blipFill>
        <p:spPr bwMode="auto">
          <a:xfrm>
            <a:off x="2303463" y="1557338"/>
            <a:ext cx="3690937"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69" name="Picture 5" descr="C:\Users\Grahame Grieve\Documents\Standards\HL7\v3\html\domains\uvpa\editable\images\PRPA_RM101320UV.png"/>
          <p:cNvPicPr>
            <a:picLocks noChangeAspect="1" noChangeArrowheads="1"/>
          </p:cNvPicPr>
          <p:nvPr/>
        </p:nvPicPr>
        <p:blipFill>
          <a:blip r:embed="rId3">
            <a:extLst>
              <a:ext uri="{28A0092B-C50C-407E-A947-70E740481C1C}">
                <a14:useLocalDpi xmlns:a14="http://schemas.microsoft.com/office/drawing/2010/main" val="0"/>
              </a:ext>
            </a:extLst>
          </a:blip>
          <a:srcRect l="11212" t="45097" r="75726" b="46667"/>
          <a:stretch>
            <a:fillRect/>
          </a:stretch>
        </p:blipFill>
        <p:spPr bwMode="auto">
          <a:xfrm>
            <a:off x="6227763" y="1665288"/>
            <a:ext cx="252095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p:nvPr/>
        </p:nvCxnSpPr>
        <p:spPr>
          <a:xfrm flipH="1" flipV="1">
            <a:off x="1584325" y="3411538"/>
            <a:ext cx="719138" cy="728662"/>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1943100" y="2276475"/>
            <a:ext cx="504825" cy="0"/>
          </a:xfrm>
          <a:prstGeom prst="straightConnector1">
            <a:avLst/>
          </a:prstGeom>
          <a:ln w="762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651500" y="2852738"/>
            <a:ext cx="1044575" cy="1116012"/>
          </a:xfrm>
          <a:prstGeom prst="straightConnector1">
            <a:avLst/>
          </a:prstGeom>
          <a:ln w="762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9273" name="TextBox 8"/>
          <p:cNvSpPr txBox="1">
            <a:spLocks noChangeArrowheads="1"/>
          </p:cNvSpPr>
          <p:nvPr/>
        </p:nvSpPr>
        <p:spPr bwMode="auto">
          <a:xfrm>
            <a:off x="6105525" y="3860800"/>
            <a:ext cx="27019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400"/>
              <a:t>Use Stereotype </a:t>
            </a:r>
            <a:br>
              <a:rPr lang="en-AU" altLang="en-US" sz="2400"/>
            </a:br>
            <a:r>
              <a:rPr lang="en-AU" altLang="en-US" sz="2400"/>
              <a:t>“Student” and </a:t>
            </a:r>
            <a:br>
              <a:rPr lang="en-AU" altLang="en-US" sz="2400"/>
            </a:br>
            <a:r>
              <a:rPr lang="en-AU" altLang="en-US" sz="2400"/>
              <a:t>“IdentifiedPerson” </a:t>
            </a:r>
            <a:br>
              <a:rPr lang="en-AU" altLang="en-US" sz="2400"/>
            </a:br>
            <a:r>
              <a:rPr lang="en-AU" altLang="en-US" sz="2400"/>
              <a:t>to mark</a:t>
            </a:r>
            <a:br>
              <a:rPr lang="en-AU" altLang="en-US" sz="2400"/>
            </a:br>
            <a:r>
              <a:rPr lang="en-AU" altLang="en-US" sz="2400"/>
              <a:t>the relationships</a:t>
            </a:r>
          </a:p>
        </p:txBody>
      </p:sp>
      <p:cxnSp>
        <p:nvCxnSpPr>
          <p:cNvPr id="14" name="Straight Arrow Connector 13"/>
          <p:cNvCxnSpPr/>
          <p:nvPr/>
        </p:nvCxnSpPr>
        <p:spPr>
          <a:xfrm flipH="1">
            <a:off x="5853113" y="2276475"/>
            <a:ext cx="503237" cy="0"/>
          </a:xfrm>
          <a:prstGeom prst="straightConnector1">
            <a:avLst/>
          </a:prstGeom>
          <a:ln w="76200">
            <a:solidFill>
              <a:srgbClr val="7030A0"/>
            </a:solidFill>
            <a:tailEnd type="arrow"/>
          </a:ln>
        </p:spPr>
        <p:style>
          <a:lnRef idx="1">
            <a:schemeClr val="accent1"/>
          </a:lnRef>
          <a:fillRef idx="0">
            <a:schemeClr val="accent1"/>
          </a:fillRef>
          <a:effectRef idx="0">
            <a:schemeClr val="accent1"/>
          </a:effectRef>
          <a:fontRef idx="minor">
            <a:schemeClr val="tx1"/>
          </a:fontRef>
        </p:style>
      </p:cxnSp>
      <p:pic>
        <p:nvPicPr>
          <p:cNvPr id="13927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968750"/>
            <a:ext cx="3657600" cy="254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Arrow Connector 14"/>
          <p:cNvCxnSpPr/>
          <p:nvPr/>
        </p:nvCxnSpPr>
        <p:spPr>
          <a:xfrm flipV="1">
            <a:off x="3924300" y="3033713"/>
            <a:ext cx="0" cy="935037"/>
          </a:xfrm>
          <a:prstGeom prst="straightConnector1">
            <a:avLst/>
          </a:prstGeom>
          <a:ln w="762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692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Figure 4.2 - After: Glancing at the List – A design that brings key details to the Forefro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6632"/>
            <a:ext cx="7416824" cy="40488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39" y="2276872"/>
            <a:ext cx="4105275"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01559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OO Design theory</a:t>
            </a:r>
            <a:endParaRPr lang="en-AU" dirty="0"/>
          </a:p>
        </p:txBody>
      </p:sp>
      <p:sp>
        <p:nvSpPr>
          <p:cNvPr id="3" name="Content Placeholder 2"/>
          <p:cNvSpPr>
            <a:spLocks noGrp="1"/>
          </p:cNvSpPr>
          <p:nvPr>
            <p:ph idx="1"/>
          </p:nvPr>
        </p:nvSpPr>
        <p:spPr/>
        <p:txBody>
          <a:bodyPr/>
          <a:lstStyle/>
          <a:p>
            <a:r>
              <a:rPr lang="en-AU" dirty="0" smtClean="0"/>
              <a:t>Design by Inheritance</a:t>
            </a:r>
          </a:p>
          <a:p>
            <a:r>
              <a:rPr lang="en-AU" dirty="0" smtClean="0"/>
              <a:t>Design by Composition</a:t>
            </a:r>
          </a:p>
          <a:p>
            <a:r>
              <a:rPr lang="en-AU" dirty="0" smtClean="0"/>
              <a:t>Design by Constraint</a:t>
            </a:r>
          </a:p>
          <a:p>
            <a:pPr lvl="1"/>
            <a:r>
              <a:rPr lang="en-AU" dirty="0" smtClean="0"/>
              <a:t>Which is actually design by Contract on steroids</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15874691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Code Generation</a:t>
            </a:r>
            <a:endParaRPr lang="en-AU" dirty="0"/>
          </a:p>
        </p:txBody>
      </p:sp>
      <p:sp>
        <p:nvSpPr>
          <p:cNvPr id="3" name="Content Placeholder 2"/>
          <p:cNvSpPr>
            <a:spLocks noGrp="1"/>
          </p:cNvSpPr>
          <p:nvPr>
            <p:ph idx="1"/>
          </p:nvPr>
        </p:nvSpPr>
        <p:spPr/>
        <p:txBody>
          <a:bodyPr/>
          <a:lstStyle/>
          <a:p>
            <a:r>
              <a:rPr lang="en-AU" dirty="0" smtClean="0"/>
              <a:t>A profile is not a “specialisation”</a:t>
            </a:r>
          </a:p>
          <a:p>
            <a:r>
              <a:rPr lang="en-AU" dirty="0" smtClean="0"/>
              <a:t>You can generate them that way, but it’s not  a perfect fit</a:t>
            </a:r>
            <a:br>
              <a:rPr lang="en-AU" dirty="0" smtClean="0"/>
            </a:br>
            <a:r>
              <a:rPr lang="en-AU" sz="2400" dirty="0" smtClean="0">
                <a:latin typeface="Courier New" panose="02070309020205020404" pitchFamily="49" charset="0"/>
                <a:cs typeface="Courier New" panose="02070309020205020404" pitchFamily="49" charset="0"/>
              </a:rPr>
              <a:t>class </a:t>
            </a:r>
            <a:r>
              <a:rPr lang="en-AU" sz="2400" dirty="0" err="1" smtClean="0">
                <a:latin typeface="Courier New" panose="02070309020205020404" pitchFamily="49" charset="0"/>
                <a:cs typeface="Courier New" panose="02070309020205020404" pitchFamily="49" charset="0"/>
              </a:rPr>
              <a:t>MyProfiledResource</a:t>
            </a:r>
            <a:r>
              <a:rPr lang="en-AU" sz="2400" dirty="0" smtClean="0">
                <a:latin typeface="Courier New" panose="02070309020205020404" pitchFamily="49" charset="0"/>
                <a:cs typeface="Courier New" panose="02070309020205020404" pitchFamily="49" charset="0"/>
              </a:rPr>
              <a:t> extends Resource</a:t>
            </a:r>
          </a:p>
          <a:p>
            <a:r>
              <a:rPr lang="en-AU" dirty="0" smtClean="0"/>
              <a:t>I generate them as a façade</a:t>
            </a:r>
            <a:br>
              <a:rPr lang="en-AU" dirty="0" smtClean="0"/>
            </a:br>
            <a:r>
              <a:rPr lang="en-AU" sz="2400" dirty="0">
                <a:latin typeface="Courier New" panose="02070309020205020404" pitchFamily="49" charset="0"/>
                <a:cs typeface="Courier New" panose="02070309020205020404" pitchFamily="49" charset="0"/>
              </a:rPr>
              <a:t>class </a:t>
            </a:r>
            <a:r>
              <a:rPr lang="en-AU" sz="2400" dirty="0" err="1" smtClean="0">
                <a:latin typeface="Courier New" panose="02070309020205020404" pitchFamily="49" charset="0"/>
                <a:cs typeface="Courier New" panose="02070309020205020404" pitchFamily="49" charset="0"/>
              </a:rPr>
              <a:t>MyProfiledResource</a:t>
            </a:r>
            <a:r>
              <a:rPr lang="en-AU" sz="2400" dirty="0" smtClean="0">
                <a:latin typeface="Courier New" panose="02070309020205020404" pitchFamily="49" charset="0"/>
                <a:cs typeface="Courier New" panose="02070309020205020404" pitchFamily="49" charset="0"/>
              </a:rPr>
              <a:t> </a:t>
            </a:r>
            <a:r>
              <a:rPr lang="en-AU" sz="2400" dirty="0">
                <a:latin typeface="Courier New" panose="02070309020205020404" pitchFamily="49" charset="0"/>
                <a:cs typeface="Courier New" panose="02070309020205020404" pitchFamily="49" charset="0"/>
              </a:rPr>
              <a:t>extends </a:t>
            </a:r>
            <a:r>
              <a:rPr lang="en-AU" sz="2400" dirty="0" err="1" smtClean="0">
                <a:latin typeface="Courier New" panose="02070309020205020404" pitchFamily="49" charset="0"/>
                <a:cs typeface="Courier New" panose="02070309020205020404" pitchFamily="49" charset="0"/>
              </a:rPr>
              <a:t>ProfileWrapper</a:t>
            </a:r>
            <a:r>
              <a:rPr lang="en-AU" sz="2400" dirty="0" smtClean="0">
                <a:latin typeface="Courier New" panose="02070309020205020404" pitchFamily="49" charset="0"/>
                <a:cs typeface="Courier New" panose="02070309020205020404" pitchFamily="49" charset="0"/>
              </a:rPr>
              <a:t/>
            </a:r>
            <a:br>
              <a:rPr lang="en-AU" sz="2400" dirty="0" smtClean="0">
                <a:latin typeface="Courier New" panose="02070309020205020404" pitchFamily="49" charset="0"/>
                <a:cs typeface="Courier New" panose="02070309020205020404" pitchFamily="49" charset="0"/>
              </a:rPr>
            </a:br>
            <a:r>
              <a:rPr lang="en-AU" sz="2400" dirty="0" smtClean="0">
                <a:latin typeface="Courier New" panose="02070309020205020404" pitchFamily="49" charset="0"/>
                <a:cs typeface="Courier New" panose="02070309020205020404" pitchFamily="49" charset="0"/>
              </a:rPr>
              <a:t>  constructor (Resource wrapped)</a:t>
            </a:r>
            <a:endParaRPr lang="en-AU" sz="2400" dirty="0">
              <a:latin typeface="Courier New" panose="02070309020205020404" pitchFamily="49" charset="0"/>
              <a:cs typeface="Courier New" panose="02070309020205020404" pitchFamily="49" charset="0"/>
            </a:endParaRPr>
          </a:p>
          <a:p>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61</a:t>
            </a:fld>
            <a:endParaRPr lang="en-CA" dirty="0"/>
          </a:p>
        </p:txBody>
      </p:sp>
    </p:spTree>
    <p:extLst>
      <p:ext uri="{BB962C8B-B14F-4D97-AF65-F5344CB8AC3E}">
        <p14:creationId xmlns:p14="http://schemas.microsoft.com/office/powerpoint/2010/main" val="39954628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Future Tools</a:t>
            </a:r>
            <a:endParaRPr lang="en-AU" dirty="0"/>
          </a:p>
        </p:txBody>
      </p:sp>
      <p:sp>
        <p:nvSpPr>
          <p:cNvPr id="3" name="Content Placeholder 2"/>
          <p:cNvSpPr>
            <a:spLocks noGrp="1"/>
          </p:cNvSpPr>
          <p:nvPr>
            <p:ph idx="1"/>
          </p:nvPr>
        </p:nvSpPr>
        <p:spPr/>
        <p:txBody>
          <a:bodyPr/>
          <a:lstStyle/>
          <a:p>
            <a:r>
              <a:rPr lang="en-AU" dirty="0" smtClean="0"/>
              <a:t>Profile Registry (desperately needed)</a:t>
            </a:r>
          </a:p>
          <a:p>
            <a:r>
              <a:rPr lang="en-AU" dirty="0" smtClean="0"/>
              <a:t>Profile Comparison Tooling</a:t>
            </a:r>
          </a:p>
          <a:p>
            <a:pPr lvl="1"/>
            <a:r>
              <a:rPr lang="en-AU" dirty="0" smtClean="0"/>
              <a:t>Do profiles overlap</a:t>
            </a:r>
          </a:p>
          <a:p>
            <a:pPr lvl="1"/>
            <a:r>
              <a:rPr lang="en-AU" dirty="0" smtClean="0"/>
              <a:t>Are profiles compatible</a:t>
            </a:r>
          </a:p>
          <a:p>
            <a:r>
              <a:rPr lang="en-AU" dirty="0" smtClean="0"/>
              <a:t>Clinical Reasoning tools using profiles + additional resources</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35117350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Profiles</a:t>
            </a:r>
            <a:endParaRPr lang="en-AU" dirty="0"/>
          </a:p>
        </p:txBody>
      </p:sp>
      <p:sp>
        <p:nvSpPr>
          <p:cNvPr id="3" name="Content Placeholder 2"/>
          <p:cNvSpPr>
            <a:spLocks noGrp="1"/>
          </p:cNvSpPr>
          <p:nvPr>
            <p:ph idx="1"/>
          </p:nvPr>
        </p:nvSpPr>
        <p:spPr/>
        <p:txBody>
          <a:bodyPr/>
          <a:lstStyle/>
          <a:p>
            <a:r>
              <a:rPr lang="en-AU" dirty="0" smtClean="0"/>
              <a:t>A tool for managing fractal variance</a:t>
            </a:r>
          </a:p>
          <a:p>
            <a:r>
              <a:rPr lang="en-AU" dirty="0" smtClean="0"/>
              <a:t>Only as successful as the community wants to make them</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1941402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153988"/>
            <a:ext cx="9725026"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6596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97536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6912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last step</a:t>
            </a:r>
            <a:endParaRPr lang="en-AU" dirty="0"/>
          </a:p>
        </p:txBody>
      </p:sp>
      <p:sp>
        <p:nvSpPr>
          <p:cNvPr id="3" name="Content Placeholder 2"/>
          <p:cNvSpPr>
            <a:spLocks noGrp="1"/>
          </p:cNvSpPr>
          <p:nvPr>
            <p:ph idx="1"/>
          </p:nvPr>
        </p:nvSpPr>
        <p:spPr/>
        <p:txBody>
          <a:bodyPr/>
          <a:lstStyle/>
          <a:p>
            <a:r>
              <a:rPr lang="en-AU" dirty="0" smtClean="0"/>
              <a:t>It’s a small step from platform from implementation</a:t>
            </a:r>
          </a:p>
          <a:p>
            <a:r>
              <a:rPr lang="en-AU" dirty="0" smtClean="0"/>
              <a:t>“how do you use the platform?”</a:t>
            </a:r>
          </a:p>
          <a:p>
            <a:endParaRPr lang="en-AU" dirty="0" smtClean="0"/>
          </a:p>
          <a:p>
            <a:r>
              <a:rPr lang="en-AU" dirty="0" smtClean="0"/>
              <a:t>The Conformance resources give the answer</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spTree>
    <p:extLst>
      <p:ext uri="{BB962C8B-B14F-4D97-AF65-F5344CB8AC3E}">
        <p14:creationId xmlns:p14="http://schemas.microsoft.com/office/powerpoint/2010/main" val="1149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12775</TotalTime>
  <Words>2505</Words>
  <Application>Microsoft Office PowerPoint</Application>
  <PresentationFormat>On-screen Show (4:3)</PresentationFormat>
  <Paragraphs>443</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Refined</vt:lpstr>
      <vt:lpstr>Profiles and Validation</vt:lpstr>
      <vt:lpstr>The need for Profiles</vt:lpstr>
      <vt:lpstr>The need for Profiles</vt:lpstr>
      <vt:lpstr>The need for Profiles</vt:lpstr>
      <vt:lpstr>PowerPoint Presentation</vt:lpstr>
      <vt:lpstr>PowerPoint Presentation</vt:lpstr>
      <vt:lpstr>PowerPoint Presentation</vt:lpstr>
      <vt:lpstr>PowerPoint Presentation</vt:lpstr>
      <vt:lpstr>The last step</vt:lpstr>
      <vt:lpstr>Use cases</vt:lpstr>
      <vt:lpstr>Conformance Layer</vt:lpstr>
      <vt:lpstr>Value Set</vt:lpstr>
      <vt:lpstr>Profile</vt:lpstr>
      <vt:lpstr>Conformance Statement</vt:lpstr>
      <vt:lpstr>Profile Metadata (1)</vt:lpstr>
      <vt:lpstr>Profile Metadata (2)</vt:lpstr>
      <vt:lpstr>Profile Contents</vt:lpstr>
      <vt:lpstr>Profile Structure</vt:lpstr>
      <vt:lpstr>Profile Structure</vt:lpstr>
      <vt:lpstr>Profile Structure</vt:lpstr>
      <vt:lpstr>Profile Structure</vt:lpstr>
      <vt:lpstr>Structure / Element</vt:lpstr>
      <vt:lpstr>Structure / Element</vt:lpstr>
      <vt:lpstr>Cardinality</vt:lpstr>
      <vt:lpstr>Binding</vt:lpstr>
      <vt:lpstr>Binding Properties</vt:lpstr>
      <vt:lpstr>Binding Conformance</vt:lpstr>
      <vt:lpstr>Binding Extensibility</vt:lpstr>
      <vt:lpstr>Conformance vs Extensibility</vt:lpstr>
      <vt:lpstr>Constraining Bindings</vt:lpstr>
      <vt:lpstr>Constraints</vt:lpstr>
      <vt:lpstr>Example Constraint</vt:lpstr>
      <vt:lpstr>Constraining the Type</vt:lpstr>
      <vt:lpstr>Meaning / Mapping</vt:lpstr>
      <vt:lpstr>Constraining Lists</vt:lpstr>
      <vt:lpstr>Constraining Lists</vt:lpstr>
      <vt:lpstr>Slicing</vt:lpstr>
      <vt:lpstr>Slicing</vt:lpstr>
      <vt:lpstr>Slicing</vt:lpstr>
      <vt:lpstr>Slicing Discriminator</vt:lpstr>
      <vt:lpstr>Slicing</vt:lpstr>
      <vt:lpstr>Slicing in a profile</vt:lpstr>
      <vt:lpstr>Extensions</vt:lpstr>
      <vt:lpstr>Extensions (2)</vt:lpstr>
      <vt:lpstr>Extension Definition</vt:lpstr>
      <vt:lpstr>Extension Context</vt:lpstr>
      <vt:lpstr>Search Parameter</vt:lpstr>
      <vt:lpstr>Summary</vt:lpstr>
      <vt:lpstr>Changes DSTU  Dev</vt:lpstr>
      <vt:lpstr>Using Profiles</vt:lpstr>
      <vt:lpstr>How to validate</vt:lpstr>
      <vt:lpstr>Java Validator</vt:lpstr>
      <vt:lpstr>RESTful API</vt:lpstr>
      <vt:lpstr>Use the Web Interface</vt:lpstr>
      <vt:lpstr>UML Theory of Profiles</vt:lpstr>
      <vt:lpstr>Simple Class Model</vt:lpstr>
      <vt:lpstr>“Student” as a template</vt:lpstr>
      <vt:lpstr>“Student” as a template</vt:lpstr>
      <vt:lpstr>“IdentifiedPerson” as a template</vt:lpstr>
      <vt:lpstr>OO Design theory</vt:lpstr>
      <vt:lpstr>Code Generation</vt:lpstr>
      <vt:lpstr>Future Tools</vt:lpstr>
      <vt:lpstr>Profiles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Grahame</cp:lastModifiedBy>
  <cp:revision>293</cp:revision>
  <dcterms:created xsi:type="dcterms:W3CDTF">2012-12-03T20:41:34Z</dcterms:created>
  <dcterms:modified xsi:type="dcterms:W3CDTF">2014-11-24T14:34:39Z</dcterms:modified>
</cp:coreProperties>
</file>