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60" r:id="rId3"/>
    <p:sldId id="261" r:id="rId4"/>
    <p:sldId id="262" r:id="rId5"/>
    <p:sldId id="263" r:id="rId6"/>
    <p:sldId id="257" r:id="rId7"/>
    <p:sldId id="258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9" r:id="rId21"/>
    <p:sldId id="277" r:id="rId22"/>
    <p:sldId id="278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7DCFF"/>
    <a:srgbClr val="B6DF89"/>
    <a:srgbClr val="0595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55" autoAdjust="0"/>
    <p:restoredTop sz="86433" autoAdjust="0"/>
  </p:normalViewPr>
  <p:slideViewPr>
    <p:cSldViewPr>
      <p:cViewPr varScale="1">
        <p:scale>
          <a:sx n="115" d="100"/>
          <a:sy n="115" d="100"/>
        </p:scale>
        <p:origin x="-1512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211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8" d="100"/>
        <a:sy n="98" d="100"/>
      </p:scale>
      <p:origin x="0" y="2193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B9A41D-2C14-4FD9-A8FE-469DBFAB3809}" type="datetimeFigureOut">
              <a:rPr lang="en-CA" smtClean="0"/>
              <a:t>25/11/2014</a:t>
            </a:fld>
            <a:endParaRPr lang="en-C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1F50BE-48AE-4332-BF46-C112AB8C5E91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04576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52400" y="152400"/>
            <a:ext cx="8839200" cy="6477000"/>
            <a:chOff x="240" y="288"/>
            <a:chExt cx="5290" cy="3504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blackWhite">
            <a:xfrm>
              <a:off x="240" y="288"/>
              <a:ext cx="5290" cy="3504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285" y="336"/>
              <a:ext cx="5184" cy="3408"/>
            </a:xfrm>
            <a:prstGeom prst="rect">
              <a:avLst/>
            </a:prstGeom>
            <a:noFill/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576" y="2256"/>
              <a:ext cx="4608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 dirty="0"/>
            </a:p>
          </p:txBody>
        </p:sp>
      </p:grp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0" y="6629400"/>
            <a:ext cx="914400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800" b="1" dirty="0" smtClean="0"/>
              <a:t>       © 2014 HL7 ® </a:t>
            </a:r>
            <a:r>
              <a:rPr lang="en-US" sz="800" b="1" dirty="0"/>
              <a:t>International. </a:t>
            </a:r>
            <a:r>
              <a:rPr lang="en-US" sz="800" b="1" dirty="0" smtClean="0"/>
              <a:t>Licensed</a:t>
            </a:r>
            <a:r>
              <a:rPr lang="en-US" sz="800" b="1" baseline="0" dirty="0" smtClean="0"/>
              <a:t> under Creative Commons</a:t>
            </a:r>
            <a:r>
              <a:rPr lang="en-US" sz="800" b="1" dirty="0" smtClean="0"/>
              <a:t>. </a:t>
            </a:r>
            <a:r>
              <a:rPr lang="en-US" sz="800" b="1" dirty="0"/>
              <a:t>HL7 </a:t>
            </a:r>
            <a:r>
              <a:rPr lang="en-US" sz="800" b="1" dirty="0" smtClean="0"/>
              <a:t>&amp; Health </a:t>
            </a:r>
            <a:r>
              <a:rPr lang="en-US" sz="800" b="1" dirty="0"/>
              <a:t>Level Seven are registered trademarks of Health Level Seven International. Reg. U.S. TM Office.</a:t>
            </a:r>
          </a:p>
        </p:txBody>
      </p:sp>
      <p:pic>
        <p:nvPicPr>
          <p:cNvPr id="9" name="Picture 13" descr="HL7 International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04800"/>
            <a:ext cx="110966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219200" y="838200"/>
            <a:ext cx="6781800" cy="2559050"/>
          </a:xfrm>
        </p:spPr>
        <p:txBody>
          <a:bodyPr anchorCtr="1"/>
          <a:lstStyle>
            <a:lvl1pPr algn="ctr">
              <a:defRPr sz="56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62400"/>
            <a:ext cx="6400800" cy="187325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04248" y="260648"/>
            <a:ext cx="2034746" cy="1252151"/>
          </a:xfrm>
          <a:prstGeom prst="rect">
            <a:avLst/>
          </a:prstGeom>
        </p:spPr>
      </p:pic>
      <p:pic>
        <p:nvPicPr>
          <p:cNvPr id="11" name="Picture 4" descr="Creative Commons Licence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265" y="6192775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9077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7876619" y="5565993"/>
            <a:ext cx="1008112" cy="93610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4" name="Picture 13" descr="HL7 International 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04800"/>
            <a:ext cx="110966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90226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7"/>
            <a:ext cx="6552728" cy="1152128"/>
          </a:xfrm>
        </p:spPr>
        <p:txBody>
          <a:bodyPr anchor="ctr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385691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828800"/>
            <a:ext cx="4114800" cy="45525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114800" cy="45525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557630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6552728" cy="115212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544" y="1709118"/>
            <a:ext cx="4040188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58032"/>
            <a:ext cx="4040188" cy="40953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09118"/>
            <a:ext cx="4041775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58032"/>
            <a:ext cx="4041775" cy="40953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4791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32753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323528" y="252899"/>
            <a:ext cx="8568952" cy="626469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3528" y="332657"/>
            <a:ext cx="6552728" cy="118014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780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ChangeArrowheads="1"/>
          </p:cNvSpPr>
          <p:nvPr/>
        </p:nvSpPr>
        <p:spPr bwMode="auto">
          <a:xfrm>
            <a:off x="152400" y="152400"/>
            <a:ext cx="8839200" cy="6477000"/>
          </a:xfrm>
          <a:prstGeom prst="rect">
            <a:avLst/>
          </a:prstGeom>
          <a:solidFill>
            <a:schemeClr val="bg1"/>
          </a:solidFill>
          <a:ln w="4445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 dirty="0">
              <a:latin typeface="Times New Roman" pitchFamily="18" charset="0"/>
            </a:endParaRPr>
          </a:p>
        </p:txBody>
      </p:sp>
      <p:sp>
        <p:nvSpPr>
          <p:cNvPr id="1027" name="Rectangle 4"/>
          <p:cNvSpPr>
            <a:spLocks noChangeArrowheads="1"/>
          </p:cNvSpPr>
          <p:nvPr/>
        </p:nvSpPr>
        <p:spPr bwMode="blackWhite">
          <a:xfrm>
            <a:off x="231775" y="236538"/>
            <a:ext cx="8678863" cy="6289675"/>
          </a:xfrm>
          <a:prstGeom prst="rect">
            <a:avLst/>
          </a:prstGeom>
          <a:solidFill>
            <a:schemeClr val="bg1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 dirty="0">
              <a:latin typeface="Times New Roman" pitchFamily="18" charset="0"/>
            </a:endParaRPr>
          </a:p>
        </p:txBody>
      </p:sp>
      <p:sp>
        <p:nvSpPr>
          <p:cNvPr id="1028" name="Line 5"/>
          <p:cNvSpPr>
            <a:spLocks noChangeShapeType="1"/>
          </p:cNvSpPr>
          <p:nvPr/>
        </p:nvSpPr>
        <p:spPr bwMode="auto">
          <a:xfrm>
            <a:off x="461963" y="1600200"/>
            <a:ext cx="8296275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 dirty="0"/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323528" y="332657"/>
            <a:ext cx="6552728" cy="1180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30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828800"/>
            <a:ext cx="8382000" cy="44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1" name="Rectangle 13"/>
          <p:cNvSpPr>
            <a:spLocks noChangeArrowheads="1"/>
          </p:cNvSpPr>
          <p:nvPr/>
        </p:nvSpPr>
        <p:spPr bwMode="auto">
          <a:xfrm>
            <a:off x="228600" y="6643688"/>
            <a:ext cx="9144000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800" b="1" dirty="0" smtClean="0"/>
              <a:t>© 2014 HL7 ® International. Licensed</a:t>
            </a:r>
            <a:r>
              <a:rPr lang="en-US" sz="800" b="1" baseline="0" dirty="0" smtClean="0"/>
              <a:t> under Creative Commons</a:t>
            </a:r>
            <a:r>
              <a:rPr lang="en-US" sz="800" b="1" dirty="0" smtClean="0"/>
              <a:t>. HL7 &amp; Health Level Seven are registered trademarks of Health Level Seven International. Reg. U.S. TM Office.</a:t>
            </a:r>
            <a:endParaRPr lang="en-US" sz="800" b="1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76256" y="260648"/>
            <a:ext cx="2034746" cy="125215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  <p:sldLayoutId id="2147483664" r:id="rId4"/>
    <p:sldLayoutId id="2147483665" r:id="rId5"/>
    <p:sldLayoutId id="2147483666" r:id="rId6"/>
    <p:sldLayoutId id="2147483667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sz="3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Ø"/>
        <a:defRPr sz="26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spreadsheets/d/1KctdexG3oB2QBiBQNH1Rbt2uJ6DxQFROyIFKo5q95WU/edit#gid=1223244219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hl7-fhir.github.io/cda.html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lantanagroup.com/wp-content/uploads/Lantana-Position-Statement-CDA-FHIR.pdf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CCDA to FHIR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/>
              <a:t>Grahame Grieve</a:t>
            </a:r>
            <a:endParaRPr lang="en-AU" dirty="0" smtClean="0"/>
          </a:p>
          <a:p>
            <a:r>
              <a:rPr lang="en-AU" dirty="0" smtClean="0"/>
              <a:t>FHIR Developer Days</a:t>
            </a:r>
          </a:p>
          <a:p>
            <a:r>
              <a:rPr lang="en-AU" dirty="0" smtClean="0"/>
              <a:t>November </a:t>
            </a:r>
            <a:r>
              <a:rPr lang="en-AU" dirty="0" smtClean="0"/>
              <a:t>26</a:t>
            </a:r>
            <a:r>
              <a:rPr lang="en-AU" dirty="0" smtClean="0"/>
              <a:t>, </a:t>
            </a:r>
            <a:r>
              <a:rPr lang="en-AU" dirty="0" smtClean="0"/>
              <a:t>2014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9585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Documents vs APIs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AU" dirty="0"/>
              <a:t>Packaged Access</a:t>
            </a:r>
          </a:p>
          <a:p>
            <a:r>
              <a:rPr lang="en-AU" dirty="0"/>
              <a:t>Trust from document context &amp; obligations</a:t>
            </a:r>
          </a:p>
          <a:p>
            <a:r>
              <a:rPr lang="en-AU" dirty="0" smtClean="0"/>
              <a:t>Independent of system integration</a:t>
            </a:r>
          </a:p>
          <a:p>
            <a:endParaRPr lang="en-AU" dirty="0"/>
          </a:p>
          <a:p>
            <a:r>
              <a:rPr lang="en-AU" dirty="0" smtClean="0"/>
              <a:t>Import data from documents</a:t>
            </a:r>
            <a:endParaRPr lang="en-AU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AU" dirty="0" smtClean="0"/>
              <a:t>Granular </a:t>
            </a:r>
            <a:r>
              <a:rPr lang="en-AU" dirty="0"/>
              <a:t>Access</a:t>
            </a:r>
          </a:p>
          <a:p>
            <a:r>
              <a:rPr lang="en-AU" dirty="0"/>
              <a:t>System-based trust framework</a:t>
            </a:r>
          </a:p>
          <a:p>
            <a:r>
              <a:rPr lang="en-AU" dirty="0"/>
              <a:t>Tightly integrated IT and business systems</a:t>
            </a:r>
          </a:p>
          <a:p>
            <a:endParaRPr lang="en-AU" dirty="0"/>
          </a:p>
          <a:p>
            <a:r>
              <a:rPr lang="en-AU" dirty="0" smtClean="0"/>
              <a:t>Export data from APIs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772744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Documents vs APIs</a:t>
            </a:r>
            <a:endParaRPr lang="en-AU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Documents are the </a:t>
            </a:r>
            <a:r>
              <a:rPr lang="en-AU" dirty="0"/>
              <a:t>correct way to exchange information between clinicians in disparate </a:t>
            </a:r>
            <a:r>
              <a:rPr lang="en-AU" dirty="0" smtClean="0"/>
              <a:t>parts of </a:t>
            </a:r>
            <a:r>
              <a:rPr lang="en-AU" dirty="0"/>
              <a:t>the healthcare </a:t>
            </a:r>
            <a:r>
              <a:rPr lang="en-AU" dirty="0" smtClean="0"/>
              <a:t>system</a:t>
            </a:r>
          </a:p>
          <a:p>
            <a:r>
              <a:rPr lang="en-AU" dirty="0" smtClean="0"/>
              <a:t>APIs </a:t>
            </a:r>
            <a:r>
              <a:rPr lang="en-AU" dirty="0"/>
              <a:t>will integrate access to the data between applications where </a:t>
            </a:r>
            <a:r>
              <a:rPr lang="en-AU" dirty="0" smtClean="0"/>
              <a:t>the context </a:t>
            </a:r>
            <a:r>
              <a:rPr lang="en-AU" dirty="0"/>
              <a:t>is unambiguous.</a:t>
            </a:r>
          </a:p>
          <a:p>
            <a:r>
              <a:rPr lang="en-AU" dirty="0" smtClean="0"/>
              <a:t>Both </a:t>
            </a:r>
            <a:r>
              <a:rPr lang="en-AU" dirty="0"/>
              <a:t>the document and API should seamlessly use the same syntax </a:t>
            </a:r>
            <a:r>
              <a:rPr lang="en-AU" dirty="0" smtClean="0"/>
              <a:t>and semantics and Narrative approach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75897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Call to </a:t>
            </a:r>
            <a:r>
              <a:rPr lang="en-AU" dirty="0" smtClean="0"/>
              <a:t>Action (1)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Recognize </a:t>
            </a:r>
            <a:r>
              <a:rPr lang="en-AU" dirty="0"/>
              <a:t>the duality and interdependence of data and narrative in clinical information</a:t>
            </a:r>
          </a:p>
          <a:p>
            <a:r>
              <a:rPr lang="en-AU" dirty="0" smtClean="0"/>
              <a:t>Understand </a:t>
            </a:r>
            <a:r>
              <a:rPr lang="en-AU" dirty="0"/>
              <a:t>the gaps in support for clinical documents in the current FHIR Draft </a:t>
            </a:r>
            <a:r>
              <a:rPr lang="en-AU" dirty="0" smtClean="0"/>
              <a:t>Standard for </a:t>
            </a:r>
            <a:r>
              <a:rPr lang="en-AU" dirty="0"/>
              <a:t>Trial Use (DSTU)</a:t>
            </a:r>
          </a:p>
          <a:p>
            <a:r>
              <a:rPr lang="en-AU" dirty="0" smtClean="0"/>
              <a:t>Ensure </a:t>
            </a:r>
            <a:r>
              <a:rPr lang="en-AU" dirty="0"/>
              <a:t>that FHIR 2.0 addresses clinical document requirements</a:t>
            </a:r>
          </a:p>
          <a:p>
            <a:pPr lvl="1"/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062082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Call to Action (2)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Establish, publish, and test CDA/FHIR, FHIR/CDA mapping</a:t>
            </a:r>
          </a:p>
          <a:p>
            <a:r>
              <a:rPr lang="en-AU" dirty="0" smtClean="0"/>
              <a:t>Define</a:t>
            </a:r>
            <a:r>
              <a:rPr lang="en-AU" dirty="0"/>
              <a:t>, document, and promote a future where clinical documents and </a:t>
            </a:r>
            <a:r>
              <a:rPr lang="en-AU" dirty="0" smtClean="0"/>
              <a:t>Application Programming </a:t>
            </a:r>
            <a:r>
              <a:rPr lang="en-AU" dirty="0"/>
              <a:t>Interfaces (APIs) share a common syntax and set of resources</a:t>
            </a:r>
          </a:p>
          <a:p>
            <a:r>
              <a:rPr lang="en-AU" dirty="0"/>
              <a:t>Establish, in technical and regulatory policy, a smooth roadmap to the future of </a:t>
            </a:r>
            <a:r>
              <a:rPr lang="en-AU" dirty="0" smtClean="0"/>
              <a:t>clinical document </a:t>
            </a:r>
            <a:r>
              <a:rPr lang="en-AU" dirty="0"/>
              <a:t>exchange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843170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CDA -&gt; FHIR project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Map CDA header to FHIR </a:t>
            </a:r>
          </a:p>
          <a:p>
            <a:r>
              <a:rPr lang="en-AU" dirty="0" smtClean="0"/>
              <a:t>Resolve issues around sections in FHIR</a:t>
            </a:r>
          </a:p>
          <a:p>
            <a:r>
              <a:rPr lang="en-AU" dirty="0" smtClean="0"/>
              <a:t>Map basic CDA entries to FHIR (general)</a:t>
            </a:r>
          </a:p>
          <a:p>
            <a:r>
              <a:rPr lang="en-AU" dirty="0" smtClean="0"/>
              <a:t>Map CCDA sections &amp; entries to FHIR (specific)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435103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CDA -&gt; FHIR Project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Work is in a google spreadsheet</a:t>
            </a:r>
          </a:p>
          <a:p>
            <a:r>
              <a:rPr lang="en-AU" dirty="0" smtClean="0"/>
              <a:t>Ongoing calls on a weekly basis</a:t>
            </a:r>
          </a:p>
          <a:p>
            <a:r>
              <a:rPr lang="en-AU" dirty="0" smtClean="0"/>
              <a:t>Up to step #3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15</a:t>
            </a:fld>
            <a:endParaRPr lang="en-CA" dirty="0"/>
          </a:p>
        </p:txBody>
      </p:sp>
      <p:sp>
        <p:nvSpPr>
          <p:cNvPr id="5" name="Rectangle 4"/>
          <p:cNvSpPr/>
          <p:nvPr/>
        </p:nvSpPr>
        <p:spPr>
          <a:xfrm>
            <a:off x="467544" y="5661248"/>
            <a:ext cx="82809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dirty="0">
                <a:hlinkClick r:id="rId2"/>
              </a:rPr>
              <a:t>https://</a:t>
            </a:r>
            <a:r>
              <a:rPr lang="en-AU" dirty="0" smtClean="0">
                <a:hlinkClick r:id="rId2"/>
              </a:rPr>
              <a:t>docs.google.com/spreadsheets/d/1KctdexG3oB2QBiBQNH1Rbt2uJ6DxQFROyIFKo5q95WU/edit#gid=1223244219</a:t>
            </a:r>
            <a:r>
              <a:rPr lang="en-AU" dirty="0" smtClean="0"/>
              <a:t>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715736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Working Spreadsheet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Basic Information from CDA</a:t>
            </a:r>
          </a:p>
          <a:p>
            <a:pPr lvl="1"/>
            <a:r>
              <a:rPr lang="en-AU" dirty="0" smtClean="0"/>
              <a:t>Element</a:t>
            </a:r>
          </a:p>
          <a:p>
            <a:pPr lvl="1"/>
            <a:r>
              <a:rPr lang="en-AU" dirty="0" smtClean="0"/>
              <a:t>Cardinality</a:t>
            </a:r>
          </a:p>
          <a:p>
            <a:pPr lvl="1"/>
            <a:r>
              <a:rPr lang="en-AU" dirty="0" smtClean="0"/>
              <a:t>Mandatory</a:t>
            </a:r>
          </a:p>
          <a:p>
            <a:pPr lvl="1"/>
            <a:r>
              <a:rPr lang="en-AU" dirty="0" smtClean="0"/>
              <a:t>Conformance</a:t>
            </a:r>
          </a:p>
          <a:p>
            <a:pPr lvl="1"/>
            <a:r>
              <a:rPr lang="en-AU" dirty="0" smtClean="0"/>
              <a:t>Type</a:t>
            </a:r>
          </a:p>
          <a:p>
            <a:pPr lvl="1"/>
            <a:r>
              <a:rPr lang="en-AU" dirty="0" smtClean="0"/>
              <a:t>Domain</a:t>
            </a:r>
          </a:p>
          <a:p>
            <a:pPr lvl="1"/>
            <a:r>
              <a:rPr lang="en-AU" dirty="0" smtClean="0"/>
              <a:t>Extensible</a:t>
            </a:r>
          </a:p>
          <a:p>
            <a:pPr lvl="1"/>
            <a:r>
              <a:rPr lang="en-AU" dirty="0" smtClean="0"/>
              <a:t>Notes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128392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Working Spreadsheet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FHIR Specification Mapping – where it goes in FHIR</a:t>
            </a:r>
          </a:p>
          <a:p>
            <a:r>
              <a:rPr lang="en-AU" dirty="0" smtClean="0"/>
              <a:t>Base Card – what the FHIR cardinality is </a:t>
            </a:r>
          </a:p>
          <a:p>
            <a:r>
              <a:rPr lang="en-AU" dirty="0" smtClean="0"/>
              <a:t>Profile Card – what the CDA-on-FHIR cardinality will be</a:t>
            </a:r>
          </a:p>
          <a:p>
            <a:r>
              <a:rPr lang="en-AU" dirty="0" smtClean="0"/>
              <a:t>Type – what the FHIR type is </a:t>
            </a:r>
          </a:p>
          <a:p>
            <a:r>
              <a:rPr lang="en-AU" dirty="0" smtClean="0"/>
              <a:t>Notes / CDA </a:t>
            </a:r>
            <a:r>
              <a:rPr lang="en-AU" dirty="0"/>
              <a:t>on FHIR call </a:t>
            </a:r>
            <a:r>
              <a:rPr lang="en-AU" dirty="0" smtClean="0"/>
              <a:t>decisions – discussion of issues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894455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CDA </a:t>
            </a:r>
            <a:r>
              <a:rPr lang="en-AU" dirty="0" smtClean="0">
                <a:sym typeface="Wingdings" panose="05000000000000000000" pitchFamily="2" charset="2"/>
              </a:rPr>
              <a:t></a:t>
            </a:r>
            <a:r>
              <a:rPr lang="en-AU" dirty="0" smtClean="0"/>
              <a:t> FHIR outcomes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The mapping spreadsheet itself</a:t>
            </a:r>
          </a:p>
          <a:p>
            <a:r>
              <a:rPr lang="en-AU" dirty="0" smtClean="0"/>
              <a:t>A series of change proposals to the base FHIR specification </a:t>
            </a:r>
          </a:p>
          <a:p>
            <a:pPr lvl="1"/>
            <a:r>
              <a:rPr lang="en-AU" dirty="0" smtClean="0"/>
              <a:t>Corollary: CDA -&gt; FHIR requires DSTU2</a:t>
            </a:r>
          </a:p>
          <a:p>
            <a:r>
              <a:rPr lang="en-AU" dirty="0" smtClean="0"/>
              <a:t>A formal “Clinical Document” profile which will be part of the FHIR specification</a:t>
            </a:r>
          </a:p>
          <a:p>
            <a:r>
              <a:rPr lang="en-AU" dirty="0" smtClean="0"/>
              <a:t>CCDA section/entry mappings and profiles</a:t>
            </a:r>
          </a:p>
          <a:p>
            <a:r>
              <a:rPr lang="en-AU" dirty="0" smtClean="0"/>
              <a:t>Conversion Libraries?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909060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CDA Profile in FHIR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>
                <a:hlinkClick r:id="rId2"/>
              </a:rPr>
              <a:t>http://</a:t>
            </a:r>
            <a:r>
              <a:rPr lang="en-AU" dirty="0" smtClean="0">
                <a:hlinkClick r:id="rId2"/>
              </a:rPr>
              <a:t>hl7-fhir.github.io/cda.html</a:t>
            </a:r>
            <a:endParaRPr lang="en-AU" dirty="0" smtClean="0"/>
          </a:p>
          <a:p>
            <a:r>
              <a:rPr lang="en-AU" dirty="0" smtClean="0"/>
              <a:t>Profiles and Extensions</a:t>
            </a:r>
          </a:p>
          <a:p>
            <a:r>
              <a:rPr lang="en-AU" dirty="0" smtClean="0"/>
              <a:t>Very incomplete</a:t>
            </a:r>
          </a:p>
          <a:p>
            <a:r>
              <a:rPr lang="en-AU" dirty="0" smtClean="0"/>
              <a:t>This will develop as the project goes on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20469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CDA vs FHIR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I am CDA subject matter expert for the Australian national program</a:t>
            </a:r>
          </a:p>
          <a:p>
            <a:r>
              <a:rPr lang="en-AU" dirty="0" smtClean="0"/>
              <a:t>I was co-chair of Structured Documents WG, which owns the CDA standard</a:t>
            </a:r>
          </a:p>
          <a:p>
            <a:r>
              <a:rPr lang="en-AU" dirty="0" smtClean="0"/>
              <a:t>I am the lead for FHIR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2483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CCDA 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“Consolidated CDA”</a:t>
            </a:r>
          </a:p>
          <a:p>
            <a:r>
              <a:rPr lang="en-AU" dirty="0" smtClean="0"/>
              <a:t>Harmonised several US and IHE CDA implementation guide</a:t>
            </a:r>
          </a:p>
          <a:p>
            <a:r>
              <a:rPr lang="en-AU" dirty="0" smtClean="0"/>
              <a:t>In service of “Meaningful Use Minimal Data Set” though it includes more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151058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CCDA </a:t>
            </a:r>
            <a:r>
              <a:rPr lang="en-AU" dirty="0" smtClean="0">
                <a:sym typeface="Wingdings" panose="05000000000000000000" pitchFamily="2" charset="2"/>
              </a:rPr>
              <a:t> FHIR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The project is not up to this</a:t>
            </a:r>
          </a:p>
          <a:p>
            <a:r>
              <a:rPr lang="en-AU" dirty="0" smtClean="0"/>
              <a:t>Some work has been done by a variety of individuals and groups</a:t>
            </a:r>
          </a:p>
          <a:p>
            <a:r>
              <a:rPr lang="en-AU" dirty="0" smtClean="0"/>
              <a:t>CCDA is hard to understand, and there is much variance in it’s use</a:t>
            </a:r>
          </a:p>
          <a:p>
            <a:r>
              <a:rPr lang="en-AU" dirty="0" smtClean="0"/>
              <a:t>It’s unclear at what level this needs to be useful</a:t>
            </a:r>
          </a:p>
          <a:p>
            <a:r>
              <a:rPr lang="en-AU" dirty="0" smtClean="0"/>
              <a:t>..Demonstration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445838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From CCDA to FHIR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This is an active area of investigation</a:t>
            </a:r>
          </a:p>
          <a:p>
            <a:r>
              <a:rPr lang="en-AU" dirty="0" smtClean="0"/>
              <a:t>DSTU 2 will be “Clinical Document” ready</a:t>
            </a:r>
          </a:p>
          <a:p>
            <a:r>
              <a:rPr lang="en-AU" dirty="0" smtClean="0"/>
              <a:t>DSTU 2 will include a base Meaningful Use Profile</a:t>
            </a:r>
          </a:p>
          <a:p>
            <a:r>
              <a:rPr lang="en-AU" dirty="0" smtClean="0"/>
              <a:t>A formal CCDA profile will follow in due course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23039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CDA vs FHIR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 smtClean="0"/>
              <a:t>Through 2010/2011, it became clear that:</a:t>
            </a:r>
          </a:p>
          <a:p>
            <a:pPr lvl="1"/>
            <a:r>
              <a:rPr lang="en-AU" dirty="0" smtClean="0"/>
              <a:t>CDA was too hard to construct and read</a:t>
            </a:r>
          </a:p>
          <a:p>
            <a:pPr lvl="1"/>
            <a:r>
              <a:rPr lang="en-AU" dirty="0" smtClean="0"/>
              <a:t>Documents not good for granular data exchange</a:t>
            </a:r>
          </a:p>
          <a:p>
            <a:pPr lvl="1"/>
            <a:r>
              <a:rPr lang="en-AU" dirty="0" smtClean="0"/>
              <a:t>CDA used for exchanging data because the alternatives were worse</a:t>
            </a:r>
          </a:p>
          <a:p>
            <a:pPr lvl="1"/>
            <a:r>
              <a:rPr lang="en-AU" dirty="0"/>
              <a:t>CDA getting pushback from implementers</a:t>
            </a:r>
          </a:p>
          <a:p>
            <a:pPr lvl="1"/>
            <a:r>
              <a:rPr lang="en-AU" dirty="0" smtClean="0"/>
              <a:t>The SD committee was about to double down</a:t>
            </a:r>
          </a:p>
          <a:p>
            <a:pPr lvl="1"/>
            <a:r>
              <a:rPr lang="en-AU" dirty="0" smtClean="0"/>
              <a:t>These strategic frustrations were part of why FHIR was invented</a:t>
            </a:r>
          </a:p>
          <a:p>
            <a:pPr marL="457200" lvl="1" indent="0">
              <a:buNone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98687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CDA vs FHIR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The design of FHIR was strongly influenced by CDA:</a:t>
            </a:r>
          </a:p>
          <a:p>
            <a:pPr lvl="1"/>
            <a:r>
              <a:rPr lang="en-AU" dirty="0" smtClean="0"/>
              <a:t>Narrative/Data in every resource</a:t>
            </a:r>
          </a:p>
          <a:p>
            <a:pPr lvl="1"/>
            <a:r>
              <a:rPr lang="en-AU" dirty="0" smtClean="0"/>
              <a:t>Need to a document package</a:t>
            </a:r>
          </a:p>
          <a:p>
            <a:pPr lvl="1"/>
            <a:r>
              <a:rPr lang="en-AU" dirty="0" smtClean="0"/>
              <a:t>Use of “must understand” (</a:t>
            </a:r>
            <a:r>
              <a:rPr lang="en-AU" dirty="0" smtClean="0">
                <a:sym typeface="Wingdings" panose="05000000000000000000" pitchFamily="2" charset="2"/>
              </a:rPr>
              <a:t> </a:t>
            </a:r>
            <a:r>
              <a:rPr lang="en-AU" dirty="0" err="1" smtClean="0">
                <a:sym typeface="Wingdings" panose="05000000000000000000" pitchFamily="2" charset="2"/>
              </a:rPr>
              <a:t>isModifier</a:t>
            </a:r>
            <a:r>
              <a:rPr lang="en-AU" dirty="0" smtClean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en-AU" dirty="0" smtClean="0">
                <a:sym typeface="Wingdings" panose="05000000000000000000" pitchFamily="2" charset="2"/>
              </a:rPr>
              <a:t>CDA content model a first point of reference</a:t>
            </a:r>
          </a:p>
          <a:p>
            <a:pPr lvl="1"/>
            <a:r>
              <a:rPr lang="en-AU" dirty="0" smtClean="0"/>
              <a:t>Green CDA simplification</a:t>
            </a:r>
          </a:p>
          <a:p>
            <a:pPr lvl="1"/>
            <a:r>
              <a:rPr lang="en-AU" dirty="0" smtClean="0"/>
              <a:t>CDA usage guided our resource priority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77932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CDA vs FHIR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CDA community was focused on their task</a:t>
            </a:r>
          </a:p>
          <a:p>
            <a:r>
              <a:rPr lang="en-AU" dirty="0" smtClean="0"/>
              <a:t>Mostly didn’t even pay attention to FHIR</a:t>
            </a:r>
          </a:p>
          <a:p>
            <a:r>
              <a:rPr lang="en-AU" dirty="0" smtClean="0"/>
              <a:t>Common Questions to us:</a:t>
            </a:r>
          </a:p>
          <a:p>
            <a:pPr lvl="1"/>
            <a:r>
              <a:rPr lang="en-AU" dirty="0" smtClean="0"/>
              <a:t>Why does FHIR have “documents”?</a:t>
            </a:r>
          </a:p>
          <a:p>
            <a:pPr lvl="1"/>
            <a:r>
              <a:rPr lang="en-AU" dirty="0" smtClean="0"/>
              <a:t>What is the relationship between CDA and FHIR?</a:t>
            </a:r>
          </a:p>
          <a:p>
            <a:pPr lvl="1"/>
            <a:r>
              <a:rPr lang="en-AU" dirty="0" smtClean="0"/>
              <a:t>What does Lantana think about FHIR?</a:t>
            </a:r>
          </a:p>
          <a:p>
            <a:pPr lvl="1"/>
            <a:r>
              <a:rPr lang="en-AU" dirty="0" smtClean="0"/>
              <a:t>Do you have a transform from (C)CDA to FHIR?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20416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CDA vs FHIR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8069" y="3645024"/>
            <a:ext cx="8382000" cy="1944216"/>
          </a:xfrm>
        </p:spPr>
        <p:txBody>
          <a:bodyPr/>
          <a:lstStyle/>
          <a:p>
            <a:r>
              <a:rPr lang="en-AU" dirty="0" smtClean="0"/>
              <a:t>Joint Position Statement from leaders in the FHIR and CDA community </a:t>
            </a:r>
          </a:p>
          <a:p>
            <a:r>
              <a:rPr lang="en-AU" dirty="0" smtClean="0"/>
              <a:t>Focus: The future of CDA and FHIR</a:t>
            </a:r>
          </a:p>
          <a:p>
            <a:r>
              <a:rPr lang="en-AU" dirty="0"/>
              <a:t>This statement is not official policy</a:t>
            </a:r>
          </a:p>
        </p:txBody>
      </p:sp>
      <p:sp>
        <p:nvSpPr>
          <p:cNvPr id="6" name="Rectangle 5"/>
          <p:cNvSpPr/>
          <p:nvPr/>
        </p:nvSpPr>
        <p:spPr>
          <a:xfrm>
            <a:off x="8526" y="6087589"/>
            <a:ext cx="914108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1400" dirty="0">
                <a:hlinkClick r:id="rId2"/>
              </a:rPr>
              <a:t>https://</a:t>
            </a:r>
            <a:r>
              <a:rPr lang="en-AU" sz="1400" dirty="0" smtClean="0">
                <a:hlinkClick r:id="rId2"/>
              </a:rPr>
              <a:t>www.lantanagroup.com/wp-content/uploads/Lantana-Position-Statement-CDA-FHIR.pdf</a:t>
            </a:r>
            <a:r>
              <a:rPr lang="en-AU" sz="1400" dirty="0" smtClean="0"/>
              <a:t> </a:t>
            </a:r>
            <a:endParaRPr lang="en-AU" sz="14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772816"/>
            <a:ext cx="7115175" cy="165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6782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CDA vs FHIR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Position: </a:t>
            </a:r>
            <a:br>
              <a:rPr lang="en-AU" dirty="0"/>
            </a:br>
            <a:r>
              <a:rPr lang="en-AU" dirty="0"/>
              <a:t/>
            </a:r>
            <a:br>
              <a:rPr lang="en-AU" dirty="0"/>
            </a:br>
            <a:r>
              <a:rPr lang="en-AU" dirty="0"/>
              <a:t>CDA addresses interoperability for clinical documents, mixing narrative and structured data. </a:t>
            </a:r>
            <a:r>
              <a:rPr lang="en-AU" dirty="0" smtClean="0"/>
              <a:t>FHIR provides </a:t>
            </a:r>
            <a:r>
              <a:rPr lang="en-AU" dirty="0"/>
              <a:t>granular access to data, a contemporary, streamlined approach to interoperability, and is easy </a:t>
            </a:r>
            <a:r>
              <a:rPr lang="en-AU" dirty="0" smtClean="0"/>
              <a:t>to implement</a:t>
            </a:r>
            <a:r>
              <a:rPr lang="en-AU" dirty="0"/>
              <a:t>. FHIR can be the future of CDA, but it is not there yet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80370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Documents vs APIs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sz="2400" dirty="0"/>
              <a:t>“The medical record is not data. It contains data, as do many forms of writing, but it is </a:t>
            </a:r>
            <a:r>
              <a:rPr lang="en-AU" sz="2400" dirty="0" smtClean="0"/>
              <a:t>not data</a:t>
            </a:r>
            <a:r>
              <a:rPr lang="en-AU" sz="2400" dirty="0"/>
              <a:t>, nor is it simply a repository into which data are poured. Although its raw material </a:t>
            </a:r>
            <a:r>
              <a:rPr lang="en-AU" sz="2400" dirty="0" smtClean="0"/>
              <a:t>is information—some </a:t>
            </a:r>
            <a:r>
              <a:rPr lang="en-AU" sz="2400" dirty="0"/>
              <a:t>of which, importantly, can only be expressed with words and not </a:t>
            </a:r>
            <a:r>
              <a:rPr lang="en-AU" sz="2400" dirty="0" smtClean="0"/>
              <a:t>with numbers—a </a:t>
            </a:r>
            <a:r>
              <a:rPr lang="en-AU" sz="2400" dirty="0"/>
              <a:t>finished medical record is information that has been transformed by </a:t>
            </a:r>
            <a:r>
              <a:rPr lang="en-AU" sz="2400" dirty="0" smtClean="0"/>
              <a:t>the knowledge</a:t>
            </a:r>
            <a:r>
              <a:rPr lang="en-AU" sz="2400" dirty="0"/>
              <a:t>, skill, and experience of the physician, motivated by the healing impulse, into </a:t>
            </a:r>
            <a:r>
              <a:rPr lang="en-AU" sz="2400" dirty="0" smtClean="0"/>
              <a:t>an understanding </a:t>
            </a:r>
            <a:r>
              <a:rPr lang="en-AU" sz="2400" dirty="0"/>
              <a:t>of human experience that makes the care of the patient possible</a:t>
            </a:r>
            <a:r>
              <a:rPr lang="en-AU" sz="2400" dirty="0" smtClean="0"/>
              <a:t>.”</a:t>
            </a:r>
            <a:endParaRPr lang="en-AU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5653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Documents vs APIs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This dual nature of a medical record—the combination of data and narrative—runs deeply </a:t>
            </a:r>
            <a:r>
              <a:rPr lang="en-AU" dirty="0" smtClean="0"/>
              <a:t>through the </a:t>
            </a:r>
            <a:r>
              <a:rPr lang="en-AU" dirty="0"/>
              <a:t>clinical process and, consequently, through the clinical </a:t>
            </a:r>
            <a:r>
              <a:rPr lang="en-AU" dirty="0" smtClean="0"/>
              <a:t>record</a:t>
            </a:r>
          </a:p>
          <a:p>
            <a:endParaRPr lang="en-AU" dirty="0"/>
          </a:p>
          <a:p>
            <a:r>
              <a:rPr lang="en-AU" dirty="0" smtClean="0"/>
              <a:t>Why CDA is narrative based</a:t>
            </a:r>
          </a:p>
          <a:p>
            <a:r>
              <a:rPr lang="en-AU" dirty="0" smtClean="0"/>
              <a:t>Why FHIR resources have narrative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73401912"/>
      </p:ext>
    </p:extLst>
  </p:cSld>
  <p:clrMapOvr>
    <a:masterClrMapping/>
  </p:clrMapOvr>
</p:sld>
</file>

<file path=ppt/theme/theme1.xml><?xml version="1.0" encoding="utf-8"?>
<a:theme xmlns:a="http://schemas.openxmlformats.org/drawingml/2006/main" name="Refined">
  <a:themeElements>
    <a:clrScheme name="Refined 6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CC3300"/>
      </a:accent1>
      <a:accent2>
        <a:srgbClr val="666699"/>
      </a:accent2>
      <a:accent3>
        <a:srgbClr val="FFFFFF"/>
      </a:accent3>
      <a:accent4>
        <a:srgbClr val="000000"/>
      </a:accent4>
      <a:accent5>
        <a:srgbClr val="E2ADAA"/>
      </a:accent5>
      <a:accent6>
        <a:srgbClr val="5C5C8A"/>
      </a:accent6>
      <a:hlink>
        <a:srgbClr val="999900"/>
      </a:hlink>
      <a:folHlink>
        <a:srgbClr val="4D4D4D"/>
      </a:folHlink>
    </a:clrScheme>
    <a:fontScheme name="Refined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Refined 1">
        <a:dk1>
          <a:srgbClr val="666633"/>
        </a:dk1>
        <a:lt1>
          <a:srgbClr val="FFFFFF"/>
        </a:lt1>
        <a:dk2>
          <a:srgbClr val="000000"/>
        </a:dk2>
        <a:lt2>
          <a:srgbClr val="FFFFFF"/>
        </a:lt2>
        <a:accent1>
          <a:srgbClr val="666699"/>
        </a:accent1>
        <a:accent2>
          <a:srgbClr val="990000"/>
        </a:accent2>
        <a:accent3>
          <a:srgbClr val="AAAAAA"/>
        </a:accent3>
        <a:accent4>
          <a:srgbClr val="DADADA"/>
        </a:accent4>
        <a:accent5>
          <a:srgbClr val="B8B8CA"/>
        </a:accent5>
        <a:accent6>
          <a:srgbClr val="8A0000"/>
        </a:accent6>
        <a:hlink>
          <a:srgbClr val="99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2">
        <a:dk1>
          <a:srgbClr val="4D4D4D"/>
        </a:dk1>
        <a:lt1>
          <a:srgbClr val="FFFFFF"/>
        </a:lt1>
        <a:dk2>
          <a:srgbClr val="4A1102"/>
        </a:dk2>
        <a:lt2>
          <a:srgbClr val="FFFFFF"/>
        </a:lt2>
        <a:accent1>
          <a:srgbClr val="CC3300"/>
        </a:accent1>
        <a:accent2>
          <a:srgbClr val="666699"/>
        </a:accent2>
        <a:accent3>
          <a:srgbClr val="B1AAAA"/>
        </a:accent3>
        <a:accent4>
          <a:srgbClr val="DADADA"/>
        </a:accent4>
        <a:accent5>
          <a:srgbClr val="E2ADAA"/>
        </a:accent5>
        <a:accent6>
          <a:srgbClr val="5C5C8A"/>
        </a:accent6>
        <a:hlink>
          <a:srgbClr val="FF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3">
        <a:dk1>
          <a:srgbClr val="666699"/>
        </a:dk1>
        <a:lt1>
          <a:srgbClr val="FFFFFF"/>
        </a:lt1>
        <a:dk2>
          <a:srgbClr val="400040"/>
        </a:dk2>
        <a:lt2>
          <a:srgbClr val="FFFFFF"/>
        </a:lt2>
        <a:accent1>
          <a:srgbClr val="FFCC00"/>
        </a:accent1>
        <a:accent2>
          <a:srgbClr val="FF3300"/>
        </a:accent2>
        <a:accent3>
          <a:srgbClr val="AFAAAF"/>
        </a:accent3>
        <a:accent4>
          <a:srgbClr val="DADADA"/>
        </a:accent4>
        <a:accent5>
          <a:srgbClr val="FFE2AA"/>
        </a:accent5>
        <a:accent6>
          <a:srgbClr val="E72D00"/>
        </a:accent6>
        <a:hlink>
          <a:srgbClr val="CC99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4">
        <a:dk1>
          <a:srgbClr val="4D4D4D"/>
        </a:dk1>
        <a:lt1>
          <a:srgbClr val="FFFFFF"/>
        </a:lt1>
        <a:dk2>
          <a:srgbClr val="006699"/>
        </a:dk2>
        <a:lt2>
          <a:srgbClr val="CCECFF"/>
        </a:lt2>
        <a:accent1>
          <a:srgbClr val="339966"/>
        </a:accent1>
        <a:accent2>
          <a:srgbClr val="3366FF"/>
        </a:accent2>
        <a:accent3>
          <a:srgbClr val="AAB8CA"/>
        </a:accent3>
        <a:accent4>
          <a:srgbClr val="DADADA"/>
        </a:accent4>
        <a:accent5>
          <a:srgbClr val="ADCAB8"/>
        </a:accent5>
        <a:accent6>
          <a:srgbClr val="2D5CE7"/>
        </a:accent6>
        <a:hlink>
          <a:srgbClr val="33CC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5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FF66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8A2D"/>
        </a:accent6>
        <a:hlink>
          <a:srgbClr val="FFCC00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C3300"/>
        </a:accent1>
        <a:accent2>
          <a:srgbClr val="666699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5C5C8A"/>
        </a:accent6>
        <a:hlink>
          <a:srgbClr val="999900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7">
        <a:dk1>
          <a:srgbClr val="000000"/>
        </a:dk1>
        <a:lt1>
          <a:srgbClr val="FFFFFF"/>
        </a:lt1>
        <a:dk2>
          <a:srgbClr val="000066"/>
        </a:dk2>
        <a:lt2>
          <a:srgbClr val="333399"/>
        </a:lt2>
        <a:accent1>
          <a:srgbClr val="3399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8AE7"/>
        </a:accent6>
        <a:hlink>
          <a:srgbClr val="00CCFF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Ambassador HL7 Power Point Template 2012</Template>
  <TotalTime>13345</TotalTime>
  <Words>895</Words>
  <Application>Microsoft Office PowerPoint</Application>
  <PresentationFormat>On-screen Show (4:3)</PresentationFormat>
  <Paragraphs>141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Refined</vt:lpstr>
      <vt:lpstr>CCDA to FHIR</vt:lpstr>
      <vt:lpstr>CDA vs FHIR</vt:lpstr>
      <vt:lpstr>CDA vs FHIR</vt:lpstr>
      <vt:lpstr>CDA vs FHIR</vt:lpstr>
      <vt:lpstr>CDA vs FHIR</vt:lpstr>
      <vt:lpstr>CDA vs FHIR</vt:lpstr>
      <vt:lpstr>CDA vs FHIR</vt:lpstr>
      <vt:lpstr>Documents vs APIs</vt:lpstr>
      <vt:lpstr>Documents vs APIs</vt:lpstr>
      <vt:lpstr>Documents vs APIs</vt:lpstr>
      <vt:lpstr>Documents vs APIs</vt:lpstr>
      <vt:lpstr>Call to Action (1)</vt:lpstr>
      <vt:lpstr>Call to Action (2)</vt:lpstr>
      <vt:lpstr>CDA -&gt; FHIR project</vt:lpstr>
      <vt:lpstr>CDA -&gt; FHIR Project</vt:lpstr>
      <vt:lpstr>Working Spreadsheet</vt:lpstr>
      <vt:lpstr>Working Spreadsheet</vt:lpstr>
      <vt:lpstr>CDA  FHIR outcomes</vt:lpstr>
      <vt:lpstr>CDA Profile in FHIR</vt:lpstr>
      <vt:lpstr>CCDA </vt:lpstr>
      <vt:lpstr>CCDA  FHIR</vt:lpstr>
      <vt:lpstr>From CCDA to FHIR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FHIR Webinar</dc:title>
  <dc:creator>Grahame</dc:creator>
  <cp:lastModifiedBy>Grahame</cp:lastModifiedBy>
  <cp:revision>276</cp:revision>
  <dcterms:created xsi:type="dcterms:W3CDTF">2012-12-03T20:41:34Z</dcterms:created>
  <dcterms:modified xsi:type="dcterms:W3CDTF">2014-11-26T07:56:01Z</dcterms:modified>
</cp:coreProperties>
</file>