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443" r:id="rId3"/>
    <p:sldId id="444" r:id="rId4"/>
    <p:sldId id="445" r:id="rId5"/>
    <p:sldId id="446" r:id="rId6"/>
    <p:sldId id="447" r:id="rId7"/>
    <p:sldId id="448" r:id="rId8"/>
    <p:sldId id="496" r:id="rId9"/>
    <p:sldId id="449" r:id="rId10"/>
    <p:sldId id="495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9" r:id="rId29"/>
    <p:sldId id="470" r:id="rId30"/>
    <p:sldId id="471" r:id="rId31"/>
    <p:sldId id="472" r:id="rId32"/>
    <p:sldId id="473" r:id="rId33"/>
    <p:sldId id="474" r:id="rId34"/>
    <p:sldId id="489" r:id="rId35"/>
    <p:sldId id="490" r:id="rId36"/>
    <p:sldId id="491" r:id="rId37"/>
    <p:sldId id="488" r:id="rId38"/>
    <p:sldId id="492" r:id="rId39"/>
    <p:sldId id="493" r:id="rId40"/>
    <p:sldId id="494" r:id="rId41"/>
    <p:sldId id="487" r:id="rId42"/>
    <p:sldId id="46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433" autoAdjust="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219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25/11/2014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0424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3BA5FB-1427-4C36-B3AC-001326F46D66}" type="datetimeFigureOut">
              <a:rPr lang="en-AU" smtClean="0"/>
              <a:t>25/11/2014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F77C88-DCA9-4EDD-BF8F-5814AA49FB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76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althintersections.com.au/?p=2108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Securing FHIR with OAuth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Grahame Grieve</a:t>
            </a:r>
          </a:p>
          <a:p>
            <a:r>
              <a:rPr lang="en-AU" dirty="0" smtClean="0"/>
              <a:t>FHIR Developer Days</a:t>
            </a:r>
          </a:p>
          <a:p>
            <a:r>
              <a:rPr lang="en-AU" dirty="0" smtClean="0"/>
              <a:t>November 25,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Authorization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FHIR terms, what resources can the user see / change?</a:t>
            </a:r>
          </a:p>
          <a:p>
            <a:r>
              <a:rPr lang="en-AU" dirty="0" smtClean="0"/>
              <a:t>What happens when they try to access something they can’t see? Change something they can’t change</a:t>
            </a:r>
            <a:r>
              <a:rPr lang="en-AU" dirty="0"/>
              <a:t>?</a:t>
            </a:r>
            <a:endParaRPr lang="en-AU" dirty="0" smtClean="0"/>
          </a:p>
          <a:p>
            <a:r>
              <a:rPr lang="en-AU" dirty="0" smtClean="0"/>
              <a:t>Difficult: the user can see part of the resource</a:t>
            </a:r>
          </a:p>
          <a:p>
            <a:pPr lvl="1"/>
            <a:r>
              <a:rPr lang="en-AU" dirty="0" smtClean="0"/>
              <a:t>More difficult: the narrative is frequently </a:t>
            </a:r>
            <a:r>
              <a:rPr lang="en-AU" dirty="0" err="1" smtClean="0"/>
              <a:t>denormalised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81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Audit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SecurityEvent</a:t>
            </a:r>
            <a:r>
              <a:rPr lang="en-AU" dirty="0" smtClean="0"/>
              <a:t> resource records events</a:t>
            </a:r>
          </a:p>
          <a:p>
            <a:pPr lvl="1"/>
            <a:r>
              <a:rPr lang="en-AU" dirty="0" smtClean="0"/>
              <a:t>Based on ATNA (IHE spec)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err="1" smtClean="0"/>
              <a:t>RESTful</a:t>
            </a:r>
            <a:r>
              <a:rPr lang="en-AU" dirty="0" smtClean="0"/>
              <a:t> API allows create, but not update or delete (= ATNA)</a:t>
            </a:r>
          </a:p>
          <a:p>
            <a:endParaRPr lang="en-AU" dirty="0" smtClean="0"/>
          </a:p>
          <a:p>
            <a:r>
              <a:rPr lang="en-AU" dirty="0" smtClean="0"/>
              <a:t>Search / read allows users to process an event log (functionality beyond ATNA)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140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Audit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992888" cy="484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88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Digital Signatures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Allow for testing about whether content has changed</a:t>
            </a:r>
          </a:p>
          <a:p>
            <a:r>
              <a:rPr lang="en-AU" dirty="0" smtClean="0"/>
              <a:t>Two places where signatures catered for:</a:t>
            </a:r>
          </a:p>
          <a:p>
            <a:pPr lvl="1"/>
            <a:r>
              <a:rPr lang="en-AU" dirty="0" smtClean="0"/>
              <a:t>Sign a bundle (enveloped signature – sign what’s in the bundle)</a:t>
            </a:r>
          </a:p>
          <a:p>
            <a:pPr lvl="1"/>
            <a:r>
              <a:rPr lang="en-AU" dirty="0" smtClean="0"/>
              <a:t>Sign a provenance (detached signature – sign what the provenance refers to)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710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912768" cy="442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Provenance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3074" name="Picture 2" descr="Key concep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02" y="3789040"/>
            <a:ext cx="4285098" cy="264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2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Provenance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653783"/>
              </p:ext>
            </p:extLst>
          </p:nvPr>
        </p:nvGraphicFramePr>
        <p:xfrm>
          <a:off x="539552" y="1772816"/>
          <a:ext cx="8064896" cy="4632791"/>
        </p:xfrm>
        <a:graphic>
          <a:graphicData uri="http://schemas.openxmlformats.org/drawingml/2006/table">
            <a:tbl>
              <a:tblPr/>
              <a:tblGrid>
                <a:gridCol w="1152128"/>
                <a:gridCol w="6912768"/>
              </a:tblGrid>
              <a:tr h="70646">
                <a:tc>
                  <a:txBody>
                    <a:bodyPr/>
                    <a:lstStyle/>
                    <a:p>
                      <a:pPr fontAlgn="t"/>
                      <a:r>
                        <a:rPr lang="en-AU" sz="1400" b="1" dirty="0">
                          <a:effectLst/>
                          <a:latin typeface="verdana"/>
                        </a:rPr>
                        <a:t>Code</a:t>
                      </a:r>
                      <a:endParaRPr lang="en-AU" sz="1400" b="0" dirty="0">
                        <a:effectLst/>
                        <a:latin typeface="verdana"/>
                      </a:endParaRP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400" b="1">
                          <a:effectLst/>
                          <a:latin typeface="verdana"/>
                        </a:rPr>
                        <a:t>Definition</a:t>
                      </a:r>
                      <a:endParaRPr lang="en-AU" sz="1400" b="0">
                        <a:effectLst/>
                        <a:latin typeface="verdana"/>
                      </a:endParaRP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38371">
                <a:tc>
                  <a:txBody>
                    <a:bodyPr/>
                    <a:lstStyle/>
                    <a:p>
                      <a:pPr fontAlgn="t"/>
                      <a:r>
                        <a:rPr lang="en-AU" sz="1400" b="0" dirty="0">
                          <a:effectLst/>
                          <a:latin typeface="verdana"/>
                        </a:rPr>
                        <a:t>enterer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400" b="0">
                          <a:effectLst/>
                          <a:latin typeface="verdana"/>
                        </a:rPr>
                        <a:t>A person entering the data into the originating system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13767">
                <a:tc>
                  <a:txBody>
                    <a:bodyPr/>
                    <a:lstStyle/>
                    <a:p>
                      <a:pPr fontAlgn="t"/>
                      <a:r>
                        <a:rPr lang="en-AU" sz="1400" b="0" dirty="0">
                          <a:effectLst/>
                          <a:latin typeface="verdana"/>
                        </a:rPr>
                        <a:t>performer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400" b="0" dirty="0">
                          <a:effectLst/>
                          <a:latin typeface="verdana"/>
                        </a:rPr>
                        <a:t>A person, animal, organization or device that who actually and principally carries out the activity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6836">
                <a:tc>
                  <a:txBody>
                    <a:bodyPr/>
                    <a:lstStyle/>
                    <a:p>
                      <a:pPr fontAlgn="t"/>
                      <a:r>
                        <a:rPr lang="en-AU" sz="1400" b="0">
                          <a:effectLst/>
                          <a:latin typeface="verdana"/>
                        </a:rPr>
                        <a:t>author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400" b="0" dirty="0">
                          <a:effectLst/>
                          <a:latin typeface="verdana"/>
                        </a:rPr>
                        <a:t>A party that originates the resource and therefore has responsibility for the information given in the resource and ownership of this resource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4508">
                <a:tc>
                  <a:txBody>
                    <a:bodyPr/>
                    <a:lstStyle/>
                    <a:p>
                      <a:pPr fontAlgn="t"/>
                      <a:r>
                        <a:rPr lang="en-AU" sz="1400" b="0">
                          <a:effectLst/>
                          <a:latin typeface="verdana"/>
                        </a:rPr>
                        <a:t>verifier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400" b="0" dirty="0">
                          <a:effectLst/>
                          <a:latin typeface="verdana"/>
                        </a:rPr>
                        <a:t>A person who verifies the correctness and appropriateness of activity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6043">
                <a:tc>
                  <a:txBody>
                    <a:bodyPr/>
                    <a:lstStyle/>
                    <a:p>
                      <a:pPr fontAlgn="t"/>
                      <a:r>
                        <a:rPr lang="en-AU" sz="1400" b="0">
                          <a:effectLst/>
                          <a:latin typeface="verdana"/>
                        </a:rPr>
                        <a:t>attester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400" b="0" dirty="0">
                          <a:effectLst/>
                          <a:latin typeface="verdana"/>
                        </a:rPr>
                        <a:t>A verifier who attests to the accuracy of the resource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4508">
                <a:tc>
                  <a:txBody>
                    <a:bodyPr/>
                    <a:lstStyle/>
                    <a:p>
                      <a:pPr fontAlgn="t"/>
                      <a:r>
                        <a:rPr lang="en-AU" sz="1400" b="0">
                          <a:effectLst/>
                          <a:latin typeface="verdana"/>
                        </a:rPr>
                        <a:t>informant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400" b="0" dirty="0">
                          <a:effectLst/>
                          <a:latin typeface="verdana"/>
                        </a:rPr>
                        <a:t>A person who reported information that contributed to the resource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1439">
                <a:tc>
                  <a:txBody>
                    <a:bodyPr/>
                    <a:lstStyle/>
                    <a:p>
                      <a:pPr fontAlgn="t"/>
                      <a:r>
                        <a:rPr lang="en-AU" sz="1400" b="0">
                          <a:effectLst/>
                          <a:latin typeface="verdana"/>
                        </a:rPr>
                        <a:t>source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400" b="0" dirty="0">
                          <a:effectLst/>
                          <a:latin typeface="verdana"/>
                        </a:rPr>
                        <a:t>An information source from which the portions of the resource are derived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38371">
                <a:tc>
                  <a:txBody>
                    <a:bodyPr/>
                    <a:lstStyle/>
                    <a:p>
                      <a:pPr fontAlgn="t"/>
                      <a:r>
                        <a:rPr lang="en-AU" sz="1400" b="0">
                          <a:effectLst/>
                          <a:latin typeface="verdana"/>
                        </a:rPr>
                        <a:t>cc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400" b="0" dirty="0">
                          <a:effectLst/>
                          <a:latin typeface="verdana"/>
                        </a:rPr>
                        <a:t>A party, who may or should receive or who has received a copy of the resource or subsequent or derivative information of that resource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4508">
                <a:tc>
                  <a:txBody>
                    <a:bodyPr/>
                    <a:lstStyle/>
                    <a:p>
                      <a:pPr fontAlgn="t"/>
                      <a:r>
                        <a:rPr lang="en-AU" sz="1400" b="0">
                          <a:effectLst/>
                          <a:latin typeface="verdana"/>
                        </a:rPr>
                        <a:t>application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400" b="0" dirty="0">
                          <a:effectLst/>
                          <a:latin typeface="verdana"/>
                        </a:rPr>
                        <a:t>An application with a user interface that interacts with a person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974">
                <a:tc>
                  <a:txBody>
                    <a:bodyPr/>
                    <a:lstStyle/>
                    <a:p>
                      <a:pPr fontAlgn="t"/>
                      <a:r>
                        <a:rPr lang="en-AU" sz="1400" b="0">
                          <a:effectLst/>
                          <a:latin typeface="verdana"/>
                        </a:rPr>
                        <a:t>daemon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400" b="0" dirty="0">
                          <a:effectLst/>
                          <a:latin typeface="verdana"/>
                        </a:rPr>
                        <a:t>A background process that transfers information from one place or form to another</a:t>
                      </a:r>
                    </a:p>
                  </a:txBody>
                  <a:tcPr marL="6090" marR="6090" marT="6090" marB="60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78238" y="158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Digital Signatures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many valid reasons for the data to change</a:t>
            </a:r>
          </a:p>
          <a:p>
            <a:pPr lvl="1"/>
            <a:r>
              <a:rPr lang="en-AU" dirty="0" smtClean="0"/>
              <a:t>Syntax variations &amp; JSON vs XML</a:t>
            </a:r>
          </a:p>
          <a:p>
            <a:pPr lvl="1"/>
            <a:r>
              <a:rPr lang="en-AU" dirty="0" smtClean="0"/>
              <a:t>Code translations</a:t>
            </a:r>
          </a:p>
          <a:p>
            <a:pPr lvl="1"/>
            <a:r>
              <a:rPr lang="en-AU" dirty="0" smtClean="0"/>
              <a:t>Changing security access labels</a:t>
            </a:r>
          </a:p>
          <a:p>
            <a:pPr lvl="1"/>
            <a:r>
              <a:rPr lang="en-AU" dirty="0" smtClean="0"/>
              <a:t>Relocation of resources</a:t>
            </a:r>
          </a:p>
          <a:p>
            <a:pPr lvl="1"/>
            <a:r>
              <a:rPr lang="en-AU" dirty="0"/>
              <a:t>Ongoing content editing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241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Digital Signatures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Which format?</a:t>
            </a:r>
          </a:p>
          <a:p>
            <a:pPr lvl="1"/>
            <a:r>
              <a:rPr lang="en-AU" dirty="0" smtClean="0"/>
              <a:t>XML Digital Signature vs JSON Web Token</a:t>
            </a:r>
          </a:p>
          <a:p>
            <a:r>
              <a:rPr lang="en-AU" dirty="0" smtClean="0"/>
              <a:t>What canonicalization?</a:t>
            </a:r>
          </a:p>
          <a:p>
            <a:pPr lvl="1"/>
            <a:r>
              <a:rPr lang="en-AU" dirty="0" smtClean="0"/>
              <a:t>Sign JSON vs XML vs something else?</a:t>
            </a:r>
          </a:p>
          <a:p>
            <a:r>
              <a:rPr lang="en-AU" dirty="0" smtClean="0"/>
              <a:t>Current plan:</a:t>
            </a:r>
          </a:p>
          <a:p>
            <a:pPr lvl="1"/>
            <a:r>
              <a:rPr lang="en-AU" dirty="0" smtClean="0"/>
              <a:t>Describe canonical forms for XML and JSON</a:t>
            </a:r>
          </a:p>
          <a:p>
            <a:pPr lvl="1"/>
            <a:r>
              <a:rPr lang="en-AU" dirty="0" smtClean="0"/>
              <a:t>There is no syntax variation – it’s all data</a:t>
            </a:r>
          </a:p>
          <a:p>
            <a:pPr lvl="1"/>
            <a:r>
              <a:rPr lang="en-AU" dirty="0" smtClean="0"/>
              <a:t>Can sign with either JWT or XML </a:t>
            </a:r>
            <a:r>
              <a:rPr lang="en-AU" dirty="0" err="1" smtClean="0"/>
              <a:t>DigSig</a:t>
            </a:r>
            <a:endParaRPr lang="en-AU" dirty="0" smtClean="0"/>
          </a:p>
          <a:p>
            <a:pPr lvl="1"/>
            <a:r>
              <a:rPr lang="en-AU" dirty="0" smtClean="0"/>
              <a:t>? Support for </a:t>
            </a:r>
            <a:r>
              <a:rPr lang="en-AU" dirty="0" err="1" smtClean="0"/>
              <a:t>canonicalisation</a:t>
            </a:r>
            <a:r>
              <a:rPr lang="en-AU" dirty="0" smtClean="0"/>
              <a:t> of references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18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Attachments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Attachments may include active content</a:t>
            </a:r>
          </a:p>
          <a:p>
            <a:pPr lvl="1"/>
            <a:r>
              <a:rPr lang="en-AU" dirty="0" smtClean="0"/>
              <a:t>Scripts, executable code, exploits, malicious content</a:t>
            </a:r>
          </a:p>
          <a:p>
            <a:pPr lvl="1"/>
            <a:r>
              <a:rPr lang="en-AU" dirty="0" smtClean="0"/>
              <a:t>Might run in a very privileged environment</a:t>
            </a:r>
          </a:p>
          <a:p>
            <a:r>
              <a:rPr lang="en-AU" dirty="0" smtClean="0"/>
              <a:t>Attachments may be references to external content</a:t>
            </a:r>
          </a:p>
          <a:p>
            <a:pPr lvl="1"/>
            <a:r>
              <a:rPr lang="en-AU" dirty="0" smtClean="0"/>
              <a:t>Allows clinical information to be tracked</a:t>
            </a:r>
          </a:p>
          <a:p>
            <a:pPr lvl="1"/>
            <a:r>
              <a:rPr lang="en-AU" dirty="0" smtClean="0"/>
              <a:t>Applications might leak information when accessing it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626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Attachments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Maintain a whitelist of allowed content types and content servers</a:t>
            </a:r>
          </a:p>
          <a:p>
            <a:endParaRPr lang="en-AU" dirty="0" smtClean="0"/>
          </a:p>
          <a:p>
            <a:r>
              <a:rPr lang="en-AU" dirty="0" smtClean="0"/>
              <a:t>Scrub http headers scrupulously when accessing content (internal proxy)</a:t>
            </a:r>
          </a:p>
          <a:p>
            <a:endParaRPr lang="en-AU" dirty="0" smtClean="0"/>
          </a:p>
          <a:p>
            <a:r>
              <a:rPr lang="en-AU" dirty="0"/>
              <a:t>http://smartplatforms.org/2014/04/security-vulnerabilities-in-ccda-display/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829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/>
            <a:r>
              <a:rPr lang="en-US" dirty="0" smtClean="0"/>
              <a:t>Overview of Security Landscape for FHIR</a:t>
            </a:r>
          </a:p>
          <a:p>
            <a:pPr marL="571500" indent="-457200"/>
            <a:r>
              <a:rPr lang="en-US" dirty="0" smtClean="0"/>
              <a:t>About OAuth and issues</a:t>
            </a:r>
          </a:p>
          <a:p>
            <a:pPr marL="571500" indent="-457200"/>
            <a:endParaRPr lang="en-US" dirty="0"/>
          </a:p>
          <a:p>
            <a:pPr marL="571500" indent="-457200"/>
            <a:r>
              <a:rPr lang="en-US" dirty="0" smtClean="0"/>
              <a:t>I’ll take questions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38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Narrative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Narrative in resources presents similar issues (HTML is very active content)</a:t>
            </a:r>
          </a:p>
          <a:p>
            <a:r>
              <a:rPr lang="en-AU" dirty="0" smtClean="0"/>
              <a:t>For security and clinical safety reasons, no active content is allowed</a:t>
            </a:r>
          </a:p>
          <a:p>
            <a:pPr lvl="1"/>
            <a:r>
              <a:rPr lang="en-AU" dirty="0" smtClean="0"/>
              <a:t>Object, embed, script tags,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Enforced by schema / reference implementations</a:t>
            </a:r>
          </a:p>
          <a:p>
            <a:r>
              <a:rPr lang="en-AU" dirty="0" smtClean="0"/>
              <a:t>But image references are still allowed – so care is still required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92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Security Labels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tag attached to the resource</a:t>
            </a:r>
          </a:p>
          <a:p>
            <a:r>
              <a:rPr lang="en-AU" dirty="0" smtClean="0"/>
              <a:t>Makes explicit statements about the resource content</a:t>
            </a:r>
          </a:p>
          <a:p>
            <a:pPr lvl="1"/>
            <a:r>
              <a:rPr lang="en-AU" dirty="0" smtClean="0"/>
              <a:t>Might be based on the resource content or not</a:t>
            </a:r>
          </a:p>
          <a:p>
            <a:r>
              <a:rPr lang="en-AU" dirty="0" smtClean="0"/>
              <a:t>Used by access control engine</a:t>
            </a:r>
          </a:p>
          <a:p>
            <a:r>
              <a:rPr lang="en-AU" dirty="0" smtClean="0"/>
              <a:t>Can convey obligations associated with the data</a:t>
            </a:r>
          </a:p>
          <a:p>
            <a:pPr lvl="1"/>
            <a:r>
              <a:rPr lang="en-AU" dirty="0" smtClean="0"/>
              <a:t>These are binding on any FHIR implementation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27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Core Security Labels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Confidentiality Code</a:t>
            </a:r>
          </a:p>
          <a:p>
            <a:r>
              <a:rPr lang="en-AU" sz="2800" dirty="0" smtClean="0"/>
              <a:t>Celebrity / Staff</a:t>
            </a:r>
          </a:p>
          <a:p>
            <a:r>
              <a:rPr lang="en-AU" sz="2800" dirty="0"/>
              <a:t>Keep information from </a:t>
            </a:r>
            <a:r>
              <a:rPr lang="en-AU" sz="2800" dirty="0" smtClean="0"/>
              <a:t>patient</a:t>
            </a:r>
          </a:p>
          <a:p>
            <a:r>
              <a:rPr lang="en-AU" sz="2800" dirty="0"/>
              <a:t>Contact/Employment Details </a:t>
            </a:r>
            <a:r>
              <a:rPr lang="en-AU" sz="2800" dirty="0" smtClean="0"/>
              <a:t>Confidential</a:t>
            </a:r>
          </a:p>
          <a:p>
            <a:r>
              <a:rPr lang="en-AU" sz="2800" dirty="0"/>
              <a:t>Diagnosis-related </a:t>
            </a:r>
            <a:r>
              <a:rPr lang="en-AU" sz="2800" dirty="0" smtClean="0"/>
              <a:t>confidentiality</a:t>
            </a:r>
          </a:p>
          <a:p>
            <a:r>
              <a:rPr lang="en-AU" sz="2800" dirty="0"/>
              <a:t>Author Consent </a:t>
            </a:r>
            <a:r>
              <a:rPr lang="en-AU" sz="2800" dirty="0" smtClean="0"/>
              <a:t>needed</a:t>
            </a:r>
          </a:p>
          <a:p>
            <a:r>
              <a:rPr lang="en-AU" sz="2800" dirty="0"/>
              <a:t>Delete After </a:t>
            </a:r>
            <a:r>
              <a:rPr lang="en-AU" sz="2800" dirty="0" smtClean="0"/>
              <a:t>Use</a:t>
            </a:r>
          </a:p>
          <a:p>
            <a:r>
              <a:rPr lang="en-AU" sz="2800" dirty="0"/>
              <a:t>Do Not </a:t>
            </a:r>
            <a:r>
              <a:rPr lang="en-AU" sz="2800" dirty="0" smtClean="0"/>
              <a:t>Re-use</a:t>
            </a:r>
          </a:p>
          <a:p>
            <a:r>
              <a:rPr lang="en-AU" sz="2800" dirty="0"/>
              <a:t>Break The Glass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94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OAuth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Server must make decisions about security</a:t>
            </a:r>
          </a:p>
          <a:p>
            <a:r>
              <a:rPr lang="en-AU" dirty="0" smtClean="0"/>
              <a:t>Server has to identify client and give it privileges</a:t>
            </a:r>
          </a:p>
          <a:p>
            <a:r>
              <a:rPr lang="en-AU" dirty="0" smtClean="0"/>
              <a:t>Classically, done by a trusted connection</a:t>
            </a:r>
          </a:p>
          <a:p>
            <a:pPr lvl="1"/>
            <a:r>
              <a:rPr lang="en-AU" dirty="0" smtClean="0"/>
              <a:t>Server identifies client by network address, implicit trust, or client certificate</a:t>
            </a:r>
          </a:p>
          <a:p>
            <a:pPr lvl="1"/>
            <a:r>
              <a:rPr lang="en-AU" dirty="0" smtClean="0"/>
              <a:t>Server trusts client to identify the user</a:t>
            </a:r>
          </a:p>
          <a:p>
            <a:pPr lvl="1"/>
            <a:r>
              <a:rPr lang="en-AU" dirty="0" smtClean="0"/>
              <a:t>Server assigns role-based privileges to client / user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6624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OAuth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Static – user has no operational control</a:t>
            </a:r>
          </a:p>
          <a:p>
            <a:pPr lvl="1"/>
            <a:r>
              <a:rPr lang="en-AU" dirty="0" smtClean="0"/>
              <a:t>User has to trust their agent completely</a:t>
            </a:r>
          </a:p>
          <a:p>
            <a:pPr lvl="1"/>
            <a:r>
              <a:rPr lang="en-AU" dirty="0" smtClean="0"/>
              <a:t>User cannot choose agents</a:t>
            </a:r>
          </a:p>
          <a:p>
            <a:pPr lvl="1"/>
            <a:r>
              <a:rPr lang="en-AU" dirty="0" smtClean="0"/>
              <a:t>The administrator is in control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OAuth puts the user back in control</a:t>
            </a:r>
          </a:p>
          <a:p>
            <a:pPr lvl="1"/>
            <a:r>
              <a:rPr lang="en-AU" dirty="0" smtClean="0"/>
              <a:t>User decides how much they trust their agent</a:t>
            </a:r>
          </a:p>
          <a:p>
            <a:pPr lvl="1"/>
            <a:r>
              <a:rPr lang="en-AU" dirty="0" smtClean="0"/>
              <a:t>User can only grant access that they have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3731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OAuth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OAuth also delegates authentication of the user to the server, not the client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5" name="Picture 2" descr="http://upload.wikimedia.org/wikipedia/commons/thumb/d/d2/Oauth_logo.svg/598px-Oauth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68960"/>
            <a:ext cx="308602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7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31252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23528" y="332657"/>
            <a:ext cx="6552728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endParaRPr lang="en-AU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Oauth</a:t>
            </a:r>
            <a:r>
              <a:rPr lang="en-AU" dirty="0"/>
              <a:t> - </a:t>
            </a:r>
            <a:r>
              <a:rPr lang="en-AU" dirty="0" smtClean="0"/>
              <a:t>Example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4875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6"/>
            <a:ext cx="43815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Oauth</a:t>
            </a:r>
            <a:r>
              <a:rPr lang="en-AU" dirty="0"/>
              <a:t> - Example</a:t>
            </a:r>
          </a:p>
        </p:txBody>
      </p:sp>
    </p:spTree>
    <p:extLst>
      <p:ext uri="{BB962C8B-B14F-4D97-AF65-F5344CB8AC3E}">
        <p14:creationId xmlns:p14="http://schemas.microsoft.com/office/powerpoint/2010/main" val="1206223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extreme-sharepoint.com/wp-content/uploads/2013/04/OAuth-Lovetrian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7218"/>
            <a:ext cx="7272808" cy="597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7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Resources?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User Information</a:t>
            </a:r>
          </a:p>
          <a:p>
            <a:pPr lvl="1"/>
            <a:r>
              <a:rPr lang="en-AU" dirty="0" smtClean="0"/>
              <a:t>Email Address</a:t>
            </a:r>
          </a:p>
          <a:p>
            <a:pPr lvl="1"/>
            <a:r>
              <a:rPr lang="en-AU" dirty="0" smtClean="0"/>
              <a:t>Real world Identifying Information (name,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Google/Facebook friend list</a:t>
            </a:r>
          </a:p>
          <a:p>
            <a:r>
              <a:rPr lang="en-AU" dirty="0" smtClean="0"/>
              <a:t>User specific services</a:t>
            </a:r>
          </a:p>
          <a:p>
            <a:pPr lvl="1"/>
            <a:r>
              <a:rPr lang="en-AU" dirty="0" smtClean="0"/>
              <a:t>Post to </a:t>
            </a:r>
            <a:r>
              <a:rPr lang="en-AU" dirty="0" err="1" smtClean="0"/>
              <a:t>facebook</a:t>
            </a:r>
            <a:r>
              <a:rPr lang="en-AU" dirty="0" smtClean="0"/>
              <a:t> wall</a:t>
            </a:r>
          </a:p>
          <a:p>
            <a:pPr lvl="1"/>
            <a:r>
              <a:rPr lang="en-AU" dirty="0" smtClean="0"/>
              <a:t>Storage (e.g. </a:t>
            </a:r>
            <a:r>
              <a:rPr lang="en-AU" dirty="0" err="1" smtClean="0"/>
              <a:t>DropBox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Health Care information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889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Securing an API is both painful and necessary</a:t>
            </a:r>
          </a:p>
          <a:p>
            <a:r>
              <a:rPr lang="en-AU" dirty="0" smtClean="0"/>
              <a:t>You want to secure it just enough</a:t>
            </a:r>
          </a:p>
          <a:p>
            <a:r>
              <a:rPr lang="en-AU" dirty="0" smtClean="0"/>
              <a:t>The threat model is changing rapidly</a:t>
            </a:r>
          </a:p>
          <a:p>
            <a:r>
              <a:rPr lang="en-AU" dirty="0" smtClean="0"/>
              <a:t>There’s no “get it right up front”</a:t>
            </a:r>
          </a:p>
          <a:p>
            <a:r>
              <a:rPr lang="en-AU" dirty="0" smtClean="0"/>
              <a:t>There’s a rapid response arrangement with regard to security in FHIR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722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OAuth Parties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User</a:t>
            </a:r>
          </a:p>
          <a:p>
            <a:pPr lvl="1"/>
            <a:r>
              <a:rPr lang="en-AU" dirty="0" smtClean="0"/>
              <a:t>User who wants to achieve something</a:t>
            </a:r>
          </a:p>
          <a:p>
            <a:r>
              <a:rPr lang="en-AU" dirty="0" smtClean="0"/>
              <a:t>Service Provider</a:t>
            </a:r>
          </a:p>
          <a:p>
            <a:pPr lvl="1"/>
            <a:r>
              <a:rPr lang="en-AU" dirty="0" smtClean="0"/>
              <a:t>Can authenticate the user (password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Has things the user owns</a:t>
            </a:r>
          </a:p>
          <a:p>
            <a:r>
              <a:rPr lang="en-AU" dirty="0" smtClean="0"/>
              <a:t>Service Consumer</a:t>
            </a:r>
          </a:p>
          <a:p>
            <a:pPr lvl="1"/>
            <a:r>
              <a:rPr lang="en-AU" dirty="0" smtClean="0"/>
              <a:t>Needs to use User’s resources (e.g. for the user)</a:t>
            </a:r>
          </a:p>
          <a:p>
            <a:pPr lvl="1"/>
            <a:r>
              <a:rPr lang="en-AU" dirty="0" smtClean="0"/>
              <a:t>Trusted by the service provider and the user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2733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http://4.bp.blogspot.com/_7hTpxO7FCCE/TJckpfQ1ZKI/AAAAAAAAAqQ/BbomRfNndf4/s1600/File-id%3Ddggtdpb9_142hfn2v3g9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5" y="3717032"/>
            <a:ext cx="487870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computerworld.com/common/images/site/features/2012/08/Google%20two-fac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68760"/>
            <a:ext cx="4636905" cy="361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mages.techhive.com/images/article/2013/04/google2-100034452-or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" y="0"/>
            <a:ext cx="4636905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837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OAuth Parties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User</a:t>
            </a:r>
          </a:p>
          <a:p>
            <a:pPr lvl="1"/>
            <a:r>
              <a:rPr lang="en-AU" dirty="0" smtClean="0"/>
              <a:t>User who wants to achieve something</a:t>
            </a:r>
          </a:p>
          <a:p>
            <a:r>
              <a:rPr lang="en-AU" dirty="0" smtClean="0"/>
              <a:t>Service Provider</a:t>
            </a:r>
          </a:p>
          <a:p>
            <a:pPr lvl="1"/>
            <a:r>
              <a:rPr lang="en-AU" dirty="0" smtClean="0"/>
              <a:t>Can authenticate the user (password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Has things the user owns</a:t>
            </a:r>
          </a:p>
          <a:p>
            <a:r>
              <a:rPr lang="en-AU" dirty="0" smtClean="0"/>
              <a:t>Service Consumer</a:t>
            </a:r>
          </a:p>
          <a:p>
            <a:pPr lvl="1"/>
            <a:r>
              <a:rPr lang="en-AU" dirty="0" smtClean="0"/>
              <a:t>Needs to use User’s resources (e.g. for the user)</a:t>
            </a:r>
          </a:p>
          <a:p>
            <a:pPr lvl="1"/>
            <a:r>
              <a:rPr lang="en-AU" dirty="0" smtClean="0"/>
              <a:t>Trusted by the service provider and the user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4179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Authorization </a:t>
            </a:r>
            <a:r>
              <a:rPr lang="en-AU" dirty="0" err="1" smtClean="0"/>
              <a:t>vs</a:t>
            </a:r>
            <a:r>
              <a:rPr lang="en-AU" dirty="0" smtClean="0"/>
              <a:t> Authentication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Service Consumer doesn’t know who the user is</a:t>
            </a:r>
          </a:p>
          <a:p>
            <a:r>
              <a:rPr lang="en-AU" dirty="0" smtClean="0"/>
              <a:t>Just knows that the Service Provider authorises the consumer to do things on behalf of anonymous user</a:t>
            </a:r>
          </a:p>
          <a:p>
            <a:r>
              <a:rPr lang="en-AU" dirty="0" smtClean="0"/>
              <a:t>Which may include getting their identification</a:t>
            </a:r>
            <a:endParaRPr lang="en-AU" dirty="0"/>
          </a:p>
          <a:p>
            <a:pPr lvl="1"/>
            <a:r>
              <a:rPr lang="en-AU" dirty="0" smtClean="0"/>
              <a:t>if service provider authenticated the user</a:t>
            </a:r>
          </a:p>
          <a:p>
            <a:pPr lvl="1"/>
            <a:r>
              <a:rPr lang="en-AU" dirty="0" smtClean="0"/>
              <a:t>And if the service provider as an API for that</a:t>
            </a:r>
          </a:p>
          <a:p>
            <a:pPr lvl="1"/>
            <a:r>
              <a:rPr lang="en-AU" dirty="0" smtClean="0"/>
              <a:t>And if the user allows it to be shared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0768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Setting OAuth Up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must be a private agreement between the service provider and the service consumer</a:t>
            </a:r>
          </a:p>
          <a:p>
            <a:r>
              <a:rPr lang="en-AU" dirty="0" smtClean="0"/>
              <a:t>The service provider gives the service consumer a secret (or 2) that the user doesn’t see</a:t>
            </a:r>
          </a:p>
          <a:p>
            <a:r>
              <a:rPr lang="en-AU" dirty="0" smtClean="0"/>
              <a:t>The secrets are used in the exchange protocol</a:t>
            </a:r>
          </a:p>
          <a:p>
            <a:pPr lvl="1"/>
            <a:r>
              <a:rPr lang="en-AU" dirty="0" smtClean="0"/>
              <a:t>Service consumer might not be secure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4597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OAuth Flows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multiple “flows” – sequences of exchange. Most are variations of:</a:t>
            </a:r>
          </a:p>
          <a:p>
            <a:pPr lvl="1"/>
            <a:r>
              <a:rPr lang="en-AU" dirty="0" smtClean="0"/>
              <a:t>User prompts engagement</a:t>
            </a:r>
          </a:p>
          <a:p>
            <a:pPr lvl="1"/>
            <a:r>
              <a:rPr lang="en-AU" dirty="0" smtClean="0"/>
              <a:t>Consumer refers to User to provider (http address)</a:t>
            </a:r>
          </a:p>
          <a:p>
            <a:pPr lvl="1"/>
            <a:r>
              <a:rPr lang="en-AU" dirty="0" smtClean="0"/>
              <a:t>Provider authenticates user as it sees fit</a:t>
            </a:r>
          </a:p>
          <a:p>
            <a:pPr lvl="1"/>
            <a:r>
              <a:rPr lang="en-AU" dirty="0" smtClean="0"/>
              <a:t>Provider asks the user whether scopes are ok</a:t>
            </a:r>
          </a:p>
          <a:p>
            <a:pPr lvl="1"/>
            <a:r>
              <a:rPr lang="en-AU" dirty="0" smtClean="0"/>
              <a:t>Provider refers User back to consumer (http address) with a token</a:t>
            </a:r>
          </a:p>
          <a:p>
            <a:pPr lvl="1"/>
            <a:r>
              <a:rPr lang="en-AU" dirty="0" smtClean="0"/>
              <a:t>Consumer uses token to get access rights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4763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OAuth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OAuth is a framework</a:t>
            </a:r>
          </a:p>
          <a:p>
            <a:pPr lvl="1"/>
            <a:r>
              <a:rPr lang="en-AU" dirty="0" smtClean="0"/>
              <a:t>Like FHIR</a:t>
            </a:r>
          </a:p>
          <a:p>
            <a:pPr lvl="1"/>
            <a:endParaRPr lang="en-AU" dirty="0"/>
          </a:p>
          <a:p>
            <a:r>
              <a:rPr lang="en-AU" dirty="0" smtClean="0"/>
              <a:t>There’s lots of ways to use it</a:t>
            </a:r>
          </a:p>
          <a:p>
            <a:r>
              <a:rPr lang="en-AU" dirty="0" smtClean="0"/>
              <a:t>Every implementation is different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0982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healthintersections.com.au/wp-content/uploads/2013/04/fhir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43915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OAuth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7315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OAuth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Consumer (client) delegates Authorization to Provider (server)</a:t>
            </a:r>
          </a:p>
          <a:p>
            <a:r>
              <a:rPr lang="en-AU" dirty="0" smtClean="0"/>
              <a:t>Server can delegate Authentication to another party (Double Layer OAuth)</a:t>
            </a:r>
          </a:p>
          <a:p>
            <a:r>
              <a:rPr lang="en-AU" dirty="0" smtClean="0"/>
              <a:t>Demonstration</a:t>
            </a:r>
          </a:p>
          <a:p>
            <a:endParaRPr lang="en-AU" dirty="0"/>
          </a:p>
          <a:p>
            <a:r>
              <a:rPr lang="en-AU" sz="2800" dirty="0">
                <a:hlinkClick r:id="rId2"/>
              </a:rPr>
              <a:t>http://www.healthintersections.com.au/?</a:t>
            </a:r>
            <a:r>
              <a:rPr lang="en-AU" sz="2800" dirty="0" smtClean="0">
                <a:hlinkClick r:id="rId2"/>
              </a:rPr>
              <a:t>p=2108</a:t>
            </a:r>
            <a:r>
              <a:rPr lang="en-AU" sz="2800" dirty="0" smtClean="0"/>
              <a:t> (includes Josh Mandel’s excellent video)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045865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Scopes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Service Consumer requests a set of permissions – “scopes”</a:t>
            </a:r>
          </a:p>
          <a:p>
            <a:r>
              <a:rPr lang="en-AU" dirty="0" smtClean="0"/>
              <a:t>Service Provider checks these with the user</a:t>
            </a:r>
          </a:p>
          <a:p>
            <a:r>
              <a:rPr lang="en-AU" dirty="0" smtClean="0"/>
              <a:t>Service Provider tells Service Consumer what permissions the user granted</a:t>
            </a:r>
          </a:p>
          <a:p>
            <a:r>
              <a:rPr lang="en-AU" dirty="0" smtClean="0"/>
              <a:t>All 3 parties have to agree on scopes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629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Communications </a:t>
            </a:r>
            <a:r>
              <a:rPr lang="en-AU" dirty="0" smtClean="0"/>
              <a:t>Security</a:t>
            </a:r>
            <a:endParaRPr lang="en-AU" dirty="0"/>
          </a:p>
          <a:p>
            <a:r>
              <a:rPr lang="en-AU" dirty="0" smtClean="0"/>
              <a:t>Authentication</a:t>
            </a:r>
            <a:endParaRPr lang="en-AU" dirty="0"/>
          </a:p>
          <a:p>
            <a:r>
              <a:rPr lang="en-AU" dirty="0" smtClean="0"/>
              <a:t>Authorization/Access Control</a:t>
            </a:r>
            <a:endParaRPr lang="en-AU" dirty="0"/>
          </a:p>
          <a:p>
            <a:r>
              <a:rPr lang="en-AU" dirty="0" smtClean="0"/>
              <a:t>Audit</a:t>
            </a:r>
            <a:endParaRPr lang="en-AU" dirty="0"/>
          </a:p>
          <a:p>
            <a:r>
              <a:rPr lang="en-AU" dirty="0"/>
              <a:t>Digital </a:t>
            </a:r>
            <a:r>
              <a:rPr lang="en-AU" dirty="0" smtClean="0"/>
              <a:t>Signatures</a:t>
            </a:r>
            <a:endParaRPr lang="en-AU" dirty="0"/>
          </a:p>
          <a:p>
            <a:r>
              <a:rPr lang="en-AU" dirty="0" smtClean="0"/>
              <a:t>Attachments / Narrative</a:t>
            </a:r>
            <a:endParaRPr lang="en-AU" dirty="0"/>
          </a:p>
          <a:p>
            <a:r>
              <a:rPr lang="en-AU" dirty="0" smtClean="0"/>
              <a:t>Security labels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0539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Scopes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Access identifying information</a:t>
            </a:r>
          </a:p>
          <a:p>
            <a:r>
              <a:rPr lang="en-AU" dirty="0" smtClean="0"/>
              <a:t>Access to a particular patient compartment</a:t>
            </a:r>
          </a:p>
          <a:p>
            <a:r>
              <a:rPr lang="en-AU" dirty="0" smtClean="0"/>
              <a:t>Read access to all resources </a:t>
            </a:r>
          </a:p>
          <a:p>
            <a:r>
              <a:rPr lang="en-AU" dirty="0" smtClean="0"/>
              <a:t>Write access to a resource type</a:t>
            </a:r>
          </a:p>
          <a:p>
            <a:r>
              <a:rPr lang="en-AU" dirty="0" smtClean="0"/>
              <a:t>Create operation on Observation Resource</a:t>
            </a:r>
          </a:p>
          <a:p>
            <a:r>
              <a:rPr lang="en-AU" dirty="0" smtClean="0"/>
              <a:t>Read/write all medication resources</a:t>
            </a:r>
          </a:p>
          <a:p>
            <a:r>
              <a:rPr lang="en-AU" dirty="0" smtClean="0"/>
              <a:t>Mental Health related history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9485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OAuth Pro’s &amp; Cons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Dynamic Permission Assignment</a:t>
            </a:r>
          </a:p>
          <a:p>
            <a:r>
              <a:rPr lang="en-AU" dirty="0" smtClean="0"/>
              <a:t>Delegate User Authentication</a:t>
            </a:r>
          </a:p>
          <a:p>
            <a:r>
              <a:rPr lang="en-AU" dirty="0" smtClean="0"/>
              <a:t>Relatively Simple API</a:t>
            </a:r>
          </a:p>
          <a:p>
            <a:r>
              <a:rPr lang="en-AU" dirty="0" smtClean="0"/>
              <a:t>Can Compose amazing services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Framework not solution</a:t>
            </a:r>
          </a:p>
          <a:p>
            <a:r>
              <a:rPr lang="en-AU" dirty="0" smtClean="0"/>
              <a:t>Documentation confusing and byzantine</a:t>
            </a:r>
          </a:p>
          <a:p>
            <a:r>
              <a:rPr lang="en-AU" dirty="0" smtClean="0"/>
              <a:t>Errors obtuse and misleading</a:t>
            </a:r>
          </a:p>
          <a:p>
            <a:r>
              <a:rPr lang="en-AU" dirty="0" smtClean="0"/>
              <a:t>Not a full solution yet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014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remains an ongoing area that will drive more new versions of the specification</a:t>
            </a:r>
          </a:p>
          <a:p>
            <a:endParaRPr lang="en-AU" dirty="0"/>
          </a:p>
          <a:p>
            <a:r>
              <a:rPr lang="en-AU" dirty="0" smtClean="0"/>
              <a:t>We currently plan to migrate the SMART-On-FHIR security parts to FHIR once they are stable 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77C88-DCA9-4EDD-BF8F-5814AA49FBBB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05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Communications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Current Practice</a:t>
            </a:r>
          </a:p>
          <a:p>
            <a:pPr lvl="1"/>
            <a:r>
              <a:rPr lang="en-AU" dirty="0" smtClean="0"/>
              <a:t>secure public, insecure ‘private’ communications</a:t>
            </a:r>
          </a:p>
          <a:p>
            <a:r>
              <a:rPr lang="en-AU" dirty="0" smtClean="0"/>
              <a:t>FHIR Recommends always using SSL (/ TLS)</a:t>
            </a:r>
          </a:p>
          <a:p>
            <a:pPr lvl="1"/>
            <a:r>
              <a:rPr lang="en-AU" dirty="0" smtClean="0"/>
              <a:t>Only TLS 1.2 recommended now, but not supported on some platforms</a:t>
            </a:r>
          </a:p>
          <a:p>
            <a:pPr lvl="1"/>
            <a:r>
              <a:rPr lang="en-AU" dirty="0" smtClean="0"/>
              <a:t>Need to use Client Certificates to get meaningful security (anti-Man in the Middle)</a:t>
            </a:r>
          </a:p>
          <a:p>
            <a:pPr lvl="1"/>
            <a:r>
              <a:rPr lang="en-AU" dirty="0" smtClean="0"/>
              <a:t>Post-Snowden, this should get easier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91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Auth</a:t>
            </a:r>
            <a:r>
              <a:rPr lang="en-AU" dirty="0" smtClean="0"/>
              <a:t> vs </a:t>
            </a:r>
            <a:r>
              <a:rPr lang="en-AU" dirty="0" err="1" smtClean="0"/>
              <a:t>Auth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Authentication</a:t>
            </a:r>
          </a:p>
          <a:p>
            <a:pPr lvl="1"/>
            <a:r>
              <a:rPr lang="en-AU" dirty="0" smtClean="0"/>
              <a:t>Who is at the other end (machine, software, human)?</a:t>
            </a:r>
          </a:p>
          <a:p>
            <a:r>
              <a:rPr lang="en-AU" dirty="0" smtClean="0"/>
              <a:t>Authorization</a:t>
            </a:r>
          </a:p>
          <a:p>
            <a:pPr lvl="1"/>
            <a:r>
              <a:rPr lang="en-AU" dirty="0" smtClean="0"/>
              <a:t>What is the (process) allowed to do?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Confusing for many people, because you generally have to do the first to decide the second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02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Authentication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Who is the other end of the communication channel?</a:t>
            </a:r>
          </a:p>
          <a:p>
            <a:pPr lvl="1"/>
            <a:r>
              <a:rPr lang="en-AU" dirty="0" smtClean="0"/>
              <a:t>Shared Secret (e.g. password)</a:t>
            </a:r>
          </a:p>
          <a:p>
            <a:pPr lvl="1"/>
            <a:r>
              <a:rPr lang="en-AU" dirty="0" smtClean="0"/>
              <a:t>Token (e.g. </a:t>
            </a:r>
            <a:r>
              <a:rPr lang="en-AU" b="1" dirty="0" smtClean="0"/>
              <a:t>client certificate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Biometrics (if user physically available)</a:t>
            </a:r>
          </a:p>
          <a:p>
            <a:r>
              <a:rPr lang="en-AU" dirty="0" smtClean="0"/>
              <a:t>There are lots of reasons why different solutions are appropriate</a:t>
            </a:r>
          </a:p>
          <a:p>
            <a:r>
              <a:rPr lang="en-AU" dirty="0" smtClean="0"/>
              <a:t>FHIR does not fix to any particular one</a:t>
            </a:r>
          </a:p>
          <a:p>
            <a:pPr lvl="1"/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089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Authorization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FHIR terms, what resources can the user see / change?</a:t>
            </a:r>
          </a:p>
          <a:p>
            <a:r>
              <a:rPr lang="en-AU" dirty="0" smtClean="0"/>
              <a:t>What happens when they try to access something they can’t see? Change something they can’t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14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Authorization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1026" name="Picture 2" descr="C:\work\org.hl7.fhir\build\publish\security-lay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90" y="1828800"/>
            <a:ext cx="6685819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11830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12756</TotalTime>
  <Words>1477</Words>
  <Application>Microsoft Office PowerPoint</Application>
  <PresentationFormat>On-screen Show (4:3)</PresentationFormat>
  <Paragraphs>282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Refined</vt:lpstr>
      <vt:lpstr>Securing FHIR with OAuth</vt:lpstr>
      <vt:lpstr>Overview</vt:lpstr>
      <vt:lpstr>Overview</vt:lpstr>
      <vt:lpstr>Overview</vt:lpstr>
      <vt:lpstr>Communications</vt:lpstr>
      <vt:lpstr>Auth vs Auth</vt:lpstr>
      <vt:lpstr>Authentication</vt:lpstr>
      <vt:lpstr>Authorization</vt:lpstr>
      <vt:lpstr>Authorization</vt:lpstr>
      <vt:lpstr>Authorization</vt:lpstr>
      <vt:lpstr>Audit</vt:lpstr>
      <vt:lpstr>Audit</vt:lpstr>
      <vt:lpstr>Digital Signatures</vt:lpstr>
      <vt:lpstr>Provenance</vt:lpstr>
      <vt:lpstr>Provenance</vt:lpstr>
      <vt:lpstr>Digital Signatures</vt:lpstr>
      <vt:lpstr>Digital Signatures </vt:lpstr>
      <vt:lpstr>Attachments</vt:lpstr>
      <vt:lpstr>Attachments</vt:lpstr>
      <vt:lpstr>Narrative</vt:lpstr>
      <vt:lpstr>Security Labels</vt:lpstr>
      <vt:lpstr>Core Security Labels</vt:lpstr>
      <vt:lpstr>OAuth</vt:lpstr>
      <vt:lpstr>OAuth</vt:lpstr>
      <vt:lpstr>OAuth</vt:lpstr>
      <vt:lpstr>Oauth - Example</vt:lpstr>
      <vt:lpstr>Oauth - Example</vt:lpstr>
      <vt:lpstr>PowerPoint Presentation</vt:lpstr>
      <vt:lpstr>User Resources?</vt:lpstr>
      <vt:lpstr>OAuth Parties</vt:lpstr>
      <vt:lpstr>PowerPoint Presentation</vt:lpstr>
      <vt:lpstr>OAuth Parties</vt:lpstr>
      <vt:lpstr>Authorization vs Authentication</vt:lpstr>
      <vt:lpstr>Setting OAuth Up</vt:lpstr>
      <vt:lpstr>OAuth Flows</vt:lpstr>
      <vt:lpstr>OAuth</vt:lpstr>
      <vt:lpstr>Using OAuth</vt:lpstr>
      <vt:lpstr>Using OAuth</vt:lpstr>
      <vt:lpstr>Scopes</vt:lpstr>
      <vt:lpstr>Possible Scopes</vt:lpstr>
      <vt:lpstr>OAuth Pro’s &amp; Cons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Grahame</cp:lastModifiedBy>
  <cp:revision>286</cp:revision>
  <dcterms:created xsi:type="dcterms:W3CDTF">2012-12-03T20:41:34Z</dcterms:created>
  <dcterms:modified xsi:type="dcterms:W3CDTF">2014-11-25T09:54:17Z</dcterms:modified>
</cp:coreProperties>
</file>