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317" r:id="rId3"/>
    <p:sldId id="318" r:id="rId4"/>
    <p:sldId id="319" r:id="rId5"/>
    <p:sldId id="320" r:id="rId6"/>
    <p:sldId id="321" r:id="rId7"/>
    <p:sldId id="322" r:id="rId8"/>
    <p:sldId id="323" r:id="rId9"/>
    <p:sldId id="431"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432" r:id="rId24"/>
    <p:sldId id="342" r:id="rId25"/>
    <p:sldId id="343" r:id="rId26"/>
    <p:sldId id="345" r:id="rId27"/>
    <p:sldId id="439" r:id="rId28"/>
    <p:sldId id="438" r:id="rId29"/>
    <p:sldId id="440" r:id="rId30"/>
    <p:sldId id="441" r:id="rId31"/>
    <p:sldId id="442" r:id="rId32"/>
    <p:sldId id="349" r:id="rId33"/>
    <p:sldId id="350" r:id="rId34"/>
    <p:sldId id="351" r:id="rId35"/>
    <p:sldId id="352" r:id="rId36"/>
    <p:sldId id="353" r:id="rId37"/>
    <p:sldId id="354" r:id="rId38"/>
    <p:sldId id="357" r:id="rId39"/>
    <p:sldId id="358" r:id="rId40"/>
    <p:sldId id="359" r:id="rId41"/>
    <p:sldId id="360" r:id="rId42"/>
    <p:sldId id="361" r:id="rId43"/>
    <p:sldId id="362" r:id="rId44"/>
    <p:sldId id="363" r:id="rId45"/>
    <p:sldId id="364" r:id="rId46"/>
    <p:sldId id="365" r:id="rId47"/>
    <p:sldId id="368" r:id="rId48"/>
    <p:sldId id="369" r:id="rId49"/>
    <p:sldId id="370" r:id="rId50"/>
    <p:sldId id="371" r:id="rId51"/>
    <p:sldId id="436" r:id="rId52"/>
    <p:sldId id="377" r:id="rId53"/>
    <p:sldId id="378" r:id="rId54"/>
    <p:sldId id="379" r:id="rId55"/>
    <p:sldId id="380" r:id="rId56"/>
    <p:sldId id="382" r:id="rId57"/>
    <p:sldId id="383" r:id="rId58"/>
    <p:sldId id="384" r:id="rId59"/>
    <p:sldId id="392" r:id="rId60"/>
    <p:sldId id="393" r:id="rId61"/>
    <p:sldId id="394" r:id="rId62"/>
    <p:sldId id="433" r:id="rId63"/>
    <p:sldId id="396" r:id="rId64"/>
    <p:sldId id="397" r:id="rId65"/>
    <p:sldId id="398" r:id="rId66"/>
    <p:sldId id="400" r:id="rId67"/>
    <p:sldId id="401" r:id="rId68"/>
    <p:sldId id="435" r:id="rId69"/>
    <p:sldId id="412" r:id="rId70"/>
    <p:sldId id="413" r:id="rId71"/>
    <p:sldId id="423" r:id="rId72"/>
    <p:sldId id="424" r:id="rId73"/>
    <p:sldId id="425" r:id="rId74"/>
    <p:sldId id="428" r:id="rId75"/>
    <p:sldId id="434" r:id="rId76"/>
    <p:sldId id="443"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433" autoAdjust="0"/>
  </p:normalViewPr>
  <p:slideViewPr>
    <p:cSldViewPr>
      <p:cViewPr varScale="1">
        <p:scale>
          <a:sx n="93" d="100"/>
          <a:sy n="93" d="100"/>
        </p:scale>
        <p:origin x="1746" y="84"/>
      </p:cViewPr>
      <p:guideLst>
        <p:guide orient="horz" pos="2160"/>
        <p:guide pos="2880"/>
      </p:guideLst>
    </p:cSldViewPr>
  </p:slideViewPr>
  <p:outlineViewPr>
    <p:cViewPr>
      <p:scale>
        <a:sx n="33" d="100"/>
        <a:sy n="33" d="100"/>
      </p:scale>
      <p:origin x="0" y="22110"/>
    </p:cViewPr>
  </p:outlineViewPr>
  <p:notesTextViewPr>
    <p:cViewPr>
      <p:scale>
        <a:sx n="1" d="1"/>
        <a:sy n="1" d="1"/>
      </p:scale>
      <p:origin x="0" y="0"/>
    </p:cViewPr>
  </p:notesTextViewPr>
  <p:sorterViewPr>
    <p:cViewPr>
      <p:scale>
        <a:sx n="98" d="100"/>
        <a:sy n="98" d="100"/>
      </p:scale>
      <p:origin x="0" y="219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tyle>
          <a:lnRef idx="1">
            <a:schemeClr val="accent1"/>
          </a:lnRef>
          <a:fillRef idx="3">
            <a:schemeClr val="accent1"/>
          </a:fillRef>
          <a:effectRef idx="2">
            <a:schemeClr val="accent1"/>
          </a:effectRef>
          <a:fontRef idx="minor">
            <a:schemeClr val="lt1"/>
          </a:fontRef>
        </dgm:style>
      </dgm:prSet>
      <dgm:spPr/>
      <dgm:t>
        <a:bodyPr/>
        <a:lstStyle/>
        <a:p>
          <a:r>
            <a:rPr lang="en-US" b="1" dirty="0" smtClean="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tyle>
          <a:lnRef idx="1">
            <a:schemeClr val="accent2"/>
          </a:lnRef>
          <a:fillRef idx="3">
            <a:schemeClr val="accent2"/>
          </a:fillRef>
          <a:effectRef idx="2">
            <a:schemeClr val="accent2"/>
          </a:effectRef>
          <a:fontRef idx="minor">
            <a:schemeClr val="lt1"/>
          </a:fontRef>
        </dgm:style>
      </dgm:prSet>
      <dgm:spPr/>
      <dgm:t>
        <a:bodyPr/>
        <a:lstStyle/>
        <a:p>
          <a:r>
            <a:rPr lang="en-US" b="1" dirty="0" smtClean="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tyle>
          <a:lnRef idx="1">
            <a:schemeClr val="accent5"/>
          </a:lnRef>
          <a:fillRef idx="3">
            <a:schemeClr val="accent5"/>
          </a:fillRef>
          <a:effectRef idx="2">
            <a:schemeClr val="accent5"/>
          </a:effectRef>
          <a:fontRef idx="minor">
            <a:schemeClr val="lt1"/>
          </a:fontRef>
        </dgm:style>
      </dgm:prSet>
      <dgm:spPr/>
      <dgm:t>
        <a:bodyPr/>
        <a:lstStyle/>
        <a:p>
          <a:r>
            <a:rPr lang="en-US" b="1" dirty="0" smtClean="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tyle>
          <a:lnRef idx="1">
            <a:schemeClr val="accent3"/>
          </a:lnRef>
          <a:fillRef idx="3">
            <a:schemeClr val="accent3"/>
          </a:fillRef>
          <a:effectRef idx="2">
            <a:schemeClr val="accent3"/>
          </a:effectRef>
          <a:fontRef idx="minor">
            <a:schemeClr val="lt1"/>
          </a:fontRef>
        </dgm:style>
      </dgm:prSet>
      <dgm:spPr>
        <a:ln/>
      </dgm:spPr>
      <dgm:t>
        <a:bodyPr/>
        <a:lstStyle/>
        <a:p>
          <a:r>
            <a:rPr lang="en-US" b="1" dirty="0" smtClean="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2FE0C895-5D2B-414A-9E0E-F21DE13C7724}"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CAA0A5F5-EA0F-4EBE-BC72-38BF04335AFB}"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880C34-884E-49C5-9C84-D877713EACED}" type="presOf" srcId="{1439D559-D189-4FF1-A4FB-F22A15A268D1}" destId="{B6C28692-8BAE-4E06-A3BE-9AAFCCA84D47}" srcOrd="0" destOrd="0" presId="urn:microsoft.com/office/officeart/2005/8/layout/matrix3"/>
    <dgm:cxn modelId="{304C2E54-D636-4900-A001-D941895B4365}"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F800F696-5F02-4B72-AE71-A7345E6B0EC9}" type="presOf" srcId="{B5E039F1-BBD9-49CA-AED0-167893AD4C2D}" destId="{AA9D5778-9E54-41DB-BF3A-44486A11C644}" srcOrd="0" destOrd="0" presId="urn:microsoft.com/office/officeart/2005/8/layout/matrix3"/>
    <dgm:cxn modelId="{FFEF8C26-0088-4F01-BD63-9D8B7EECBB35}" type="presParOf" srcId="{0F528374-3DE1-4486-B71C-82DC73192314}" destId="{7476B03F-5A87-4E08-A32E-D8B9821AFAB6}" srcOrd="0" destOrd="0" presId="urn:microsoft.com/office/officeart/2005/8/layout/matrix3"/>
    <dgm:cxn modelId="{DCF4941F-76C7-4F41-8D89-0D21CC923DCC}" type="presParOf" srcId="{0F528374-3DE1-4486-B71C-82DC73192314}" destId="{ECAE1A64-3C26-4CD0-8055-16154FF0361B}" srcOrd="1" destOrd="0" presId="urn:microsoft.com/office/officeart/2005/8/layout/matrix3"/>
    <dgm:cxn modelId="{70724E26-7E23-4117-A750-659293734CFE}" type="presParOf" srcId="{0F528374-3DE1-4486-B71C-82DC73192314}" destId="{AA9D5778-9E54-41DB-BF3A-44486A11C644}" srcOrd="2" destOrd="0" presId="urn:microsoft.com/office/officeart/2005/8/layout/matrix3"/>
    <dgm:cxn modelId="{24AE7225-3BA0-43C8-BCE6-60CC166CE3AA}" type="presParOf" srcId="{0F528374-3DE1-4486-B71C-82DC73192314}" destId="{B6C28692-8BAE-4E06-A3BE-9AAFCCA84D47}" srcOrd="3" destOrd="0" presId="urn:microsoft.com/office/officeart/2005/8/layout/matrix3"/>
    <dgm:cxn modelId="{1B7AEBB3-EBC8-4D6F-AD0D-7CCCE89D4F3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smtClean="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smtClean="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smtClean="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lumMod val="50000"/>
              <a:lumOff val="50000"/>
            </a:schemeClr>
          </a:solidFill>
        </a:ln>
      </dgm:spPr>
      <dgm:t>
        <a:bodyPr/>
        <a:lstStyle/>
        <a:p>
          <a:r>
            <a:rPr lang="en-US" b="1" dirty="0" smtClean="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5874282-02E8-4E62-A8CB-391269D36492}"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6F4ACA4-C24F-4255-BF40-952DAADB7028}"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C3226FCB-12FE-48E6-9CAB-A2179EA8DF5F}" type="presOf" srcId="{3E4F9D75-D5D8-4314-ACBD-27833A7F9B37}" destId="{0F528374-3DE1-4486-B71C-82DC73192314}" srcOrd="0" destOrd="0" presId="urn:microsoft.com/office/officeart/2005/8/layout/matrix3"/>
    <dgm:cxn modelId="{AF070CAF-370C-4A44-845C-2D37B55D072A}" type="presOf" srcId="{D1EB14A3-E50B-4C6B-8B85-FC2F1AA58ED5}" destId="{ECAE1A64-3C26-4CD0-8055-16154FF0361B}" srcOrd="0" destOrd="0" presId="urn:microsoft.com/office/officeart/2005/8/layout/matrix3"/>
    <dgm:cxn modelId="{1C771086-EFF9-4BD4-87DF-78BABBEA371C}" type="presOf" srcId="{1439D559-D189-4FF1-A4FB-F22A15A268D1}" destId="{B6C28692-8BAE-4E06-A3BE-9AAFCCA84D47}" srcOrd="0" destOrd="0" presId="urn:microsoft.com/office/officeart/2005/8/layout/matrix3"/>
    <dgm:cxn modelId="{067A0F44-5A50-4DC6-8991-164F070890FA}" type="presParOf" srcId="{0F528374-3DE1-4486-B71C-82DC73192314}" destId="{7476B03F-5A87-4E08-A32E-D8B9821AFAB6}" srcOrd="0" destOrd="0" presId="urn:microsoft.com/office/officeart/2005/8/layout/matrix3"/>
    <dgm:cxn modelId="{3FD4C6F4-7E34-4236-BDDB-42C533444AED}" type="presParOf" srcId="{0F528374-3DE1-4486-B71C-82DC73192314}" destId="{ECAE1A64-3C26-4CD0-8055-16154FF0361B}" srcOrd="1" destOrd="0" presId="urn:microsoft.com/office/officeart/2005/8/layout/matrix3"/>
    <dgm:cxn modelId="{9EFE8EDC-8254-4374-B3D1-B790DF4E2A5E}" type="presParOf" srcId="{0F528374-3DE1-4486-B71C-82DC73192314}" destId="{AA9D5778-9E54-41DB-BF3A-44486A11C644}" srcOrd="2" destOrd="0" presId="urn:microsoft.com/office/officeart/2005/8/layout/matrix3"/>
    <dgm:cxn modelId="{673DB2F7-725B-47AD-A3D4-8F8FF8350A53}" type="presParOf" srcId="{0F528374-3DE1-4486-B71C-82DC73192314}" destId="{B6C28692-8BAE-4E06-A3BE-9AAFCCA84D47}" srcOrd="3" destOrd="0" presId="urn:microsoft.com/office/officeart/2005/8/layout/matrix3"/>
    <dgm:cxn modelId="{521D34F3-2B68-4D76-8592-766D23576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380268"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766348" y="386080"/>
          <a:ext cx="1584960" cy="158496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REST</a:t>
          </a:r>
          <a:endParaRPr lang="en-CA" sz="1800" b="1" kern="1200" dirty="0">
            <a:solidFill>
              <a:schemeClr val="tx1"/>
            </a:solidFill>
          </a:endParaRPr>
        </a:p>
      </dsp:txBody>
      <dsp:txXfrm>
        <a:off x="843719" y="463451"/>
        <a:ext cx="1430218" cy="1430218"/>
      </dsp:txXfrm>
    </dsp:sp>
    <dsp:sp modelId="{AA9D5778-9E54-41DB-BF3A-44486A11C644}">
      <dsp:nvSpPr>
        <dsp:cNvPr id="0" name=""/>
        <dsp:cNvSpPr/>
      </dsp:nvSpPr>
      <dsp:spPr>
        <a:xfrm>
          <a:off x="2473228" y="386080"/>
          <a:ext cx="1584960" cy="158496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Documents</a:t>
          </a:r>
          <a:endParaRPr lang="en-CA" sz="1800" b="1" kern="1200" dirty="0">
            <a:solidFill>
              <a:schemeClr val="tx1"/>
            </a:solidFill>
          </a:endParaRPr>
        </a:p>
      </dsp:txBody>
      <dsp:txXfrm>
        <a:off x="2550599" y="463451"/>
        <a:ext cx="1430218" cy="1430218"/>
      </dsp:txXfrm>
    </dsp:sp>
    <dsp:sp modelId="{B6C28692-8BAE-4E06-A3BE-9AAFCCA84D47}">
      <dsp:nvSpPr>
        <dsp:cNvPr id="0" name=""/>
        <dsp:cNvSpPr/>
      </dsp:nvSpPr>
      <dsp:spPr>
        <a:xfrm>
          <a:off x="766348" y="2092960"/>
          <a:ext cx="1584960" cy="1584960"/>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hemeClr val="accent5"/>
        </a:lnRef>
        <a:fillRef idx="3">
          <a:schemeClr val="accent5"/>
        </a:fillRef>
        <a:effectRef idx="2">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Messages</a:t>
          </a:r>
          <a:endParaRPr lang="en-CA" sz="1800" b="1" kern="1200" dirty="0">
            <a:solidFill>
              <a:schemeClr val="tx1"/>
            </a:solidFill>
          </a:endParaRPr>
        </a:p>
      </dsp:txBody>
      <dsp:txXfrm>
        <a:off x="843719" y="2170331"/>
        <a:ext cx="1430218" cy="1430218"/>
      </dsp:txXfrm>
    </dsp:sp>
    <dsp:sp modelId="{C9DED484-765B-4B50-9650-386C82457535}">
      <dsp:nvSpPr>
        <dsp:cNvPr id="0" name=""/>
        <dsp:cNvSpPr/>
      </dsp:nvSpPr>
      <dsp:spPr>
        <a:xfrm>
          <a:off x="2473228" y="2092960"/>
          <a:ext cx="1584960" cy="1584960"/>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Services</a:t>
          </a:r>
          <a:endParaRPr lang="en-CA" sz="1800" b="1" kern="1200" dirty="0">
            <a:solidFill>
              <a:schemeClr val="tx1"/>
            </a:solidFill>
          </a:endParaRPr>
        </a:p>
      </dsp:txBody>
      <dsp:txXfrm>
        <a:off x="2550599" y="2170331"/>
        <a:ext cx="1430218" cy="1430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lumMod val="50000"/>
              <a:lumOff val="50000"/>
            </a:schemeClr>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t>2014-11-18</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hl7.org/implement/standards/fhir/observation.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hl7.org/implement/standards/fhir/condition.htm"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hl7.org/implement/standards/fhir/procedure.htm" TargetMode="External"/><Relationship Id="rId4" Type="http://schemas.openxmlformats.org/officeDocument/2006/relationships/hyperlink" Target="http://www.hl7.org/implement/standards/fhir/patient.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a:t>
            </a:fld>
            <a:endParaRPr lang="en-US"/>
          </a:p>
        </p:txBody>
      </p:sp>
    </p:spTree>
    <p:extLst>
      <p:ext uri="{BB962C8B-B14F-4D97-AF65-F5344CB8AC3E}">
        <p14:creationId xmlns:p14="http://schemas.microsoft.com/office/powerpoint/2010/main" val="1395460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Search on timestamps (lower, upper</a:t>
            </a:r>
            <a:r>
              <a:rPr lang="en-US" baseline="0" dirty="0" smtClean="0"/>
              <a:t> bound), converting to </a:t>
            </a:r>
            <a:r>
              <a:rPr lang="en-US" baseline="0" dirty="0" err="1" smtClean="0"/>
              <a:t>zulu</a:t>
            </a:r>
            <a:r>
              <a:rPr lang="en-US" baseline="0" dirty="0" smtClean="0"/>
              <a:t>, user-</a:t>
            </a:r>
            <a:r>
              <a:rPr lang="en-US" baseline="0" dirty="0" err="1" smtClean="0"/>
              <a:t>timezone</a:t>
            </a:r>
            <a:r>
              <a:rPr lang="en-US" baseline="0" dirty="0" smtClean="0"/>
              <a:t>, sorting of times etc.</a:t>
            </a:r>
          </a:p>
          <a:p>
            <a:r>
              <a:rPr lang="en-US" baseline="0" dirty="0" smtClean="0"/>
              <a:t>* Old-school types built on classis logic and math from the Greek, we have new stuff too…types based on </a:t>
            </a:r>
            <a:r>
              <a:rPr lang="en-US" baseline="0" dirty="0" err="1" smtClean="0"/>
              <a:t>urls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246462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Search on timestamps (lower, upper</a:t>
            </a:r>
            <a:r>
              <a:rPr lang="en-US" baseline="0" dirty="0" smtClean="0"/>
              <a:t> bound), converting to </a:t>
            </a:r>
            <a:r>
              <a:rPr lang="en-US" baseline="0" dirty="0" err="1" smtClean="0"/>
              <a:t>zulu</a:t>
            </a:r>
            <a:r>
              <a:rPr lang="en-US" baseline="0" dirty="0" smtClean="0"/>
              <a:t>, user-</a:t>
            </a:r>
            <a:r>
              <a:rPr lang="en-US" baseline="0" dirty="0" err="1" smtClean="0"/>
              <a:t>timezone</a:t>
            </a:r>
            <a:r>
              <a:rPr lang="en-US" baseline="0" dirty="0" smtClean="0"/>
              <a:t>, sorting of times etc.</a:t>
            </a:r>
          </a:p>
          <a:p>
            <a:r>
              <a:rPr lang="en-US" baseline="0" dirty="0" smtClean="0"/>
              <a:t>* Old-school types built on classis logic and math from the Greek, we have new stuff too…types based on </a:t>
            </a:r>
            <a:r>
              <a:rPr lang="en-US" baseline="0" dirty="0" err="1" smtClean="0"/>
              <a:t>urls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63147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r>
              <a:rPr lang="en-US" dirty="0" smtClean="0"/>
              <a:t>The content</a:t>
            </a:r>
            <a:r>
              <a:rPr lang="en-US" baseline="0" dirty="0" smtClean="0"/>
              <a:t> of a primitive is not rendered in XML as a text node but as an attribute</a:t>
            </a:r>
          </a:p>
          <a:p>
            <a:pPr marL="171428" indent="-171428">
              <a:buFont typeface="Arial" charset="0"/>
              <a:buChar char="•"/>
            </a:pPr>
            <a:r>
              <a:rPr lang="en-US" baseline="0" dirty="0" smtClean="0"/>
              <a:t>Notice how the “system” of a code is now a </a:t>
            </a:r>
            <a:r>
              <a:rPr lang="en-US" baseline="0" dirty="0" err="1" smtClean="0"/>
              <a:t>uri</a:t>
            </a:r>
            <a:r>
              <a:rPr lang="en-US" baseline="0" dirty="0" smtClean="0"/>
              <a:t>, so unlike in v3 an OID is now ALSO a </a:t>
            </a:r>
            <a:r>
              <a:rPr lang="en-US" baseline="0" dirty="0" err="1" smtClean="0"/>
              <a:t>uri</a:t>
            </a:r>
            <a:r>
              <a:rPr lang="en-US" baseline="0" dirty="0" smtClean="0"/>
              <a:t> (urn:oid:1.2.3.4.5)</a:t>
            </a:r>
          </a:p>
          <a:p>
            <a:pPr marL="171428" indent="-171428">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20</a:t>
            </a:fld>
            <a:endParaRPr lang="en-US"/>
          </a:p>
        </p:txBody>
      </p:sp>
    </p:spTree>
    <p:extLst>
      <p:ext uri="{BB962C8B-B14F-4D97-AF65-F5344CB8AC3E}">
        <p14:creationId xmlns:p14="http://schemas.microsoft.com/office/powerpoint/2010/main" val="3961443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err="1" smtClean="0"/>
              <a:t>Datatypes</a:t>
            </a:r>
            <a:r>
              <a:rPr lang="en-US" dirty="0" smtClean="0"/>
              <a:t> use both primitives and other </a:t>
            </a:r>
            <a:r>
              <a:rPr lang="en-US" dirty="0" err="1" smtClean="0"/>
              <a:t>datatypes</a:t>
            </a:r>
            <a:r>
              <a:rPr lang="en-US" dirty="0" smtClean="0"/>
              <a:t>.</a:t>
            </a:r>
          </a:p>
          <a:p>
            <a:pPr marL="171450" indent="-171450">
              <a:buFont typeface="Arial" charset="0"/>
              <a:buChar char="•"/>
            </a:pPr>
            <a:r>
              <a:rPr lang="en-US" dirty="0" smtClean="0"/>
              <a:t>Some </a:t>
            </a:r>
            <a:r>
              <a:rPr lang="en-US" dirty="0" err="1" smtClean="0"/>
              <a:t>datatypes</a:t>
            </a:r>
            <a:r>
              <a:rPr lang="en-US" dirty="0" smtClean="0"/>
              <a:t> use attributes with cardinality &gt; 1</a:t>
            </a:r>
          </a:p>
          <a:p>
            <a:pPr marL="171450" indent="-171450">
              <a:buFont typeface="Arial" charset="0"/>
              <a:buChar char="•"/>
            </a:pPr>
            <a:r>
              <a:rPr lang="en-US" dirty="0" err="1" smtClean="0"/>
              <a:t>CodeableConcept.primary</a:t>
            </a:r>
            <a:r>
              <a:rPr lang="en-US" baseline="0" dirty="0" smtClean="0"/>
              <a:t> is actually refers to a coding in </a:t>
            </a:r>
            <a:r>
              <a:rPr lang="en-US" baseline="0" dirty="0" err="1" smtClean="0"/>
              <a:t>CodeableConcept.coding</a:t>
            </a:r>
            <a:r>
              <a:rPr lang="en-US" baseline="0" dirty="0" smtClean="0"/>
              <a:t>, so is not a code itself.</a:t>
            </a:r>
          </a:p>
          <a:p>
            <a:pPr marL="171450" indent="-171450">
              <a:buFont typeface="Arial" charset="0"/>
              <a:buChar char="•"/>
            </a:pPr>
            <a:r>
              <a:rPr lang="en-US" sz="1200" dirty="0" smtClean="0">
                <a:solidFill>
                  <a:schemeClr val="tx1"/>
                </a:solidFill>
                <a:latin typeface="Arial" charset="0"/>
              </a:rPr>
              <a:t>Quantity</a:t>
            </a:r>
            <a:r>
              <a:rPr lang="en-US" sz="1200" baseline="0" dirty="0" smtClean="0">
                <a:solidFill>
                  <a:schemeClr val="tx1"/>
                </a:solidFill>
                <a:latin typeface="Arial" charset="0"/>
              </a:rPr>
              <a:t> has constrained variations</a:t>
            </a:r>
            <a:r>
              <a:rPr lang="en-US" sz="1200" dirty="0" smtClean="0">
                <a:solidFill>
                  <a:schemeClr val="tx1"/>
                </a:solidFill>
                <a:latin typeface="Arial" charset="0"/>
              </a:rPr>
              <a:t> Distance, Count, Duration, Money. </a:t>
            </a:r>
            <a:r>
              <a:rPr lang="en-US" sz="1200" baseline="0" dirty="0" smtClean="0">
                <a:solidFill>
                  <a:schemeClr val="tx1"/>
                </a:solidFill>
                <a:latin typeface="Arial" charset="0"/>
              </a:rPr>
              <a:t> They introduce constraints on useable units, but do not add attributes, so not shown here.</a:t>
            </a:r>
            <a:endParaRPr lang="en-US" dirty="0" smtClean="0"/>
          </a:p>
          <a:p>
            <a:pPr marL="171450" indent="-171450">
              <a:buFontTx/>
              <a:buChar char="-"/>
            </a:pPr>
            <a:r>
              <a:rPr lang="en-US" dirty="0" smtClean="0"/>
              <a:t>Note that </a:t>
            </a:r>
            <a:r>
              <a:rPr lang="en-US" dirty="0" err="1" smtClean="0"/>
              <a:t>HumanId.assigner</a:t>
            </a:r>
            <a:r>
              <a:rPr lang="en-US" dirty="0" smtClean="0"/>
              <a:t> refers to a Resource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21</a:t>
            </a:fld>
            <a:endParaRPr lang="en-US"/>
          </a:p>
        </p:txBody>
      </p:sp>
    </p:spTree>
    <p:extLst>
      <p:ext uri="{BB962C8B-B14F-4D97-AF65-F5344CB8AC3E}">
        <p14:creationId xmlns:p14="http://schemas.microsoft.com/office/powerpoint/2010/main" val="202058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r>
              <a:rPr lang="en-US" baseline="0" dirty="0" smtClean="0"/>
              <a:t>Examples is from </a:t>
            </a:r>
            <a:r>
              <a:rPr lang="nl-NL" dirty="0" smtClean="0">
                <a:hlinkClick r:id="rId3"/>
              </a:rPr>
              <a:t>http://www.hl7.org/implement/standards/fhir/observation.htm</a:t>
            </a:r>
            <a:endParaRPr lang="nl-NL" dirty="0" smtClean="0"/>
          </a:p>
          <a:p>
            <a:pPr marL="171428" indent="-171428">
              <a:buFont typeface="Arial" charset="0"/>
              <a:buChar char="•"/>
            </a:pPr>
            <a:r>
              <a:rPr lang="en-US" dirty="0" smtClean="0"/>
              <a:t>Bindings</a:t>
            </a:r>
            <a:r>
              <a:rPr lang="en-US" baseline="0" dirty="0" smtClean="0"/>
              <a:t> can be Incomplete (HL7 defines some codes for it, but you can add your own), Fixed (HL7 defines the only codes that are allowed) and Example (no specific codes defined, but some are given to give you an idea of what goes in the element)</a:t>
            </a:r>
            <a:endParaRPr lang="nl-NL" dirty="0" smtClean="0"/>
          </a:p>
          <a:p>
            <a:pPr marL="171428" indent="-171428">
              <a:buFont typeface="Arial" charset="0"/>
              <a:buChar char="•"/>
            </a:pP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22</a:t>
            </a:fld>
            <a:endParaRPr lang="en-US"/>
          </a:p>
        </p:txBody>
      </p:sp>
    </p:spTree>
    <p:extLst>
      <p:ext uri="{BB962C8B-B14F-4D97-AF65-F5344CB8AC3E}">
        <p14:creationId xmlns:p14="http://schemas.microsoft.com/office/powerpoint/2010/main" val="3346540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a:t>
            </a:r>
            <a:r>
              <a:rPr lang="en-US" baseline="0" dirty="0" smtClean="0"/>
              <a:t>he element “identifier” is of type Identifier</a:t>
            </a:r>
          </a:p>
          <a:p>
            <a:pPr marL="171450" indent="-171450">
              <a:buFont typeface="Arial" charset="0"/>
              <a:buChar char="•"/>
            </a:pPr>
            <a:r>
              <a:rPr lang="en-US" dirty="0" smtClean="0"/>
              <a:t>The</a:t>
            </a:r>
            <a:r>
              <a:rPr lang="en-US" baseline="0" dirty="0" smtClean="0"/>
              <a:t> element “telecom” repeats, there is no notion of a “list” in Xml.</a:t>
            </a:r>
          </a:p>
          <a:p>
            <a:pPr marL="171450" indent="-171450">
              <a:buFont typeface="Arial" charset="0"/>
              <a:buChar char="•"/>
            </a:pPr>
            <a:r>
              <a:rPr lang="en-US" b="1" baseline="0" dirty="0" smtClean="0"/>
              <a:t>Empty elements are left out</a:t>
            </a:r>
            <a:endParaRPr lang="en-US" b="1"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24</a:t>
            </a:fld>
            <a:endParaRPr lang="en-US"/>
          </a:p>
        </p:txBody>
      </p:sp>
    </p:spTree>
    <p:extLst>
      <p:ext uri="{BB962C8B-B14F-4D97-AF65-F5344CB8AC3E}">
        <p14:creationId xmlns:p14="http://schemas.microsoft.com/office/powerpoint/2010/main" val="761462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 value[x] means: </a:t>
            </a:r>
            <a:r>
              <a:rPr lang="en-US" dirty="0" smtClean="0"/>
              <a:t>An element with a name that starts with “value”. The [x] is replaced by the (capitalized) name of the actual </a:t>
            </a:r>
            <a:r>
              <a:rPr lang="en-US" dirty="0" err="1" smtClean="0"/>
              <a:t>datatype</a:t>
            </a:r>
            <a:endParaRPr lang="en-US" dirty="0" smtClean="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25</a:t>
            </a:fld>
            <a:endParaRPr lang="en-US"/>
          </a:p>
        </p:txBody>
      </p:sp>
    </p:spTree>
    <p:extLst>
      <p:ext uri="{BB962C8B-B14F-4D97-AF65-F5344CB8AC3E}">
        <p14:creationId xmlns:p14="http://schemas.microsoft.com/office/powerpoint/2010/main" val="403789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Tx/>
              <a:buChar char="-"/>
            </a:pPr>
            <a:r>
              <a:rPr lang="en-US" dirty="0" smtClean="0"/>
              <a:t>Only the Resources are user-definable, other types are “built-in”</a:t>
            </a:r>
          </a:p>
          <a:p>
            <a:pPr marL="171428" indent="-171428">
              <a:buFontTx/>
              <a:buChar char="-"/>
            </a:pPr>
            <a:r>
              <a:rPr lang="en-US" dirty="0" smtClean="0"/>
              <a:t>Derived primitives are patterns -&gt; validation consists of </a:t>
            </a:r>
            <a:r>
              <a:rPr lang="en-US" dirty="0" err="1" smtClean="0"/>
              <a:t>regexp</a:t>
            </a:r>
            <a:r>
              <a:rPr lang="en-US" dirty="0" smtClean="0"/>
              <a:t> matching</a:t>
            </a:r>
          </a:p>
          <a:p>
            <a:pPr marL="171428" indent="-171428">
              <a:buFontTx/>
              <a:buChar char="-"/>
            </a:pPr>
            <a:r>
              <a:rPr lang="en-US" dirty="0" smtClean="0"/>
              <a:t>Constrained types are</a:t>
            </a:r>
            <a:r>
              <a:rPr lang="en-US" baseline="0" dirty="0" smtClean="0"/>
              <a:t> defined using invariants (OCL, </a:t>
            </a:r>
            <a:r>
              <a:rPr lang="en-US" baseline="0" dirty="0" err="1" smtClean="0"/>
              <a:t>Xpath</a:t>
            </a:r>
            <a:r>
              <a:rPr lang="en-US" baseline="0" dirty="0" smtClean="0"/>
              <a:t>, prose) -&gt; validation using </a:t>
            </a:r>
            <a:r>
              <a:rPr lang="en-US" baseline="0" dirty="0" err="1" smtClean="0"/>
              <a:t>schematron</a:t>
            </a:r>
            <a:r>
              <a:rPr lang="en-US" baseline="0" dirty="0" smtClean="0"/>
              <a:t>, code</a:t>
            </a:r>
          </a:p>
          <a:p>
            <a:pPr marL="171428" indent="-171428">
              <a:buFontTx/>
              <a:buChar char="-"/>
            </a:pPr>
            <a:r>
              <a:rPr lang="en-US" dirty="0" smtClean="0"/>
              <a:t>Narrative and Extension are both ONLY used in Resources</a:t>
            </a:r>
          </a:p>
          <a:p>
            <a:pPr marL="171428" indent="-171428">
              <a:buFontTx/>
              <a:buChar char="-"/>
            </a:pPr>
            <a:r>
              <a:rPr lang="en-US" dirty="0" smtClean="0"/>
              <a:t>Resources can use both (derived) primitives and composite </a:t>
            </a:r>
            <a:r>
              <a:rPr lang="en-US" dirty="0" err="1" smtClean="0"/>
              <a:t>datatypes</a:t>
            </a:r>
            <a:r>
              <a:rPr lang="en-US" dirty="0" smtClean="0"/>
              <a:t> in its definitions</a:t>
            </a:r>
          </a:p>
          <a:p>
            <a:pPr marL="171428" indent="-171428">
              <a:buFontTx/>
              <a:buChar char="-"/>
            </a:pPr>
            <a:r>
              <a:rPr lang="en-US" dirty="0" smtClean="0"/>
              <a:t>Infrastructural types need special</a:t>
            </a:r>
            <a:r>
              <a:rPr lang="en-US" baseline="0" dirty="0" smtClean="0"/>
              <a:t> handling, not general-purpose types</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26</a:t>
            </a:fld>
            <a:endParaRPr lang="en-US"/>
          </a:p>
        </p:txBody>
      </p:sp>
    </p:spTree>
    <p:extLst>
      <p:ext uri="{BB962C8B-B14F-4D97-AF65-F5344CB8AC3E}">
        <p14:creationId xmlns:p14="http://schemas.microsoft.com/office/powerpoint/2010/main" val="4203027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[31/08/14 3:34:55 pm] Lloyd McKenzie: no.  They can't refuse the instance because it contains extensions (unless they're </a:t>
            </a:r>
            <a:r>
              <a:rPr lang="en-US" dirty="0" err="1" smtClean="0"/>
              <a:t>modifierExtensions</a:t>
            </a:r>
            <a:r>
              <a:rPr lang="en-US" dirty="0" smtClean="0"/>
              <a:t>), but they're free to strip/ignore them.</a:t>
            </a:r>
          </a:p>
          <a:p>
            <a:r>
              <a:rPr lang="en-US" dirty="0" smtClean="0"/>
              <a:t>[31/08/14 3:35:19 pm] Lloyd McKenzie: Requiring </a:t>
            </a:r>
            <a:r>
              <a:rPr lang="en-US" dirty="0" err="1" smtClean="0"/>
              <a:t>persistance</a:t>
            </a:r>
            <a:r>
              <a:rPr lang="en-US" dirty="0" smtClean="0"/>
              <a:t> would cause havoc with legacy systems</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t>29</a:t>
            </a:fld>
            <a:endParaRPr lang="en-CA" dirty="0"/>
          </a:p>
        </p:txBody>
      </p:sp>
    </p:spTree>
    <p:extLst>
      <p:ext uri="{BB962C8B-B14F-4D97-AF65-F5344CB8AC3E}">
        <p14:creationId xmlns:p14="http://schemas.microsoft.com/office/powerpoint/2010/main" val="2213263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Tx/>
              <a:buChar char="-"/>
            </a:pPr>
            <a:r>
              <a:rPr lang="en-US" dirty="0" smtClean="0"/>
              <a:t>Only the Resources are user-definable, other types are “built-in”</a:t>
            </a:r>
          </a:p>
          <a:p>
            <a:pPr marL="171428" indent="-171428">
              <a:buFontTx/>
              <a:buChar char="-"/>
            </a:pPr>
            <a:r>
              <a:rPr lang="en-US" dirty="0" smtClean="0"/>
              <a:t>Derived primitives are patterns -&gt; validation consists of </a:t>
            </a:r>
            <a:r>
              <a:rPr lang="en-US" dirty="0" err="1" smtClean="0"/>
              <a:t>regexp</a:t>
            </a:r>
            <a:r>
              <a:rPr lang="en-US" dirty="0" smtClean="0"/>
              <a:t> matching</a:t>
            </a:r>
          </a:p>
          <a:p>
            <a:pPr marL="171428" indent="-171428">
              <a:buFontTx/>
              <a:buChar char="-"/>
            </a:pPr>
            <a:r>
              <a:rPr lang="en-US" dirty="0" smtClean="0"/>
              <a:t>Constrained types are</a:t>
            </a:r>
            <a:r>
              <a:rPr lang="en-US" baseline="0" dirty="0" smtClean="0"/>
              <a:t> defined using invariants (OCL, </a:t>
            </a:r>
            <a:r>
              <a:rPr lang="en-US" baseline="0" dirty="0" err="1" smtClean="0"/>
              <a:t>Xpath</a:t>
            </a:r>
            <a:r>
              <a:rPr lang="en-US" baseline="0" dirty="0" smtClean="0"/>
              <a:t>, prose) -&gt; validation using </a:t>
            </a:r>
            <a:r>
              <a:rPr lang="en-US" baseline="0" dirty="0" err="1" smtClean="0"/>
              <a:t>schematron</a:t>
            </a:r>
            <a:r>
              <a:rPr lang="en-US" baseline="0" dirty="0" smtClean="0"/>
              <a:t>, code</a:t>
            </a:r>
          </a:p>
          <a:p>
            <a:pPr marL="171428" indent="-171428">
              <a:buFontTx/>
              <a:buChar char="-"/>
            </a:pPr>
            <a:r>
              <a:rPr lang="en-US" dirty="0" smtClean="0"/>
              <a:t>Narrative and Extension are both ONLY used in Resources</a:t>
            </a:r>
          </a:p>
          <a:p>
            <a:pPr marL="171428" indent="-171428">
              <a:buFontTx/>
              <a:buChar char="-"/>
            </a:pPr>
            <a:r>
              <a:rPr lang="en-US" dirty="0" smtClean="0"/>
              <a:t>Resources can use both (derived) primitives and composite </a:t>
            </a:r>
            <a:r>
              <a:rPr lang="en-US" dirty="0" err="1" smtClean="0"/>
              <a:t>datatypes</a:t>
            </a:r>
            <a:r>
              <a:rPr lang="en-US" dirty="0" smtClean="0"/>
              <a:t> in its definitions</a:t>
            </a:r>
          </a:p>
          <a:p>
            <a:pPr marL="171428" indent="-171428">
              <a:buFontTx/>
              <a:buChar char="-"/>
            </a:pPr>
            <a:r>
              <a:rPr lang="en-US" dirty="0" smtClean="0"/>
              <a:t>Infrastructural types need special</a:t>
            </a:r>
            <a:r>
              <a:rPr lang="en-US" baseline="0" dirty="0" smtClean="0"/>
              <a:t> handling, not general-purpose types</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1582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3</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10:00-40:00 (30 minutes)</a:t>
            </a:r>
            <a:endParaRPr lang="en-US" dirty="0"/>
          </a:p>
        </p:txBody>
      </p:sp>
    </p:spTree>
    <p:extLst>
      <p:ext uri="{BB962C8B-B14F-4D97-AF65-F5344CB8AC3E}">
        <p14:creationId xmlns:p14="http://schemas.microsoft.com/office/powerpoint/2010/main" val="243596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Resources SHOULD always contain narrative to support human-consumption as a fallback. However, in a strictly managed trading systems where all systems share a common data model and additional text is unnecessary or even a clinical safety risk, the narrative may be omitted. </a:t>
            </a: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946302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34</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0:50:00-1:30:00 (40 minutes)</a:t>
            </a:r>
            <a:endParaRPr lang="en-US" dirty="0"/>
          </a:p>
        </p:txBody>
      </p:sp>
    </p:spTree>
    <p:extLst>
      <p:ext uri="{BB962C8B-B14F-4D97-AF65-F5344CB8AC3E}">
        <p14:creationId xmlns:p14="http://schemas.microsoft.com/office/powerpoint/2010/main" val="1727704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 Content is the same</a:t>
            </a:r>
            <a:endParaRPr lang="nl-NL" dirty="0"/>
          </a:p>
        </p:txBody>
      </p:sp>
      <p:sp>
        <p:nvSpPr>
          <p:cNvPr id="4" name="Date Placeholder 3"/>
          <p:cNvSpPr>
            <a:spLocks noGrp="1"/>
          </p:cNvSpPr>
          <p:nvPr>
            <p:ph type="dt" idx="10"/>
          </p:nvPr>
        </p:nvSpPr>
        <p:spPr/>
        <p:txBody>
          <a:bodyPr/>
          <a:lstStyle/>
          <a:p>
            <a:r>
              <a:rPr lang="nl-NL" smtClean="0"/>
              <a:t>25-6-2010</a:t>
            </a:r>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16844DE-39AC-45D5-92A8-262EC95D3BAB}" type="slidenum">
              <a:rPr lang="nl-NL" smtClean="0"/>
              <a:t>35</a:t>
            </a:fld>
            <a:endParaRPr lang="nl-NL"/>
          </a:p>
        </p:txBody>
      </p:sp>
    </p:spTree>
    <p:extLst>
      <p:ext uri="{BB962C8B-B14F-4D97-AF65-F5344CB8AC3E}">
        <p14:creationId xmlns:p14="http://schemas.microsoft.com/office/powerpoint/2010/main" val="2195281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You can retrieve any person using a GET on the person’s id, which is just an </a:t>
            </a:r>
            <a:r>
              <a:rPr lang="en-US" dirty="0" err="1" smtClean="0"/>
              <a:t>url</a:t>
            </a:r>
            <a:r>
              <a:rPr lang="en-US" baseline="0" dirty="0" smtClean="0"/>
              <a:t> on the server: /</a:t>
            </a:r>
            <a:r>
              <a:rPr lang="en-US" baseline="0" dirty="0" err="1" smtClean="0"/>
              <a:t>fhir</a:t>
            </a:r>
            <a:r>
              <a:rPr lang="en-US" baseline="0" dirty="0" smtClean="0"/>
              <a:t>/Patient/&lt;id&gt;</a:t>
            </a:r>
          </a:p>
          <a:p>
            <a:pPr marL="171450" indent="-171450">
              <a:buFont typeface="Arial" pitchFamily="34" charset="0"/>
              <a:buChar char="•"/>
            </a:pPr>
            <a:r>
              <a:rPr lang="en-US" baseline="0" dirty="0" smtClean="0"/>
              <a:t>We have our own MIME-type: “text/</a:t>
            </a:r>
            <a:r>
              <a:rPr lang="en-US" baseline="0" dirty="0" err="1" smtClean="0"/>
              <a:t>xml+fhir</a:t>
            </a:r>
            <a:r>
              <a:rPr lang="en-US" baseline="0" dirty="0" smtClean="0"/>
              <a:t>”</a:t>
            </a:r>
          </a:p>
          <a:p>
            <a:pPr marL="171450" indent="-171450">
              <a:buFont typeface="Arial" pitchFamily="34" charset="0"/>
              <a:buChar char="•"/>
            </a:pPr>
            <a:r>
              <a:rPr lang="en-US" baseline="0" dirty="0" smtClean="0"/>
              <a:t>Note that FHIR always uses UTF-8. Since this is not the default for HTTP, the server explicitly mentions this</a:t>
            </a:r>
          </a:p>
          <a:p>
            <a:pPr marL="171450" indent="-171450">
              <a:buFont typeface="Arial" pitchFamily="34" charset="0"/>
              <a:buChar char="•"/>
            </a:pPr>
            <a:r>
              <a:rPr lang="en-US" baseline="0" dirty="0" smtClean="0"/>
              <a:t>But should mean the xml encoding mentions “utf-8” and that the payload is really encoded in utf-8</a:t>
            </a:r>
          </a:p>
          <a:p>
            <a:pPr marL="171450" indent="-171450">
              <a:buFont typeface="Arial" pitchFamily="34" charset="0"/>
              <a:buChar char="•"/>
            </a:pPr>
            <a:r>
              <a:rPr lang="en-US" baseline="0" dirty="0" smtClean="0"/>
              <a:t>There can be a Byte Order Mark, but hopefully your framework handles all that ;-)</a:t>
            </a:r>
          </a:p>
          <a:p>
            <a:pPr marL="171450" indent="-171450">
              <a:buFont typeface="Arial" pitchFamily="34" charset="0"/>
              <a:buChar char="•"/>
            </a:pPr>
            <a:r>
              <a:rPr lang="en-US" baseline="0" dirty="0" smtClean="0"/>
              <a:t>The response returns a Content-Location header with a version-specific location….see next slide</a:t>
            </a:r>
          </a:p>
        </p:txBody>
      </p:sp>
      <p:sp>
        <p:nvSpPr>
          <p:cNvPr id="4" name="Slide Number Placeholder 3"/>
          <p:cNvSpPr>
            <a:spLocks noGrp="1"/>
          </p:cNvSpPr>
          <p:nvPr>
            <p:ph type="sldNum" sz="quarter" idx="10"/>
          </p:nvPr>
        </p:nvSpPr>
        <p:spPr/>
        <p:txBody>
          <a:bodyPr/>
          <a:lstStyle/>
          <a:p>
            <a:fld id="{E592D5FE-85CA-40E6-8273-48A5F35DE016}" type="slidenum">
              <a:rPr lang="en-US" smtClean="0"/>
              <a:pPr/>
              <a:t>38</a:t>
            </a:fld>
            <a:endParaRPr lang="en-US"/>
          </a:p>
        </p:txBody>
      </p:sp>
    </p:spTree>
    <p:extLst>
      <p:ext uri="{BB962C8B-B14F-4D97-AF65-F5344CB8AC3E}">
        <p14:creationId xmlns:p14="http://schemas.microsoft.com/office/powerpoint/2010/main" val="2279713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defTabSz="914281">
              <a:buFont typeface="Arial" charset="0"/>
              <a:buChar char="•"/>
              <a:defRPr/>
            </a:pPr>
            <a:r>
              <a:rPr lang="en-US" dirty="0" smtClean="0"/>
              <a:t>This is not only the URL you use to retrieve the resource, it’s also its id.</a:t>
            </a:r>
          </a:p>
          <a:p>
            <a:pPr marL="171428" indent="-171428" defTabSz="914281">
              <a:buFont typeface="Arial" charset="0"/>
              <a:buChar char="•"/>
              <a:defRPr/>
            </a:pPr>
            <a:r>
              <a:rPr lang="en-US" dirty="0" smtClean="0"/>
              <a:t>All URL’s in FHIR are</a:t>
            </a:r>
            <a:r>
              <a:rPr lang="en-US" baseline="0" dirty="0" smtClean="0"/>
              <a:t> case-sensitive (and so is the id)</a:t>
            </a:r>
          </a:p>
          <a:p>
            <a:pPr marL="0" indent="0" defTabSz="914281">
              <a:buFont typeface="Arial" charset="0"/>
              <a:buNone/>
              <a:defRPr/>
            </a:pPr>
            <a:endParaRPr lang="en-US" baseline="0" dirty="0" smtClean="0"/>
          </a:p>
          <a:p>
            <a:pPr marL="171428" indent="-171428" defTabSz="914281">
              <a:buFont typeface="Arial" charset="0"/>
              <a:buChar char="•"/>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39</a:t>
            </a:fld>
            <a:endParaRPr lang="en-US"/>
          </a:p>
        </p:txBody>
      </p:sp>
    </p:spTree>
    <p:extLst>
      <p:ext uri="{BB962C8B-B14F-4D97-AF65-F5344CB8AC3E}">
        <p14:creationId xmlns:p14="http://schemas.microsoft.com/office/powerpoint/2010/main" val="156892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itchFamily="34" charset="0"/>
              <a:buChar char="•"/>
            </a:pPr>
            <a:r>
              <a:rPr lang="en-US" baseline="0" dirty="0" smtClean="0"/>
              <a:t>Just a quick look at tags, so the term had been mentioned</a:t>
            </a:r>
          </a:p>
          <a:p>
            <a:pPr marL="0"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E592D5FE-85CA-40E6-8273-48A5F35DE016}" type="slidenum">
              <a:rPr lang="en-US" smtClean="0"/>
              <a:pPr/>
              <a:t>41</a:t>
            </a:fld>
            <a:endParaRPr lang="en-US"/>
          </a:p>
        </p:txBody>
      </p:sp>
    </p:spTree>
    <p:extLst>
      <p:ext uri="{BB962C8B-B14F-4D97-AF65-F5344CB8AC3E}">
        <p14:creationId xmlns:p14="http://schemas.microsoft.com/office/powerpoint/2010/main" val="149254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You can retrieve any person using a GET on the person’s id, which is just an </a:t>
            </a:r>
            <a:r>
              <a:rPr lang="en-US" dirty="0" err="1" smtClean="0"/>
              <a:t>url</a:t>
            </a:r>
            <a:r>
              <a:rPr lang="en-US" baseline="0" dirty="0" smtClean="0"/>
              <a:t> on the server: /</a:t>
            </a:r>
            <a:r>
              <a:rPr lang="en-US" baseline="0" dirty="0" err="1" smtClean="0"/>
              <a:t>fhir</a:t>
            </a:r>
            <a:r>
              <a:rPr lang="en-US" baseline="0" dirty="0" smtClean="0"/>
              <a:t>/person/@&lt;id&gt;</a:t>
            </a:r>
          </a:p>
          <a:p>
            <a:pPr marL="171450" indent="-171450">
              <a:buFont typeface="Arial" pitchFamily="34" charset="0"/>
              <a:buChar char="•"/>
            </a:pPr>
            <a:r>
              <a:rPr lang="en-US" baseline="0" dirty="0" smtClean="0"/>
              <a:t>We have our own MIME-type: “text/</a:t>
            </a:r>
            <a:r>
              <a:rPr lang="en-US" baseline="0" dirty="0" err="1" smtClean="0"/>
              <a:t>xml+fhir</a:t>
            </a:r>
            <a:r>
              <a:rPr lang="en-US" baseline="0" dirty="0" smtClean="0"/>
              <a:t>”</a:t>
            </a:r>
          </a:p>
          <a:p>
            <a:pPr marL="171450" indent="-171450">
              <a:buFont typeface="Arial" pitchFamily="34" charset="0"/>
              <a:buChar char="•"/>
            </a:pPr>
            <a:r>
              <a:rPr lang="en-US" baseline="0" dirty="0" smtClean="0"/>
              <a:t>Note that FHIR always uses UTF-8. Since this is not the default for HTTP, the server explicitly mentions this</a:t>
            </a:r>
          </a:p>
          <a:p>
            <a:pPr marL="171450" indent="-171450">
              <a:buFont typeface="Arial" pitchFamily="34" charset="0"/>
              <a:buChar char="•"/>
            </a:pPr>
            <a:r>
              <a:rPr lang="en-US" baseline="0" dirty="0" smtClean="0"/>
              <a:t>But should mean the xml encoding mentions “utf-8” and that the payload is really encoded in utf-8</a:t>
            </a:r>
          </a:p>
          <a:p>
            <a:pPr marL="171450" indent="-171450">
              <a:buFont typeface="Arial" pitchFamily="34" charset="0"/>
              <a:buChar char="•"/>
            </a:pPr>
            <a:r>
              <a:rPr lang="en-US" baseline="0" dirty="0" smtClean="0"/>
              <a:t>There can be a Byte Order Mark, but hopefully your framework handles all that ;-)</a:t>
            </a:r>
          </a:p>
          <a:p>
            <a:pPr marL="171450" indent="-171450">
              <a:buFont typeface="Arial" pitchFamily="34" charset="0"/>
              <a:buChar char="•"/>
            </a:pPr>
            <a:r>
              <a:rPr lang="en-US" baseline="0" dirty="0" smtClean="0"/>
              <a:t>The response returns a Content-Location header with a version-specific location….see next slide</a:t>
            </a:r>
          </a:p>
        </p:txBody>
      </p:sp>
      <p:sp>
        <p:nvSpPr>
          <p:cNvPr id="4" name="Slide Number Placeholder 3"/>
          <p:cNvSpPr>
            <a:spLocks noGrp="1"/>
          </p:cNvSpPr>
          <p:nvPr>
            <p:ph type="sldNum" sz="quarter" idx="10"/>
          </p:nvPr>
        </p:nvSpPr>
        <p:spPr/>
        <p:txBody>
          <a:bodyPr/>
          <a:lstStyle/>
          <a:p>
            <a:fld id="{E592D5FE-85CA-40E6-8273-48A5F35DE016}" type="slidenum">
              <a:rPr lang="en-US" smtClean="0"/>
              <a:pPr/>
              <a:t>43</a:t>
            </a:fld>
            <a:endParaRPr lang="en-US"/>
          </a:p>
        </p:txBody>
      </p:sp>
    </p:spTree>
    <p:extLst>
      <p:ext uri="{BB962C8B-B14F-4D97-AF65-F5344CB8AC3E}">
        <p14:creationId xmlns:p14="http://schemas.microsoft.com/office/powerpoint/2010/main" val="2249483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Both</a:t>
            </a:r>
            <a:r>
              <a:rPr lang="en-US" baseline="0" dirty="0" smtClean="0"/>
              <a:t> the Resource id URL and the version-specific URL are used on many places of the REST spec and resource content (References!). They are always used consistently in this form.</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44</a:t>
            </a:fld>
            <a:endParaRPr lang="en-US"/>
          </a:p>
        </p:txBody>
      </p:sp>
    </p:spTree>
    <p:extLst>
      <p:ext uri="{BB962C8B-B14F-4D97-AF65-F5344CB8AC3E}">
        <p14:creationId xmlns:p14="http://schemas.microsoft.com/office/powerpoint/2010/main" val="4225082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 that you</a:t>
            </a:r>
            <a:r>
              <a:rPr lang="en-US" baseline="0" dirty="0" smtClean="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45</a:t>
            </a:fld>
            <a:endParaRPr lang="en-US"/>
          </a:p>
        </p:txBody>
      </p:sp>
    </p:spTree>
    <p:extLst>
      <p:ext uri="{BB962C8B-B14F-4D97-AF65-F5344CB8AC3E}">
        <p14:creationId xmlns:p14="http://schemas.microsoft.com/office/powerpoint/2010/main" val="1543339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pitchFamily="34" charset="0"/>
              <a:buChar char="•"/>
            </a:pPr>
            <a:r>
              <a:rPr lang="en-US" dirty="0" smtClean="0"/>
              <a:t>You can retrieve any patient using a GET on the patient’s id, which is just an </a:t>
            </a:r>
            <a:r>
              <a:rPr lang="en-US" dirty="0" err="1" smtClean="0"/>
              <a:t>url</a:t>
            </a:r>
            <a:r>
              <a:rPr lang="en-US" baseline="0" dirty="0" smtClean="0"/>
              <a:t> on the server: /</a:t>
            </a:r>
            <a:r>
              <a:rPr lang="en-US" baseline="0" dirty="0" err="1" smtClean="0"/>
              <a:t>fhir</a:t>
            </a:r>
            <a:r>
              <a:rPr lang="en-US" baseline="0" dirty="0" smtClean="0"/>
              <a:t>/Patient/&lt;id&gt;</a:t>
            </a:r>
          </a:p>
          <a:p>
            <a:pPr marL="171428" indent="-171428">
              <a:buFont typeface="Arial" pitchFamily="34" charset="0"/>
              <a:buChar char="•"/>
            </a:pPr>
            <a:r>
              <a:rPr lang="en-US" baseline="0" dirty="0" smtClean="0"/>
              <a:t>We have our own MIME-type: “application/</a:t>
            </a:r>
            <a:r>
              <a:rPr lang="en-US" baseline="0" dirty="0" err="1" smtClean="0"/>
              <a:t>xml+fhir</a:t>
            </a:r>
            <a:r>
              <a:rPr lang="en-US" baseline="0" dirty="0" smtClean="0"/>
              <a:t>” and “application/</a:t>
            </a:r>
            <a:r>
              <a:rPr lang="en-US" baseline="0" dirty="0" err="1" smtClean="0"/>
              <a:t>json+fhir</a:t>
            </a:r>
            <a:r>
              <a:rPr lang="en-US" baseline="0" dirty="0" smtClean="0"/>
              <a:t>”</a:t>
            </a:r>
          </a:p>
          <a:p>
            <a:pPr marL="171428" indent="-171428">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E592D5FE-85CA-40E6-8273-48A5F35DE016}" type="slidenum">
              <a:rPr lang="en-US" smtClean="0"/>
              <a:pPr/>
              <a:t>46</a:t>
            </a:fld>
            <a:endParaRPr lang="en-US"/>
          </a:p>
        </p:txBody>
      </p:sp>
    </p:spTree>
    <p:extLst>
      <p:ext uri="{BB962C8B-B14F-4D97-AF65-F5344CB8AC3E}">
        <p14:creationId xmlns:p14="http://schemas.microsoft.com/office/powerpoint/2010/main" val="132682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r>
              <a:rPr lang="en-US" noProof="0" dirty="0" smtClean="0"/>
              <a:t>No context conduction: </a:t>
            </a:r>
            <a:r>
              <a:rPr lang="en-US" dirty="0"/>
              <a:t>if a </a:t>
            </a:r>
            <a:r>
              <a:rPr lang="en-US" dirty="0">
                <a:hlinkClick r:id="rId3"/>
              </a:rPr>
              <a:t>Condition</a:t>
            </a:r>
            <a:r>
              <a:rPr lang="en-US" dirty="0"/>
              <a:t> resource references a particular </a:t>
            </a:r>
            <a:r>
              <a:rPr lang="en-US" dirty="0">
                <a:hlinkClick r:id="rId4"/>
              </a:rPr>
              <a:t>Patient</a:t>
            </a:r>
            <a:r>
              <a:rPr lang="en-US" dirty="0"/>
              <a:t> as it's subject, and it links to a </a:t>
            </a:r>
            <a:r>
              <a:rPr lang="en-US" dirty="0">
                <a:hlinkClick r:id="rId5"/>
              </a:rPr>
              <a:t>Procedure</a:t>
            </a:r>
            <a:r>
              <a:rPr lang="en-US" dirty="0"/>
              <a:t> resource as it's cause, there is no automatic rule or implication that the procedure has the same patient as it's subject.</a:t>
            </a:r>
            <a:endParaRPr lang="en-US" noProof="0"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a:t>
            </a:fld>
            <a:endParaRPr lang="en-US"/>
          </a:p>
        </p:txBody>
      </p:sp>
    </p:spTree>
    <p:extLst>
      <p:ext uri="{BB962C8B-B14F-4D97-AF65-F5344CB8AC3E}">
        <p14:creationId xmlns:p14="http://schemas.microsoft.com/office/powerpoint/2010/main" val="1712894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52</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0:50:00-1:30:00 (40 minutes)</a:t>
            </a:r>
            <a:endParaRPr lang="en-US" dirty="0"/>
          </a:p>
        </p:txBody>
      </p:sp>
    </p:spTree>
    <p:extLst>
      <p:ext uri="{BB962C8B-B14F-4D97-AF65-F5344CB8AC3E}">
        <p14:creationId xmlns:p14="http://schemas.microsoft.com/office/powerpoint/2010/main" val="3012831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 our</a:t>
            </a:r>
            <a:r>
              <a:rPr lang="en-US" baseline="0" dirty="0" smtClean="0"/>
              <a:t> previous section on REST we saw how we mapped this metadata to HTTP headers, but in a query result, we need to find a way to map this to a list, Atom</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2117322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Note that the id of the resource</a:t>
            </a:r>
            <a:r>
              <a:rPr lang="en-US" baseline="0" dirty="0" smtClean="0"/>
              <a:t> is kept outside the resource itself</a:t>
            </a:r>
          </a:p>
          <a:p>
            <a:pPr marL="171450" indent="-171450">
              <a:buFontTx/>
              <a:buChar char="-"/>
            </a:pPr>
            <a:r>
              <a:rPr lang="en-US" baseline="0" dirty="0" smtClean="0"/>
              <a:t>Atom has 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56</a:t>
            </a:fld>
            <a:endParaRPr lang="en-US"/>
          </a:p>
        </p:txBody>
      </p:sp>
    </p:spTree>
    <p:extLst>
      <p:ext uri="{BB962C8B-B14F-4D97-AF65-F5344CB8AC3E}">
        <p14:creationId xmlns:p14="http://schemas.microsoft.com/office/powerpoint/2010/main" val="2094219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See how the resource meta-data is mapped to equivalent Atom members</a:t>
            </a:r>
          </a:p>
          <a:p>
            <a:pPr marL="171450" indent="-171450">
              <a:buFont typeface="Arial" charset="0"/>
              <a:buChar char="•"/>
            </a:pPr>
            <a:r>
              <a:rPr lang="en-US" baseline="0" dirty="0" smtClean="0"/>
              <a:t>Author is required by atom, so you’ll have to keep track who authored the resource, which might well be the user that </a:t>
            </a:r>
            <a:r>
              <a:rPr lang="en-US" baseline="0" dirty="0" err="1" smtClean="0"/>
              <a:t>POSTed</a:t>
            </a:r>
            <a:r>
              <a:rPr lang="en-US" baseline="0" dirty="0" smtClean="0"/>
              <a:t> it to your </a:t>
            </a:r>
            <a:r>
              <a:rPr lang="en-US" baseline="0" dirty="0" err="1" smtClean="0"/>
              <a:t>RESTful</a:t>
            </a:r>
            <a:r>
              <a:rPr lang="en-US" baseline="0" dirty="0" smtClean="0"/>
              <a:t> endpoint</a:t>
            </a:r>
          </a:p>
          <a:p>
            <a:pPr marL="171450" indent="-171450">
              <a:buFont typeface="Arial" charset="0"/>
              <a:buChar char="•"/>
            </a:pPr>
            <a:r>
              <a:rPr lang="en-US" baseline="0" dirty="0" smtClean="0"/>
              <a:t>Summary is optional, but it is easy to fill it with the Resource’s &lt;text&gt; (human readable narrative), so Feed readers have a way to display the contents of a resource. Yes, this means the summary is present twice in the entry.</a:t>
            </a:r>
          </a:p>
          <a:p>
            <a:pPr marL="171450" indent="-171450">
              <a:buFont typeface="Arial" charset="0"/>
              <a:buChar char="•"/>
            </a:pPr>
            <a:r>
              <a:rPr lang="en-US" baseline="0" dirty="0" smtClean="0"/>
              <a:t>All elements you see here are Atom spec, </a:t>
            </a:r>
            <a:r>
              <a:rPr lang="en-US" i="1" baseline="0" dirty="0" smtClean="0"/>
              <a:t>not</a:t>
            </a:r>
            <a:r>
              <a:rPr lang="en-US" i="0" baseline="0" dirty="0" smtClean="0"/>
              <a:t> FHIR</a:t>
            </a:r>
            <a:endParaRPr lang="en-US" baseline="0" dirty="0" smtClean="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58</a:t>
            </a:fld>
            <a:endParaRPr lang="en-US"/>
          </a:p>
        </p:txBody>
      </p:sp>
    </p:spTree>
    <p:extLst>
      <p:ext uri="{BB962C8B-B14F-4D97-AF65-F5344CB8AC3E}">
        <p14:creationId xmlns:p14="http://schemas.microsoft.com/office/powerpoint/2010/main" val="3194185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59</a:t>
            </a:fld>
            <a:endParaRPr lang="en-US"/>
          </a:p>
        </p:txBody>
      </p:sp>
    </p:spTree>
    <p:extLst>
      <p:ext uri="{BB962C8B-B14F-4D97-AF65-F5344CB8AC3E}">
        <p14:creationId xmlns:p14="http://schemas.microsoft.com/office/powerpoint/2010/main" val="2691308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60</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1:30:00-1:50:00 (20 minutes)</a:t>
            </a:r>
            <a:endParaRPr lang="en-US" dirty="0"/>
          </a:p>
        </p:txBody>
      </p:sp>
    </p:spTree>
    <p:extLst>
      <p:ext uri="{BB962C8B-B14F-4D97-AF65-F5344CB8AC3E}">
        <p14:creationId xmlns:p14="http://schemas.microsoft.com/office/powerpoint/2010/main" val="4106318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63</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1:50:00-2:00:00 (10 minutes)</a:t>
            </a:r>
          </a:p>
          <a:p>
            <a:endParaRPr lang="en-US" dirty="0" smtClean="0"/>
          </a:p>
          <a:p>
            <a:endParaRPr lang="en-US" dirty="0"/>
          </a:p>
        </p:txBody>
      </p:sp>
    </p:spTree>
    <p:extLst>
      <p:ext uri="{BB962C8B-B14F-4D97-AF65-F5344CB8AC3E}">
        <p14:creationId xmlns:p14="http://schemas.microsoft.com/office/powerpoint/2010/main" val="2848467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nl-NL" dirty="0"/>
          </a:p>
        </p:txBody>
      </p:sp>
      <p:sp>
        <p:nvSpPr>
          <p:cNvPr id="4" name="Date Placeholder 3"/>
          <p:cNvSpPr>
            <a:spLocks noGrp="1"/>
          </p:cNvSpPr>
          <p:nvPr>
            <p:ph type="dt" idx="10"/>
          </p:nvPr>
        </p:nvSpPr>
        <p:spPr/>
        <p:txBody>
          <a:bodyPr/>
          <a:lstStyle/>
          <a:p>
            <a:r>
              <a:rPr lang="nl-NL" smtClean="0"/>
              <a:t>25-6-2010</a:t>
            </a:r>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16844DE-39AC-45D5-92A8-262EC95D3BAB}" type="slidenum">
              <a:rPr lang="nl-NL" smtClean="0"/>
              <a:t>67</a:t>
            </a:fld>
            <a:endParaRPr lang="nl-NL"/>
          </a:p>
        </p:txBody>
      </p:sp>
    </p:spTree>
    <p:extLst>
      <p:ext uri="{BB962C8B-B14F-4D97-AF65-F5344CB8AC3E}">
        <p14:creationId xmlns:p14="http://schemas.microsoft.com/office/powerpoint/2010/main" val="3036894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71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40:00-50:00 (10 minutes)</a:t>
            </a:r>
            <a:endParaRPr lang="en-US" dirty="0"/>
          </a:p>
        </p:txBody>
      </p:sp>
    </p:spTree>
    <p:extLst>
      <p:ext uri="{BB962C8B-B14F-4D97-AF65-F5344CB8AC3E}">
        <p14:creationId xmlns:p14="http://schemas.microsoft.com/office/powerpoint/2010/main" val="3648748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73</a:t>
            </a:fld>
            <a:endParaRPr lang="en-CA" dirty="0"/>
          </a:p>
        </p:txBody>
      </p:sp>
    </p:spTree>
    <p:extLst>
      <p:ext uri="{BB962C8B-B14F-4D97-AF65-F5344CB8AC3E}">
        <p14:creationId xmlns:p14="http://schemas.microsoft.com/office/powerpoint/2010/main" val="83495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pPr marL="171428" indent="-171428">
              <a:buFontTx/>
              <a:buChar char="-"/>
            </a:pPr>
            <a:r>
              <a:rPr lang="en-US" baseline="0" smtClean="0"/>
              <a:t>Medication Dispense </a:t>
            </a:r>
            <a:r>
              <a:rPr lang="en-US" baseline="0" dirty="0" smtClean="0"/>
              <a:t>– the Resource root</a:t>
            </a:r>
          </a:p>
          <a:p>
            <a:pPr marL="171428" indent="-171428">
              <a:buFontTx/>
              <a:buChar char="-"/>
            </a:pPr>
            <a:r>
              <a:rPr lang="en-US" baseline="0" dirty="0" smtClean="0"/>
              <a:t>Dispense &amp; Substitution are components within Medication Dispense</a:t>
            </a:r>
          </a:p>
          <a:p>
            <a:pPr marL="171428" indent="-171428">
              <a:buFontTx/>
              <a:buChar char="-"/>
            </a:pPr>
            <a:r>
              <a:rPr lang="en-US" baseline="0" dirty="0" smtClean="0"/>
              <a:t>Use of non-primitive “</a:t>
            </a:r>
            <a:r>
              <a:rPr lang="en-US" baseline="0" dirty="0" err="1" smtClean="0"/>
              <a:t>datatypes</a:t>
            </a:r>
            <a:r>
              <a:rPr lang="en-US" baseline="0" dirty="0" smtClean="0"/>
              <a:t>” / “value types”</a:t>
            </a:r>
          </a:p>
        </p:txBody>
      </p:sp>
    </p:spTree>
    <p:extLst>
      <p:ext uri="{BB962C8B-B14F-4D97-AF65-F5344CB8AC3E}">
        <p14:creationId xmlns:p14="http://schemas.microsoft.com/office/powerpoint/2010/main" val="2892822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l-NL" dirty="0" err="1" smtClean="0"/>
              <a:t>References</a:t>
            </a:r>
            <a:r>
              <a:rPr lang="nl-NL" baseline="0" dirty="0" smtClean="0"/>
              <a:t> </a:t>
            </a:r>
            <a:r>
              <a:rPr lang="nl-NL" baseline="0" dirty="0" err="1" smtClean="0"/>
              <a:t>between</a:t>
            </a:r>
            <a:r>
              <a:rPr lang="nl-NL" baseline="0" dirty="0" smtClean="0"/>
              <a:t> resources are </a:t>
            </a:r>
            <a:r>
              <a:rPr lang="nl-NL" baseline="0" dirty="0" err="1" smtClean="0"/>
              <a:t>not</a:t>
            </a:r>
            <a:r>
              <a:rPr lang="nl-NL" baseline="0" dirty="0" smtClean="0"/>
              <a:t> </a:t>
            </a:r>
            <a:r>
              <a:rPr lang="nl-NL" baseline="0" dirty="0" err="1" smtClean="0"/>
              <a:t>by</a:t>
            </a:r>
            <a:r>
              <a:rPr lang="nl-NL" baseline="0" dirty="0" smtClean="0"/>
              <a:t> “business </a:t>
            </a:r>
            <a:r>
              <a:rPr lang="nl-NL" baseline="0" dirty="0" err="1" smtClean="0"/>
              <a:t>key</a:t>
            </a:r>
            <a:r>
              <a:rPr lang="nl-NL" baseline="0" dirty="0" smtClean="0"/>
              <a:t>”, </a:t>
            </a:r>
            <a:r>
              <a:rPr lang="nl-NL" baseline="0" dirty="0" err="1" smtClean="0"/>
              <a:t>it</a:t>
            </a:r>
            <a:r>
              <a:rPr lang="nl-NL" dirty="0" smtClean="0"/>
              <a:t> is *</a:t>
            </a:r>
            <a:r>
              <a:rPr lang="nl-NL" dirty="0" err="1" smtClean="0"/>
              <a:t>not</a:t>
            </a:r>
            <a:r>
              <a:rPr lang="nl-NL" dirty="0" smtClean="0"/>
              <a:t>* the </a:t>
            </a:r>
            <a:r>
              <a:rPr lang="nl-NL" dirty="0" err="1" smtClean="0"/>
              <a:t>patient</a:t>
            </a:r>
            <a:r>
              <a:rPr lang="nl-NL" dirty="0" smtClean="0"/>
              <a:t> </a:t>
            </a:r>
            <a:r>
              <a:rPr lang="nl-NL" dirty="0" err="1" smtClean="0"/>
              <a:t>id</a:t>
            </a:r>
            <a:r>
              <a:rPr lang="nl-NL" dirty="0" smtClean="0"/>
              <a:t>, </a:t>
            </a:r>
            <a:r>
              <a:rPr lang="nl-NL" dirty="0" err="1" smtClean="0"/>
              <a:t>it’s</a:t>
            </a:r>
            <a:r>
              <a:rPr lang="nl-NL" dirty="0" smtClean="0"/>
              <a:t> a REST URI!</a:t>
            </a:r>
          </a:p>
          <a:p>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10</a:t>
            </a:fld>
            <a:endParaRPr lang="en-US"/>
          </a:p>
        </p:txBody>
      </p:sp>
    </p:spTree>
    <p:extLst>
      <p:ext uri="{BB962C8B-B14F-4D97-AF65-F5344CB8AC3E}">
        <p14:creationId xmlns:p14="http://schemas.microsoft.com/office/powerpoint/2010/main" val="411724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r>
              <a:rPr lang="en-US" dirty="0" smtClean="0"/>
              <a:t>Resource</a:t>
            </a:r>
            <a:r>
              <a:rPr lang="en-US" baseline="0" dirty="0" smtClean="0"/>
              <a:t> Id’s (=URLs) are infrastructural id’s, they differ from “business” identifier.</a:t>
            </a:r>
          </a:p>
          <a:p>
            <a:pPr marL="171428" indent="-171428">
              <a:buFont typeface="Arial" charset="0"/>
              <a:buChar char="•"/>
            </a:pPr>
            <a:r>
              <a:rPr lang="en-US" baseline="0" dirty="0" smtClean="0"/>
              <a:t>Many Resources also have business identifiers, they are explicitly modeled, like </a:t>
            </a:r>
            <a:r>
              <a:rPr lang="en-US" baseline="0" dirty="0" err="1" smtClean="0"/>
              <a:t>Patient.identifier</a:t>
            </a:r>
            <a:r>
              <a:rPr lang="en-US" baseline="0" dirty="0" smtClean="0"/>
              <a:t> (even more than one identifier possible!)</a:t>
            </a:r>
          </a:p>
          <a:p>
            <a:pPr marL="171428" indent="-171428">
              <a:buFont typeface="Arial" charset="0"/>
              <a:buChar char="•"/>
            </a:pPr>
            <a:r>
              <a:rPr lang="en-US" baseline="0" dirty="0" smtClean="0"/>
              <a:t>Business identifiers are completely separate from technical resource id’s</a:t>
            </a: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13</a:t>
            </a:fld>
            <a:endParaRPr lang="en-US"/>
          </a:p>
        </p:txBody>
      </p:sp>
    </p:spTree>
    <p:extLst>
      <p:ext uri="{BB962C8B-B14F-4D97-AF65-F5344CB8AC3E}">
        <p14:creationId xmlns:p14="http://schemas.microsoft.com/office/powerpoint/2010/main" val="216459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defTabSz="914281">
              <a:buFont typeface="Arial" charset="0"/>
              <a:buChar char="•"/>
              <a:defRPr/>
            </a:pPr>
            <a:r>
              <a:rPr lang="en-US" dirty="0" smtClean="0"/>
              <a:t>This is not only the URL you use to retrieve the resource, it’s also its id.</a:t>
            </a:r>
          </a:p>
          <a:p>
            <a:pPr marL="171428" indent="-171428" defTabSz="914281">
              <a:buFont typeface="Arial" charset="0"/>
              <a:buChar char="•"/>
              <a:defRPr/>
            </a:pPr>
            <a:r>
              <a:rPr lang="en-US" dirty="0" smtClean="0"/>
              <a:t>All URL’s in FHIR are</a:t>
            </a:r>
            <a:r>
              <a:rPr lang="en-US" baseline="0" dirty="0" smtClean="0"/>
              <a:t> case-sensitive (and so is the id)</a:t>
            </a:r>
          </a:p>
          <a:p>
            <a:pPr marL="171428" indent="-171428" defTabSz="914281">
              <a:buFont typeface="Arial" charset="0"/>
              <a:buChar char="•"/>
              <a:defRPr/>
            </a:pPr>
            <a:r>
              <a:rPr lang="en-US" baseline="0" dirty="0" smtClean="0"/>
              <a:t>It is *metadata*, you won’t find this in the Resource’s definition</a:t>
            </a:r>
          </a:p>
          <a:p>
            <a:pPr marL="171428" indent="-171428" defTabSz="914281">
              <a:buFont typeface="Arial" charset="0"/>
              <a:buChar char="•"/>
              <a:defRPr/>
            </a:pPr>
            <a:endParaRPr lang="en-US" baseline="0" dirty="0" smtClean="0"/>
          </a:p>
          <a:p>
            <a:pPr marL="171428" indent="-171428" defTabSz="914281">
              <a:buFont typeface="Arial" charset="0"/>
              <a:buChar char="•"/>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230027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Tx/>
              <a:buChar char="-"/>
            </a:pPr>
            <a:r>
              <a:rPr lang="en-US" dirty="0" smtClean="0"/>
              <a:t>Only the Resources are user-definable, other types are “built-in”</a:t>
            </a:r>
          </a:p>
          <a:p>
            <a:pPr marL="171428" indent="-171428">
              <a:buFontTx/>
              <a:buChar char="-"/>
            </a:pPr>
            <a:r>
              <a:rPr lang="en-US" dirty="0" smtClean="0"/>
              <a:t>Derived primitives are patterns -&gt; validation consists of </a:t>
            </a:r>
            <a:r>
              <a:rPr lang="en-US" dirty="0" err="1" smtClean="0"/>
              <a:t>regexp</a:t>
            </a:r>
            <a:r>
              <a:rPr lang="en-US" dirty="0" smtClean="0"/>
              <a:t> matching</a:t>
            </a:r>
          </a:p>
          <a:p>
            <a:pPr marL="171428" indent="-171428">
              <a:buFontTx/>
              <a:buChar char="-"/>
            </a:pPr>
            <a:r>
              <a:rPr lang="en-US" dirty="0" smtClean="0"/>
              <a:t>Constrained types are</a:t>
            </a:r>
            <a:r>
              <a:rPr lang="en-US" baseline="0" dirty="0" smtClean="0"/>
              <a:t> defined using invariants (OCL, </a:t>
            </a:r>
            <a:r>
              <a:rPr lang="en-US" baseline="0" dirty="0" err="1" smtClean="0"/>
              <a:t>Xpath</a:t>
            </a:r>
            <a:r>
              <a:rPr lang="en-US" baseline="0" dirty="0" smtClean="0"/>
              <a:t>, prose) -&gt; validation using </a:t>
            </a:r>
            <a:r>
              <a:rPr lang="en-US" baseline="0" dirty="0" err="1" smtClean="0"/>
              <a:t>schematron</a:t>
            </a:r>
            <a:r>
              <a:rPr lang="en-US" baseline="0" dirty="0" smtClean="0"/>
              <a:t>, code</a:t>
            </a:r>
          </a:p>
          <a:p>
            <a:pPr marL="171428" indent="-171428">
              <a:buFontTx/>
              <a:buChar char="-"/>
            </a:pPr>
            <a:r>
              <a:rPr lang="en-US" dirty="0" smtClean="0"/>
              <a:t>Narrative and Extension are both ONLY used in Resources</a:t>
            </a:r>
          </a:p>
          <a:p>
            <a:pPr marL="171428" indent="-171428">
              <a:buFontTx/>
              <a:buChar char="-"/>
            </a:pPr>
            <a:r>
              <a:rPr lang="en-US" dirty="0" smtClean="0"/>
              <a:t>Resources can use both (derived) primitives and composite </a:t>
            </a:r>
            <a:r>
              <a:rPr lang="en-US" dirty="0" err="1" smtClean="0"/>
              <a:t>datatypes</a:t>
            </a:r>
            <a:r>
              <a:rPr lang="en-US" dirty="0" smtClean="0"/>
              <a:t> in its definitions</a:t>
            </a:r>
          </a:p>
          <a:p>
            <a:pPr marL="171428" indent="-171428">
              <a:buFontTx/>
              <a:buChar char="-"/>
            </a:pPr>
            <a:r>
              <a:rPr lang="en-US" dirty="0" smtClean="0"/>
              <a:t>Infrastructural types need special</a:t>
            </a:r>
            <a:r>
              <a:rPr lang="en-US" baseline="0" dirty="0" smtClean="0"/>
              <a:t> handling, not general-purpose types</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16</a:t>
            </a:fld>
            <a:endParaRPr lang="en-US"/>
          </a:p>
        </p:txBody>
      </p:sp>
    </p:spTree>
    <p:extLst>
      <p:ext uri="{BB962C8B-B14F-4D97-AF65-F5344CB8AC3E}">
        <p14:creationId xmlns:p14="http://schemas.microsoft.com/office/powerpoint/2010/main" val="104332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a:t>
            </a:r>
            <a:r>
              <a:rPr lang="en-US" baseline="0" dirty="0" smtClean="0"/>
              <a:t> lexical rendering for these primitives in Xml is the same as in JSON (maybe this should go in the serialization section)</a:t>
            </a:r>
          </a:p>
          <a:p>
            <a:pPr marL="171450" indent="-171450">
              <a:buFontTx/>
              <a:buChar char="-"/>
            </a:pPr>
            <a:r>
              <a:rPr lang="en-US" baseline="0" dirty="0" smtClean="0"/>
              <a:t>Expressing the allowed values in terms of XSD primitives brings in more variability then we would like. E.g. “0” and “1” are valid for </a:t>
            </a:r>
            <a:r>
              <a:rPr lang="en-US" baseline="0" dirty="0" err="1" smtClean="0"/>
              <a:t>xs:boolean</a:t>
            </a:r>
            <a:r>
              <a:rPr lang="en-US" baseline="0" dirty="0" smtClean="0"/>
              <a:t>.  “+000004”, “4”, “+4” are all valid decimals.</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17</a:t>
            </a:fld>
            <a:endParaRPr lang="en-US"/>
          </a:p>
        </p:txBody>
      </p:sp>
    </p:spTree>
    <p:extLst>
      <p:ext uri="{BB962C8B-B14F-4D97-AF65-F5344CB8AC3E}">
        <p14:creationId xmlns:p14="http://schemas.microsoft.com/office/powerpoint/2010/main" val="2110331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 xmlns:a14="http://schemas.microsoft.com/office/drawing/2010/main">
                  <a:solidFill>
                    <a:schemeClr val="tx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 2014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0424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08" y="6501342"/>
            <a:ext cx="1613164" cy="192021"/>
          </a:xfrm>
          <a:prstGeom prst="rect">
            <a:avLst/>
          </a:prstGeom>
        </p:spPr>
        <p:txBody>
          <a:bodyPr/>
          <a:lstStyle/>
          <a:p>
            <a:fld id="{60DF3849-E887-4193-B76F-9C51765F958D}" type="datetimeFigureOut">
              <a:rPr lang="nl-NL" smtClean="0"/>
              <a:t>18-11-2014</a:t>
            </a:fld>
            <a:endParaRPr lang="nl-NL"/>
          </a:p>
        </p:txBody>
      </p:sp>
      <p:sp>
        <p:nvSpPr>
          <p:cNvPr id="3" name="Footer Placeholder 2"/>
          <p:cNvSpPr>
            <a:spLocks noGrp="1"/>
          </p:cNvSpPr>
          <p:nvPr>
            <p:ph type="ftr" sz="quarter" idx="11"/>
          </p:nvPr>
        </p:nvSpPr>
        <p:spPr>
          <a:xfrm>
            <a:off x="1619672" y="6501342"/>
            <a:ext cx="6192688" cy="192021"/>
          </a:xfrm>
          <a:prstGeom prst="rect">
            <a:avLst/>
          </a:prstGeom>
        </p:spPr>
        <p:txBody>
          <a:bodyPr/>
          <a:lstStyle/>
          <a:p>
            <a:endParaRPr lang="nl-NL"/>
          </a:p>
        </p:txBody>
      </p:sp>
      <p:sp>
        <p:nvSpPr>
          <p:cNvPr id="4" name="Slide Number Placeholder 3"/>
          <p:cNvSpPr>
            <a:spLocks noGrp="1"/>
          </p:cNvSpPr>
          <p:nvPr>
            <p:ph type="sldNum" sz="quarter" idx="12"/>
          </p:nvPr>
        </p:nvSpPr>
        <p:spPr>
          <a:xfrm>
            <a:off x="7812360" y="6501342"/>
            <a:ext cx="1306488" cy="192021"/>
          </a:xfrm>
          <a:prstGeom prst="rect">
            <a:avLst/>
          </a:prstGeom>
        </p:spPr>
        <p:txBody>
          <a:bodyPr/>
          <a:lstStyle/>
          <a:p>
            <a:fld id="{8698377B-874B-4DB7-8057-E4552B93344F}" type="slidenum">
              <a:rPr lang="nl-NL" smtClean="0"/>
              <a:t>‹#›</a:t>
            </a:fld>
            <a:endParaRPr lang="nl-NL"/>
          </a:p>
        </p:txBody>
      </p:sp>
    </p:spTree>
    <p:extLst>
      <p:ext uri="{BB962C8B-B14F-4D97-AF65-F5344CB8AC3E}">
        <p14:creationId xmlns:p14="http://schemas.microsoft.com/office/powerpoint/2010/main" val="3494312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a:xfrm>
            <a:off x="381000" y="1828800"/>
            <a:ext cx="8382000" cy="4480520"/>
          </a:xfrm>
        </p:spPr>
        <p:txBody>
          <a:bodyPr/>
          <a:lstStyle>
            <a:lvl1pPr marL="0" indent="0">
              <a:buNone/>
              <a:defRPr sz="1400">
                <a:latin typeface="Consolas" pitchFamily="49" charset="0"/>
                <a:cs typeface="Consolas" pitchFamily="49" charset="0"/>
              </a:defRPr>
            </a:lvl1pPr>
            <a:lvl2pPr marL="457200" indent="0">
              <a:buNone/>
              <a:defRPr sz="1400">
                <a:latin typeface="Consolas" pitchFamily="49" charset="0"/>
                <a:cs typeface="Consolas" pitchFamily="49" charset="0"/>
              </a:defRPr>
            </a:lvl2pPr>
            <a:lvl3pPr marL="914400" indent="0">
              <a:buNone/>
              <a:defRPr sz="1400">
                <a:latin typeface="Consolas" pitchFamily="49" charset="0"/>
                <a:cs typeface="Consolas" pitchFamily="49" charset="0"/>
              </a:defRPr>
            </a:lvl3pPr>
            <a:lvl4pPr marL="1371600" indent="0">
              <a:buNone/>
              <a:defRPr sz="1400">
                <a:latin typeface="Consolas" pitchFamily="49" charset="0"/>
                <a:cs typeface="Consolas" pitchFamily="49" charset="0"/>
              </a:defRPr>
            </a:lvl4pPr>
            <a:lvl5pPr marL="1828800" indent="0">
              <a:buNone/>
              <a:defRPr sz="1400">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740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2014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9" name="Picture 8"/>
          <p:cNvPicPr>
            <a:picLocks noChangeAspect="1"/>
          </p:cNvPicPr>
          <p:nvPr userDrawn="1"/>
        </p:nvPicPr>
        <p:blipFill rotWithShape="1">
          <a:blip r:embed="rId11">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hyperlink" Target="http://www.hl7.org/implement/standards/fhir/datatypes.html"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4.wmf"/><Relationship Id="rId1" Type="http://schemas.openxmlformats.org/officeDocument/2006/relationships/slideLayout" Target="../slideLayouts/slideLayout8.xml"/><Relationship Id="rId5" Type="http://schemas.microsoft.com/office/2007/relationships/hdphoto" Target="../media/hdphoto2.wdp"/><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http://server.org/fhir/Binary/"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wiki.hl7.org/index.php?title=FHIR"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FHIR</a:t>
            </a:r>
            <a:endParaRPr lang="en-AU" dirty="0"/>
          </a:p>
        </p:txBody>
      </p:sp>
      <p:sp>
        <p:nvSpPr>
          <p:cNvPr id="3" name="Subtitle 2"/>
          <p:cNvSpPr>
            <a:spLocks noGrp="1"/>
          </p:cNvSpPr>
          <p:nvPr>
            <p:ph type="subTitle" idx="1"/>
          </p:nvPr>
        </p:nvSpPr>
        <p:spPr/>
        <p:txBody>
          <a:bodyPr/>
          <a:lstStyle/>
          <a:p>
            <a:r>
              <a:rPr lang="en-AU" dirty="0" smtClean="0"/>
              <a:t>Ewout Kramer</a:t>
            </a:r>
            <a:endParaRPr lang="en-AU" dirty="0" smtClean="0"/>
          </a:p>
          <a:p>
            <a:r>
              <a:rPr lang="en-AU" dirty="0" smtClean="0"/>
              <a:t>FHIR Developer Days</a:t>
            </a:r>
          </a:p>
          <a:p>
            <a:r>
              <a:rPr lang="en-AU" dirty="0" smtClean="0"/>
              <a:t>November </a:t>
            </a:r>
            <a:r>
              <a:rPr lang="en-AU" dirty="0" smtClean="0"/>
              <a:t>24th</a:t>
            </a:r>
            <a:r>
              <a:rPr lang="en-AU" dirty="0" smtClean="0"/>
              <a:t>, </a:t>
            </a:r>
            <a:r>
              <a:rPr lang="en-AU" dirty="0" smtClean="0"/>
              <a:t>2014</a:t>
            </a:r>
            <a:endParaRPr lang="en-AU"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27855" y="740701"/>
            <a:ext cx="5650261" cy="5715000"/>
            <a:chOff x="227855" y="555526"/>
            <a:chExt cx="5650261" cy="428625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55526"/>
              <a:ext cx="47625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227855" y="555526"/>
              <a:ext cx="1600944" cy="1426369"/>
              <a:chOff x="4272827" y="3176791"/>
              <a:chExt cx="1600944" cy="1901825"/>
            </a:xfrm>
            <a:effectLst>
              <a:glow rad="63500">
                <a:schemeClr val="accent1">
                  <a:satMod val="175000"/>
                  <a:alpha val="40000"/>
                </a:schemeClr>
              </a:glow>
              <a:outerShdw blurRad="50800" dist="38100" dir="2700000" algn="tl" rotWithShape="0">
                <a:prstClr val="black">
                  <a:alpha val="40000"/>
                </a:prstClr>
              </a:outerShdw>
            </a:effectLst>
          </p:grpSpPr>
          <p:pic>
            <p:nvPicPr>
              <p:cNvPr id="10" name="Picture 7" descr="C:\Users\office\AppData\Local\Microsoft\Windows\Temporary Internet Files\Content.IE5\ENHGUKDG\MC900318996[1].wmf"/>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4133871" y="3338716"/>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272827" y="3563652"/>
                <a:ext cx="1296145" cy="1077218"/>
              </a:xfrm>
              <a:prstGeom prst="rect">
                <a:avLst/>
              </a:prstGeom>
              <a:noFill/>
            </p:spPr>
            <p:txBody>
              <a:bodyPr wrap="square" rtlCol="0">
                <a:spAutoFit/>
              </a:bodyPr>
              <a:lstStyle/>
              <a:p>
                <a:pPr algn="ctr"/>
                <a:r>
                  <a:rPr lang="en-US" dirty="0" smtClean="0">
                    <a:solidFill>
                      <a:schemeClr val="bg1"/>
                    </a:solidFill>
                  </a:rPr>
                  <a:t>Diagnostic</a:t>
                </a:r>
              </a:p>
              <a:p>
                <a:pPr algn="ctr"/>
                <a:endParaRPr lang="en-US" sz="1400" dirty="0" smtClean="0">
                  <a:solidFill>
                    <a:schemeClr val="bg1"/>
                  </a:solidFill>
                </a:endParaRPr>
              </a:p>
              <a:p>
                <a:pPr algn="ctr"/>
                <a:endParaRPr lang="en-US" sz="1400" dirty="0">
                  <a:solidFill>
                    <a:schemeClr val="bg1"/>
                  </a:solidFill>
                </a:endParaRPr>
              </a:p>
              <a:p>
                <a:pPr algn="ctr"/>
                <a:r>
                  <a:rPr lang="en-US" dirty="0" smtClean="0">
                    <a:solidFill>
                      <a:schemeClr val="bg1"/>
                    </a:solidFill>
                  </a:rPr>
                  <a:t>Report</a:t>
                </a:r>
                <a:endParaRPr lang="en-CA" dirty="0">
                  <a:solidFill>
                    <a:schemeClr val="bg1"/>
                  </a:solidFill>
                </a:endParaRPr>
              </a:p>
            </p:txBody>
          </p:sp>
        </p:grpSp>
      </p:grpSp>
      <p:grpSp>
        <p:nvGrpSpPr>
          <p:cNvPr id="25" name="Group 24"/>
          <p:cNvGrpSpPr/>
          <p:nvPr/>
        </p:nvGrpSpPr>
        <p:grpSpPr>
          <a:xfrm>
            <a:off x="4572000" y="2904884"/>
            <a:ext cx="3951338" cy="1577975"/>
            <a:chOff x="4572000" y="2178663"/>
            <a:chExt cx="3951338" cy="1183481"/>
          </a:xfrm>
        </p:grpSpPr>
        <p:cxnSp>
          <p:nvCxnSpPr>
            <p:cNvPr id="7" name="Straight Arrow Connector 6"/>
            <p:cNvCxnSpPr/>
            <p:nvPr/>
          </p:nvCxnSpPr>
          <p:spPr>
            <a:xfrm flipH="1" flipV="1">
              <a:off x="4572000" y="2178663"/>
              <a:ext cx="2016224" cy="321079"/>
            </a:xfrm>
            <a:prstGeom prst="straightConnector1">
              <a:avLst/>
            </a:prstGeom>
            <a:ln>
              <a:solidFill>
                <a:srgbClr val="C00000"/>
              </a:solidFill>
              <a:tailEnd type="arrow"/>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6621513" y="2178663"/>
              <a:ext cx="1901825" cy="1183481"/>
              <a:chOff x="3923928" y="5013176"/>
              <a:chExt cx="1901825" cy="1577975"/>
            </a:xfrm>
          </p:grpSpPr>
          <p:pic>
            <p:nvPicPr>
              <p:cNvPr id="13" name="Picture 7" descr="C:\Users\office\AppData\Local\Microsoft\Windows\Temporary Internet Files\Content.IE5\ENHGUKDG\MC90031899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69568" y="5517232"/>
                <a:ext cx="1410543" cy="800219"/>
              </a:xfrm>
              <a:prstGeom prst="rect">
                <a:avLst/>
              </a:prstGeom>
              <a:noFill/>
            </p:spPr>
            <p:txBody>
              <a:bodyPr wrap="square" rtlCol="0">
                <a:spAutoFit/>
              </a:bodyPr>
              <a:lstStyle/>
              <a:p>
                <a:pPr algn="ctr"/>
                <a:r>
                  <a:rPr lang="en-US" dirty="0" smtClean="0">
                    <a:solidFill>
                      <a:schemeClr val="bg1"/>
                    </a:solidFill>
                  </a:rPr>
                  <a:t>Practitioner</a:t>
                </a:r>
              </a:p>
              <a:p>
                <a:endParaRPr lang="en-US" sz="1400" dirty="0" smtClean="0">
                  <a:solidFill>
                    <a:schemeClr val="bg1"/>
                  </a:solidFill>
                </a:endParaRPr>
              </a:p>
              <a:p>
                <a:endParaRPr lang="en-US" sz="1400" dirty="0">
                  <a:solidFill>
                    <a:schemeClr val="bg1"/>
                  </a:solidFill>
                </a:endParaRPr>
              </a:p>
            </p:txBody>
          </p:sp>
        </p:grpSp>
      </p:grpSp>
      <p:grpSp>
        <p:nvGrpSpPr>
          <p:cNvPr id="24" name="Group 23"/>
          <p:cNvGrpSpPr/>
          <p:nvPr/>
        </p:nvGrpSpPr>
        <p:grpSpPr>
          <a:xfrm>
            <a:off x="4788024" y="1090214"/>
            <a:ext cx="3735314" cy="1577975"/>
            <a:chOff x="4788024" y="817660"/>
            <a:chExt cx="3735314" cy="1183481"/>
          </a:xfrm>
        </p:grpSpPr>
        <p:cxnSp>
          <p:nvCxnSpPr>
            <p:cNvPr id="5" name="Straight Arrow Connector 4"/>
            <p:cNvCxnSpPr/>
            <p:nvPr/>
          </p:nvCxnSpPr>
          <p:spPr>
            <a:xfrm flipH="1">
              <a:off x="4788024" y="1491630"/>
              <a:ext cx="1944216" cy="445972"/>
            </a:xfrm>
            <a:prstGeom prst="straightConnector1">
              <a:avLst/>
            </a:prstGeom>
            <a:ln>
              <a:solidFill>
                <a:srgbClr val="C00000"/>
              </a:solidFill>
              <a:tailEnd type="arrow"/>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621513" y="817660"/>
              <a:ext cx="1901825" cy="1183481"/>
              <a:chOff x="2267744" y="3284984"/>
              <a:chExt cx="1901825" cy="1577975"/>
            </a:xfrm>
          </p:grpSpPr>
          <p:pic>
            <p:nvPicPr>
              <p:cNvPr id="17" name="Picture 7" descr="C:\Users\office\AppData\Local\Microsoft\Windows\Temporary Internet Files\Content.IE5\ENHGUKDG\MC90031899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2267744" y="3284984"/>
                <a:ext cx="1901825" cy="1577975"/>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714600" y="3750941"/>
                <a:ext cx="1008112" cy="800219"/>
              </a:xfrm>
              <a:prstGeom prst="rect">
                <a:avLst/>
              </a:prstGeom>
              <a:noFill/>
            </p:spPr>
            <p:txBody>
              <a:bodyPr wrap="square" rtlCol="0">
                <a:spAutoFit/>
              </a:bodyPr>
              <a:lstStyle/>
              <a:p>
                <a:pPr algn="ctr"/>
                <a:r>
                  <a:rPr lang="en-US" dirty="0" smtClean="0">
                    <a:solidFill>
                      <a:schemeClr val="bg1"/>
                    </a:solidFill>
                  </a:rPr>
                  <a:t>Patient</a:t>
                </a:r>
              </a:p>
              <a:p>
                <a:pPr algn="ctr"/>
                <a:endParaRPr lang="en-US" sz="1400" dirty="0" smtClean="0">
                  <a:solidFill>
                    <a:schemeClr val="bg1"/>
                  </a:solidFill>
                </a:endParaRPr>
              </a:p>
              <a:p>
                <a:pPr algn="ctr"/>
                <a:endParaRPr lang="en-US" sz="1400" dirty="0">
                  <a:solidFill>
                    <a:schemeClr val="bg1"/>
                  </a:solidFill>
                </a:endParaRPr>
              </a:p>
            </p:txBody>
          </p:sp>
        </p:grpSp>
      </p:grpSp>
      <p:grpSp>
        <p:nvGrpSpPr>
          <p:cNvPr id="26" name="Group 25"/>
          <p:cNvGrpSpPr/>
          <p:nvPr/>
        </p:nvGrpSpPr>
        <p:grpSpPr>
          <a:xfrm>
            <a:off x="3496866" y="4677139"/>
            <a:ext cx="4780830" cy="1577975"/>
            <a:chOff x="3496866" y="3507854"/>
            <a:chExt cx="4780830" cy="1183481"/>
          </a:xfrm>
        </p:grpSpPr>
        <p:grpSp>
          <p:nvGrpSpPr>
            <p:cNvPr id="19" name="Group 18"/>
            <p:cNvGrpSpPr/>
            <p:nvPr/>
          </p:nvGrpSpPr>
          <p:grpSpPr>
            <a:xfrm>
              <a:off x="6375871" y="3507854"/>
              <a:ext cx="1901825" cy="1183481"/>
              <a:chOff x="3895115" y="1724725"/>
              <a:chExt cx="1901825" cy="1577975"/>
            </a:xfrm>
          </p:grpSpPr>
          <p:pic>
            <p:nvPicPr>
              <p:cNvPr id="20" name="Picture 7" descr="C:\Users\office\AppData\Local\Microsoft\Windows\Temporary Internet Files\Content.IE5\ENHGUKDG\MC900318996[1].wmf"/>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3895115" y="1724725"/>
                <a:ext cx="1901825" cy="1577975"/>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107469" y="2457786"/>
                <a:ext cx="1473446" cy="800219"/>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a:r>
                  <a:rPr lang="en-US" dirty="0" smtClean="0">
                    <a:solidFill>
                      <a:schemeClr val="bg1"/>
                    </a:solidFill>
                  </a:rPr>
                  <a:t>Observation</a:t>
                </a:r>
              </a:p>
              <a:p>
                <a:pPr algn="ctr"/>
                <a:endParaRPr lang="en-US" sz="1400" dirty="0" smtClean="0">
                  <a:solidFill>
                    <a:schemeClr val="bg1"/>
                  </a:solidFill>
                </a:endParaRPr>
              </a:p>
              <a:p>
                <a:pPr algn="ctr"/>
                <a:endParaRPr lang="en-US" sz="1400" dirty="0">
                  <a:solidFill>
                    <a:schemeClr val="bg1"/>
                  </a:solidFill>
                </a:endParaRPr>
              </a:p>
            </p:txBody>
          </p:sp>
        </p:grpSp>
        <p:cxnSp>
          <p:nvCxnSpPr>
            <p:cNvPr id="22" name="Straight Arrow Connector 21"/>
            <p:cNvCxnSpPr/>
            <p:nvPr/>
          </p:nvCxnSpPr>
          <p:spPr>
            <a:xfrm flipH="1" flipV="1">
              <a:off x="3496866" y="3579862"/>
              <a:ext cx="2879004" cy="519733"/>
            </a:xfrm>
            <a:prstGeom prst="straightConnector1">
              <a:avLst/>
            </a:prstGeom>
            <a:ln>
              <a:solidFill>
                <a:srgbClr val="C00000"/>
              </a:solidFill>
              <a:tailEnd type="arrow"/>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64097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2057342"/>
            <a:ext cx="8081214" cy="37338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nl-NL" dirty="0" smtClean="0"/>
              <a:t>Resource Reference</a:t>
            </a:r>
            <a:endParaRPr lang="nl-NL" dirty="0"/>
          </a:p>
        </p:txBody>
      </p:sp>
      <p:cxnSp>
        <p:nvCxnSpPr>
          <p:cNvPr id="6" name="Straight Arrow Connector 5"/>
          <p:cNvCxnSpPr/>
          <p:nvPr/>
        </p:nvCxnSpPr>
        <p:spPr bwMode="auto">
          <a:xfrm flipH="1">
            <a:off x="4419600" y="2980184"/>
            <a:ext cx="1656184" cy="144016"/>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bwMode="auto">
          <a:xfrm flipH="1">
            <a:off x="5544108" y="3191869"/>
            <a:ext cx="1542492" cy="618131"/>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3126733" y="1688068"/>
            <a:ext cx="3672800" cy="369332"/>
          </a:xfrm>
          <a:prstGeom prst="rect">
            <a:avLst/>
          </a:prstGeom>
          <a:noFill/>
        </p:spPr>
        <p:txBody>
          <a:bodyPr wrap="none" rtlCol="0">
            <a:spAutoFit/>
          </a:bodyPr>
          <a:lstStyle/>
          <a:p>
            <a:r>
              <a:rPr lang="nl-NL" dirty="0" err="1" smtClean="0"/>
              <a:t>Example</a:t>
            </a:r>
            <a:r>
              <a:rPr lang="nl-NL" dirty="0" smtClean="0"/>
              <a:t>: part of </a:t>
            </a:r>
            <a:r>
              <a:rPr lang="nl-NL" dirty="0" err="1" smtClean="0"/>
              <a:t>DiagnosticReport</a:t>
            </a:r>
            <a:endParaRPr lang="nl-NL" dirty="0"/>
          </a:p>
        </p:txBody>
      </p:sp>
    </p:spTree>
    <p:extLst>
      <p:ext uri="{BB962C8B-B14F-4D97-AF65-F5344CB8AC3E}">
        <p14:creationId xmlns:p14="http://schemas.microsoft.com/office/powerpoint/2010/main" val="1882055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for references</a:t>
            </a:r>
            <a:endParaRPr lang="en-AU" dirty="0"/>
          </a:p>
        </p:txBody>
      </p:sp>
      <p:sp>
        <p:nvSpPr>
          <p:cNvPr id="3" name="Content Placeholder 2"/>
          <p:cNvSpPr>
            <a:spLocks noGrp="1"/>
          </p:cNvSpPr>
          <p:nvPr>
            <p:ph sz="quarter" idx="1"/>
          </p:nvPr>
        </p:nvSpPr>
        <p:spPr/>
        <p:txBody>
          <a:bodyPr/>
          <a:lstStyle/>
          <a:p>
            <a:r>
              <a:rPr lang="en-AU" sz="2600" dirty="0" smtClean="0"/>
              <a:t>References can be relative or absolute</a:t>
            </a:r>
          </a:p>
          <a:p>
            <a:r>
              <a:rPr lang="en-AU" sz="2600" dirty="0" smtClean="0"/>
              <a:t>References don’t have to be to the same server</a:t>
            </a:r>
          </a:p>
          <a:p>
            <a:r>
              <a:rPr lang="en-AU" sz="2600" dirty="0" smtClean="0"/>
              <a:t>Server does not have to enforce integrity</a:t>
            </a:r>
          </a:p>
          <a:p>
            <a:pPr lvl="1"/>
            <a:r>
              <a:rPr lang="en-AU" sz="2100" dirty="0" smtClean="0"/>
              <a:t>Clients need to cater for broken links</a:t>
            </a:r>
          </a:p>
          <a:p>
            <a:r>
              <a:rPr lang="en-AU" sz="2600" dirty="0" smtClean="0"/>
              <a:t>Targets can be ‘contained’ in the resource:</a:t>
            </a:r>
          </a:p>
          <a:p>
            <a:endParaRPr lang="en-AU" sz="2600" dirty="0"/>
          </a:p>
        </p:txBody>
      </p:sp>
      <p:sp>
        <p:nvSpPr>
          <p:cNvPr id="4" name="Slide Number Placeholder 3"/>
          <p:cNvSpPr>
            <a:spLocks noGrp="1"/>
          </p:cNvSpPr>
          <p:nvPr>
            <p:ph type="sldNum" sz="quarter" idx="4"/>
          </p:nvPr>
        </p:nvSpPr>
        <p:spPr>
          <a:xfrm>
            <a:off x="179388" y="6303963"/>
            <a:ext cx="720725" cy="220662"/>
          </a:xfrm>
        </p:spPr>
        <p:txBody>
          <a:bodyPr/>
          <a:lstStyle/>
          <a:p>
            <a:fld id="{7BA541E5-6822-8543-9807-26155EA309BB}" type="slidenum">
              <a:rPr lang="en-US" smtClean="0"/>
              <a:pPr/>
              <a:t>12</a:t>
            </a:fld>
            <a:endParaRPr lang="en-US" dirty="0"/>
          </a:p>
        </p:txBody>
      </p:sp>
      <p:sp>
        <p:nvSpPr>
          <p:cNvPr id="7" name="Content Placeholder 2"/>
          <p:cNvSpPr txBox="1">
            <a:spLocks/>
          </p:cNvSpPr>
          <p:nvPr/>
        </p:nvSpPr>
        <p:spPr bwMode="auto">
          <a:xfrm>
            <a:off x="755576" y="4149080"/>
            <a:ext cx="7621693" cy="23083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73050" indent="-273050" algn="l" rtl="0" eaLnBrk="0" fontAlgn="base" hangingPunct="0">
              <a:lnSpc>
                <a:spcPct val="90000"/>
              </a:lnSpc>
              <a:spcBef>
                <a:spcPct val="30000"/>
              </a:spcBef>
              <a:spcAft>
                <a:spcPct val="0"/>
              </a:spcAft>
              <a:buClr>
                <a:schemeClr val="accent1"/>
              </a:buClr>
              <a:buSzPct val="85000"/>
              <a:buFont typeface="Wingdings 2" charset="2"/>
              <a:buChar char=""/>
              <a:defRPr sz="2600" b="1" kern="1200">
                <a:solidFill>
                  <a:schemeClr val="tx1"/>
                </a:solidFill>
                <a:latin typeface="Franklin Gothic Book" charset="0"/>
                <a:ea typeface="ＭＳ Ｐゴシック" charset="-128"/>
                <a:cs typeface="ＭＳ Ｐゴシック" charset="-128"/>
              </a:defRPr>
            </a:lvl1pPr>
            <a:lvl2pPr marL="547688" indent="-228600" algn="l" rtl="0" eaLnBrk="0" fontAlgn="base" hangingPunct="0">
              <a:lnSpc>
                <a:spcPct val="90000"/>
              </a:lnSpc>
              <a:spcBef>
                <a:spcPct val="30000"/>
              </a:spcBef>
              <a:spcAft>
                <a:spcPct val="0"/>
              </a:spcAft>
              <a:buClr>
                <a:schemeClr val="accent2"/>
              </a:buClr>
              <a:buSzPct val="85000"/>
              <a:buFont typeface="Wingdings 2" charset="2"/>
              <a:buChar char=""/>
              <a:defRPr sz="2400" b="1" kern="1200">
                <a:solidFill>
                  <a:schemeClr val="tx1"/>
                </a:solidFill>
                <a:latin typeface="Franklin Gothic Book" charset="0"/>
                <a:ea typeface="ＭＳ Ｐゴシック" charset="-128"/>
                <a:cs typeface="+mn-cs"/>
              </a:defRPr>
            </a:lvl2pPr>
            <a:lvl3pPr marL="822325" indent="-228600" algn="l" rtl="0" eaLnBrk="0" fontAlgn="base" hangingPunct="0">
              <a:lnSpc>
                <a:spcPct val="90000"/>
              </a:lnSpc>
              <a:spcBef>
                <a:spcPct val="30000"/>
              </a:spcBef>
              <a:spcAft>
                <a:spcPct val="0"/>
              </a:spcAft>
              <a:buClr>
                <a:srgbClr val="CBADAB"/>
              </a:buClr>
              <a:buSzPct val="85000"/>
              <a:buFont typeface="Wingdings 2" charset="2"/>
              <a:buChar char=""/>
              <a:defRPr sz="2000" b="1" kern="1200">
                <a:solidFill>
                  <a:schemeClr val="tx1"/>
                </a:solidFill>
                <a:latin typeface="Franklin Gothic Book" charset="0"/>
                <a:ea typeface="ＭＳ Ｐゴシック" charset="-128"/>
                <a:cs typeface="+mn-cs"/>
              </a:defRPr>
            </a:lvl3pPr>
            <a:lvl4pPr marL="1096963" indent="-228600" algn="l" rtl="0" eaLnBrk="0" fontAlgn="base" hangingPunct="0">
              <a:lnSpc>
                <a:spcPct val="90000"/>
              </a:lnSpc>
              <a:spcBef>
                <a:spcPct val="30000"/>
              </a:spcBef>
              <a:spcAft>
                <a:spcPct val="0"/>
              </a:spcAft>
              <a:buClr>
                <a:srgbClr val="A28E6A"/>
              </a:buClr>
              <a:buSzPct val="80000"/>
              <a:buFont typeface="Wingdings 2" charset="2"/>
              <a:buChar char=""/>
              <a:defRPr sz="2000" b="1" kern="1200">
                <a:solidFill>
                  <a:schemeClr val="tx1"/>
                </a:solidFill>
                <a:latin typeface="Franklin Gothic Book" charset="0"/>
                <a:ea typeface="ＭＳ Ｐゴシック" charset="-128"/>
                <a:cs typeface="+mn-cs"/>
              </a:defRPr>
            </a:lvl4pPr>
            <a:lvl5pPr marL="1371600" indent="-228600" algn="l" rtl="0" eaLnBrk="0" fontAlgn="base" hangingPunct="0">
              <a:lnSpc>
                <a:spcPct val="90000"/>
              </a:lnSpc>
              <a:spcBef>
                <a:spcPct val="30000"/>
              </a:spcBef>
              <a:spcAft>
                <a:spcPct val="0"/>
              </a:spcAft>
              <a:buClr>
                <a:srgbClr val="A28E6A"/>
              </a:buClr>
              <a:buChar char="o"/>
              <a:defRPr sz="2000" b="1" kern="1200">
                <a:solidFill>
                  <a:schemeClr val="tx1"/>
                </a:solidFill>
                <a:latin typeface="Franklin Gothic Book" charset="0"/>
                <a:ea typeface="ＭＳ Ｐゴシック" charset="-128"/>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00000"/>
              </a:lnSpc>
              <a:spcBef>
                <a:spcPts val="0"/>
              </a:spcBef>
              <a:buFont typeface="Wingdings 2" charset="2"/>
              <a:buNone/>
            </a:pPr>
            <a:r>
              <a:rPr lang="en-AU" sz="1800" b="0" dirty="0" smtClean="0">
                <a:latin typeface="Courier New" panose="02070309020205020404" pitchFamily="49" charset="0"/>
              </a:rPr>
              <a:t>&lt;Procedure </a:t>
            </a:r>
            <a:r>
              <a:rPr lang="en-AU" sz="1800" b="0" dirty="0" err="1" smtClean="0">
                <a:latin typeface="Courier New" panose="02070309020205020404" pitchFamily="49" charset="0"/>
              </a:rPr>
              <a:t>xmlns</a:t>
            </a:r>
            <a:r>
              <a:rPr lang="en-AU" sz="1800" b="0" dirty="0" smtClean="0">
                <a:latin typeface="Courier New" panose="02070309020205020404" pitchFamily="49" charset="0"/>
              </a:rPr>
              <a:t>="http://hl7.org/</a:t>
            </a:r>
            <a:r>
              <a:rPr lang="en-AU" sz="1800" b="0" dirty="0" err="1" smtClean="0">
                <a:latin typeface="Courier New" panose="02070309020205020404" pitchFamily="49" charset="0"/>
              </a:rPr>
              <a:t>fhir</a:t>
            </a:r>
            <a:r>
              <a:rPr lang="en-AU" sz="1800" b="0" dirty="0" smtClean="0">
                <a:latin typeface="Courier New" panose="02070309020205020404" pitchFamily="49" charset="0"/>
              </a:rPr>
              <a:t>"&gt;</a:t>
            </a:r>
          </a:p>
          <a:p>
            <a:pPr marL="0" indent="0">
              <a:lnSpc>
                <a:spcPct val="100000"/>
              </a:lnSpc>
              <a:spcBef>
                <a:spcPts val="0"/>
              </a:spcBef>
              <a:buFont typeface="Wingdings 2" charset="2"/>
              <a:buNone/>
            </a:pPr>
            <a:r>
              <a:rPr lang="en-AU" sz="1800" b="0" dirty="0">
                <a:latin typeface="Courier New" panose="02070309020205020404" pitchFamily="49" charset="0"/>
              </a:rPr>
              <a:t> </a:t>
            </a:r>
            <a:r>
              <a:rPr lang="en-AU" sz="1800" b="0" dirty="0" smtClean="0">
                <a:latin typeface="Courier New" panose="02070309020205020404" pitchFamily="49" charset="0"/>
              </a:rPr>
              <a:t> &lt;contained&gt;</a:t>
            </a:r>
          </a:p>
          <a:p>
            <a:pPr marL="0" indent="0">
              <a:lnSpc>
                <a:spcPct val="100000"/>
              </a:lnSpc>
              <a:spcBef>
                <a:spcPts val="0"/>
              </a:spcBef>
              <a:buFont typeface="Wingdings 2" charset="2"/>
              <a:buNone/>
            </a:pPr>
            <a:r>
              <a:rPr lang="en-AU" sz="1800" b="0" dirty="0">
                <a:latin typeface="Courier New" panose="02070309020205020404" pitchFamily="49" charset="0"/>
              </a:rPr>
              <a:t> </a:t>
            </a:r>
            <a:r>
              <a:rPr lang="en-AU" sz="1800" b="0" dirty="0" smtClean="0">
                <a:latin typeface="Courier New" panose="02070309020205020404" pitchFamily="49" charset="0"/>
              </a:rPr>
              <a:t>   &lt;Patient id="pat"&gt;</a:t>
            </a:r>
          </a:p>
          <a:p>
            <a:pPr marL="0" indent="0">
              <a:lnSpc>
                <a:spcPct val="100000"/>
              </a:lnSpc>
              <a:spcBef>
                <a:spcPts val="0"/>
              </a:spcBef>
              <a:buFont typeface="Wingdings 2" charset="2"/>
              <a:buNone/>
            </a:pPr>
            <a:r>
              <a:rPr lang="en-AU" sz="1800" b="0" dirty="0">
                <a:latin typeface="Courier New" panose="02070309020205020404" pitchFamily="49" charset="0"/>
              </a:rPr>
              <a:t> </a:t>
            </a:r>
            <a:r>
              <a:rPr lang="en-AU" sz="1800" b="0" dirty="0" smtClean="0">
                <a:latin typeface="Courier New" panose="02070309020205020404" pitchFamily="49" charset="0"/>
              </a:rPr>
              <a:t>   &lt;/Patient&gt;</a:t>
            </a:r>
          </a:p>
          <a:p>
            <a:pPr marL="0" indent="0">
              <a:lnSpc>
                <a:spcPct val="100000"/>
              </a:lnSpc>
              <a:spcBef>
                <a:spcPts val="0"/>
              </a:spcBef>
              <a:buFont typeface="Wingdings 2" charset="2"/>
              <a:buNone/>
            </a:pPr>
            <a:r>
              <a:rPr lang="en-AU" sz="1800" b="0" dirty="0">
                <a:latin typeface="Courier New" panose="02070309020205020404" pitchFamily="49" charset="0"/>
              </a:rPr>
              <a:t> </a:t>
            </a:r>
            <a:r>
              <a:rPr lang="en-AU" sz="1800" b="0" dirty="0" smtClean="0">
                <a:latin typeface="Courier New" panose="02070309020205020404" pitchFamily="49" charset="0"/>
              </a:rPr>
              <a:t> &lt;/contained&gt;</a:t>
            </a:r>
          </a:p>
          <a:p>
            <a:pPr marL="0" indent="0">
              <a:lnSpc>
                <a:spcPct val="100000"/>
              </a:lnSpc>
              <a:spcBef>
                <a:spcPts val="0"/>
              </a:spcBef>
              <a:buFont typeface="Wingdings 2" charset="2"/>
              <a:buNone/>
            </a:pPr>
            <a:r>
              <a:rPr lang="en-AU" sz="1800" b="0" dirty="0">
                <a:latin typeface="Courier New" panose="02070309020205020404" pitchFamily="49" charset="0"/>
              </a:rPr>
              <a:t> </a:t>
            </a:r>
            <a:r>
              <a:rPr lang="en-AU" sz="1800" b="0" dirty="0" smtClean="0">
                <a:latin typeface="Courier New" panose="02070309020205020404" pitchFamily="49" charset="0"/>
              </a:rPr>
              <a:t> &lt;subject&gt;</a:t>
            </a:r>
          </a:p>
          <a:p>
            <a:pPr marL="0" indent="0">
              <a:lnSpc>
                <a:spcPct val="100000"/>
              </a:lnSpc>
              <a:spcBef>
                <a:spcPts val="0"/>
              </a:spcBef>
              <a:buFont typeface="Wingdings 2" charset="2"/>
              <a:buNone/>
            </a:pPr>
            <a:r>
              <a:rPr lang="en-AU" sz="1800" b="0" dirty="0">
                <a:latin typeface="Courier New" panose="02070309020205020404" pitchFamily="49" charset="0"/>
              </a:rPr>
              <a:t> </a:t>
            </a:r>
            <a:r>
              <a:rPr lang="en-AU" sz="1800" b="0" dirty="0" smtClean="0">
                <a:latin typeface="Courier New" panose="02070309020205020404" pitchFamily="49" charset="0"/>
              </a:rPr>
              <a:t>   &lt;reference value="#pat"/&gt;</a:t>
            </a:r>
          </a:p>
          <a:p>
            <a:pPr marL="0" indent="0">
              <a:lnSpc>
                <a:spcPct val="100000"/>
              </a:lnSpc>
              <a:spcBef>
                <a:spcPts val="0"/>
              </a:spcBef>
              <a:buFont typeface="Wingdings 2" charset="2"/>
              <a:buNone/>
            </a:pPr>
            <a:r>
              <a:rPr lang="en-AU" sz="1800" b="0" dirty="0">
                <a:latin typeface="Courier New" panose="02070309020205020404" pitchFamily="49" charset="0"/>
              </a:rPr>
              <a:t> </a:t>
            </a:r>
            <a:r>
              <a:rPr lang="en-AU" sz="1800" b="0" dirty="0" smtClean="0">
                <a:latin typeface="Courier New" panose="02070309020205020404" pitchFamily="49" charset="0"/>
              </a:rPr>
              <a:t> &lt;/subject&gt;</a:t>
            </a:r>
          </a:p>
        </p:txBody>
      </p:sp>
    </p:spTree>
    <p:extLst>
      <p:ext uri="{BB962C8B-B14F-4D97-AF65-F5344CB8AC3E}">
        <p14:creationId xmlns:p14="http://schemas.microsoft.com/office/powerpoint/2010/main" val="401682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“Business” </a:t>
            </a:r>
            <a:r>
              <a:rPr lang="nl-NL" dirty="0" err="1" smtClean="0"/>
              <a:t>identifiers</a:t>
            </a:r>
            <a:endParaRPr lang="nl-NL"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1416"/>
          <a:stretch/>
        </p:blipFill>
        <p:spPr bwMode="auto">
          <a:xfrm>
            <a:off x="323529" y="1957724"/>
            <a:ext cx="4553272" cy="4138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54604" y="1957724"/>
            <a:ext cx="3984596" cy="4062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323528" y="3530898"/>
            <a:ext cx="4464496" cy="330150"/>
          </a:xfrm>
          <a:prstGeom prst="roundRect">
            <a:avLst/>
          </a:prstGeom>
          <a:noFill/>
          <a:ln w="5715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8" name="Rounded Rectangle 7"/>
          <p:cNvSpPr/>
          <p:nvPr/>
        </p:nvSpPr>
        <p:spPr bwMode="auto">
          <a:xfrm>
            <a:off x="4876800" y="2489250"/>
            <a:ext cx="3962400" cy="330150"/>
          </a:xfrm>
          <a:prstGeom prst="roundRect">
            <a:avLst/>
          </a:prstGeom>
          <a:noFill/>
          <a:ln w="5715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95317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7" y="332657"/>
            <a:ext cx="7334577" cy="1152128"/>
          </a:xfrm>
        </p:spPr>
        <p:txBody>
          <a:bodyPr/>
          <a:lstStyle/>
          <a:p>
            <a:r>
              <a:rPr lang="en-US" dirty="0" smtClean="0"/>
              <a:t>A Resource’s identity</a:t>
            </a:r>
            <a:endParaRPr lang="en-US" dirty="0"/>
          </a:p>
        </p:txBody>
      </p:sp>
      <p:sp>
        <p:nvSpPr>
          <p:cNvPr id="3" name="Content Placeholder 2"/>
          <p:cNvSpPr>
            <a:spLocks noGrp="1"/>
          </p:cNvSpPr>
          <p:nvPr>
            <p:ph idx="1"/>
          </p:nvPr>
        </p:nvSpPr>
        <p:spPr/>
        <p:txBody>
          <a:bodyPr/>
          <a:lstStyle/>
          <a:p>
            <a:r>
              <a:rPr lang="en-US" dirty="0" smtClean="0"/>
              <a:t>In fact: an URL</a:t>
            </a:r>
          </a:p>
          <a:p>
            <a:pPr lvl="1"/>
            <a:endParaRPr lang="en-US" dirty="0" smtClean="0"/>
          </a:p>
          <a:p>
            <a:pPr lvl="1"/>
            <a:r>
              <a:rPr lang="en-US" b="1" dirty="0" smtClean="0">
                <a:latin typeface="Courier New" pitchFamily="49" charset="0"/>
                <a:cs typeface="Courier New" pitchFamily="49" charset="0"/>
              </a:rPr>
              <a:t>http://server.org/fhir/Patient/1</a:t>
            </a:r>
            <a:endParaRPr lang="en-US" b="1" dirty="0">
              <a:latin typeface="Courier New" pitchFamily="49" charset="0"/>
              <a:cs typeface="Courier New" pitchFamily="49" charset="0"/>
            </a:endParaRPr>
          </a:p>
        </p:txBody>
      </p:sp>
      <p:sp>
        <p:nvSpPr>
          <p:cNvPr id="6" name="Left Brace 5"/>
          <p:cNvSpPr/>
          <p:nvPr/>
        </p:nvSpPr>
        <p:spPr bwMode="auto">
          <a:xfrm rot="16200000">
            <a:off x="3848102" y="2095500"/>
            <a:ext cx="381000" cy="2895600"/>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3287319" y="3745468"/>
            <a:ext cx="1069524" cy="369332"/>
          </a:xfrm>
          <a:prstGeom prst="rect">
            <a:avLst/>
          </a:prstGeom>
          <a:noFill/>
        </p:spPr>
        <p:txBody>
          <a:bodyPr wrap="none" rtlCol="0">
            <a:spAutoFit/>
          </a:bodyPr>
          <a:lstStyle/>
          <a:p>
            <a:r>
              <a:rPr lang="en-US" dirty="0" smtClean="0"/>
              <a:t>endpoint</a:t>
            </a:r>
            <a:endParaRPr lang="en-US" dirty="0"/>
          </a:p>
        </p:txBody>
      </p:sp>
      <p:sp>
        <p:nvSpPr>
          <p:cNvPr id="8" name="Left Brace 7"/>
          <p:cNvSpPr/>
          <p:nvPr/>
        </p:nvSpPr>
        <p:spPr bwMode="auto">
          <a:xfrm rot="5400000">
            <a:off x="6257258" y="2075786"/>
            <a:ext cx="380999" cy="1430084"/>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Left Brace 8"/>
          <p:cNvSpPr/>
          <p:nvPr/>
        </p:nvSpPr>
        <p:spPr bwMode="auto">
          <a:xfrm rot="16200000">
            <a:off x="7277104" y="3311004"/>
            <a:ext cx="380999" cy="457206"/>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5562600" y="2230995"/>
            <a:ext cx="1582484" cy="369332"/>
          </a:xfrm>
          <a:prstGeom prst="rect">
            <a:avLst/>
          </a:prstGeom>
          <a:noFill/>
        </p:spPr>
        <p:txBody>
          <a:bodyPr wrap="none" rtlCol="0">
            <a:spAutoFit/>
          </a:bodyPr>
          <a:lstStyle/>
          <a:p>
            <a:r>
              <a:rPr lang="en-US" dirty="0" smtClean="0"/>
              <a:t>resource type</a:t>
            </a:r>
            <a:endParaRPr lang="en-US" dirty="0"/>
          </a:p>
        </p:txBody>
      </p:sp>
      <p:sp>
        <p:nvSpPr>
          <p:cNvPr id="11" name="TextBox 10"/>
          <p:cNvSpPr txBox="1"/>
          <p:nvPr/>
        </p:nvSpPr>
        <p:spPr>
          <a:xfrm>
            <a:off x="6858000" y="3745468"/>
            <a:ext cx="1056700" cy="369332"/>
          </a:xfrm>
          <a:prstGeom prst="rect">
            <a:avLst/>
          </a:prstGeom>
          <a:noFill/>
        </p:spPr>
        <p:txBody>
          <a:bodyPr wrap="none" rtlCol="0">
            <a:spAutoFit/>
          </a:bodyPr>
          <a:lstStyle/>
          <a:p>
            <a:r>
              <a:rPr lang="en-US" dirty="0" smtClean="0"/>
              <a:t>identifier</a:t>
            </a:r>
            <a:endParaRPr lang="en-US" dirty="0"/>
          </a:p>
        </p:txBody>
      </p:sp>
      <p:sp>
        <p:nvSpPr>
          <p:cNvPr id="12" name="TextBox 11"/>
          <p:cNvSpPr txBox="1"/>
          <p:nvPr/>
        </p:nvSpPr>
        <p:spPr>
          <a:xfrm>
            <a:off x="762000" y="5029200"/>
            <a:ext cx="6314614" cy="369332"/>
          </a:xfrm>
          <a:prstGeom prst="rect">
            <a:avLst/>
          </a:prstGeom>
          <a:noFill/>
        </p:spPr>
        <p:txBody>
          <a:bodyPr wrap="none" rtlCol="0">
            <a:spAutoFit/>
          </a:bodyPr>
          <a:lstStyle/>
          <a:p>
            <a:r>
              <a:rPr lang="en-US" dirty="0" smtClean="0"/>
              <a:t>Note: This URL resolves to the current version of a resource</a:t>
            </a:r>
            <a:endParaRPr lang="en-US" dirty="0"/>
          </a:p>
        </p:txBody>
      </p:sp>
    </p:spTree>
    <p:extLst>
      <p:ext uri="{BB962C8B-B14F-4D97-AF65-F5344CB8AC3E}">
        <p14:creationId xmlns:p14="http://schemas.microsoft.com/office/powerpoint/2010/main" val="3009866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p:cNvPicPr>
            <a:picLocks noGrp="1" noChangeAspect="1"/>
          </p:cNvPicPr>
          <p:nvPr>
            <p:ph idx="1"/>
          </p:nvPr>
        </p:nvPicPr>
        <p:blipFill rotWithShape="1">
          <a:blip r:embed="rId2">
            <a:clrChange>
              <a:clrFrom>
                <a:srgbClr val="FFE074"/>
              </a:clrFrom>
              <a:clrTo>
                <a:srgbClr val="FFE074">
                  <a:alpha val="0"/>
                </a:srgbClr>
              </a:clrTo>
            </a:clrChang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6183"/>
          <a:stretch/>
        </p:blipFill>
        <p:spPr>
          <a:xfrm>
            <a:off x="152400" y="1741714"/>
            <a:ext cx="8915400" cy="4789715"/>
          </a:xfrm>
        </p:spPr>
      </p:pic>
      <p:sp>
        <p:nvSpPr>
          <p:cNvPr id="31" name="Rounded Rectangle 30"/>
          <p:cNvSpPr/>
          <p:nvPr/>
        </p:nvSpPr>
        <p:spPr bwMode="auto">
          <a:xfrm>
            <a:off x="248080" y="1705335"/>
            <a:ext cx="8667319" cy="4837800"/>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nl-NL" dirty="0" smtClean="0"/>
              <a:t>Resource </a:t>
            </a:r>
            <a:r>
              <a:rPr lang="nl-NL" dirty="0" err="1" smtClean="0"/>
              <a:t>metadata</a:t>
            </a:r>
            <a:endParaRPr lang="nl-NL" dirty="0"/>
          </a:p>
        </p:txBody>
      </p:sp>
      <p:sp>
        <p:nvSpPr>
          <p:cNvPr id="33" name="TextBox 32"/>
          <p:cNvSpPr txBox="1"/>
          <p:nvPr/>
        </p:nvSpPr>
        <p:spPr>
          <a:xfrm>
            <a:off x="2994999" y="2196567"/>
            <a:ext cx="2202365" cy="369332"/>
          </a:xfrm>
          <a:prstGeom prst="rect">
            <a:avLst/>
          </a:prstGeom>
          <a:noFill/>
        </p:spPr>
        <p:txBody>
          <a:bodyPr wrap="square" rtlCol="0">
            <a:spAutoFit/>
          </a:bodyPr>
          <a:lstStyle/>
          <a:p>
            <a:r>
              <a:rPr lang="nl-NL" dirty="0" err="1" smtClean="0"/>
              <a:t>Metadata</a:t>
            </a:r>
            <a:endParaRPr lang="nl-NL" dirty="0"/>
          </a:p>
        </p:txBody>
      </p:sp>
      <p:sp>
        <p:nvSpPr>
          <p:cNvPr id="16" name="TextBox 15"/>
          <p:cNvSpPr txBox="1"/>
          <p:nvPr/>
        </p:nvSpPr>
        <p:spPr>
          <a:xfrm>
            <a:off x="3505200" y="2749735"/>
            <a:ext cx="4980915" cy="1200329"/>
          </a:xfrm>
          <a:prstGeom prst="rect">
            <a:avLst/>
          </a:prstGeom>
          <a:noFill/>
        </p:spPr>
        <p:txBody>
          <a:bodyPr wrap="none" rtlCol="0">
            <a:spAutoFit/>
          </a:bodyPr>
          <a:lstStyle/>
          <a:p>
            <a:r>
              <a:rPr lang="en-US" i="1" dirty="0" smtClean="0"/>
              <a:t>Resource Identities</a:t>
            </a:r>
          </a:p>
          <a:p>
            <a:r>
              <a:rPr lang="en-US" dirty="0" smtClean="0"/>
              <a:t>http://fhir.hl7.org/Patient/23E455A3B</a:t>
            </a:r>
          </a:p>
          <a:p>
            <a:r>
              <a:rPr lang="en-US" dirty="0"/>
              <a:t>http://</a:t>
            </a:r>
            <a:r>
              <a:rPr lang="en-US" dirty="0" smtClean="0"/>
              <a:t>fhir.hl7.org/Patient/23E455A3B/_history/4</a:t>
            </a:r>
            <a:endParaRPr lang="nl-NL" dirty="0"/>
          </a:p>
          <a:p>
            <a:endParaRPr lang="nl-NL" dirty="0"/>
          </a:p>
        </p:txBody>
      </p:sp>
      <p:sp>
        <p:nvSpPr>
          <p:cNvPr id="17" name="TextBox 16"/>
          <p:cNvSpPr txBox="1"/>
          <p:nvPr/>
        </p:nvSpPr>
        <p:spPr>
          <a:xfrm>
            <a:off x="3962400" y="3801069"/>
            <a:ext cx="3114955" cy="646331"/>
          </a:xfrm>
          <a:prstGeom prst="rect">
            <a:avLst/>
          </a:prstGeom>
          <a:noFill/>
        </p:spPr>
        <p:txBody>
          <a:bodyPr wrap="none" rtlCol="0">
            <a:spAutoFit/>
          </a:bodyPr>
          <a:lstStyle/>
          <a:p>
            <a:r>
              <a:rPr lang="en-US" i="1" dirty="0" smtClean="0"/>
              <a:t>Last updated</a:t>
            </a:r>
            <a:endParaRPr lang="en-US" dirty="0" smtClean="0"/>
          </a:p>
          <a:p>
            <a:r>
              <a:rPr lang="en-US" dirty="0" smtClean="0"/>
              <a:t>2013-12-23T23:33:01+01:00</a:t>
            </a:r>
            <a:endParaRPr lang="nl-NL" dirty="0"/>
          </a:p>
        </p:txBody>
      </p:sp>
      <p:sp>
        <p:nvSpPr>
          <p:cNvPr id="18" name="Flowchart: Card 17"/>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hl7.org/fhir/tag/profile</a:t>
            </a:r>
            <a:br>
              <a:rPr lang="nl-NL" sz="1600" i="1" dirty="0" smtClean="0"/>
            </a:br>
            <a:r>
              <a:rPr lang="nl-NL" sz="1600" dirty="0" smtClean="0"/>
              <a:t>http://hl7.org/fhir/Profile/us-core</a:t>
            </a:r>
          </a:p>
        </p:txBody>
      </p:sp>
      <p:sp>
        <p:nvSpPr>
          <p:cNvPr id="19" name="Flowchart: Card 18"/>
          <p:cNvSpPr/>
          <p:nvPr/>
        </p:nvSpPr>
        <p:spPr bwMode="auto">
          <a:xfrm>
            <a:off x="2541814" y="4572000"/>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a:t>
            </a:r>
            <a:br>
              <a:rPr lang="nl-NL" sz="1600" i="1" dirty="0" smtClean="0"/>
            </a:br>
            <a:r>
              <a:rPr lang="nl-NL" sz="1600" dirty="0" smtClean="0"/>
              <a:t>http://example.org/fhir/Status#Test</a:t>
            </a: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928101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FHIR </a:t>
            </a:r>
            <a:r>
              <a:rPr lang="en-US" i="1" dirty="0"/>
              <a:t>Elements</a:t>
            </a:r>
            <a:endParaRPr lang="en-US" dirty="0"/>
          </a:p>
        </p:txBody>
      </p:sp>
      <p:pic>
        <p:nvPicPr>
          <p:cNvPr id="43" name="Content Placeholder 26"/>
          <p:cNvPicPr>
            <a:picLocks noChangeAspect="1"/>
          </p:cNvPicPr>
          <p:nvPr/>
        </p:nvPicPr>
        <p:blipFill rotWithShape="1">
          <a:blip r:embed="rId3">
            <a:clrChange>
              <a:clrFrom>
                <a:srgbClr val="FFE074"/>
              </a:clrFrom>
              <a:clrTo>
                <a:srgbClr val="FFE074">
                  <a:alpha val="0"/>
                </a:srgbClr>
              </a:clrTo>
            </a:clrChang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b="6183"/>
          <a:stretch/>
        </p:blipFill>
        <p:spPr>
          <a:xfrm>
            <a:off x="912839" y="1741714"/>
            <a:ext cx="7139901" cy="4789715"/>
          </a:xfrm>
          <a:prstGeom prst="rect">
            <a:avLst/>
          </a:prstGeom>
        </p:spPr>
      </p:pic>
      <p:sp>
        <p:nvSpPr>
          <p:cNvPr id="44" name="Rounded Rectangle 43"/>
          <p:cNvSpPr/>
          <p:nvPr/>
        </p:nvSpPr>
        <p:spPr bwMode="auto">
          <a:xfrm>
            <a:off x="342900" y="1715400"/>
            <a:ext cx="7696200" cy="4837800"/>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46" name="Rectangle 10"/>
          <p:cNvSpPr/>
          <p:nvPr/>
        </p:nvSpPr>
        <p:spPr bwMode="auto">
          <a:xfrm>
            <a:off x="2819400" y="2743200"/>
            <a:ext cx="3494048" cy="26670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Resource</a:t>
            </a: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7" name="Rectangle 11"/>
          <p:cNvSpPr/>
          <p:nvPr/>
        </p:nvSpPr>
        <p:spPr bwMode="auto">
          <a:xfrm>
            <a:off x="4482790" y="2850066"/>
            <a:ext cx="168197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Narrative</a:t>
            </a:r>
          </a:p>
        </p:txBody>
      </p:sp>
      <p:sp>
        <p:nvSpPr>
          <p:cNvPr id="50" name="Rectangle 14"/>
          <p:cNvSpPr/>
          <p:nvPr/>
        </p:nvSpPr>
        <p:spPr bwMode="auto">
          <a:xfrm>
            <a:off x="2893742" y="4155687"/>
            <a:ext cx="14403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sp>
        <p:nvSpPr>
          <p:cNvPr id="51" name="TextBox 50"/>
          <p:cNvSpPr txBox="1"/>
          <p:nvPr/>
        </p:nvSpPr>
        <p:spPr>
          <a:xfrm>
            <a:off x="3603038" y="2196567"/>
            <a:ext cx="2202365" cy="369332"/>
          </a:xfrm>
          <a:prstGeom prst="rect">
            <a:avLst/>
          </a:prstGeom>
          <a:noFill/>
        </p:spPr>
        <p:txBody>
          <a:bodyPr wrap="square" rtlCol="0">
            <a:spAutoFit/>
          </a:bodyPr>
          <a:lstStyle/>
          <a:p>
            <a:r>
              <a:rPr lang="nl-NL" dirty="0" err="1" smtClean="0"/>
              <a:t>Metadata</a:t>
            </a:r>
            <a:endParaRPr lang="nl-NL" dirty="0"/>
          </a:p>
        </p:txBody>
      </p:sp>
      <p:cxnSp>
        <p:nvCxnSpPr>
          <p:cNvPr id="29" name="Straight Arrow Connector 28"/>
          <p:cNvCxnSpPr/>
          <p:nvPr/>
        </p:nvCxnSpPr>
        <p:spPr bwMode="auto">
          <a:xfrm flipV="1">
            <a:off x="5926539" y="3011091"/>
            <a:ext cx="931461" cy="3729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flipV="1">
            <a:off x="3886200" y="2820590"/>
            <a:ext cx="762000" cy="12180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Rectangle 12"/>
          <p:cNvSpPr/>
          <p:nvPr/>
        </p:nvSpPr>
        <p:spPr bwMode="auto">
          <a:xfrm>
            <a:off x="4482790" y="3700346"/>
            <a:ext cx="1681975" cy="14868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Elements</a:t>
            </a:r>
          </a:p>
        </p:txBody>
      </p:sp>
      <p:sp>
        <p:nvSpPr>
          <p:cNvPr id="49" name="Rectangle 13"/>
          <p:cNvSpPr/>
          <p:nvPr/>
        </p:nvSpPr>
        <p:spPr bwMode="auto">
          <a:xfrm>
            <a:off x="4611918" y="4259068"/>
            <a:ext cx="14041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sp>
        <p:nvSpPr>
          <p:cNvPr id="16" name="Rectangle 15"/>
          <p:cNvSpPr/>
          <p:nvPr/>
        </p:nvSpPr>
        <p:spPr bwMode="auto">
          <a:xfrm>
            <a:off x="4935940" y="4342209"/>
            <a:ext cx="3657600" cy="179784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Primitives</a:t>
            </a:r>
            <a:br>
              <a:rPr kumimoji="0" lang="en-US" sz="1800" b="1" i="0" u="none" strike="noStrike" cap="none" normalizeH="0" baseline="0" dirty="0" smtClean="0">
                <a:ln>
                  <a:noFill/>
                </a:ln>
                <a:solidFill>
                  <a:schemeClr val="tx1"/>
                </a:solidFill>
                <a:effectLst/>
                <a:latin typeface="Arial" charset="0"/>
              </a:rPr>
            </a:br>
            <a:r>
              <a:rPr kumimoji="0" lang="en-US" sz="1400" i="0" u="none" strike="noStrike" cap="none" normalizeH="0" baseline="0" dirty="0" smtClean="0">
                <a:ln>
                  <a:noFill/>
                </a:ln>
                <a:solidFill>
                  <a:schemeClr val="tx1"/>
                </a:solidFill>
                <a:effectLst/>
                <a:latin typeface="Arial" charset="0"/>
              </a:rPr>
              <a:t>(integer, </a:t>
            </a:r>
            <a:r>
              <a:rPr kumimoji="0" lang="en-US" sz="1400" i="0" u="none" strike="noStrike" cap="none" normalizeH="0" baseline="0" dirty="0" err="1" smtClean="0">
                <a:ln>
                  <a:noFill/>
                </a:ln>
                <a:solidFill>
                  <a:schemeClr val="tx1"/>
                </a:solidFill>
                <a:effectLst/>
                <a:latin typeface="Arial" charset="0"/>
              </a:rPr>
              <a:t>boolean</a:t>
            </a:r>
            <a:r>
              <a:rPr kumimoji="0" lang="en-US" sz="1400" i="0" u="none" strike="noStrike" cap="none" normalizeH="0" baseline="0" dirty="0" smtClean="0">
                <a:ln>
                  <a:noFill/>
                </a:ln>
                <a:solidFill>
                  <a:schemeClr val="tx1"/>
                </a:solidFill>
                <a:effectLst/>
                <a:latin typeface="Arial" charset="0"/>
              </a:rPr>
              <a:t>, </a:t>
            </a:r>
          </a:p>
          <a:p>
            <a:pPr marL="0" marR="0" indent="0"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string, instant)</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6917140" y="4763690"/>
            <a:ext cx="1447800" cy="11430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Derived</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Primitives</a:t>
            </a:r>
            <a:endParaRPr kumimoji="0" lang="en-US" sz="1400" b="1" i="0" u="none" strike="noStrike" cap="none" normalizeH="0" baseline="0" dirty="0" smtClean="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solidFill>
                  <a:schemeClr val="tx1"/>
                </a:solidFill>
                <a:latin typeface="Arial" charset="0"/>
              </a:rPr>
              <a:t>(</a:t>
            </a:r>
            <a:r>
              <a:rPr lang="en-US" sz="1400" dirty="0" err="1" smtClean="0">
                <a:solidFill>
                  <a:schemeClr val="tx1"/>
                </a:solidFill>
                <a:latin typeface="Arial" charset="0"/>
              </a:rPr>
              <a:t>oid</a:t>
            </a:r>
            <a:r>
              <a:rPr lang="en-US" sz="1400" dirty="0" smtClean="0">
                <a:solidFill>
                  <a:schemeClr val="tx1"/>
                </a:solidFill>
                <a:latin typeface="Arial" charset="0"/>
              </a:rPr>
              <a:t>, </a:t>
            </a:r>
            <a:r>
              <a:rPr lang="en-US" sz="1400" dirty="0" err="1" smtClean="0">
                <a:solidFill>
                  <a:schemeClr val="tx1"/>
                </a:solidFill>
                <a:latin typeface="Arial" charset="0"/>
              </a:rPr>
              <a:t>uuid</a:t>
            </a:r>
            <a:r>
              <a:rPr lang="en-US" sz="1400" dirty="0" smtClean="0">
                <a:solidFill>
                  <a:schemeClr val="tx1"/>
                </a:solidFill>
                <a:latin typeface="Arial" charset="0"/>
              </a:rPr>
              <a:t>, </a:t>
            </a:r>
            <a:br>
              <a:rPr lang="en-US" sz="1400" dirty="0" smtClean="0">
                <a:solidFill>
                  <a:schemeClr val="tx1"/>
                </a:solidFill>
                <a:latin typeface="Arial" charset="0"/>
              </a:rPr>
            </a:br>
            <a:r>
              <a:rPr lang="en-US" sz="1400" dirty="0" smtClean="0">
                <a:solidFill>
                  <a:schemeClr val="tx1"/>
                </a:solidFill>
                <a:latin typeface="Arial" charset="0"/>
              </a:rPr>
              <a:t>code, id)</a:t>
            </a:r>
            <a:endParaRPr kumimoji="0" lang="en-US" sz="14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a:off x="4648200" y="1791890"/>
            <a:ext cx="4114800" cy="2057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Composite</a:t>
            </a:r>
          </a:p>
          <a:p>
            <a:r>
              <a:rPr kumimoji="0" lang="en-US" sz="1800" b="1" i="0" u="none" strike="noStrike" cap="none" normalizeH="0" dirty="0" err="1" smtClean="0">
                <a:ln>
                  <a:noFill/>
                </a:ln>
                <a:solidFill>
                  <a:schemeClr val="tx1"/>
                </a:solidFill>
                <a:effectLst/>
                <a:latin typeface="Arial" charset="0"/>
              </a:rPr>
              <a:t>Datatypes</a:t>
            </a:r>
            <a:r>
              <a:rPr kumimoji="0" lang="en-US" sz="1800" b="0" i="0" u="none" strike="noStrike" cap="none" normalizeH="0" dirty="0" smtClean="0">
                <a:ln>
                  <a:noFill/>
                </a:ln>
                <a:solidFill>
                  <a:schemeClr val="tx1"/>
                </a:solidFill>
                <a:effectLst/>
                <a:latin typeface="Arial" charset="0"/>
              </a:rPr>
              <a:t/>
            </a:r>
            <a:br>
              <a:rPr kumimoji="0" lang="en-US" sz="1800" b="0" i="0" u="none" strike="noStrike" cap="none" normalizeH="0" dirty="0" smtClean="0">
                <a:ln>
                  <a:noFill/>
                </a:ln>
                <a:solidFill>
                  <a:schemeClr val="tx1"/>
                </a:solidFill>
                <a:effectLst/>
                <a:latin typeface="Arial" charset="0"/>
              </a:rPr>
            </a:br>
            <a:r>
              <a:rPr lang="en-US" sz="1400" dirty="0" smtClean="0">
                <a:solidFill>
                  <a:schemeClr val="tx1"/>
                </a:solidFill>
                <a:latin typeface="Arial" charset="0"/>
              </a:rPr>
              <a:t>(</a:t>
            </a:r>
            <a:r>
              <a:rPr lang="en-US" sz="1400" dirty="0" err="1" smtClean="0">
                <a:solidFill>
                  <a:schemeClr val="tx1"/>
                </a:solidFill>
                <a:latin typeface="Arial" charset="0"/>
              </a:rPr>
              <a:t>HumanName</a:t>
            </a:r>
            <a:r>
              <a:rPr lang="en-US" sz="1400" dirty="0" smtClean="0">
                <a:solidFill>
                  <a:schemeClr val="tx1"/>
                </a:solidFill>
                <a:latin typeface="Arial" charset="0"/>
              </a:rPr>
              <a:t>, </a:t>
            </a:r>
            <a:br>
              <a:rPr lang="en-US" sz="1400" dirty="0" smtClean="0">
                <a:solidFill>
                  <a:schemeClr val="tx1"/>
                </a:solidFill>
                <a:latin typeface="Arial" charset="0"/>
              </a:rPr>
            </a:br>
            <a:r>
              <a:rPr lang="en-US" sz="1400" dirty="0" smtClean="0">
                <a:solidFill>
                  <a:schemeClr val="tx1"/>
                </a:solidFill>
                <a:latin typeface="Arial" charset="0"/>
              </a:rPr>
              <a:t>Quantity, Period,</a:t>
            </a:r>
            <a:br>
              <a:rPr lang="en-US" sz="1400" dirty="0" smtClean="0">
                <a:solidFill>
                  <a:schemeClr val="tx1"/>
                </a:solidFill>
                <a:latin typeface="Arial" charset="0"/>
              </a:rPr>
            </a:br>
            <a:r>
              <a:rPr lang="en-US" sz="1400" dirty="0" smtClean="0">
                <a:solidFill>
                  <a:schemeClr val="tx1"/>
                </a:solidFill>
                <a:latin typeface="Arial" charset="0"/>
              </a:rPr>
              <a:t>Address, Identifier )</a:t>
            </a:r>
            <a:endParaRPr lang="en-US" sz="1400"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1" name="Rectangle 20"/>
          <p:cNvSpPr/>
          <p:nvPr/>
        </p:nvSpPr>
        <p:spPr bwMode="auto">
          <a:xfrm>
            <a:off x="6917140" y="2021058"/>
            <a:ext cx="1600200" cy="1294831"/>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kumimoji="0" lang="en-US" sz="1800" b="1" i="0" u="none" strike="noStrike" cap="none" normalizeH="0" baseline="0" dirty="0" smtClean="0">
                <a:ln>
                  <a:noFill/>
                </a:ln>
                <a:solidFill>
                  <a:schemeClr val="tx1"/>
                </a:solidFill>
                <a:effectLst/>
                <a:latin typeface="Arial" charset="0"/>
              </a:rPr>
              <a:t>Constrained Types</a:t>
            </a:r>
            <a:r>
              <a:rPr kumimoji="0" lang="en-US" sz="1800" b="0" i="0" u="none" strike="noStrike" cap="none" normalizeH="0" baseline="0" dirty="0" smtClean="0">
                <a:ln>
                  <a:noFill/>
                </a:ln>
                <a:solidFill>
                  <a:schemeClr val="tx1"/>
                </a:solidFill>
                <a:effectLst/>
                <a:latin typeface="Arial" charset="0"/>
              </a:rPr>
              <a:t/>
            </a:r>
            <a:br>
              <a:rPr kumimoji="0" lang="en-US" sz="1800" b="0" i="0" u="none" strike="noStrike" cap="none" normalizeH="0" baseline="0" dirty="0" smtClean="0">
                <a:ln>
                  <a:noFill/>
                </a:ln>
                <a:solidFill>
                  <a:schemeClr val="tx1"/>
                </a:solidFill>
                <a:effectLst/>
                <a:latin typeface="Arial" charset="0"/>
              </a:rPr>
            </a:br>
            <a:r>
              <a:rPr lang="en-US" sz="1400" dirty="0">
                <a:solidFill>
                  <a:schemeClr val="tx1"/>
                </a:solidFill>
                <a:latin typeface="Arial" charset="0"/>
              </a:rPr>
              <a:t>(</a:t>
            </a:r>
            <a:r>
              <a:rPr lang="en-US" sz="1400" dirty="0" smtClean="0">
                <a:solidFill>
                  <a:schemeClr val="tx1"/>
                </a:solidFill>
                <a:latin typeface="Arial" charset="0"/>
              </a:rPr>
              <a:t>Quantity: Distance</a:t>
            </a:r>
            <a:r>
              <a:rPr lang="en-US" sz="1400" dirty="0">
                <a:solidFill>
                  <a:schemeClr val="tx1"/>
                </a:solidFill>
                <a:latin typeface="Arial" charset="0"/>
              </a:rPr>
              <a:t>, Count, Duration, Money)</a:t>
            </a:r>
          </a:p>
        </p:txBody>
      </p:sp>
      <p:cxnSp>
        <p:nvCxnSpPr>
          <p:cNvPr id="26" name="Straight Arrow Connector 25"/>
          <p:cNvCxnSpPr>
            <a:stCxn id="19" idx="2"/>
            <a:endCxn id="16" idx="0"/>
          </p:cNvCxnSpPr>
          <p:nvPr/>
        </p:nvCxnSpPr>
        <p:spPr bwMode="auto">
          <a:xfrm>
            <a:off x="6705600" y="3849290"/>
            <a:ext cx="59140" cy="49291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TextBox 30"/>
          <p:cNvSpPr txBox="1"/>
          <p:nvPr/>
        </p:nvSpPr>
        <p:spPr>
          <a:xfrm>
            <a:off x="6764740" y="3860958"/>
            <a:ext cx="556563" cy="369332"/>
          </a:xfrm>
          <a:prstGeom prst="rect">
            <a:avLst/>
          </a:prstGeom>
          <a:noFill/>
        </p:spPr>
        <p:txBody>
          <a:bodyPr wrap="none" rtlCol="0">
            <a:spAutoFit/>
          </a:bodyPr>
          <a:lstStyle/>
          <a:p>
            <a:r>
              <a:rPr lang="nl-NL" dirty="0" err="1" smtClean="0"/>
              <a:t>use</a:t>
            </a:r>
            <a:endParaRPr lang="nl-NL" dirty="0"/>
          </a:p>
        </p:txBody>
      </p:sp>
      <p:cxnSp>
        <p:nvCxnSpPr>
          <p:cNvPr id="32" name="Straight Arrow Connector 31"/>
          <p:cNvCxnSpPr>
            <a:endCxn id="16" idx="1"/>
          </p:cNvCxnSpPr>
          <p:nvPr/>
        </p:nvCxnSpPr>
        <p:spPr bwMode="auto">
          <a:xfrm>
            <a:off x="3886200" y="4038600"/>
            <a:ext cx="1049740" cy="12025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TextBox 32"/>
          <p:cNvSpPr txBox="1"/>
          <p:nvPr/>
        </p:nvSpPr>
        <p:spPr>
          <a:xfrm>
            <a:off x="4091637" y="3200400"/>
            <a:ext cx="556563" cy="369332"/>
          </a:xfrm>
          <a:prstGeom prst="rect">
            <a:avLst/>
          </a:prstGeom>
          <a:noFill/>
        </p:spPr>
        <p:txBody>
          <a:bodyPr wrap="none" rtlCol="0">
            <a:spAutoFit/>
          </a:bodyPr>
          <a:lstStyle/>
          <a:p>
            <a:r>
              <a:rPr lang="nl-NL" dirty="0" err="1" smtClean="0"/>
              <a:t>use</a:t>
            </a:r>
            <a:endParaRPr lang="nl-NL" dirty="0"/>
          </a:p>
        </p:txBody>
      </p:sp>
      <p:sp>
        <p:nvSpPr>
          <p:cNvPr id="34" name="TextBox 33"/>
          <p:cNvSpPr txBox="1"/>
          <p:nvPr/>
        </p:nvSpPr>
        <p:spPr>
          <a:xfrm>
            <a:off x="4320237" y="4572000"/>
            <a:ext cx="556563" cy="369332"/>
          </a:xfrm>
          <a:prstGeom prst="rect">
            <a:avLst/>
          </a:prstGeom>
          <a:noFill/>
        </p:spPr>
        <p:txBody>
          <a:bodyPr wrap="none" rtlCol="0">
            <a:spAutoFit/>
          </a:bodyPr>
          <a:lstStyle/>
          <a:p>
            <a:r>
              <a:rPr lang="nl-NL" dirty="0" err="1" smtClean="0"/>
              <a:t>use</a:t>
            </a:r>
            <a:endParaRPr lang="nl-NL" dirty="0"/>
          </a:p>
        </p:txBody>
      </p:sp>
    </p:spTree>
    <p:extLst>
      <p:ext uri="{BB962C8B-B14F-4D97-AF65-F5344CB8AC3E}">
        <p14:creationId xmlns:p14="http://schemas.microsoft.com/office/powerpoint/2010/main" val="300842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1000" fill="hold"/>
                                        <p:tgtEl>
                                          <p:spTgt spid="46"/>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1000" fill="hold"/>
                                        <p:tgtEl>
                                          <p:spTgt spid="47"/>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1000" fill="hold"/>
                                        <p:tgtEl>
                                          <p:spTgt spid="48"/>
                                        </p:tgtEl>
                                        <p:attrNameLst>
                                          <p:attrName>ppt_x</p:attrName>
                                          <p:attrName>ppt_y</p:attrName>
                                        </p:attrNameLst>
                                      </p:cBhvr>
                                    </p:animMotion>
                                  </p:childTnLst>
                                </p:cTn>
                              </p:par>
                              <p:par>
                                <p:cTn id="11" presetID="35" presetClass="path" presetSubtype="0" accel="50000" decel="50000" fill="hold" grpId="0" nodeType="withEffect">
                                  <p:stCondLst>
                                    <p:cond delay="0"/>
                                  </p:stCondLst>
                                  <p:childTnLst>
                                    <p:animMotion origin="layout" path="M 0 0 L -0.25 0 E" pathEditMode="relative" ptsTypes="">
                                      <p:cBhvr>
                                        <p:cTn id="12" dur="1000" fill="hold"/>
                                        <p:tgtEl>
                                          <p:spTgt spid="49"/>
                                        </p:tgtEl>
                                        <p:attrNameLst>
                                          <p:attrName>ppt_x</p:attrName>
                                          <p:attrName>ppt_y</p:attrName>
                                        </p:attrNameLst>
                                      </p:cBhvr>
                                    </p:animMotion>
                                  </p:childTnLst>
                                </p:cTn>
                              </p:par>
                              <p:par>
                                <p:cTn id="13" presetID="35" presetClass="path" presetSubtype="0" accel="50000" decel="50000" fill="hold" grpId="0" nodeType="withEffect">
                                  <p:stCondLst>
                                    <p:cond delay="0"/>
                                  </p:stCondLst>
                                  <p:childTnLst>
                                    <p:animMotion origin="layout" path="M 0 0 L -0.25 0 E" pathEditMode="relative" ptsTypes="">
                                      <p:cBhvr>
                                        <p:cTn id="14" dur="1000" fill="hold"/>
                                        <p:tgtEl>
                                          <p:spTgt spid="50"/>
                                        </p:tgtEl>
                                        <p:attrNameLst>
                                          <p:attrName>ppt_x</p:attrName>
                                          <p:attrName>ppt_y</p:attrName>
                                        </p:attrNameLst>
                                      </p:cBhvr>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1000" fill="hold"/>
                                        <p:tgtEl>
                                          <p:spTgt spid="43"/>
                                        </p:tgtEl>
                                        <p:attrNameLst>
                                          <p:attrName>ppt_x</p:attrName>
                                          <p:attrName>ppt_y</p:attrName>
                                        </p:attrNameLst>
                                      </p:cBhvr>
                                    </p:animMotion>
                                  </p:childTnLst>
                                </p:cTn>
                              </p:par>
                              <p:par>
                                <p:cTn id="17" presetID="35" presetClass="path" presetSubtype="0" accel="50000" decel="50000" fill="hold" grpId="0" nodeType="withEffect">
                                  <p:stCondLst>
                                    <p:cond delay="0"/>
                                  </p:stCondLst>
                                  <p:childTnLst>
                                    <p:animMotion origin="layout" path="M 0 0 L -0.25 0 E" pathEditMode="relative" ptsTypes="">
                                      <p:cBhvr>
                                        <p:cTn id="18" dur="1000" fill="hold"/>
                                        <p:tgtEl>
                                          <p:spTgt spid="44"/>
                                        </p:tgtEl>
                                        <p:attrNameLst>
                                          <p:attrName>ppt_x</p:attrName>
                                          <p:attrName>ppt_y</p:attrName>
                                        </p:attrNameLst>
                                      </p:cBhvr>
                                    </p:animMotion>
                                  </p:childTnLst>
                                </p:cTn>
                              </p:par>
                              <p:par>
                                <p:cTn id="19" presetID="10" presetClass="exit" presetSubtype="0" fill="hold" grpId="0" nodeType="withEffect">
                                  <p:stCondLst>
                                    <p:cond delay="0"/>
                                  </p:stCondLst>
                                  <p:childTnLst>
                                    <p:animEffect transition="out" filter="fade">
                                      <p:cBhvr>
                                        <p:cTn id="20" dur="500"/>
                                        <p:tgtEl>
                                          <p:spTgt spid="51"/>
                                        </p:tgtEl>
                                      </p:cBhvr>
                                    </p:animEffect>
                                    <p:set>
                                      <p:cBhvr>
                                        <p:cTn id="21" dur="1" fill="hold">
                                          <p:stCondLst>
                                            <p:cond delay="499"/>
                                          </p:stCondLst>
                                        </p:cTn>
                                        <p:tgtEl>
                                          <p:spTgt spid="51"/>
                                        </p:tgtEl>
                                        <p:attrNameLst>
                                          <p:attrName>style.visibility</p:attrName>
                                        </p:attrNameLst>
                                      </p:cBhvr>
                                      <p:to>
                                        <p:strVal val="hidden"/>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9" presetClass="emph" presetSubtype="0" grpId="1" nodeType="withEffect">
                                  <p:stCondLst>
                                    <p:cond delay="0"/>
                                  </p:stCondLst>
                                  <p:childTnLst>
                                    <p:set>
                                      <p:cBhvr rctx="PPT">
                                        <p:cTn id="46" dur="indefinite"/>
                                        <p:tgtEl>
                                          <p:spTgt spid="49"/>
                                        </p:tgtEl>
                                        <p:attrNameLst>
                                          <p:attrName>style.opacity</p:attrName>
                                        </p:attrNameLst>
                                      </p:cBhvr>
                                      <p:to>
                                        <p:strVal val="0.5"/>
                                      </p:to>
                                    </p:set>
                                    <p:animEffect filter="image" prLst="opacity: 0.5">
                                      <p:cBhvr rctx="IE">
                                        <p:cTn id="47" dur="indefinite"/>
                                        <p:tgtEl>
                                          <p:spTgt spid="49"/>
                                        </p:tgtEl>
                                      </p:cBhvr>
                                    </p:animEffect>
                                  </p:childTnLst>
                                </p:cTn>
                              </p:par>
                              <p:par>
                                <p:cTn id="48" presetID="9" presetClass="emph" presetSubtype="0" grpId="1" nodeType="withEffect">
                                  <p:stCondLst>
                                    <p:cond delay="0"/>
                                  </p:stCondLst>
                                  <p:childTnLst>
                                    <p:set>
                                      <p:cBhvr rctx="PPT">
                                        <p:cTn id="49" dur="indefinite"/>
                                        <p:tgtEl>
                                          <p:spTgt spid="46"/>
                                        </p:tgtEl>
                                        <p:attrNameLst>
                                          <p:attrName>style.opacity</p:attrName>
                                        </p:attrNameLst>
                                      </p:cBhvr>
                                      <p:to>
                                        <p:strVal val="0.5"/>
                                      </p:to>
                                    </p:set>
                                    <p:animEffect filter="image" prLst="opacity: 0.5">
                                      <p:cBhvr rctx="IE">
                                        <p:cTn id="50" dur="indefinite"/>
                                        <p:tgtEl>
                                          <p:spTgt spid="46"/>
                                        </p:tgtEl>
                                      </p:cBhvr>
                                    </p:animEffect>
                                  </p:childTnLst>
                                </p:cTn>
                              </p:par>
                              <p:par>
                                <p:cTn id="51" presetID="9" presetClass="emph" presetSubtype="0" grpId="1" nodeType="withEffect">
                                  <p:stCondLst>
                                    <p:cond delay="0"/>
                                  </p:stCondLst>
                                  <p:childTnLst>
                                    <p:set>
                                      <p:cBhvr rctx="PPT">
                                        <p:cTn id="52" dur="indefinite"/>
                                        <p:tgtEl>
                                          <p:spTgt spid="50"/>
                                        </p:tgtEl>
                                        <p:attrNameLst>
                                          <p:attrName>style.opacity</p:attrName>
                                        </p:attrNameLst>
                                      </p:cBhvr>
                                      <p:to>
                                        <p:strVal val="0.5"/>
                                      </p:to>
                                    </p:set>
                                    <p:animEffect filter="image" prLst="opacity: 0.5">
                                      <p:cBhvr rctx="IE">
                                        <p:cTn id="53" dur="indefinite"/>
                                        <p:tgtEl>
                                          <p:spTgt spid="50"/>
                                        </p:tgtEl>
                                      </p:cBhvr>
                                    </p:animEffect>
                                  </p:childTnLst>
                                </p:cTn>
                              </p:par>
                              <p:par>
                                <p:cTn id="54" presetID="9" presetClass="emph" presetSubtype="0" grpId="1" nodeType="withEffect">
                                  <p:stCondLst>
                                    <p:cond delay="0"/>
                                  </p:stCondLst>
                                  <p:childTnLst>
                                    <p:set>
                                      <p:cBhvr rctx="PPT">
                                        <p:cTn id="55" dur="indefinite"/>
                                        <p:tgtEl>
                                          <p:spTgt spid="47"/>
                                        </p:tgtEl>
                                        <p:attrNameLst>
                                          <p:attrName>style.opacity</p:attrName>
                                        </p:attrNameLst>
                                      </p:cBhvr>
                                      <p:to>
                                        <p:strVal val="0.5"/>
                                      </p:to>
                                    </p:set>
                                    <p:animEffect filter="image" prLst="opacity: 0.5">
                                      <p:cBhvr rctx="IE">
                                        <p:cTn id="56" dur="indefinite"/>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P spid="46" grpId="1" animBg="1"/>
      <p:bldP spid="47" grpId="0" animBg="1"/>
      <p:bldP spid="47" grpId="1" animBg="1"/>
      <p:bldP spid="50" grpId="0" animBg="1"/>
      <p:bldP spid="50" grpId="1" animBg="1"/>
      <p:bldP spid="51" grpId="0"/>
      <p:bldP spid="48" grpId="0" animBg="1"/>
      <p:bldP spid="49" grpId="0" animBg="1"/>
      <p:bldP spid="49" grpId="1" animBg="1"/>
      <p:bldP spid="16" grpId="0" animBg="1"/>
      <p:bldP spid="17" grpId="0" animBg="1"/>
      <p:bldP spid="19" grpId="0" animBg="1"/>
      <p:bldP spid="21" grpId="0" animBg="1"/>
      <p:bldP spid="31"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the bottom: Primitives</a:t>
            </a:r>
            <a:endParaRPr lang="en-US" dirty="0"/>
          </a:p>
        </p:txBody>
      </p:sp>
      <p:graphicFrame>
        <p:nvGraphicFramePr>
          <p:cNvPr id="3" name="Table 2"/>
          <p:cNvGraphicFramePr>
            <a:graphicFrameLocks noGrp="1"/>
          </p:cNvGraphicFramePr>
          <p:nvPr>
            <p:extLst/>
          </p:nvPr>
        </p:nvGraphicFramePr>
        <p:xfrm>
          <a:off x="685800" y="1676400"/>
          <a:ext cx="7467601" cy="4885203"/>
        </p:xfrm>
        <a:graphic>
          <a:graphicData uri="http://schemas.openxmlformats.org/drawingml/2006/table">
            <a:tbl>
              <a:tblPr>
                <a:tableStyleId>{10A1B5D5-9B99-4C35-A422-299274C87663}</a:tableStyleId>
              </a:tblPr>
              <a:tblGrid>
                <a:gridCol w="1668294"/>
                <a:gridCol w="1986064"/>
                <a:gridCol w="3813243"/>
              </a:tblGrid>
              <a:tr h="207404">
                <a:tc>
                  <a:txBody>
                    <a:bodyPr/>
                    <a:lstStyle/>
                    <a:p>
                      <a:r>
                        <a:rPr lang="nl-NL" sz="1600" dirty="0" err="1"/>
                        <a:t>boolean</a:t>
                      </a:r>
                      <a:endParaRPr lang="nl-NL" sz="1600" dirty="0"/>
                    </a:p>
                  </a:txBody>
                  <a:tcPr marL="20740" marR="20740" marT="10370" marB="10370" anchor="ctr"/>
                </a:tc>
                <a:tc>
                  <a:txBody>
                    <a:bodyPr/>
                    <a:lstStyle/>
                    <a:p>
                      <a:r>
                        <a:rPr lang="nl-NL" sz="1600"/>
                        <a:t>xs:boolean</a:t>
                      </a:r>
                    </a:p>
                  </a:txBody>
                  <a:tcPr marL="20740" marR="20740" marT="10370" marB="10370" anchor="ctr"/>
                </a:tc>
                <a:tc>
                  <a:txBody>
                    <a:bodyPr/>
                    <a:lstStyle/>
                    <a:p>
                      <a:r>
                        <a:rPr lang="en-US" sz="1600" dirty="0"/>
                        <a:t>Values can be either true or </a:t>
                      </a:r>
                      <a:r>
                        <a:rPr lang="en-US" sz="1600" dirty="0" smtClean="0"/>
                        <a:t>false</a:t>
                      </a:r>
                      <a:endParaRPr lang="en-US" sz="1600" dirty="0"/>
                    </a:p>
                  </a:txBody>
                  <a:tcPr marL="20740" marR="20740" marT="10370" marB="10370" anchor="ctr"/>
                </a:tc>
              </a:tr>
              <a:tr h="207404">
                <a:tc>
                  <a:txBody>
                    <a:bodyPr/>
                    <a:lstStyle/>
                    <a:p>
                      <a:r>
                        <a:rPr lang="nl-NL" sz="1600" dirty="0"/>
                        <a:t>integer</a:t>
                      </a:r>
                    </a:p>
                  </a:txBody>
                  <a:tcPr marL="20740" marR="20740" marT="10370" marB="10370" anchor="ctr"/>
                </a:tc>
                <a:tc>
                  <a:txBody>
                    <a:bodyPr/>
                    <a:lstStyle/>
                    <a:p>
                      <a:r>
                        <a:rPr lang="nl-NL" sz="1600"/>
                        <a:t>xs:int</a:t>
                      </a:r>
                    </a:p>
                  </a:txBody>
                  <a:tcPr marL="20740" marR="20740" marT="10370" marB="10370" anchor="ctr"/>
                </a:tc>
                <a:tc>
                  <a:txBody>
                    <a:bodyPr/>
                    <a:lstStyle/>
                    <a:p>
                      <a:r>
                        <a:rPr lang="en-US" sz="1600" dirty="0"/>
                        <a:t>A signed 32-bit </a:t>
                      </a:r>
                      <a:r>
                        <a:rPr lang="en-US" sz="1600" dirty="0" smtClean="0"/>
                        <a:t>integer</a:t>
                      </a:r>
                      <a:endParaRPr lang="en-US" sz="1600" dirty="0"/>
                    </a:p>
                  </a:txBody>
                  <a:tcPr marL="20740" marR="20740" marT="10370" marB="10370" anchor="ctr"/>
                </a:tc>
              </a:tr>
              <a:tr h="580731">
                <a:tc>
                  <a:txBody>
                    <a:bodyPr/>
                    <a:lstStyle/>
                    <a:p>
                      <a:r>
                        <a:rPr lang="nl-NL" sz="1600" dirty="0" err="1"/>
                        <a:t>decimal</a:t>
                      </a:r>
                      <a:endParaRPr lang="nl-NL" sz="1600" dirty="0"/>
                    </a:p>
                  </a:txBody>
                  <a:tcPr marL="20740" marR="20740" marT="10370" marB="10370" anchor="ctr"/>
                </a:tc>
                <a:tc>
                  <a:txBody>
                    <a:bodyPr/>
                    <a:lstStyle/>
                    <a:p>
                      <a:r>
                        <a:rPr lang="nl-NL" sz="1600"/>
                        <a:t>xs:decimal</a:t>
                      </a:r>
                    </a:p>
                  </a:txBody>
                  <a:tcPr marL="20740" marR="20740" marT="10370" marB="10370" anchor="ctr"/>
                </a:tc>
                <a:tc>
                  <a:txBody>
                    <a:bodyPr/>
                    <a:lstStyle/>
                    <a:p>
                      <a:r>
                        <a:rPr lang="en-US" sz="1600" dirty="0"/>
                        <a:t>A rational number. </a:t>
                      </a:r>
                      <a:r>
                        <a:rPr lang="en-US" sz="1600" b="1" dirty="0" smtClean="0"/>
                        <a:t>A </a:t>
                      </a:r>
                      <a:r>
                        <a:rPr lang="en-US" sz="1600" b="1" dirty="0"/>
                        <a:t>true decimal</a:t>
                      </a:r>
                      <a:r>
                        <a:rPr lang="en-US" sz="1600" dirty="0"/>
                        <a:t>, with inbuilt precision (e.g. Java </a:t>
                      </a:r>
                      <a:r>
                        <a:rPr lang="en-US" sz="1600" dirty="0" err="1"/>
                        <a:t>BigDecimal</a:t>
                      </a:r>
                      <a:r>
                        <a:rPr lang="en-US" sz="1600" dirty="0"/>
                        <a:t>)</a:t>
                      </a:r>
                    </a:p>
                  </a:txBody>
                  <a:tcPr marL="20740" marR="20740" marT="10370" marB="10370" anchor="ctr"/>
                </a:tc>
              </a:tr>
              <a:tr h="207404">
                <a:tc>
                  <a:txBody>
                    <a:bodyPr/>
                    <a:lstStyle/>
                    <a:p>
                      <a:r>
                        <a:rPr lang="nl-NL" sz="1600" dirty="0"/>
                        <a:t>base64Binary</a:t>
                      </a:r>
                    </a:p>
                  </a:txBody>
                  <a:tcPr marL="20740" marR="20740" marT="10370" marB="10370" anchor="ctr"/>
                </a:tc>
                <a:tc>
                  <a:txBody>
                    <a:bodyPr/>
                    <a:lstStyle/>
                    <a:p>
                      <a:r>
                        <a:rPr lang="nl-NL" sz="1600"/>
                        <a:t>xs:base64Binary</a:t>
                      </a:r>
                    </a:p>
                  </a:txBody>
                  <a:tcPr marL="20740" marR="20740" marT="10370" marB="10370" anchor="ctr"/>
                </a:tc>
                <a:tc>
                  <a:txBody>
                    <a:bodyPr/>
                    <a:lstStyle/>
                    <a:p>
                      <a:r>
                        <a:rPr lang="en-US" sz="1600" dirty="0"/>
                        <a:t>A stream of bytes, base64 </a:t>
                      </a:r>
                      <a:r>
                        <a:rPr lang="en-US" sz="1600" dirty="0" smtClean="0"/>
                        <a:t>encoded</a:t>
                      </a:r>
                      <a:endParaRPr lang="en-US" sz="1600" dirty="0"/>
                    </a:p>
                  </a:txBody>
                  <a:tcPr marL="20740" marR="20740" marT="10370" marB="10370" anchor="ctr"/>
                </a:tc>
              </a:tr>
              <a:tr h="518510">
                <a:tc>
                  <a:txBody>
                    <a:bodyPr/>
                    <a:lstStyle/>
                    <a:p>
                      <a:r>
                        <a:rPr lang="nl-NL" sz="1600" dirty="0"/>
                        <a:t>instant</a:t>
                      </a:r>
                    </a:p>
                  </a:txBody>
                  <a:tcPr marL="20740" marR="20740" marT="10370" marB="10370" anchor="ctr"/>
                </a:tc>
                <a:tc>
                  <a:txBody>
                    <a:bodyPr/>
                    <a:lstStyle/>
                    <a:p>
                      <a:r>
                        <a:rPr lang="nl-NL" sz="1600"/>
                        <a:t>xs:dateTime</a:t>
                      </a:r>
                    </a:p>
                  </a:txBody>
                  <a:tcPr marL="20740" marR="20740" marT="10370" marB="10370" anchor="ctr"/>
                </a:tc>
                <a:tc>
                  <a:txBody>
                    <a:bodyPr/>
                    <a:lstStyle/>
                    <a:p>
                      <a:r>
                        <a:rPr lang="en-US" sz="1600" dirty="0"/>
                        <a:t>An instant in time - </a:t>
                      </a:r>
                      <a:r>
                        <a:rPr lang="en-US" sz="1600" b="1" dirty="0"/>
                        <a:t>known at least to the second and always includes a </a:t>
                      </a:r>
                      <a:r>
                        <a:rPr lang="en-US" sz="1600" b="1" dirty="0" err="1"/>
                        <a:t>timezone</a:t>
                      </a:r>
                      <a:r>
                        <a:rPr lang="en-US" sz="1600" b="1" dirty="0"/>
                        <a:t>.</a:t>
                      </a:r>
                      <a:r>
                        <a:rPr lang="en-US" sz="1600" dirty="0"/>
                        <a:t> </a:t>
                      </a:r>
                    </a:p>
                  </a:txBody>
                  <a:tcPr marL="20740" marR="20740" marT="10370" marB="10370" anchor="ctr"/>
                </a:tc>
              </a:tr>
              <a:tr h="269625">
                <a:tc>
                  <a:txBody>
                    <a:bodyPr/>
                    <a:lstStyle/>
                    <a:p>
                      <a:r>
                        <a:rPr lang="nl-NL" sz="1600" dirty="0"/>
                        <a:t>string</a:t>
                      </a:r>
                    </a:p>
                  </a:txBody>
                  <a:tcPr marL="20740" marR="20740" marT="10370" marB="10370" anchor="ctr"/>
                </a:tc>
                <a:tc>
                  <a:txBody>
                    <a:bodyPr/>
                    <a:lstStyle/>
                    <a:p>
                      <a:r>
                        <a:rPr lang="nl-NL" sz="1600"/>
                        <a:t>xs:string</a:t>
                      </a:r>
                    </a:p>
                  </a:txBody>
                  <a:tcPr marL="20740" marR="20740" marT="10370" marB="10370" anchor="ctr"/>
                </a:tc>
                <a:tc>
                  <a:txBody>
                    <a:bodyPr/>
                    <a:lstStyle/>
                    <a:p>
                      <a:r>
                        <a:rPr lang="en-US" sz="1600" dirty="0"/>
                        <a:t>A sequence of </a:t>
                      </a:r>
                      <a:r>
                        <a:rPr lang="en-US" sz="1600" b="1" dirty="0"/>
                        <a:t>Unicode</a:t>
                      </a:r>
                      <a:r>
                        <a:rPr lang="en-US" sz="1600" dirty="0"/>
                        <a:t> characters. </a:t>
                      </a:r>
                    </a:p>
                  </a:txBody>
                  <a:tcPr marL="20740" marR="20740" marT="10370" marB="10370" anchor="ctr"/>
                </a:tc>
              </a:tr>
              <a:tr h="394067">
                <a:tc>
                  <a:txBody>
                    <a:bodyPr/>
                    <a:lstStyle/>
                    <a:p>
                      <a:r>
                        <a:rPr lang="nl-NL" sz="1600" dirty="0" err="1"/>
                        <a:t>uri</a:t>
                      </a:r>
                      <a:endParaRPr lang="nl-NL" sz="1600" dirty="0"/>
                    </a:p>
                  </a:txBody>
                  <a:tcPr marL="20740" marR="20740" marT="10370" marB="10370" anchor="ctr"/>
                </a:tc>
                <a:tc>
                  <a:txBody>
                    <a:bodyPr/>
                    <a:lstStyle/>
                    <a:p>
                      <a:r>
                        <a:rPr lang="nl-NL" sz="1600"/>
                        <a:t>xs:anyURI</a:t>
                      </a:r>
                    </a:p>
                  </a:txBody>
                  <a:tcPr marL="20740" marR="20740" marT="10370" marB="10370" anchor="ctr"/>
                </a:tc>
                <a:tc>
                  <a:txBody>
                    <a:bodyPr/>
                    <a:lstStyle/>
                    <a:p>
                      <a:r>
                        <a:rPr lang="en-US" sz="1600" dirty="0"/>
                        <a:t>A Uniform Resource Identifier Reference</a:t>
                      </a:r>
                      <a:r>
                        <a:rPr lang="en-US" sz="1600" dirty="0" smtClean="0"/>
                        <a:t>.</a:t>
                      </a:r>
                      <a:endParaRPr lang="en-US" sz="1600" dirty="0"/>
                    </a:p>
                  </a:txBody>
                  <a:tcPr marL="20740" marR="20740" marT="10370" marB="10370" anchor="ctr"/>
                </a:tc>
              </a:tr>
              <a:tr h="767395">
                <a:tc>
                  <a:txBody>
                    <a:bodyPr/>
                    <a:lstStyle/>
                    <a:p>
                      <a:r>
                        <a:rPr lang="nl-NL" sz="1600" dirty="0"/>
                        <a:t>date</a:t>
                      </a:r>
                    </a:p>
                  </a:txBody>
                  <a:tcPr marL="20740" marR="20740" marT="10370" marB="10370" anchor="ctr"/>
                </a:tc>
                <a:tc>
                  <a:txBody>
                    <a:bodyPr/>
                    <a:lstStyle/>
                    <a:p>
                      <a:r>
                        <a:rPr lang="en-US" sz="1600" dirty="0"/>
                        <a:t>union of </a:t>
                      </a:r>
                      <a:r>
                        <a:rPr lang="en-US" sz="1600" dirty="0" err="1"/>
                        <a:t>xs:date</a:t>
                      </a:r>
                      <a:r>
                        <a:rPr lang="en-US" sz="1600" dirty="0"/>
                        <a:t>, </a:t>
                      </a:r>
                      <a:r>
                        <a:rPr lang="en-US" sz="1600" dirty="0" err="1"/>
                        <a:t>xs:gYearMonth</a:t>
                      </a:r>
                      <a:r>
                        <a:rPr lang="en-US" sz="1600" dirty="0"/>
                        <a:t>, </a:t>
                      </a:r>
                      <a:r>
                        <a:rPr lang="en-US" sz="1600" dirty="0" err="1"/>
                        <a:t>xs:gYear</a:t>
                      </a:r>
                      <a:endParaRPr lang="en-US" sz="1600" dirty="0"/>
                    </a:p>
                  </a:txBody>
                  <a:tcPr marL="20740" marR="20740" marT="10370" marB="10370" anchor="ctr"/>
                </a:tc>
                <a:tc>
                  <a:txBody>
                    <a:bodyPr/>
                    <a:lstStyle/>
                    <a:p>
                      <a:r>
                        <a:rPr lang="en-US" sz="1600" dirty="0"/>
                        <a:t>A date, or </a:t>
                      </a:r>
                      <a:r>
                        <a:rPr lang="en-US" sz="1600" b="1" dirty="0"/>
                        <a:t>partial </a:t>
                      </a:r>
                      <a:r>
                        <a:rPr lang="en-US" sz="1600" b="1" dirty="0" smtClean="0"/>
                        <a:t>date</a:t>
                      </a:r>
                      <a:r>
                        <a:rPr lang="en-US" sz="1600" dirty="0" smtClean="0"/>
                        <a:t> </a:t>
                      </a:r>
                      <a:r>
                        <a:rPr lang="en-US" sz="1600" b="0" dirty="0"/>
                        <a:t>as</a:t>
                      </a:r>
                      <a:r>
                        <a:rPr lang="en-US" sz="1600" dirty="0"/>
                        <a:t> </a:t>
                      </a:r>
                      <a:r>
                        <a:rPr lang="en-US" sz="1600" b="1" dirty="0"/>
                        <a:t>used in human communication</a:t>
                      </a:r>
                      <a:r>
                        <a:rPr lang="en-US" sz="1600" dirty="0"/>
                        <a:t>. </a:t>
                      </a:r>
                      <a:r>
                        <a:rPr lang="en-US" sz="1600" dirty="0" smtClean="0"/>
                        <a:t>No </a:t>
                      </a:r>
                      <a:r>
                        <a:rPr lang="en-US" sz="1600" dirty="0"/>
                        <a:t>time zone. </a:t>
                      </a:r>
                    </a:p>
                  </a:txBody>
                  <a:tcPr marL="20740" marR="20740" marT="10370" marB="10370" anchor="ctr"/>
                </a:tc>
              </a:tr>
              <a:tr h="1327385">
                <a:tc>
                  <a:txBody>
                    <a:bodyPr/>
                    <a:lstStyle/>
                    <a:p>
                      <a:r>
                        <a:rPr lang="nl-NL" sz="1600" dirty="0" err="1"/>
                        <a:t>dateTime</a:t>
                      </a:r>
                      <a:endParaRPr lang="nl-NL" sz="1600" dirty="0"/>
                    </a:p>
                  </a:txBody>
                  <a:tcPr marL="20740" marR="20740" marT="10370" marB="10370" anchor="ctr"/>
                </a:tc>
                <a:tc>
                  <a:txBody>
                    <a:bodyPr/>
                    <a:lstStyle/>
                    <a:p>
                      <a:r>
                        <a:rPr lang="en-US" sz="1600" dirty="0"/>
                        <a:t>union of </a:t>
                      </a:r>
                      <a:r>
                        <a:rPr lang="en-US" sz="1600" dirty="0" err="1"/>
                        <a:t>xs:dateTime</a:t>
                      </a:r>
                      <a:r>
                        <a:rPr lang="en-US" sz="1600" dirty="0"/>
                        <a:t>, </a:t>
                      </a:r>
                      <a:r>
                        <a:rPr lang="en-US" sz="1600" dirty="0" err="1"/>
                        <a:t>xs:date</a:t>
                      </a:r>
                      <a:r>
                        <a:rPr lang="en-US" sz="1600" dirty="0"/>
                        <a:t>, </a:t>
                      </a:r>
                      <a:r>
                        <a:rPr lang="en-US" sz="1600" dirty="0" err="1"/>
                        <a:t>xs:gYearMonth</a:t>
                      </a:r>
                      <a:r>
                        <a:rPr lang="en-US" sz="1600" dirty="0"/>
                        <a:t>, </a:t>
                      </a:r>
                      <a:r>
                        <a:rPr lang="en-US" sz="1600" dirty="0" err="1"/>
                        <a:t>xs:gYear</a:t>
                      </a:r>
                      <a:endParaRPr lang="en-US" sz="1600" dirty="0"/>
                    </a:p>
                  </a:txBody>
                  <a:tcPr marL="20740" marR="20740" marT="10370" marB="10370" anchor="ctr"/>
                </a:tc>
                <a:tc>
                  <a:txBody>
                    <a:bodyPr/>
                    <a:lstStyle/>
                    <a:p>
                      <a:r>
                        <a:rPr lang="en-US" sz="1600" dirty="0"/>
                        <a:t>A date, date-time or </a:t>
                      </a:r>
                      <a:r>
                        <a:rPr lang="en-US" sz="1600" b="1" dirty="0"/>
                        <a:t>partial date</a:t>
                      </a:r>
                      <a:r>
                        <a:rPr lang="en-US" sz="1600" dirty="0"/>
                        <a:t> </a:t>
                      </a:r>
                      <a:r>
                        <a:rPr lang="en-US" sz="1600" dirty="0" smtClean="0"/>
                        <a:t>as </a:t>
                      </a:r>
                      <a:r>
                        <a:rPr lang="en-US" sz="1600" dirty="0"/>
                        <a:t>used in human communication. If hours and minutes are specified, </a:t>
                      </a:r>
                      <a:r>
                        <a:rPr lang="en-US" sz="1600" b="1" dirty="0"/>
                        <a:t>a time zone must be populated.</a:t>
                      </a:r>
                      <a:r>
                        <a:rPr lang="en-US" sz="1600" dirty="0"/>
                        <a:t> </a:t>
                      </a:r>
                    </a:p>
                  </a:txBody>
                  <a:tcPr marL="20740" marR="20740" marT="10370" marB="10370" anchor="ctr"/>
                </a:tc>
              </a:tr>
            </a:tbl>
          </a:graphicData>
        </a:graphic>
      </p:graphicFrame>
    </p:spTree>
    <p:extLst>
      <p:ext uri="{BB962C8B-B14F-4D97-AF65-F5344CB8AC3E}">
        <p14:creationId xmlns:p14="http://schemas.microsoft.com/office/powerpoint/2010/main" val="4078884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primitives</a:t>
            </a:r>
            <a:endParaRPr lang="en-US" dirty="0"/>
          </a:p>
        </p:txBody>
      </p:sp>
      <p:sp>
        <p:nvSpPr>
          <p:cNvPr id="4" name="Content Placeholder 3"/>
          <p:cNvSpPr>
            <a:spLocks noGrp="1"/>
          </p:cNvSpPr>
          <p:nvPr>
            <p:ph idx="1"/>
          </p:nvPr>
        </p:nvSpPr>
        <p:spPr/>
        <p:txBody>
          <a:bodyPr/>
          <a:lstStyle/>
          <a:p>
            <a:r>
              <a:rPr lang="en-US" dirty="0" smtClean="0"/>
              <a:t>Using the ISO date/time with </a:t>
            </a:r>
            <a:r>
              <a:rPr lang="en-US" dirty="0" err="1" smtClean="0"/>
              <a:t>timezone</a:t>
            </a:r>
            <a:endParaRPr lang="nl-NL" dirty="0" smtClean="0"/>
          </a:p>
          <a:p>
            <a:pPr lvl="1"/>
            <a:r>
              <a:rPr lang="nl-NL" dirty="0" smtClean="0"/>
              <a:t>“1951”, “1951-06” </a:t>
            </a:r>
            <a:r>
              <a:rPr lang="nl-NL" dirty="0" err="1" smtClean="0"/>
              <a:t>and</a:t>
            </a:r>
            <a:r>
              <a:rPr lang="nl-NL" dirty="0" smtClean="0"/>
              <a:t> “1951-06-04”</a:t>
            </a:r>
            <a:endParaRPr lang="nl-NL" dirty="0"/>
          </a:p>
          <a:p>
            <a:pPr lvl="1"/>
            <a:r>
              <a:rPr lang="nl-NL" dirty="0" smtClean="0"/>
              <a:t>“1951-06-04T10:57:34.0321+01”</a:t>
            </a:r>
            <a:endParaRPr lang="nl-NL" dirty="0"/>
          </a:p>
          <a:p>
            <a:pPr lvl="1"/>
            <a:r>
              <a:rPr lang="nl-NL" sz="2600" dirty="0" smtClean="0"/>
              <a:t>“</a:t>
            </a:r>
            <a:r>
              <a:rPr lang="nl-NL" sz="2600" dirty="0"/>
              <a:t>1951-06-04T10:57:34.0321Z</a:t>
            </a:r>
            <a:r>
              <a:rPr lang="nl-NL" sz="2600" dirty="0" smtClean="0"/>
              <a:t>”</a:t>
            </a:r>
            <a:endParaRPr lang="nl-NL" dirty="0" smtClean="0"/>
          </a:p>
          <a:p>
            <a:pPr lvl="1"/>
            <a:endParaRPr lang="nl-NL" dirty="0"/>
          </a:p>
        </p:txBody>
      </p:sp>
    </p:spTree>
    <p:extLst>
      <p:ext uri="{BB962C8B-B14F-4D97-AF65-F5344CB8AC3E}">
        <p14:creationId xmlns:p14="http://schemas.microsoft.com/office/powerpoint/2010/main" val="4128478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primitives</a:t>
            </a:r>
            <a:endParaRPr lang="en-US" dirty="0"/>
          </a:p>
        </p:txBody>
      </p:sp>
      <p:sp>
        <p:nvSpPr>
          <p:cNvPr id="4" name="Content Placeholder 3"/>
          <p:cNvSpPr>
            <a:spLocks noGrp="1"/>
          </p:cNvSpPr>
          <p:nvPr>
            <p:ph idx="1"/>
          </p:nvPr>
        </p:nvSpPr>
        <p:spPr/>
        <p:txBody>
          <a:bodyPr/>
          <a:lstStyle/>
          <a:p>
            <a:r>
              <a:rPr lang="nl-NL" dirty="0" err="1" smtClean="0"/>
              <a:t>Based</a:t>
            </a:r>
            <a:r>
              <a:rPr lang="nl-NL" dirty="0" smtClean="0"/>
              <a:t> on </a:t>
            </a:r>
            <a:r>
              <a:rPr lang="nl-NL" dirty="0" err="1" smtClean="0"/>
              <a:t>uri</a:t>
            </a:r>
            <a:r>
              <a:rPr lang="nl-NL" dirty="0" smtClean="0"/>
              <a:t>(!):  OID </a:t>
            </a:r>
            <a:r>
              <a:rPr lang="nl-NL" dirty="0" err="1" smtClean="0"/>
              <a:t>and</a:t>
            </a:r>
            <a:r>
              <a:rPr lang="nl-NL" dirty="0" smtClean="0"/>
              <a:t> UUID</a:t>
            </a:r>
          </a:p>
          <a:p>
            <a:pPr lvl="1"/>
            <a:r>
              <a:rPr lang="nl-NL" dirty="0" smtClean="0"/>
              <a:t>urn:oid:1.2.3.4.5</a:t>
            </a:r>
          </a:p>
          <a:p>
            <a:pPr lvl="1"/>
            <a:r>
              <a:rPr lang="nl-NL" dirty="0" smtClean="0"/>
              <a:t>urn:uuid:a5afddf4-e880-459b-876e-e4591b0acc11</a:t>
            </a:r>
          </a:p>
          <a:p>
            <a:pPr lvl="1"/>
            <a:endParaRPr lang="nl-NL" dirty="0"/>
          </a:p>
          <a:p>
            <a:r>
              <a:rPr lang="nl-NL" dirty="0" err="1" smtClean="0"/>
              <a:t>Based</a:t>
            </a:r>
            <a:r>
              <a:rPr lang="nl-NL" dirty="0" smtClean="0"/>
              <a:t> on string:</a:t>
            </a:r>
          </a:p>
          <a:p>
            <a:pPr lvl="1"/>
            <a:r>
              <a:rPr lang="nl-NL" dirty="0" smtClean="0"/>
              <a:t>code (string of </a:t>
            </a:r>
            <a:r>
              <a:rPr lang="nl-NL" dirty="0" err="1" smtClean="0"/>
              <a:t>characters</a:t>
            </a:r>
            <a:r>
              <a:rPr lang="nl-NL" dirty="0" smtClean="0"/>
              <a:t>, </a:t>
            </a:r>
            <a:r>
              <a:rPr lang="nl-NL" dirty="0" err="1" smtClean="0"/>
              <a:t>may</a:t>
            </a:r>
            <a:r>
              <a:rPr lang="nl-NL" dirty="0" smtClean="0"/>
              <a:t> </a:t>
            </a:r>
            <a:r>
              <a:rPr lang="nl-NL" dirty="0" err="1" smtClean="0"/>
              <a:t>contain</a:t>
            </a:r>
            <a:r>
              <a:rPr lang="nl-NL" dirty="0" smtClean="0"/>
              <a:t> single </a:t>
            </a:r>
            <a:r>
              <a:rPr lang="nl-NL" dirty="0" err="1" smtClean="0"/>
              <a:t>spaces</a:t>
            </a:r>
            <a:r>
              <a:rPr lang="nl-NL" dirty="0" smtClean="0"/>
              <a:t>)  - “4548-4”, “</a:t>
            </a:r>
            <a:r>
              <a:rPr lang="nl-NL" dirty="0" err="1" smtClean="0"/>
              <a:t>active</a:t>
            </a:r>
            <a:r>
              <a:rPr lang="nl-NL" dirty="0" smtClean="0"/>
              <a:t>”, “</a:t>
            </a:r>
            <a:r>
              <a:rPr lang="nl-NL" dirty="0" err="1" smtClean="0"/>
              <a:t>not</a:t>
            </a:r>
            <a:r>
              <a:rPr lang="nl-NL" dirty="0" smtClean="0"/>
              <a:t> </a:t>
            </a:r>
            <a:r>
              <a:rPr lang="nl-NL" dirty="0" err="1" smtClean="0"/>
              <a:t>known</a:t>
            </a:r>
            <a:r>
              <a:rPr lang="nl-NL" dirty="0" smtClean="0"/>
              <a:t>”  </a:t>
            </a:r>
          </a:p>
          <a:p>
            <a:pPr lvl="1"/>
            <a:r>
              <a:rPr lang="nl-NL" dirty="0" err="1" smtClean="0"/>
              <a:t>id</a:t>
            </a:r>
            <a:r>
              <a:rPr lang="nl-NL" dirty="0" smtClean="0"/>
              <a:t> </a:t>
            </a:r>
            <a:r>
              <a:rPr lang="nl-NL" dirty="0"/>
              <a:t>([a-z0-9\-\.]{1,36</a:t>
            </a:r>
            <a:r>
              <a:rPr lang="nl-NL" dirty="0" smtClean="0"/>
              <a:t>})</a:t>
            </a:r>
          </a:p>
        </p:txBody>
      </p:sp>
    </p:spTree>
    <p:extLst>
      <p:ext uri="{BB962C8B-B14F-4D97-AF65-F5344CB8AC3E}">
        <p14:creationId xmlns:p14="http://schemas.microsoft.com/office/powerpoint/2010/main" val="1564820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this tutorial</a:t>
            </a:r>
            <a:endParaRPr lang="en-US" dirty="0"/>
          </a:p>
        </p:txBody>
      </p:sp>
      <p:sp>
        <p:nvSpPr>
          <p:cNvPr id="3" name="Content Placeholder 2"/>
          <p:cNvSpPr>
            <a:spLocks noGrp="1"/>
          </p:cNvSpPr>
          <p:nvPr>
            <p:ph idx="1"/>
          </p:nvPr>
        </p:nvSpPr>
        <p:spPr/>
        <p:txBody>
          <a:bodyPr/>
          <a:lstStyle/>
          <a:p>
            <a:r>
              <a:rPr lang="en-US" dirty="0" smtClean="0"/>
              <a:t>Deconstructing </a:t>
            </a:r>
            <a:r>
              <a:rPr lang="en-US" dirty="0" smtClean="0"/>
              <a:t>FHIR</a:t>
            </a:r>
          </a:p>
          <a:p>
            <a:endParaRPr lang="en-US" dirty="0" smtClean="0"/>
          </a:p>
          <a:p>
            <a:r>
              <a:rPr lang="en-US" dirty="0" smtClean="0"/>
              <a:t>FHIR </a:t>
            </a:r>
            <a:r>
              <a:rPr lang="en-US" dirty="0" err="1" smtClean="0"/>
              <a:t>RESTful</a:t>
            </a:r>
            <a:r>
              <a:rPr lang="en-US" dirty="0" smtClean="0"/>
              <a:t> service </a:t>
            </a:r>
            <a:r>
              <a:rPr lang="en-US" dirty="0" smtClean="0"/>
              <a:t>interface</a:t>
            </a:r>
          </a:p>
          <a:p>
            <a:endParaRPr lang="en-US" dirty="0" smtClean="0"/>
          </a:p>
          <a:p>
            <a:r>
              <a:rPr lang="en-US" dirty="0" smtClean="0"/>
              <a:t>Beyond </a:t>
            </a:r>
            <a:r>
              <a:rPr lang="en-US" dirty="0" smtClean="0"/>
              <a:t>REST</a:t>
            </a:r>
          </a:p>
          <a:p>
            <a:endParaRPr lang="en-US" dirty="0" smtClean="0"/>
          </a:p>
          <a:p>
            <a:r>
              <a:rPr lang="en-US" dirty="0" smtClean="0"/>
              <a:t>Profiles and Validation</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859744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up: </a:t>
            </a:r>
            <a:br>
              <a:rPr lang="en-US" dirty="0" smtClean="0"/>
            </a:br>
            <a:r>
              <a:rPr lang="en-US" dirty="0" smtClean="0"/>
              <a:t>Composite </a:t>
            </a:r>
            <a:r>
              <a:rPr lang="en-US" dirty="0" err="1" smtClean="0"/>
              <a:t>Datatypes</a:t>
            </a:r>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43400"/>
            <a:ext cx="7755857" cy="2057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05000"/>
            <a:ext cx="4519613" cy="2003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5985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Datatypes</a:t>
            </a:r>
            <a:endParaRPr lang="en-US" dirty="0"/>
          </a:p>
        </p:txBody>
      </p:sp>
      <p:sp>
        <p:nvSpPr>
          <p:cNvPr id="3" name="TextBox 2"/>
          <p:cNvSpPr txBox="1"/>
          <p:nvPr/>
        </p:nvSpPr>
        <p:spPr>
          <a:xfrm>
            <a:off x="1295400" y="2990671"/>
            <a:ext cx="6750309" cy="1200329"/>
          </a:xfrm>
          <a:prstGeom prst="rect">
            <a:avLst/>
          </a:prstGeom>
          <a:noFill/>
        </p:spPr>
        <p:txBody>
          <a:bodyPr wrap="square" rtlCol="0">
            <a:spAutoFit/>
          </a:bodyPr>
          <a:lstStyle/>
          <a:p>
            <a:r>
              <a:rPr lang="nl-NL" dirty="0" err="1" smtClean="0"/>
              <a:t>Let’s</a:t>
            </a:r>
            <a:r>
              <a:rPr lang="nl-NL" dirty="0" smtClean="0"/>
              <a:t> take a look at the “Data Types” </a:t>
            </a:r>
            <a:r>
              <a:rPr lang="nl-NL" dirty="0" err="1" smtClean="0"/>
              <a:t>section</a:t>
            </a:r>
            <a:r>
              <a:rPr lang="nl-NL" dirty="0" smtClean="0"/>
              <a:t> of the FHIR </a:t>
            </a:r>
            <a:r>
              <a:rPr lang="nl-NL" dirty="0" err="1" smtClean="0"/>
              <a:t>specification</a:t>
            </a:r>
            <a:r>
              <a:rPr lang="nl-NL" dirty="0"/>
              <a:t> at </a:t>
            </a:r>
            <a:endParaRPr lang="nl-NL" dirty="0" smtClean="0"/>
          </a:p>
          <a:p>
            <a:endParaRPr lang="nl-NL" dirty="0" smtClean="0"/>
          </a:p>
          <a:p>
            <a:r>
              <a:rPr lang="nl-NL" dirty="0" smtClean="0">
                <a:hlinkClick r:id="rId3"/>
              </a:rPr>
              <a:t>http</a:t>
            </a:r>
            <a:r>
              <a:rPr lang="nl-NL" dirty="0">
                <a:hlinkClick r:id="rId3"/>
              </a:rPr>
              <a:t>://</a:t>
            </a:r>
            <a:r>
              <a:rPr lang="nl-NL" dirty="0" smtClean="0">
                <a:hlinkClick r:id="rId3"/>
              </a:rPr>
              <a:t>www.hl7.org/implement/standards/fhir/datatypes.html</a:t>
            </a:r>
            <a:endParaRPr lang="nl-NL" dirty="0"/>
          </a:p>
        </p:txBody>
      </p:sp>
    </p:spTree>
    <p:extLst>
      <p:ext uri="{BB962C8B-B14F-4D97-AF65-F5344CB8AC3E}">
        <p14:creationId xmlns:p14="http://schemas.microsoft.com/office/powerpoint/2010/main" val="30443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Coded types</a:t>
            </a:r>
            <a:endParaRPr lang="nl-NL" dirty="0"/>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03863"/>
            <a:ext cx="5257800" cy="1521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08863"/>
            <a:ext cx="7712841"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bwMode="auto">
          <a:xfrm flipH="1" flipV="1">
            <a:off x="3886200" y="4456563"/>
            <a:ext cx="342900" cy="104150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3595790" y="5498068"/>
            <a:ext cx="3788217" cy="369332"/>
          </a:xfrm>
          <a:prstGeom prst="rect">
            <a:avLst/>
          </a:prstGeom>
          <a:noFill/>
        </p:spPr>
        <p:txBody>
          <a:bodyPr wrap="none" rtlCol="0">
            <a:spAutoFit/>
          </a:bodyPr>
          <a:lstStyle/>
          <a:p>
            <a:r>
              <a:rPr lang="en-US" dirty="0" smtClean="0"/>
              <a:t>Codes are defined in </a:t>
            </a:r>
            <a:r>
              <a:rPr lang="en-US" i="1" dirty="0" smtClean="0"/>
              <a:t>code systems</a:t>
            </a:r>
            <a:endParaRPr lang="nl-NL" i="1" dirty="0"/>
          </a:p>
        </p:txBody>
      </p:sp>
    </p:spTree>
    <p:extLst>
      <p:ext uri="{BB962C8B-B14F-4D97-AF65-F5344CB8AC3E}">
        <p14:creationId xmlns:p14="http://schemas.microsoft.com/office/powerpoint/2010/main" val="1177864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know more?</a:t>
            </a:r>
            <a:endParaRPr lang="en-US" dirty="0"/>
          </a:p>
        </p:txBody>
      </p:sp>
      <p:sp>
        <p:nvSpPr>
          <p:cNvPr id="3" name="Content Placeholder 2"/>
          <p:cNvSpPr>
            <a:spLocks noGrp="1"/>
          </p:cNvSpPr>
          <p:nvPr>
            <p:ph idx="1"/>
          </p:nvPr>
        </p:nvSpPr>
        <p:spPr/>
        <p:txBody>
          <a:bodyPr/>
          <a:lstStyle/>
          <a:p>
            <a:pPr marL="0" indent="0">
              <a:buNone/>
            </a:pPr>
            <a:r>
              <a:rPr lang="en-US" sz="4400" b="1" dirty="0" smtClean="0"/>
              <a:t>Terminology, </a:t>
            </a:r>
            <a:r>
              <a:rPr lang="en-US" sz="4400" b="1" dirty="0" err="1" smtClean="0"/>
              <a:t>ValueSets</a:t>
            </a:r>
            <a:r>
              <a:rPr lang="en-US" sz="4400" b="1" dirty="0" smtClean="0"/>
              <a:t>, </a:t>
            </a:r>
            <a:r>
              <a:rPr lang="en-US" sz="4400" b="1" dirty="0" err="1" smtClean="0"/>
              <a:t>Codesystems</a:t>
            </a:r>
            <a:endParaRPr lang="en-US" sz="4400" b="1" dirty="0" smtClean="0"/>
          </a:p>
          <a:p>
            <a:pPr marL="0" indent="0">
              <a:buNone/>
            </a:pPr>
            <a:r>
              <a:rPr lang="en-US" dirty="0" smtClean="0"/>
              <a:t>By Lloyd</a:t>
            </a:r>
          </a:p>
          <a:p>
            <a:pPr marL="0" indent="0">
              <a:buNone/>
            </a:pPr>
            <a:endParaRPr lang="en-US" dirty="0"/>
          </a:p>
          <a:p>
            <a:pPr marL="0" indent="0">
              <a:buNone/>
            </a:pPr>
            <a:endParaRPr lang="en-US" dirty="0" smtClean="0"/>
          </a:p>
          <a:p>
            <a:pPr marL="0" indent="0">
              <a:buNone/>
            </a:pPr>
            <a:r>
              <a:rPr lang="en-US" dirty="0"/>
              <a:t>Tuesday Q4 (15:30-17:00)</a:t>
            </a:r>
          </a:p>
          <a:p>
            <a:pPr marL="0" indent="0">
              <a:buNone/>
            </a:pP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Tree>
    <p:extLst>
      <p:ext uri="{BB962C8B-B14F-4D97-AF65-F5344CB8AC3E}">
        <p14:creationId xmlns:p14="http://schemas.microsoft.com/office/powerpoint/2010/main" val="89918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767556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Level up: resources</a:t>
            </a:r>
            <a:endParaRPr lang="en-US"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357" y="457200"/>
            <a:ext cx="2656443" cy="2316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9275" y="2819400"/>
            <a:ext cx="30575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800600"/>
            <a:ext cx="1828799" cy="1776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flipH="1">
            <a:off x="2057400" y="838200"/>
            <a:ext cx="4343400" cy="99060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flipH="1" flipV="1">
            <a:off x="3657600" y="2819400"/>
            <a:ext cx="2372757" cy="22860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bwMode="auto">
          <a:xfrm flipH="1">
            <a:off x="4495800" y="5181600"/>
            <a:ext cx="2209802" cy="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276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2144"/>
          <a:stretch/>
        </p:blipFill>
        <p:spPr bwMode="auto">
          <a:xfrm>
            <a:off x="533400" y="1878842"/>
            <a:ext cx="8081398" cy="1854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“Choice” properties</a:t>
            </a:r>
            <a:endParaRPr lang="en-US" dirty="0"/>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19600"/>
            <a:ext cx="3307934" cy="18339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0448" y="4648200"/>
            <a:ext cx="4324350" cy="147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flipV="1">
            <a:off x="5943600" y="3276600"/>
            <a:ext cx="1447800" cy="190500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bwMode="auto">
          <a:xfrm flipH="1" flipV="1">
            <a:off x="2057400" y="3276600"/>
            <a:ext cx="381000" cy="160020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3626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look at extensions</a:t>
            </a:r>
            <a:endParaRPr lang="en-US" dirty="0"/>
          </a:p>
        </p:txBody>
      </p:sp>
      <p:pic>
        <p:nvPicPr>
          <p:cNvPr id="43" name="Content Placeholder 26"/>
          <p:cNvPicPr>
            <a:picLocks noChangeAspect="1"/>
          </p:cNvPicPr>
          <p:nvPr/>
        </p:nvPicPr>
        <p:blipFill rotWithShape="1">
          <a:blip r:embed="rId3">
            <a:clrChange>
              <a:clrFrom>
                <a:srgbClr val="FFE074"/>
              </a:clrFrom>
              <a:clrTo>
                <a:srgbClr val="FFE074">
                  <a:alpha val="0"/>
                </a:srgbClr>
              </a:clrTo>
            </a:clrChang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b="6183"/>
          <a:stretch/>
        </p:blipFill>
        <p:spPr>
          <a:xfrm>
            <a:off x="912839" y="1741714"/>
            <a:ext cx="7139901" cy="4789715"/>
          </a:xfrm>
          <a:prstGeom prst="rect">
            <a:avLst/>
          </a:prstGeom>
        </p:spPr>
      </p:pic>
      <p:sp>
        <p:nvSpPr>
          <p:cNvPr id="44" name="Rounded Rectangle 43"/>
          <p:cNvSpPr/>
          <p:nvPr/>
        </p:nvSpPr>
        <p:spPr bwMode="auto">
          <a:xfrm>
            <a:off x="342900" y="1715400"/>
            <a:ext cx="7696200" cy="4837800"/>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46" name="Rectangle 10"/>
          <p:cNvSpPr/>
          <p:nvPr/>
        </p:nvSpPr>
        <p:spPr bwMode="auto">
          <a:xfrm>
            <a:off x="2819400" y="2743200"/>
            <a:ext cx="3494048" cy="26670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Resource</a:t>
            </a: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7" name="Rectangle 11"/>
          <p:cNvSpPr/>
          <p:nvPr/>
        </p:nvSpPr>
        <p:spPr bwMode="auto">
          <a:xfrm>
            <a:off x="4482790" y="2850066"/>
            <a:ext cx="168197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Narrative</a:t>
            </a:r>
          </a:p>
        </p:txBody>
      </p:sp>
      <p:sp>
        <p:nvSpPr>
          <p:cNvPr id="50" name="Rectangle 14"/>
          <p:cNvSpPr/>
          <p:nvPr/>
        </p:nvSpPr>
        <p:spPr bwMode="auto">
          <a:xfrm>
            <a:off x="2893742" y="4155687"/>
            <a:ext cx="14403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sp>
        <p:nvSpPr>
          <p:cNvPr id="51" name="TextBox 50"/>
          <p:cNvSpPr txBox="1"/>
          <p:nvPr/>
        </p:nvSpPr>
        <p:spPr>
          <a:xfrm>
            <a:off x="3603038" y="2196567"/>
            <a:ext cx="2202365" cy="369332"/>
          </a:xfrm>
          <a:prstGeom prst="rect">
            <a:avLst/>
          </a:prstGeom>
          <a:noFill/>
        </p:spPr>
        <p:txBody>
          <a:bodyPr wrap="square" rtlCol="0">
            <a:spAutoFit/>
          </a:bodyPr>
          <a:lstStyle/>
          <a:p>
            <a:r>
              <a:rPr lang="nl-NL" dirty="0" err="1" smtClean="0"/>
              <a:t>Metadata</a:t>
            </a:r>
            <a:endParaRPr lang="nl-NL" dirty="0"/>
          </a:p>
        </p:txBody>
      </p:sp>
      <p:sp>
        <p:nvSpPr>
          <p:cNvPr id="48" name="Rectangle 12"/>
          <p:cNvSpPr/>
          <p:nvPr/>
        </p:nvSpPr>
        <p:spPr bwMode="auto">
          <a:xfrm>
            <a:off x="4482790" y="3700346"/>
            <a:ext cx="1681975" cy="14868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Elements</a:t>
            </a:r>
          </a:p>
        </p:txBody>
      </p:sp>
      <p:sp>
        <p:nvSpPr>
          <p:cNvPr id="49" name="Rectangle 13"/>
          <p:cNvSpPr/>
          <p:nvPr/>
        </p:nvSpPr>
        <p:spPr bwMode="auto">
          <a:xfrm>
            <a:off x="4611918" y="4259068"/>
            <a:ext cx="14041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spTree>
    <p:extLst>
      <p:ext uri="{BB962C8B-B14F-4D97-AF65-F5344CB8AC3E}">
        <p14:creationId xmlns:p14="http://schemas.microsoft.com/office/powerpoint/2010/main" val="407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1000" fill="hold"/>
                                        <p:tgtEl>
                                          <p:spTgt spid="50"/>
                                        </p:tgtEl>
                                      </p:cBhvr>
                                      <p:by x="150000" y="150000"/>
                                    </p:animScale>
                                  </p:childTnLst>
                                </p:cTn>
                              </p:par>
                              <p:par>
                                <p:cTn id="7" presetID="6" presetClass="emph" presetSubtype="0" autoRev="1" fill="hold" grpId="0" nodeType="withEffect">
                                  <p:stCondLst>
                                    <p:cond delay="0"/>
                                  </p:stCondLst>
                                  <p:childTnLst>
                                    <p:animScale>
                                      <p:cBhvr>
                                        <p:cTn id="8" dur="1000" fill="hold"/>
                                        <p:tgtEl>
                                          <p:spTgt spid="4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Extensions</a:t>
            </a:r>
            <a:endParaRPr lang="en-AU" dirty="0"/>
          </a:p>
        </p:txBody>
      </p:sp>
      <p:sp>
        <p:nvSpPr>
          <p:cNvPr id="3" name="Content Placeholder 2"/>
          <p:cNvSpPr>
            <a:spLocks noGrp="1"/>
          </p:cNvSpPr>
          <p:nvPr>
            <p:ph sz="quarter" idx="1"/>
          </p:nvPr>
        </p:nvSpPr>
        <p:spPr>
          <a:xfrm>
            <a:off x="611560" y="1772816"/>
            <a:ext cx="7772400" cy="4752528"/>
          </a:xfrm>
        </p:spPr>
        <p:txBody>
          <a:bodyPr/>
          <a:lstStyle/>
          <a:p>
            <a:r>
              <a:rPr lang="en-AU" sz="2400" dirty="0" smtClean="0"/>
              <a:t>FHIR has a standard framework for extensions</a:t>
            </a:r>
          </a:p>
          <a:p>
            <a:pPr lvl="1"/>
            <a:r>
              <a:rPr lang="en-AU" sz="2000" dirty="0" smtClean="0"/>
              <a:t>Built into wire format</a:t>
            </a:r>
          </a:p>
          <a:p>
            <a:r>
              <a:rPr lang="en-AU" sz="2400" dirty="0" smtClean="0"/>
              <a:t>Every FHIR element can be extended</a:t>
            </a:r>
          </a:p>
          <a:p>
            <a:pPr lvl="1"/>
            <a:r>
              <a:rPr lang="en-AU" sz="2000" dirty="0" smtClean="0"/>
              <a:t>Including </a:t>
            </a:r>
            <a:r>
              <a:rPr lang="en-AU" sz="2000" dirty="0" err="1" smtClean="0"/>
              <a:t>datatypes</a:t>
            </a:r>
            <a:endParaRPr lang="en-AU" sz="2000" dirty="0" smtClean="0"/>
          </a:p>
          <a:p>
            <a:r>
              <a:rPr lang="en-AU" sz="2400" dirty="0" smtClean="0"/>
              <a:t>Every extension has:</a:t>
            </a:r>
          </a:p>
          <a:p>
            <a:pPr lvl="1"/>
            <a:r>
              <a:rPr lang="en-AU" sz="2000" dirty="0" smtClean="0"/>
              <a:t>Reference to a computable definition</a:t>
            </a:r>
          </a:p>
          <a:p>
            <a:pPr lvl="1"/>
            <a:r>
              <a:rPr lang="en-AU" sz="2000" dirty="0" smtClean="0"/>
              <a:t>Value – from a set of known types</a:t>
            </a:r>
          </a:p>
          <a:p>
            <a:r>
              <a:rPr lang="en-AU" sz="2400" dirty="0" smtClean="0"/>
              <a:t>Every system can read, write, store and exchange all legal extensions</a:t>
            </a:r>
          </a:p>
          <a:p>
            <a:r>
              <a:rPr lang="en-AU" sz="2400" dirty="0" smtClean="0"/>
              <a:t>All extensions are valid by schema etc.</a:t>
            </a:r>
          </a:p>
        </p:txBody>
      </p:sp>
      <p:sp>
        <p:nvSpPr>
          <p:cNvPr id="4" name="Slide Number Placeholder 3"/>
          <p:cNvSpPr>
            <a:spLocks noGrp="1"/>
          </p:cNvSpPr>
          <p:nvPr>
            <p:ph type="sldNum" sz="quarter" idx="4294967295"/>
          </p:nvPr>
        </p:nvSpPr>
        <p:spPr>
          <a:xfrm>
            <a:off x="146050" y="6210300"/>
            <a:ext cx="457200" cy="457200"/>
          </a:xfrm>
          <a:prstGeom prst="ellipse">
            <a:avLst/>
          </a:prstGeom>
        </p:spPr>
        <p:txBody>
          <a:bodyPr/>
          <a:lstStyle/>
          <a:p>
            <a:pPr>
              <a:defRPr/>
            </a:pPr>
            <a:fld id="{7BA541E5-6822-8543-9807-26155EA309BB}" type="slidenum">
              <a:rPr lang="en-US" smtClean="0"/>
              <a:pPr>
                <a:defRPr/>
              </a:pPr>
              <a:t>27</a:t>
            </a:fld>
            <a:endParaRPr lang="en-US" dirty="0"/>
          </a:p>
        </p:txBody>
      </p:sp>
    </p:spTree>
    <p:extLst>
      <p:ext uri="{BB962C8B-B14F-4D97-AF65-F5344CB8AC3E}">
        <p14:creationId xmlns:p14="http://schemas.microsoft.com/office/powerpoint/2010/main" val="2955636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152520"/>
            <a:ext cx="7529854"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Extending a name</a:t>
            </a: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
        <p:nvSpPr>
          <p:cNvPr id="5" name="TextBox 4"/>
          <p:cNvSpPr txBox="1"/>
          <p:nvPr/>
        </p:nvSpPr>
        <p:spPr>
          <a:xfrm>
            <a:off x="4794694" y="2103239"/>
            <a:ext cx="3757760" cy="461665"/>
          </a:xfrm>
          <a:prstGeom prst="rect">
            <a:avLst/>
          </a:prstGeom>
          <a:noFill/>
        </p:spPr>
        <p:txBody>
          <a:bodyPr wrap="none" rtlCol="0">
            <a:spAutoFit/>
          </a:bodyPr>
          <a:lstStyle/>
          <a:p>
            <a:r>
              <a:rPr lang="nl-NL" sz="2400" b="1" dirty="0" err="1" smtClean="0"/>
              <a:t>Key</a:t>
            </a:r>
            <a:r>
              <a:rPr lang="nl-NL" dirty="0" smtClean="0"/>
              <a:t> = </a:t>
            </a:r>
            <a:r>
              <a:rPr lang="nl-NL" dirty="0" err="1" smtClean="0"/>
              <a:t>location</a:t>
            </a:r>
            <a:r>
              <a:rPr lang="nl-NL" dirty="0" smtClean="0"/>
              <a:t> of </a:t>
            </a:r>
            <a:r>
              <a:rPr lang="nl-NL" dirty="0" err="1" smtClean="0"/>
              <a:t>formal</a:t>
            </a:r>
            <a:r>
              <a:rPr lang="nl-NL" dirty="0" smtClean="0"/>
              <a:t> </a:t>
            </a:r>
            <a:r>
              <a:rPr lang="nl-NL" dirty="0" err="1" smtClean="0"/>
              <a:t>definition</a:t>
            </a:r>
            <a:endParaRPr lang="nl-NL" dirty="0"/>
          </a:p>
        </p:txBody>
      </p:sp>
      <p:sp>
        <p:nvSpPr>
          <p:cNvPr id="7" name="TextBox 6"/>
          <p:cNvSpPr txBox="1"/>
          <p:nvPr/>
        </p:nvSpPr>
        <p:spPr>
          <a:xfrm>
            <a:off x="4362360" y="4911551"/>
            <a:ext cx="4111062" cy="461665"/>
          </a:xfrm>
          <a:prstGeom prst="rect">
            <a:avLst/>
          </a:prstGeom>
          <a:noFill/>
        </p:spPr>
        <p:txBody>
          <a:bodyPr wrap="none" rtlCol="0">
            <a:spAutoFit/>
          </a:bodyPr>
          <a:lstStyle/>
          <a:p>
            <a:r>
              <a:rPr lang="nl-NL" sz="2400" b="1" dirty="0" smtClean="0"/>
              <a:t>Value</a:t>
            </a:r>
            <a:r>
              <a:rPr lang="nl-NL" dirty="0" smtClean="0"/>
              <a:t> = </a:t>
            </a:r>
            <a:r>
              <a:rPr lang="nl-NL" dirty="0" err="1" smtClean="0"/>
              <a:t>value</a:t>
            </a:r>
            <a:r>
              <a:rPr lang="nl-NL" dirty="0" smtClean="0"/>
              <a:t> </a:t>
            </a:r>
            <a:r>
              <a:rPr lang="nl-NL" dirty="0" err="1" smtClean="0"/>
              <a:t>according</a:t>
            </a:r>
            <a:r>
              <a:rPr lang="nl-NL" dirty="0" smtClean="0"/>
              <a:t> </a:t>
            </a:r>
            <a:r>
              <a:rPr lang="nl-NL" dirty="0" err="1" smtClean="0"/>
              <a:t>to</a:t>
            </a:r>
            <a:r>
              <a:rPr lang="nl-NL" dirty="0" smtClean="0"/>
              <a:t> </a:t>
            </a:r>
            <a:r>
              <a:rPr lang="nl-NL" dirty="0" err="1" smtClean="0"/>
              <a:t>definition</a:t>
            </a:r>
            <a:endParaRPr lang="nl-NL" dirty="0"/>
          </a:p>
        </p:txBody>
      </p:sp>
      <p:sp>
        <p:nvSpPr>
          <p:cNvPr id="14" name="Rounded Rectangle 13"/>
          <p:cNvSpPr/>
          <p:nvPr/>
        </p:nvSpPr>
        <p:spPr>
          <a:xfrm>
            <a:off x="921014" y="3296548"/>
            <a:ext cx="7825073" cy="88853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 name="Straight Arrow Connector 10"/>
          <p:cNvCxnSpPr/>
          <p:nvPr/>
        </p:nvCxnSpPr>
        <p:spPr bwMode="auto">
          <a:xfrm flipH="1">
            <a:off x="5591412" y="2636912"/>
            <a:ext cx="564764" cy="659636"/>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bwMode="auto">
          <a:xfrm flipH="1" flipV="1">
            <a:off x="5652120" y="4185083"/>
            <a:ext cx="360040" cy="82809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040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Extensions</a:t>
            </a:r>
            <a:endParaRPr lang="en-US" noProof="0" dirty="0"/>
          </a:p>
        </p:txBody>
      </p:sp>
      <p:sp>
        <p:nvSpPr>
          <p:cNvPr id="3" name="Content Placeholder 2"/>
          <p:cNvSpPr>
            <a:spLocks noGrp="1"/>
          </p:cNvSpPr>
          <p:nvPr>
            <p:ph idx="1"/>
          </p:nvPr>
        </p:nvSpPr>
        <p:spPr/>
        <p:txBody>
          <a:bodyPr>
            <a:noAutofit/>
          </a:bodyPr>
          <a:lstStyle/>
          <a:p>
            <a:pPr lvl="0"/>
            <a:r>
              <a:rPr lang="en-US" sz="2400" noProof="0" dirty="0" smtClean="0"/>
              <a:t>In FHIR, extensions are “normal”</a:t>
            </a:r>
          </a:p>
          <a:p>
            <a:pPr lvl="1"/>
            <a:r>
              <a:rPr lang="en-US" sz="2000" noProof="0" dirty="0" smtClean="0"/>
              <a:t>Consequence of the 80% rule – keep the simple stuff simple</a:t>
            </a:r>
          </a:p>
          <a:p>
            <a:pPr lvl="1"/>
            <a:r>
              <a:rPr lang="en-US" sz="2000" noProof="0" dirty="0" smtClean="0"/>
              <a:t>Extensions can exist anywhere</a:t>
            </a:r>
          </a:p>
          <a:p>
            <a:pPr lvl="2"/>
            <a:r>
              <a:rPr lang="en-US" sz="1800" noProof="0" dirty="0" smtClean="0"/>
              <a:t>Yes, even inside </a:t>
            </a:r>
            <a:r>
              <a:rPr lang="en-US" sz="1800" noProof="0" dirty="0" err="1" smtClean="0"/>
              <a:t>boolean</a:t>
            </a:r>
            <a:r>
              <a:rPr lang="en-US" sz="1800" noProof="0" dirty="0" smtClean="0"/>
              <a:t> or date</a:t>
            </a:r>
          </a:p>
          <a:p>
            <a:pPr lvl="1"/>
            <a:r>
              <a:rPr lang="en-US" sz="2000" noProof="0" dirty="0" smtClean="0"/>
              <a:t>Conformant systems can’t</a:t>
            </a:r>
            <a:r>
              <a:rPr lang="en-US" sz="2000" baseline="0" noProof="0" dirty="0" smtClean="0"/>
              <a:t> reject instances just because</a:t>
            </a:r>
            <a:r>
              <a:rPr lang="en-US" sz="2000" noProof="0" dirty="0" smtClean="0"/>
              <a:t> they contain unrecognized extensions</a:t>
            </a:r>
          </a:p>
          <a:p>
            <a:pPr lvl="1"/>
            <a:r>
              <a:rPr lang="en-US" sz="2000" dirty="0" smtClean="0"/>
              <a:t>They could:</a:t>
            </a:r>
          </a:p>
          <a:p>
            <a:pPr lvl="2"/>
            <a:r>
              <a:rPr lang="en-US" sz="1800" noProof="0" dirty="0" smtClean="0"/>
              <a:t>Display them</a:t>
            </a:r>
          </a:p>
          <a:p>
            <a:pPr lvl="3"/>
            <a:r>
              <a:rPr lang="en-US" sz="1600" dirty="0" smtClean="0"/>
              <a:t>Should be in resource narrative</a:t>
            </a:r>
            <a:endParaRPr lang="en-US" sz="1600" noProof="0" dirty="0" smtClean="0"/>
          </a:p>
          <a:p>
            <a:pPr lvl="2"/>
            <a:r>
              <a:rPr lang="en-US" sz="1800" dirty="0" smtClean="0"/>
              <a:t>Store as a ‘Blob’</a:t>
            </a:r>
          </a:p>
          <a:p>
            <a:pPr lvl="2"/>
            <a:r>
              <a:rPr lang="en-US" sz="1800" noProof="0" dirty="0" smtClean="0"/>
              <a:t>Make a conscious decision to ignore (unless </a:t>
            </a:r>
            <a:r>
              <a:rPr lang="en-US" sz="1800" noProof="0" dirty="0" err="1" smtClean="0"/>
              <a:t>ModifierExtension</a:t>
            </a:r>
            <a:r>
              <a:rPr lang="en-US" sz="1800" noProof="0" dirty="0" smtClean="0"/>
              <a:t>)</a:t>
            </a:r>
          </a:p>
          <a:p>
            <a:pPr lvl="3"/>
            <a:r>
              <a:rPr lang="en-US" sz="1600" dirty="0"/>
              <a:t>(Could lookup profile)</a:t>
            </a:r>
          </a:p>
          <a:p>
            <a:pPr lvl="2"/>
            <a:endParaRPr lang="en-US" sz="1800" noProof="0" dirty="0" smtClean="0"/>
          </a:p>
          <a:p>
            <a:pPr marL="914400" lvl="2" indent="0">
              <a:buNone/>
            </a:pPr>
            <a:r>
              <a:rPr lang="en-US" sz="1800" noProof="0" dirty="0"/>
              <a:t>	</a:t>
            </a:r>
            <a:endParaRPr lang="en-US" sz="1800" noProof="0" dirty="0" smtClean="0"/>
          </a:p>
        </p:txBody>
      </p:sp>
      <p:sp>
        <p:nvSpPr>
          <p:cNvPr id="4" name="Slide Number Placeholder 3"/>
          <p:cNvSpPr>
            <a:spLocks noGrp="1"/>
          </p:cNvSpPr>
          <p:nvPr>
            <p:ph type="sldNum" sz="quarter" idx="4294967295"/>
          </p:nvPr>
        </p:nvSpPr>
        <p:spPr>
          <a:xfrm>
            <a:off x="179512" y="6304235"/>
            <a:ext cx="720080" cy="221109"/>
          </a:xfrm>
          <a:prstGeom prst="rect">
            <a:avLst/>
          </a:prstGeom>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751907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mtClean="0"/>
              <a:t>Deconstructing FHIR</a:t>
            </a:r>
            <a:endParaRPr lang="en-US" dirty="0"/>
          </a:p>
        </p:txBody>
      </p:sp>
      <p:sp>
        <p:nvSpPr>
          <p:cNvPr id="2051" name="Rectangle 3"/>
          <p:cNvSpPr>
            <a:spLocks noGrp="1" noChangeArrowheads="1"/>
          </p:cNvSpPr>
          <p:nvPr>
            <p:ph type="body" idx="1"/>
          </p:nvPr>
        </p:nvSpPr>
        <p:spPr>
          <a:xfrm>
            <a:off x="722313" y="2895600"/>
            <a:ext cx="7772400" cy="1500187"/>
          </a:xfrm>
        </p:spPr>
        <p:txBody>
          <a:bodyPr/>
          <a:lstStyle/>
          <a:p>
            <a:r>
              <a:rPr lang="en-US" dirty="0" smtClean="0"/>
              <a:t>Looking at FHIR data modeling concepts from a software engineering perspective</a:t>
            </a:r>
            <a:endParaRPr lang="en-US" dirty="0"/>
          </a:p>
        </p:txBody>
      </p:sp>
    </p:spTree>
    <p:extLst>
      <p:ext uri="{BB962C8B-B14F-4D97-AF65-F5344CB8AC3E}">
        <p14:creationId xmlns:p14="http://schemas.microsoft.com/office/powerpoint/2010/main" val="1641997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Modifier Extensions</a:t>
            </a:r>
            <a:endParaRPr lang="en-US" noProof="0" dirty="0"/>
          </a:p>
        </p:txBody>
      </p:sp>
      <p:sp>
        <p:nvSpPr>
          <p:cNvPr id="3" name="Content Placeholder 2"/>
          <p:cNvSpPr>
            <a:spLocks noGrp="1"/>
          </p:cNvSpPr>
          <p:nvPr>
            <p:ph idx="1"/>
          </p:nvPr>
        </p:nvSpPr>
        <p:spPr/>
        <p:txBody>
          <a:bodyPr/>
          <a:lstStyle/>
          <a:p>
            <a:pPr lvl="0"/>
            <a:r>
              <a:rPr lang="en-US" noProof="0" dirty="0" smtClean="0"/>
              <a:t>Also a core part of FHIR</a:t>
            </a:r>
          </a:p>
          <a:p>
            <a:pPr lvl="1"/>
            <a:r>
              <a:rPr lang="en-US" noProof="0" dirty="0" smtClean="0"/>
              <a:t>Needed because some extensions can’t be safely ignored</a:t>
            </a:r>
          </a:p>
          <a:p>
            <a:pPr lvl="1"/>
            <a:r>
              <a:rPr lang="en-US" noProof="0" dirty="0" smtClean="0"/>
              <a:t>Can’t compute on an element containing</a:t>
            </a:r>
            <a:r>
              <a:rPr lang="en-US" baseline="0" noProof="0" dirty="0" smtClean="0"/>
              <a:t> an unrecognized modifier extension.  However, can:</a:t>
            </a:r>
          </a:p>
          <a:p>
            <a:pPr lvl="2"/>
            <a:r>
              <a:rPr lang="en-US" noProof="0" dirty="0" smtClean="0"/>
              <a:t>Reject instance</a:t>
            </a:r>
          </a:p>
          <a:p>
            <a:pPr lvl="2"/>
            <a:r>
              <a:rPr lang="en-US" noProof="0" dirty="0" smtClean="0"/>
              <a:t>Just display narrative</a:t>
            </a:r>
          </a:p>
          <a:p>
            <a:pPr lvl="2"/>
            <a:r>
              <a:rPr lang="en-US" noProof="0" dirty="0" smtClean="0"/>
              <a:t>Retrieve definition &amp; seek human review</a:t>
            </a:r>
          </a:p>
        </p:txBody>
      </p:sp>
      <p:sp>
        <p:nvSpPr>
          <p:cNvPr id="4" name="Slide Number Placeholder 3"/>
          <p:cNvSpPr>
            <a:spLocks noGrp="1"/>
          </p:cNvSpPr>
          <p:nvPr>
            <p:ph type="sldNum" sz="quarter" idx="4294967295"/>
          </p:nvPr>
        </p:nvSpPr>
        <p:spPr>
          <a:xfrm>
            <a:off x="179512" y="6304235"/>
            <a:ext cx="720080" cy="221109"/>
          </a:xfrm>
          <a:prstGeom prst="rect">
            <a:avLst/>
          </a:prstGeom>
        </p:spPr>
        <p:txBody>
          <a:bodyPr/>
          <a:lstStyle/>
          <a:p>
            <a:fld id="{5CC3E5C4-3E2B-40F1-9F2B-C46CEB0C88DF}" type="slidenum">
              <a:rPr lang="en-CA" smtClean="0"/>
              <a:pPr/>
              <a:t>30</a:t>
            </a:fld>
            <a:endParaRPr lang="en-CA" dirty="0"/>
          </a:p>
        </p:txBody>
      </p:sp>
    </p:spTree>
    <p:extLst>
      <p:ext uri="{BB962C8B-B14F-4D97-AF65-F5344CB8AC3E}">
        <p14:creationId xmlns:p14="http://schemas.microsoft.com/office/powerpoint/2010/main" val="2878298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Governing Extensions</a:t>
            </a:r>
            <a:endParaRPr lang="en-AU" dirty="0"/>
          </a:p>
        </p:txBody>
      </p:sp>
      <p:sp>
        <p:nvSpPr>
          <p:cNvPr id="3" name="Content Placeholder 2"/>
          <p:cNvSpPr>
            <a:spLocks noGrp="1"/>
          </p:cNvSpPr>
          <p:nvPr>
            <p:ph sz="quarter" idx="1"/>
          </p:nvPr>
        </p:nvSpPr>
        <p:spPr>
          <a:xfrm>
            <a:off x="611560" y="1700808"/>
            <a:ext cx="7772400" cy="4764381"/>
          </a:xfrm>
        </p:spPr>
        <p:txBody>
          <a:bodyPr/>
          <a:lstStyle/>
          <a:p>
            <a:r>
              <a:rPr lang="en-AU" dirty="0" smtClean="0"/>
              <a:t>Extensions are not a silver bullet</a:t>
            </a:r>
          </a:p>
          <a:p>
            <a:r>
              <a:rPr lang="en-AU" dirty="0" smtClean="0"/>
              <a:t>FHIR has a sliding scale governance for extensions</a:t>
            </a:r>
          </a:p>
          <a:p>
            <a:pPr lvl="1"/>
            <a:r>
              <a:rPr lang="en-AU" dirty="0" smtClean="0"/>
              <a:t>HL7 published extensions</a:t>
            </a:r>
          </a:p>
          <a:p>
            <a:pPr lvl="1"/>
            <a:r>
              <a:rPr lang="en-AU" dirty="0" smtClean="0"/>
              <a:t>National Standards (e.g. Standard Finnish Extensions)</a:t>
            </a:r>
          </a:p>
          <a:p>
            <a:pPr lvl="1"/>
            <a:r>
              <a:rPr lang="en-AU" dirty="0" smtClean="0"/>
              <a:t>Domain standards (e.g.  Best Practice Cardiology)</a:t>
            </a:r>
          </a:p>
          <a:p>
            <a:pPr lvl="1"/>
            <a:r>
              <a:rPr lang="en-AU" dirty="0" smtClean="0"/>
              <a:t>Local Projects</a:t>
            </a:r>
          </a:p>
          <a:p>
            <a:endParaRPr lang="en-AU" dirty="0" smtClean="0"/>
          </a:p>
          <a:p>
            <a:pPr lvl="1"/>
            <a:endParaRPr lang="en-AU" dirty="0"/>
          </a:p>
        </p:txBody>
      </p:sp>
      <p:sp>
        <p:nvSpPr>
          <p:cNvPr id="4" name="Slide Number Placeholder 3"/>
          <p:cNvSpPr>
            <a:spLocks noGrp="1"/>
          </p:cNvSpPr>
          <p:nvPr>
            <p:ph type="sldNum" sz="quarter" idx="4294967295"/>
          </p:nvPr>
        </p:nvSpPr>
        <p:spPr>
          <a:xfrm>
            <a:off x="146050" y="6210300"/>
            <a:ext cx="457200" cy="457200"/>
          </a:xfrm>
          <a:prstGeom prst="ellipse">
            <a:avLst/>
          </a:prstGeom>
        </p:spPr>
        <p:txBody>
          <a:bodyPr/>
          <a:lstStyle/>
          <a:p>
            <a:pPr>
              <a:defRPr/>
            </a:pPr>
            <a:fld id="{7BA541E5-6822-8543-9807-26155EA309BB}" type="slidenum">
              <a:rPr lang="en-US" smtClean="0"/>
              <a:pPr>
                <a:defRPr/>
              </a:pPr>
              <a:t>31</a:t>
            </a:fld>
            <a:endParaRPr lang="en-US" dirty="0"/>
          </a:p>
        </p:txBody>
      </p:sp>
    </p:spTree>
    <p:extLst>
      <p:ext uri="{BB962C8B-B14F-4D97-AF65-F5344CB8AC3E}">
        <p14:creationId xmlns:p14="http://schemas.microsoft.com/office/powerpoint/2010/main" val="4186186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look at narrative</a:t>
            </a:r>
            <a:endParaRPr lang="en-US" dirty="0"/>
          </a:p>
        </p:txBody>
      </p:sp>
      <p:pic>
        <p:nvPicPr>
          <p:cNvPr id="43" name="Content Placeholder 26"/>
          <p:cNvPicPr>
            <a:picLocks noChangeAspect="1"/>
          </p:cNvPicPr>
          <p:nvPr/>
        </p:nvPicPr>
        <p:blipFill rotWithShape="1">
          <a:blip r:embed="rId3">
            <a:clrChange>
              <a:clrFrom>
                <a:srgbClr val="FFE074"/>
              </a:clrFrom>
              <a:clrTo>
                <a:srgbClr val="FFE074">
                  <a:alpha val="0"/>
                </a:srgbClr>
              </a:clrTo>
            </a:clrChang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b="6183"/>
          <a:stretch/>
        </p:blipFill>
        <p:spPr>
          <a:xfrm>
            <a:off x="912839" y="1741714"/>
            <a:ext cx="7139901" cy="4789715"/>
          </a:xfrm>
          <a:prstGeom prst="rect">
            <a:avLst/>
          </a:prstGeom>
        </p:spPr>
      </p:pic>
      <p:sp>
        <p:nvSpPr>
          <p:cNvPr id="44" name="Rounded Rectangle 43"/>
          <p:cNvSpPr/>
          <p:nvPr/>
        </p:nvSpPr>
        <p:spPr bwMode="auto">
          <a:xfrm>
            <a:off x="342900" y="1715400"/>
            <a:ext cx="7696200" cy="4837800"/>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46" name="Rectangle 10"/>
          <p:cNvSpPr/>
          <p:nvPr/>
        </p:nvSpPr>
        <p:spPr bwMode="auto">
          <a:xfrm>
            <a:off x="2819400" y="2743200"/>
            <a:ext cx="3494048" cy="26670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Resource</a:t>
            </a: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7" name="Rectangle 11"/>
          <p:cNvSpPr/>
          <p:nvPr/>
        </p:nvSpPr>
        <p:spPr bwMode="auto">
          <a:xfrm>
            <a:off x="4482790" y="2850066"/>
            <a:ext cx="168197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Narrative</a:t>
            </a:r>
          </a:p>
        </p:txBody>
      </p:sp>
      <p:sp>
        <p:nvSpPr>
          <p:cNvPr id="50" name="Rectangle 14"/>
          <p:cNvSpPr/>
          <p:nvPr/>
        </p:nvSpPr>
        <p:spPr bwMode="auto">
          <a:xfrm>
            <a:off x="2893742" y="4155687"/>
            <a:ext cx="14403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sp>
        <p:nvSpPr>
          <p:cNvPr id="51" name="TextBox 50"/>
          <p:cNvSpPr txBox="1"/>
          <p:nvPr/>
        </p:nvSpPr>
        <p:spPr>
          <a:xfrm>
            <a:off x="3603038" y="2196567"/>
            <a:ext cx="2202365" cy="369332"/>
          </a:xfrm>
          <a:prstGeom prst="rect">
            <a:avLst/>
          </a:prstGeom>
          <a:noFill/>
        </p:spPr>
        <p:txBody>
          <a:bodyPr wrap="square" rtlCol="0">
            <a:spAutoFit/>
          </a:bodyPr>
          <a:lstStyle/>
          <a:p>
            <a:r>
              <a:rPr lang="nl-NL" dirty="0" err="1" smtClean="0"/>
              <a:t>Metadata</a:t>
            </a:r>
            <a:endParaRPr lang="nl-NL" dirty="0"/>
          </a:p>
        </p:txBody>
      </p:sp>
      <p:sp>
        <p:nvSpPr>
          <p:cNvPr id="48" name="Rectangle 12"/>
          <p:cNvSpPr/>
          <p:nvPr/>
        </p:nvSpPr>
        <p:spPr bwMode="auto">
          <a:xfrm>
            <a:off x="4482790" y="3700346"/>
            <a:ext cx="1681975" cy="14868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Elements</a:t>
            </a:r>
          </a:p>
        </p:txBody>
      </p:sp>
      <p:sp>
        <p:nvSpPr>
          <p:cNvPr id="49" name="Rectangle 13"/>
          <p:cNvSpPr/>
          <p:nvPr/>
        </p:nvSpPr>
        <p:spPr bwMode="auto">
          <a:xfrm>
            <a:off x="4611918" y="4259068"/>
            <a:ext cx="14041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spTree>
    <p:extLst>
      <p:ext uri="{BB962C8B-B14F-4D97-AF65-F5344CB8AC3E}">
        <p14:creationId xmlns:p14="http://schemas.microsoft.com/office/powerpoint/2010/main" val="4453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1000" fill="hold"/>
                                        <p:tgtEl>
                                          <p:spTgt spid="4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Narrative</a:t>
            </a:r>
            <a:endParaRPr lang="nl-NL"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419225"/>
            <a:ext cx="8866187" cy="4981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812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mtClean="0"/>
              <a:t>REST service interface</a:t>
            </a:r>
            <a:endParaRPr lang="en-US" dirty="0"/>
          </a:p>
        </p:txBody>
      </p:sp>
      <p:sp>
        <p:nvSpPr>
          <p:cNvPr id="2051" name="Rectangle 3"/>
          <p:cNvSpPr>
            <a:spLocks noGrp="1" noChangeArrowheads="1"/>
          </p:cNvSpPr>
          <p:nvPr>
            <p:ph type="body" idx="1"/>
          </p:nvPr>
        </p:nvSpPr>
        <p:spPr/>
        <p:txBody>
          <a:bodyPr/>
          <a:lstStyle/>
          <a:p>
            <a:r>
              <a:rPr lang="en-US" smtClean="0"/>
              <a:t>How FHIR uses RESTful principles to communicate Resources</a:t>
            </a:r>
            <a:endParaRPr lang="en-US" dirty="0"/>
          </a:p>
        </p:txBody>
      </p:sp>
    </p:spTree>
    <p:extLst>
      <p:ext uri="{BB962C8B-B14F-4D97-AF65-F5344CB8AC3E}">
        <p14:creationId xmlns:p14="http://schemas.microsoft.com/office/powerpoint/2010/main" val="507423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p:txBody>
      </p:sp>
      <p:graphicFrame>
        <p:nvGraphicFramePr>
          <p:cNvPr id="5" name="Diagram 4"/>
          <p:cNvGraphicFramePr/>
          <p:nvPr>
            <p:extLst/>
          </p:nvPr>
        </p:nvGraphicFramePr>
        <p:xfrm>
          <a:off x="323528" y="2348880"/>
          <a:ext cx="482453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4" name="Group 73"/>
          <p:cNvGrpSpPr/>
          <p:nvPr/>
        </p:nvGrpSpPr>
        <p:grpSpPr>
          <a:xfrm rot="16200000">
            <a:off x="6548069" y="2452741"/>
            <a:ext cx="1162889" cy="1221681"/>
            <a:chOff x="874590" y="280564"/>
            <a:chExt cx="2756393" cy="2788444"/>
          </a:xfrm>
        </p:grpSpPr>
        <p:grpSp>
          <p:nvGrpSpPr>
            <p:cNvPr id="75" name="Group 74"/>
            <p:cNvGrpSpPr/>
            <p:nvPr/>
          </p:nvGrpSpPr>
          <p:grpSpPr>
            <a:xfrm>
              <a:off x="1425869" y="1953630"/>
              <a:ext cx="1102557" cy="1115378"/>
              <a:chOff x="1763688" y="3573016"/>
              <a:chExt cx="1440160" cy="1440160"/>
            </a:xfrm>
          </p:grpSpPr>
          <p:sp>
            <p:nvSpPr>
              <p:cNvPr id="105" name="Rectangle 104"/>
              <p:cNvSpPr/>
              <p:nvPr/>
            </p:nvSpPr>
            <p:spPr>
              <a:xfrm>
                <a:off x="1763688" y="429309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106" name="Rectangle 105"/>
              <p:cNvSpPr/>
              <p:nvPr/>
            </p:nvSpPr>
            <p:spPr>
              <a:xfrm>
                <a:off x="2483768" y="357301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107" name="Rectangle 106"/>
              <p:cNvSpPr/>
              <p:nvPr/>
            </p:nvSpPr>
            <p:spPr>
              <a:xfrm>
                <a:off x="2483768" y="429309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76" name="Group 75"/>
            <p:cNvGrpSpPr/>
            <p:nvPr/>
          </p:nvGrpSpPr>
          <p:grpSpPr>
            <a:xfrm>
              <a:off x="1425869" y="280564"/>
              <a:ext cx="1102557" cy="1115378"/>
              <a:chOff x="2483768" y="1412776"/>
              <a:chExt cx="1440160" cy="1440160"/>
            </a:xfrm>
          </p:grpSpPr>
          <p:sp>
            <p:nvSpPr>
              <p:cNvPr id="102" name="Rectangle 101"/>
              <p:cNvSpPr/>
              <p:nvPr/>
            </p:nvSpPr>
            <p:spPr>
              <a:xfrm>
                <a:off x="2483768" y="213285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103" name="Rectangle 102"/>
              <p:cNvSpPr/>
              <p:nvPr/>
            </p:nvSpPr>
            <p:spPr>
              <a:xfrm>
                <a:off x="3203848" y="141277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104" name="Rectangle 103"/>
              <p:cNvSpPr/>
              <p:nvPr/>
            </p:nvSpPr>
            <p:spPr>
              <a:xfrm>
                <a:off x="3203848" y="213285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77" name="Group 76"/>
            <p:cNvGrpSpPr/>
            <p:nvPr/>
          </p:nvGrpSpPr>
          <p:grpSpPr>
            <a:xfrm>
              <a:off x="1977147" y="1395942"/>
              <a:ext cx="1102557" cy="557689"/>
              <a:chOff x="2483768" y="2852936"/>
              <a:chExt cx="1440160" cy="720080"/>
            </a:xfrm>
          </p:grpSpPr>
          <p:sp>
            <p:nvSpPr>
              <p:cNvPr id="100" name="Rectangle 99"/>
              <p:cNvSpPr/>
              <p:nvPr/>
            </p:nvSpPr>
            <p:spPr>
              <a:xfrm>
                <a:off x="2483768" y="2852936"/>
                <a:ext cx="720080" cy="720080"/>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101" name="Rectangle 100"/>
              <p:cNvSpPr/>
              <p:nvPr/>
            </p:nvSpPr>
            <p:spPr>
              <a:xfrm>
                <a:off x="3203848" y="2852936"/>
                <a:ext cx="720080" cy="720080"/>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sp>
          <p:nvSpPr>
            <p:cNvPr id="78" name="Rectangle 77"/>
            <p:cNvSpPr/>
            <p:nvPr/>
          </p:nvSpPr>
          <p:spPr>
            <a:xfrm>
              <a:off x="2528426" y="2511319"/>
              <a:ext cx="551279" cy="557689"/>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nvGrpSpPr>
            <p:cNvPr id="79" name="Group 78"/>
            <p:cNvGrpSpPr/>
            <p:nvPr/>
          </p:nvGrpSpPr>
          <p:grpSpPr>
            <a:xfrm>
              <a:off x="2528426" y="1395942"/>
              <a:ext cx="1102557" cy="1115378"/>
              <a:chOff x="3203848" y="2852936"/>
              <a:chExt cx="1440160" cy="1440160"/>
            </a:xfrm>
          </p:grpSpPr>
          <p:sp>
            <p:nvSpPr>
              <p:cNvPr id="97" name="Rectangle 96"/>
              <p:cNvSpPr/>
              <p:nvPr/>
            </p:nvSpPr>
            <p:spPr>
              <a:xfrm>
                <a:off x="3203848" y="357301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98" name="Rectangle 97"/>
              <p:cNvSpPr/>
              <p:nvPr/>
            </p:nvSpPr>
            <p:spPr>
              <a:xfrm>
                <a:off x="3923928" y="285293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99" name="Rectangle 98"/>
              <p:cNvSpPr/>
              <p:nvPr/>
            </p:nvSpPr>
            <p:spPr>
              <a:xfrm>
                <a:off x="3923928" y="357301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sp>
          <p:nvSpPr>
            <p:cNvPr id="80" name="Rectangle 79"/>
            <p:cNvSpPr/>
            <p:nvPr/>
          </p:nvSpPr>
          <p:spPr>
            <a:xfrm>
              <a:off x="3079704" y="2511319"/>
              <a:ext cx="551279" cy="557689"/>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nvGrpSpPr>
            <p:cNvPr id="81" name="Group 80"/>
            <p:cNvGrpSpPr/>
            <p:nvPr/>
          </p:nvGrpSpPr>
          <p:grpSpPr>
            <a:xfrm>
              <a:off x="2528426" y="280564"/>
              <a:ext cx="1102557" cy="1115378"/>
              <a:chOff x="3203848" y="1412776"/>
              <a:chExt cx="1440160" cy="1440160"/>
            </a:xfrm>
          </p:grpSpPr>
          <p:sp>
            <p:nvSpPr>
              <p:cNvPr id="93" name="Rectangle 92"/>
              <p:cNvSpPr/>
              <p:nvPr/>
            </p:nvSpPr>
            <p:spPr>
              <a:xfrm>
                <a:off x="392392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94" name="Rectangle 93"/>
              <p:cNvSpPr/>
              <p:nvPr/>
            </p:nvSpPr>
            <p:spPr>
              <a:xfrm>
                <a:off x="392392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95" name="Rectangle 94"/>
              <p:cNvSpPr/>
              <p:nvPr/>
            </p:nvSpPr>
            <p:spPr>
              <a:xfrm>
                <a:off x="320384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96" name="Rectangle 95"/>
              <p:cNvSpPr/>
              <p:nvPr/>
            </p:nvSpPr>
            <p:spPr>
              <a:xfrm>
                <a:off x="320384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82" name="Group 81"/>
            <p:cNvGrpSpPr/>
            <p:nvPr/>
          </p:nvGrpSpPr>
          <p:grpSpPr>
            <a:xfrm>
              <a:off x="874590" y="1398583"/>
              <a:ext cx="1102557" cy="1670425"/>
              <a:chOff x="1043608" y="2856347"/>
              <a:chExt cx="1440160" cy="2156829"/>
            </a:xfrm>
          </p:grpSpPr>
          <p:grpSp>
            <p:nvGrpSpPr>
              <p:cNvPr id="88" name="Group 87"/>
              <p:cNvGrpSpPr/>
              <p:nvPr/>
            </p:nvGrpSpPr>
            <p:grpSpPr>
              <a:xfrm>
                <a:off x="1043608" y="3573016"/>
                <a:ext cx="1440160" cy="1440160"/>
                <a:chOff x="1043608" y="3573016"/>
                <a:chExt cx="1440160" cy="1440160"/>
              </a:xfrm>
            </p:grpSpPr>
            <p:sp>
              <p:nvSpPr>
                <p:cNvPr id="90" name="Rectangle 89"/>
                <p:cNvSpPr/>
                <p:nvPr/>
              </p:nvSpPr>
              <p:spPr>
                <a:xfrm>
                  <a:off x="1043608" y="357301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91" name="Rectangle 90"/>
                <p:cNvSpPr/>
                <p:nvPr/>
              </p:nvSpPr>
              <p:spPr>
                <a:xfrm>
                  <a:off x="1043608" y="429309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92" name="Rectangle 91"/>
                <p:cNvSpPr/>
                <p:nvPr/>
              </p:nvSpPr>
              <p:spPr>
                <a:xfrm>
                  <a:off x="1763688" y="357301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sp>
            <p:nvSpPr>
              <p:cNvPr id="89" name="Rectangle 88"/>
              <p:cNvSpPr/>
              <p:nvPr/>
            </p:nvSpPr>
            <p:spPr>
              <a:xfrm>
                <a:off x="1763688" y="2856347"/>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83" name="Group 82"/>
            <p:cNvGrpSpPr/>
            <p:nvPr/>
          </p:nvGrpSpPr>
          <p:grpSpPr>
            <a:xfrm>
              <a:off x="874590" y="280564"/>
              <a:ext cx="1102557" cy="1673066"/>
              <a:chOff x="1043608" y="1412776"/>
              <a:chExt cx="1440160" cy="2160240"/>
            </a:xfrm>
          </p:grpSpPr>
          <p:sp>
            <p:nvSpPr>
              <p:cNvPr id="84" name="Rectangle 83"/>
              <p:cNvSpPr/>
              <p:nvPr/>
            </p:nvSpPr>
            <p:spPr>
              <a:xfrm>
                <a:off x="1043608" y="141277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85" name="Rectangle 84"/>
              <p:cNvSpPr/>
              <p:nvPr/>
            </p:nvSpPr>
            <p:spPr>
              <a:xfrm>
                <a:off x="1043608" y="213285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86" name="Rectangle 85"/>
              <p:cNvSpPr/>
              <p:nvPr/>
            </p:nvSpPr>
            <p:spPr>
              <a:xfrm>
                <a:off x="1763688" y="141277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87" name="Rectangle 86"/>
              <p:cNvSpPr/>
              <p:nvPr/>
            </p:nvSpPr>
            <p:spPr>
              <a:xfrm>
                <a:off x="1043608" y="285293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grpSp>
        <p:nvGrpSpPr>
          <p:cNvPr id="197" name="Group 196"/>
          <p:cNvGrpSpPr/>
          <p:nvPr/>
        </p:nvGrpSpPr>
        <p:grpSpPr>
          <a:xfrm>
            <a:off x="5738927" y="4496256"/>
            <a:ext cx="2601462" cy="1597041"/>
            <a:chOff x="244360" y="3347852"/>
            <a:chExt cx="6096163" cy="3348145"/>
          </a:xfrm>
        </p:grpSpPr>
        <p:grpSp>
          <p:nvGrpSpPr>
            <p:cNvPr id="198" name="Group 197"/>
            <p:cNvGrpSpPr/>
            <p:nvPr/>
          </p:nvGrpSpPr>
          <p:grpSpPr>
            <a:xfrm>
              <a:off x="2556864" y="3885543"/>
              <a:ext cx="1102557" cy="557689"/>
              <a:chOff x="2483768" y="2852936"/>
              <a:chExt cx="1440160" cy="720080"/>
            </a:xfrm>
          </p:grpSpPr>
          <p:sp>
            <p:nvSpPr>
              <p:cNvPr id="284" name="Rectangle 283"/>
              <p:cNvSpPr/>
              <p:nvPr/>
            </p:nvSpPr>
            <p:spPr>
              <a:xfrm>
                <a:off x="2483768" y="2852936"/>
                <a:ext cx="720080" cy="720080"/>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85" name="Rectangle 284"/>
              <p:cNvSpPr/>
              <p:nvPr/>
            </p:nvSpPr>
            <p:spPr>
              <a:xfrm>
                <a:off x="3203848" y="2852936"/>
                <a:ext cx="720080" cy="720080"/>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199" name="Group 198"/>
            <p:cNvGrpSpPr/>
            <p:nvPr/>
          </p:nvGrpSpPr>
          <p:grpSpPr>
            <a:xfrm>
              <a:off x="5237966" y="5373216"/>
              <a:ext cx="1102557" cy="1115378"/>
              <a:chOff x="3203848" y="2852936"/>
              <a:chExt cx="1440160" cy="1440160"/>
            </a:xfrm>
          </p:grpSpPr>
          <p:sp>
            <p:nvSpPr>
              <p:cNvPr id="281" name="Rectangle 280"/>
              <p:cNvSpPr/>
              <p:nvPr/>
            </p:nvSpPr>
            <p:spPr>
              <a:xfrm>
                <a:off x="3203848" y="357301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82" name="Rectangle 281"/>
              <p:cNvSpPr/>
              <p:nvPr/>
            </p:nvSpPr>
            <p:spPr>
              <a:xfrm>
                <a:off x="3923928" y="285293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83" name="Rectangle 282"/>
              <p:cNvSpPr/>
              <p:nvPr/>
            </p:nvSpPr>
            <p:spPr>
              <a:xfrm>
                <a:off x="3923928" y="357301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200" name="Group 199"/>
            <p:cNvGrpSpPr/>
            <p:nvPr/>
          </p:nvGrpSpPr>
          <p:grpSpPr>
            <a:xfrm>
              <a:off x="2456407" y="4068021"/>
              <a:ext cx="1102557" cy="557689"/>
              <a:chOff x="6876256" y="3464283"/>
              <a:chExt cx="1440160" cy="720080"/>
            </a:xfrm>
          </p:grpSpPr>
          <p:sp>
            <p:nvSpPr>
              <p:cNvPr id="279" name="Rectangle 278"/>
              <p:cNvSpPr/>
              <p:nvPr/>
            </p:nvSpPr>
            <p:spPr>
              <a:xfrm>
                <a:off x="6876256" y="3464283"/>
                <a:ext cx="720080" cy="720080"/>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80" name="Rectangle 279"/>
              <p:cNvSpPr/>
              <p:nvPr/>
            </p:nvSpPr>
            <p:spPr>
              <a:xfrm>
                <a:off x="7596336" y="3464283"/>
                <a:ext cx="720080" cy="720080"/>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201" name="Group 200"/>
            <p:cNvGrpSpPr/>
            <p:nvPr/>
          </p:nvGrpSpPr>
          <p:grpSpPr>
            <a:xfrm rot="5400000">
              <a:off x="2594788" y="4897229"/>
              <a:ext cx="1102557" cy="1670425"/>
              <a:chOff x="1043608" y="2856347"/>
              <a:chExt cx="1440160" cy="2156829"/>
            </a:xfrm>
          </p:grpSpPr>
          <p:grpSp>
            <p:nvGrpSpPr>
              <p:cNvPr id="274" name="Group 273"/>
              <p:cNvGrpSpPr/>
              <p:nvPr/>
            </p:nvGrpSpPr>
            <p:grpSpPr>
              <a:xfrm>
                <a:off x="1043608" y="3573016"/>
                <a:ext cx="1440160" cy="1440160"/>
                <a:chOff x="1043608" y="3573016"/>
                <a:chExt cx="1440160" cy="1440160"/>
              </a:xfrm>
            </p:grpSpPr>
            <p:sp>
              <p:nvSpPr>
                <p:cNvPr id="276" name="Rectangle 275"/>
                <p:cNvSpPr/>
                <p:nvPr/>
              </p:nvSpPr>
              <p:spPr>
                <a:xfrm>
                  <a:off x="1043608" y="357301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77" name="Rectangle 276"/>
                <p:cNvSpPr/>
                <p:nvPr/>
              </p:nvSpPr>
              <p:spPr>
                <a:xfrm>
                  <a:off x="1043608" y="429309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78" name="Rectangle 277"/>
                <p:cNvSpPr/>
                <p:nvPr/>
              </p:nvSpPr>
              <p:spPr>
                <a:xfrm>
                  <a:off x="1763688" y="357301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sp>
            <p:nvSpPr>
              <p:cNvPr id="275" name="Rectangle 274"/>
              <p:cNvSpPr/>
              <p:nvPr/>
            </p:nvSpPr>
            <p:spPr>
              <a:xfrm>
                <a:off x="1763688" y="2856347"/>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202" name="Group 201"/>
            <p:cNvGrpSpPr/>
            <p:nvPr/>
          </p:nvGrpSpPr>
          <p:grpSpPr>
            <a:xfrm>
              <a:off x="4496137" y="3904698"/>
              <a:ext cx="1102557" cy="1673067"/>
              <a:chOff x="1043608" y="1412776"/>
              <a:chExt cx="1440160" cy="2160240"/>
            </a:xfrm>
          </p:grpSpPr>
          <p:sp>
            <p:nvSpPr>
              <p:cNvPr id="270" name="Rectangle 269"/>
              <p:cNvSpPr/>
              <p:nvPr/>
            </p:nvSpPr>
            <p:spPr>
              <a:xfrm>
                <a:off x="1043608" y="141277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71" name="Rectangle 270"/>
              <p:cNvSpPr/>
              <p:nvPr/>
            </p:nvSpPr>
            <p:spPr>
              <a:xfrm>
                <a:off x="1043608" y="213285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72" name="Rectangle 271"/>
              <p:cNvSpPr/>
              <p:nvPr/>
            </p:nvSpPr>
            <p:spPr>
              <a:xfrm>
                <a:off x="1763688" y="141277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73" name="Rectangle 272"/>
              <p:cNvSpPr/>
              <p:nvPr/>
            </p:nvSpPr>
            <p:spPr>
              <a:xfrm>
                <a:off x="1043608" y="285293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203" name="Group 202"/>
            <p:cNvGrpSpPr/>
            <p:nvPr/>
          </p:nvGrpSpPr>
          <p:grpSpPr>
            <a:xfrm>
              <a:off x="2339752" y="4239463"/>
              <a:ext cx="1102557" cy="557689"/>
              <a:chOff x="6876256" y="3464283"/>
              <a:chExt cx="1440160" cy="720080"/>
            </a:xfrm>
          </p:grpSpPr>
          <p:sp>
            <p:nvSpPr>
              <p:cNvPr id="268" name="Rectangle 267"/>
              <p:cNvSpPr/>
              <p:nvPr/>
            </p:nvSpPr>
            <p:spPr>
              <a:xfrm>
                <a:off x="6876256" y="3464283"/>
                <a:ext cx="720080" cy="720080"/>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69" name="Rectangle 268"/>
              <p:cNvSpPr/>
              <p:nvPr/>
            </p:nvSpPr>
            <p:spPr>
              <a:xfrm>
                <a:off x="7596336" y="3464283"/>
                <a:ext cx="720080" cy="720080"/>
              </a:xfrm>
              <a:prstGeom prst="rect">
                <a:avLst/>
              </a:prstGeom>
              <a:solidFill>
                <a:srgbClr val="FF1515"/>
              </a:solidFill>
              <a:ln w="25400" cap="flat" cmpd="sng" algn="ctr">
                <a:solidFill>
                  <a:srgbClr val="FF151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204" name="Group 203"/>
            <p:cNvGrpSpPr/>
            <p:nvPr/>
          </p:nvGrpSpPr>
          <p:grpSpPr>
            <a:xfrm rot="5400000">
              <a:off x="2479670" y="5017274"/>
              <a:ext cx="1102557" cy="1670425"/>
              <a:chOff x="1043608" y="2856347"/>
              <a:chExt cx="1440160" cy="2156829"/>
            </a:xfrm>
          </p:grpSpPr>
          <p:grpSp>
            <p:nvGrpSpPr>
              <p:cNvPr id="263" name="Group 262"/>
              <p:cNvGrpSpPr/>
              <p:nvPr/>
            </p:nvGrpSpPr>
            <p:grpSpPr>
              <a:xfrm>
                <a:off x="1043608" y="3573016"/>
                <a:ext cx="1440160" cy="1440160"/>
                <a:chOff x="1043608" y="3573016"/>
                <a:chExt cx="1440160" cy="1440160"/>
              </a:xfrm>
            </p:grpSpPr>
            <p:sp>
              <p:nvSpPr>
                <p:cNvPr id="265" name="Rectangle 264"/>
                <p:cNvSpPr/>
                <p:nvPr/>
              </p:nvSpPr>
              <p:spPr>
                <a:xfrm>
                  <a:off x="1043608" y="357301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66" name="Rectangle 265"/>
                <p:cNvSpPr/>
                <p:nvPr/>
              </p:nvSpPr>
              <p:spPr>
                <a:xfrm>
                  <a:off x="1043608" y="429309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67" name="Rectangle 266"/>
                <p:cNvSpPr/>
                <p:nvPr/>
              </p:nvSpPr>
              <p:spPr>
                <a:xfrm>
                  <a:off x="1763688" y="357301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sp>
            <p:nvSpPr>
              <p:cNvPr id="264" name="Rectangle 263"/>
              <p:cNvSpPr/>
              <p:nvPr/>
            </p:nvSpPr>
            <p:spPr>
              <a:xfrm>
                <a:off x="1763688" y="2856347"/>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205" name="Group 204"/>
            <p:cNvGrpSpPr/>
            <p:nvPr/>
          </p:nvGrpSpPr>
          <p:grpSpPr>
            <a:xfrm rot="5400000">
              <a:off x="2321413" y="5138853"/>
              <a:ext cx="1102557" cy="1670425"/>
              <a:chOff x="1043608" y="2856347"/>
              <a:chExt cx="1440160" cy="2156829"/>
            </a:xfrm>
          </p:grpSpPr>
          <p:grpSp>
            <p:nvGrpSpPr>
              <p:cNvPr id="258" name="Group 257"/>
              <p:cNvGrpSpPr/>
              <p:nvPr/>
            </p:nvGrpSpPr>
            <p:grpSpPr>
              <a:xfrm>
                <a:off x="1043608" y="3573016"/>
                <a:ext cx="1440160" cy="1440160"/>
                <a:chOff x="1043608" y="3573016"/>
                <a:chExt cx="1440160" cy="1440160"/>
              </a:xfrm>
            </p:grpSpPr>
            <p:sp>
              <p:nvSpPr>
                <p:cNvPr id="260" name="Rectangle 259"/>
                <p:cNvSpPr/>
                <p:nvPr/>
              </p:nvSpPr>
              <p:spPr>
                <a:xfrm>
                  <a:off x="1043608" y="357301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61" name="Rectangle 260"/>
                <p:cNvSpPr/>
                <p:nvPr/>
              </p:nvSpPr>
              <p:spPr>
                <a:xfrm>
                  <a:off x="1043608" y="429309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62" name="Rectangle 261"/>
                <p:cNvSpPr/>
                <p:nvPr/>
              </p:nvSpPr>
              <p:spPr>
                <a:xfrm>
                  <a:off x="1763688" y="3573016"/>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sp>
            <p:nvSpPr>
              <p:cNvPr id="259" name="Rectangle 258"/>
              <p:cNvSpPr/>
              <p:nvPr/>
            </p:nvSpPr>
            <p:spPr>
              <a:xfrm>
                <a:off x="1763688" y="2856347"/>
                <a:ext cx="720080" cy="720080"/>
              </a:xfrm>
              <a:prstGeom prst="rect">
                <a:avLst/>
              </a:prstGeom>
              <a:solidFill>
                <a:srgbClr val="0070C0"/>
              </a:solidFill>
              <a:ln w="25400" cap="flat" cmpd="sng" algn="ctr">
                <a:solidFill>
                  <a:srgbClr val="0070C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206" name="Group 205"/>
            <p:cNvGrpSpPr/>
            <p:nvPr/>
          </p:nvGrpSpPr>
          <p:grpSpPr>
            <a:xfrm>
              <a:off x="4355976" y="3988181"/>
              <a:ext cx="1102557" cy="1673067"/>
              <a:chOff x="1043608" y="1412776"/>
              <a:chExt cx="1440160" cy="2160240"/>
            </a:xfrm>
          </p:grpSpPr>
          <p:sp>
            <p:nvSpPr>
              <p:cNvPr id="254" name="Rectangle 253"/>
              <p:cNvSpPr/>
              <p:nvPr/>
            </p:nvSpPr>
            <p:spPr>
              <a:xfrm>
                <a:off x="1043608" y="141277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55" name="Rectangle 254"/>
              <p:cNvSpPr/>
              <p:nvPr/>
            </p:nvSpPr>
            <p:spPr>
              <a:xfrm>
                <a:off x="1043608" y="213285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56" name="Rectangle 255"/>
              <p:cNvSpPr/>
              <p:nvPr/>
            </p:nvSpPr>
            <p:spPr>
              <a:xfrm>
                <a:off x="1763688" y="141277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57" name="Rectangle 256"/>
              <p:cNvSpPr/>
              <p:nvPr/>
            </p:nvSpPr>
            <p:spPr>
              <a:xfrm>
                <a:off x="1043608" y="285293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207" name="Group 206"/>
            <p:cNvGrpSpPr/>
            <p:nvPr/>
          </p:nvGrpSpPr>
          <p:grpSpPr>
            <a:xfrm>
              <a:off x="4211960" y="4132197"/>
              <a:ext cx="1102557" cy="1673067"/>
              <a:chOff x="1043608" y="1412776"/>
              <a:chExt cx="1440160" cy="2160240"/>
            </a:xfrm>
          </p:grpSpPr>
          <p:sp>
            <p:nvSpPr>
              <p:cNvPr id="250" name="Rectangle 249"/>
              <p:cNvSpPr/>
              <p:nvPr/>
            </p:nvSpPr>
            <p:spPr>
              <a:xfrm>
                <a:off x="1043608" y="141277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51" name="Rectangle 250"/>
              <p:cNvSpPr/>
              <p:nvPr/>
            </p:nvSpPr>
            <p:spPr>
              <a:xfrm>
                <a:off x="1043608" y="213285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52" name="Rectangle 251"/>
              <p:cNvSpPr/>
              <p:nvPr/>
            </p:nvSpPr>
            <p:spPr>
              <a:xfrm>
                <a:off x="1763688" y="141277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53" name="Rectangle 252"/>
              <p:cNvSpPr/>
              <p:nvPr/>
            </p:nvSpPr>
            <p:spPr>
              <a:xfrm>
                <a:off x="1043608" y="2852936"/>
                <a:ext cx="720080" cy="720080"/>
              </a:xfrm>
              <a:prstGeom prst="rect">
                <a:avLst/>
              </a:prstGeom>
              <a:solidFill>
                <a:srgbClr val="CC0000"/>
              </a:solidFill>
              <a:ln w="25400" cap="flat" cmpd="sng" algn="ctr">
                <a:solidFill>
                  <a:srgbClr val="CC00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208" name="Group 207"/>
            <p:cNvGrpSpPr/>
            <p:nvPr/>
          </p:nvGrpSpPr>
          <p:grpSpPr>
            <a:xfrm>
              <a:off x="5128353" y="5525616"/>
              <a:ext cx="1102557" cy="1115378"/>
              <a:chOff x="3203848" y="2852936"/>
              <a:chExt cx="1440160" cy="1440160"/>
            </a:xfrm>
          </p:grpSpPr>
          <p:sp>
            <p:nvSpPr>
              <p:cNvPr id="247" name="Rectangle 246"/>
              <p:cNvSpPr/>
              <p:nvPr/>
            </p:nvSpPr>
            <p:spPr>
              <a:xfrm>
                <a:off x="3203848" y="357301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48" name="Rectangle 247"/>
              <p:cNvSpPr/>
              <p:nvPr/>
            </p:nvSpPr>
            <p:spPr>
              <a:xfrm>
                <a:off x="3923928" y="285293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49" name="Rectangle 248"/>
              <p:cNvSpPr/>
              <p:nvPr/>
            </p:nvSpPr>
            <p:spPr>
              <a:xfrm>
                <a:off x="3923928" y="3573016"/>
                <a:ext cx="720080" cy="720080"/>
              </a:xfrm>
              <a:prstGeom prst="rect">
                <a:avLst/>
              </a:prstGeom>
              <a:solidFill>
                <a:srgbClr val="FFAB97"/>
              </a:solidFill>
              <a:ln w="25400" cap="flat" cmpd="sng" algn="ctr">
                <a:solidFill>
                  <a:srgbClr val="FFAB9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209" name="Group 208"/>
            <p:cNvGrpSpPr/>
            <p:nvPr/>
          </p:nvGrpSpPr>
          <p:grpSpPr>
            <a:xfrm>
              <a:off x="244360" y="3347852"/>
              <a:ext cx="1725615" cy="1718767"/>
              <a:chOff x="179512" y="3806849"/>
              <a:chExt cx="1725615" cy="1718767"/>
            </a:xfrm>
          </p:grpSpPr>
          <p:grpSp>
            <p:nvGrpSpPr>
              <p:cNvPr id="231" name="Group 230"/>
              <p:cNvGrpSpPr/>
              <p:nvPr/>
            </p:nvGrpSpPr>
            <p:grpSpPr>
              <a:xfrm rot="16200000">
                <a:off x="796160" y="3813259"/>
                <a:ext cx="1115378" cy="1102557"/>
                <a:chOff x="1763688" y="3573016"/>
                <a:chExt cx="1440160" cy="1440160"/>
              </a:xfrm>
            </p:grpSpPr>
            <p:sp>
              <p:nvSpPr>
                <p:cNvPr id="244" name="Rectangle 243"/>
                <p:cNvSpPr/>
                <p:nvPr/>
              </p:nvSpPr>
              <p:spPr>
                <a:xfrm>
                  <a:off x="1763688" y="429309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45" name="Rectangle 244"/>
                <p:cNvSpPr/>
                <p:nvPr/>
              </p:nvSpPr>
              <p:spPr>
                <a:xfrm>
                  <a:off x="2483768" y="357301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46" name="Rectangle 245"/>
                <p:cNvSpPr/>
                <p:nvPr/>
              </p:nvSpPr>
              <p:spPr>
                <a:xfrm>
                  <a:off x="2483768" y="429309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grpSp>
          <p:grpSp>
            <p:nvGrpSpPr>
              <p:cNvPr id="232" name="Group 231"/>
              <p:cNvGrpSpPr/>
              <p:nvPr/>
            </p:nvGrpSpPr>
            <p:grpSpPr>
              <a:xfrm rot="16200000">
                <a:off x="619102" y="4011475"/>
                <a:ext cx="1115378" cy="1102557"/>
                <a:chOff x="2483768" y="1412776"/>
                <a:chExt cx="1440160" cy="1440160"/>
              </a:xfrm>
            </p:grpSpPr>
            <p:sp>
              <p:nvSpPr>
                <p:cNvPr id="241" name="Rectangle 240"/>
                <p:cNvSpPr/>
                <p:nvPr/>
              </p:nvSpPr>
              <p:spPr>
                <a:xfrm>
                  <a:off x="2483768" y="213285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42" name="Rectangle 241"/>
                <p:cNvSpPr/>
                <p:nvPr/>
              </p:nvSpPr>
              <p:spPr>
                <a:xfrm>
                  <a:off x="3203848" y="141277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43" name="Rectangle 242"/>
                <p:cNvSpPr/>
                <p:nvPr/>
              </p:nvSpPr>
              <p:spPr>
                <a:xfrm>
                  <a:off x="3203848" y="213285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233" name="Group 232"/>
              <p:cNvGrpSpPr/>
              <p:nvPr/>
            </p:nvGrpSpPr>
            <p:grpSpPr>
              <a:xfrm rot="16200000">
                <a:off x="389126" y="4264248"/>
                <a:ext cx="1115378" cy="1102557"/>
                <a:chOff x="2483768" y="1412776"/>
                <a:chExt cx="1440160" cy="1440160"/>
              </a:xfrm>
            </p:grpSpPr>
            <p:sp>
              <p:nvSpPr>
                <p:cNvPr id="238" name="Rectangle 237"/>
                <p:cNvSpPr/>
                <p:nvPr/>
              </p:nvSpPr>
              <p:spPr>
                <a:xfrm>
                  <a:off x="2483768" y="213285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39" name="Rectangle 238"/>
                <p:cNvSpPr/>
                <p:nvPr/>
              </p:nvSpPr>
              <p:spPr>
                <a:xfrm>
                  <a:off x="3203848" y="141277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40" name="Rectangle 239"/>
                <p:cNvSpPr/>
                <p:nvPr/>
              </p:nvSpPr>
              <p:spPr>
                <a:xfrm>
                  <a:off x="3203848" y="213285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234" name="Group 233"/>
              <p:cNvGrpSpPr/>
              <p:nvPr/>
            </p:nvGrpSpPr>
            <p:grpSpPr>
              <a:xfrm rot="16200000">
                <a:off x="173102" y="4416648"/>
                <a:ext cx="1115378" cy="1102557"/>
                <a:chOff x="2483768" y="1412776"/>
                <a:chExt cx="1440160" cy="1440160"/>
              </a:xfrm>
            </p:grpSpPr>
            <p:sp>
              <p:nvSpPr>
                <p:cNvPr id="235" name="Rectangle 234"/>
                <p:cNvSpPr/>
                <p:nvPr/>
              </p:nvSpPr>
              <p:spPr>
                <a:xfrm>
                  <a:off x="2483768" y="213285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36" name="Rectangle 235"/>
                <p:cNvSpPr/>
                <p:nvPr/>
              </p:nvSpPr>
              <p:spPr>
                <a:xfrm>
                  <a:off x="3203848" y="141277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37" name="Rectangle 236"/>
                <p:cNvSpPr/>
                <p:nvPr/>
              </p:nvSpPr>
              <p:spPr>
                <a:xfrm>
                  <a:off x="3203848" y="2132856"/>
                  <a:ext cx="720080" cy="720080"/>
                </a:xfrm>
                <a:prstGeom prst="rect">
                  <a:avLst/>
                </a:prstGeom>
                <a:solidFill>
                  <a:srgbClr val="FF3B3B"/>
                </a:solidFill>
                <a:ln w="25400" cap="flat" cmpd="sng" algn="ctr">
                  <a:solidFill>
                    <a:srgbClr val="FF3B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grpSp>
          <p:nvGrpSpPr>
            <p:cNvPr id="210" name="Group 209"/>
            <p:cNvGrpSpPr/>
            <p:nvPr/>
          </p:nvGrpSpPr>
          <p:grpSpPr>
            <a:xfrm>
              <a:off x="387868" y="5157192"/>
              <a:ext cx="1517258" cy="1538805"/>
              <a:chOff x="387868" y="5157192"/>
              <a:chExt cx="1517258" cy="1538805"/>
            </a:xfrm>
          </p:grpSpPr>
          <p:grpSp>
            <p:nvGrpSpPr>
              <p:cNvPr id="211" name="Group 210"/>
              <p:cNvGrpSpPr/>
              <p:nvPr/>
            </p:nvGrpSpPr>
            <p:grpSpPr>
              <a:xfrm>
                <a:off x="802569" y="5157192"/>
                <a:ext cx="1102557" cy="1115378"/>
                <a:chOff x="3203848" y="1412776"/>
                <a:chExt cx="1440160" cy="1440160"/>
              </a:xfrm>
            </p:grpSpPr>
            <p:sp>
              <p:nvSpPr>
                <p:cNvPr id="227" name="Rectangle 226"/>
                <p:cNvSpPr/>
                <p:nvPr/>
              </p:nvSpPr>
              <p:spPr>
                <a:xfrm>
                  <a:off x="392392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28" name="Rectangle 227"/>
                <p:cNvSpPr/>
                <p:nvPr/>
              </p:nvSpPr>
              <p:spPr>
                <a:xfrm>
                  <a:off x="392392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29" name="Rectangle 228"/>
                <p:cNvSpPr/>
                <p:nvPr/>
              </p:nvSpPr>
              <p:spPr>
                <a:xfrm>
                  <a:off x="320384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30" name="Rectangle 229"/>
                <p:cNvSpPr/>
                <p:nvPr/>
              </p:nvSpPr>
              <p:spPr>
                <a:xfrm>
                  <a:off x="320384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212" name="Group 211"/>
              <p:cNvGrpSpPr/>
              <p:nvPr/>
            </p:nvGrpSpPr>
            <p:grpSpPr>
              <a:xfrm>
                <a:off x="658553" y="5301208"/>
                <a:ext cx="1102557" cy="1115378"/>
                <a:chOff x="3203848" y="1412776"/>
                <a:chExt cx="1440160" cy="1440160"/>
              </a:xfrm>
            </p:grpSpPr>
            <p:sp>
              <p:nvSpPr>
                <p:cNvPr id="223" name="Rectangle 222"/>
                <p:cNvSpPr/>
                <p:nvPr/>
              </p:nvSpPr>
              <p:spPr>
                <a:xfrm>
                  <a:off x="392392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24" name="Rectangle 223"/>
                <p:cNvSpPr/>
                <p:nvPr/>
              </p:nvSpPr>
              <p:spPr>
                <a:xfrm>
                  <a:off x="392392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25" name="Rectangle 224"/>
                <p:cNvSpPr/>
                <p:nvPr/>
              </p:nvSpPr>
              <p:spPr>
                <a:xfrm>
                  <a:off x="320384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26" name="Rectangle 225"/>
                <p:cNvSpPr/>
                <p:nvPr/>
              </p:nvSpPr>
              <p:spPr>
                <a:xfrm>
                  <a:off x="320384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213" name="Group 212"/>
              <p:cNvGrpSpPr/>
              <p:nvPr/>
            </p:nvGrpSpPr>
            <p:grpSpPr>
              <a:xfrm>
                <a:off x="531884" y="5436603"/>
                <a:ext cx="1102557" cy="1115378"/>
                <a:chOff x="3203848" y="1412776"/>
                <a:chExt cx="1440160" cy="1440160"/>
              </a:xfrm>
            </p:grpSpPr>
            <p:sp>
              <p:nvSpPr>
                <p:cNvPr id="219" name="Rectangle 218"/>
                <p:cNvSpPr/>
                <p:nvPr/>
              </p:nvSpPr>
              <p:spPr>
                <a:xfrm>
                  <a:off x="392392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20" name="Rectangle 219"/>
                <p:cNvSpPr/>
                <p:nvPr/>
              </p:nvSpPr>
              <p:spPr>
                <a:xfrm>
                  <a:off x="392392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21" name="Rectangle 220"/>
                <p:cNvSpPr/>
                <p:nvPr/>
              </p:nvSpPr>
              <p:spPr>
                <a:xfrm>
                  <a:off x="320384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22" name="Rectangle 221"/>
                <p:cNvSpPr/>
                <p:nvPr/>
              </p:nvSpPr>
              <p:spPr>
                <a:xfrm>
                  <a:off x="320384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nvGrpSpPr>
              <p:cNvPr id="214" name="Group 213"/>
              <p:cNvGrpSpPr/>
              <p:nvPr/>
            </p:nvGrpSpPr>
            <p:grpSpPr>
              <a:xfrm>
                <a:off x="387868" y="5580619"/>
                <a:ext cx="1102557" cy="1115378"/>
                <a:chOff x="3203848" y="1412776"/>
                <a:chExt cx="1440160" cy="1440160"/>
              </a:xfrm>
            </p:grpSpPr>
            <p:sp>
              <p:nvSpPr>
                <p:cNvPr id="215" name="Rectangle 214"/>
                <p:cNvSpPr/>
                <p:nvPr/>
              </p:nvSpPr>
              <p:spPr>
                <a:xfrm>
                  <a:off x="392392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16" name="Rectangle 215"/>
                <p:cNvSpPr/>
                <p:nvPr/>
              </p:nvSpPr>
              <p:spPr>
                <a:xfrm>
                  <a:off x="392392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17" name="Rectangle 216"/>
                <p:cNvSpPr/>
                <p:nvPr/>
              </p:nvSpPr>
              <p:spPr>
                <a:xfrm>
                  <a:off x="3203848" y="141277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smtClean="0">
                    <a:ln>
                      <a:noFill/>
                    </a:ln>
                    <a:solidFill>
                      <a:srgbClr val="FFFFFF"/>
                    </a:solidFill>
                    <a:effectLst/>
                    <a:uLnTx/>
                    <a:uFillTx/>
                    <a:latin typeface="Calibri"/>
                    <a:ea typeface="+mn-ea"/>
                    <a:cs typeface="+mn-cs"/>
                  </a:endParaRPr>
                </a:p>
              </p:txBody>
            </p:sp>
            <p:sp>
              <p:nvSpPr>
                <p:cNvPr id="218" name="Rectangle 217"/>
                <p:cNvSpPr/>
                <p:nvPr/>
              </p:nvSpPr>
              <p:spPr>
                <a:xfrm>
                  <a:off x="3203848" y="2132856"/>
                  <a:ext cx="720080" cy="720080"/>
                </a:xfrm>
                <a:prstGeom prst="rect">
                  <a:avLst/>
                </a:prstGeom>
                <a:solidFill>
                  <a:srgbClr val="92D050"/>
                </a:solidFill>
                <a:ln w="25400" cap="flat" cmpd="sng" algn="ctr">
                  <a:solidFill>
                    <a:srgbClr val="92D0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smtClean="0">
                    <a:ln>
                      <a:noFill/>
                    </a:ln>
                    <a:solidFill>
                      <a:srgbClr val="FFFFFF"/>
                    </a:solidFill>
                    <a:effectLst/>
                    <a:uLnTx/>
                    <a:uFillTx/>
                    <a:latin typeface="Calibri"/>
                    <a:ea typeface="+mn-ea"/>
                    <a:cs typeface="+mn-cs"/>
                  </a:endParaRPr>
                </a:p>
              </p:txBody>
            </p:sp>
          </p:grpSp>
        </p:grpSp>
      </p:grpSp>
      <p:sp>
        <p:nvSpPr>
          <p:cNvPr id="293" name="Right Arrow 292"/>
          <p:cNvSpPr/>
          <p:nvPr/>
        </p:nvSpPr>
        <p:spPr bwMode="auto">
          <a:xfrm rot="20942259">
            <a:off x="4377817" y="2708364"/>
            <a:ext cx="2130330" cy="1046601"/>
          </a:xfrm>
          <a:prstGeom prst="rightArrow">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94" name="Right Arrow 293"/>
          <p:cNvSpPr/>
          <p:nvPr/>
        </p:nvSpPr>
        <p:spPr bwMode="auto">
          <a:xfrm rot="5400000">
            <a:off x="6575417" y="3553774"/>
            <a:ext cx="1166659" cy="1046601"/>
          </a:xfrm>
          <a:prstGeom prst="rightArrow">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grpSp>
        <p:nvGrpSpPr>
          <p:cNvPr id="131" name="Group 130"/>
          <p:cNvGrpSpPr/>
          <p:nvPr/>
        </p:nvGrpSpPr>
        <p:grpSpPr>
          <a:xfrm>
            <a:off x="1082040" y="2743200"/>
            <a:ext cx="1584960" cy="1584960"/>
            <a:chOff x="766348" y="386080"/>
            <a:chExt cx="1584960" cy="1584960"/>
          </a:xfrm>
          <a:scene3d>
            <a:camera prst="orthographicFront"/>
            <a:lightRig rig="threePt" dir="t">
              <a:rot lat="0" lon="0" rev="7500000"/>
            </a:lightRig>
          </a:scene3d>
        </p:grpSpPr>
        <p:sp>
          <p:nvSpPr>
            <p:cNvPr id="132" name="Rounded Rectangle 131"/>
            <p:cNvSpPr/>
            <p:nvPr/>
          </p:nvSpPr>
          <p:spPr>
            <a:xfrm>
              <a:off x="766348" y="386080"/>
              <a:ext cx="1584960" cy="1584960"/>
            </a:xfrm>
            <a:prstGeom prst="roundRect">
              <a:avLst/>
            </a:prstGeom>
            <a:sp3d prstMaterial="plastic">
              <a:bevelT w="127000" h="25400" prst="relaxedInset"/>
            </a:sp3d>
          </p:spPr>
          <p:style>
            <a:lnRef idx="1">
              <a:schemeClr val="accent1"/>
            </a:lnRef>
            <a:fillRef idx="3">
              <a:schemeClr val="accent1"/>
            </a:fillRef>
            <a:effectRef idx="2">
              <a:schemeClr val="accent1"/>
            </a:effectRef>
            <a:fontRef idx="minor">
              <a:schemeClr val="lt1"/>
            </a:fontRef>
          </p:style>
        </p:sp>
        <p:sp>
          <p:nvSpPr>
            <p:cNvPr id="133" name="Rounded Rectangle 4"/>
            <p:cNvSpPr/>
            <p:nvPr/>
          </p:nvSpPr>
          <p:spPr>
            <a:xfrm>
              <a:off x="843719" y="463451"/>
              <a:ext cx="1430218" cy="14302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REST</a:t>
              </a:r>
              <a:endParaRPr lang="en-CA" sz="1800" b="1" kern="1200" dirty="0">
                <a:solidFill>
                  <a:schemeClr val="tx1"/>
                </a:solidFill>
              </a:endParaRPr>
            </a:p>
          </p:txBody>
        </p:sp>
      </p:grpSp>
    </p:spTree>
    <p:extLst>
      <p:ext uri="{BB962C8B-B14F-4D97-AF65-F5344CB8AC3E}">
        <p14:creationId xmlns:p14="http://schemas.microsoft.com/office/powerpoint/2010/main" val="2114431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7.40741E-7 L 0.1033 0.11782 " pathEditMode="relative" rAng="0" ptsTypes="AA">
                                      <p:cBhvr>
                                        <p:cTn id="6" dur="500" fill="hold"/>
                                        <p:tgtEl>
                                          <p:spTgt spid="131"/>
                                        </p:tgtEl>
                                        <p:attrNameLst>
                                          <p:attrName>ppt_x</p:attrName>
                                          <p:attrName>ppt_y</p:attrName>
                                        </p:attrNameLst>
                                      </p:cBhvr>
                                      <p:rCtr x="5156" y="5880"/>
                                    </p:animMotion>
                                  </p:childTnLst>
                                </p:cTn>
                              </p:par>
                              <p:par>
                                <p:cTn id="7" presetID="6" presetClass="emph" presetSubtype="0" fill="hold" nodeType="withEffect">
                                  <p:stCondLst>
                                    <p:cond delay="0"/>
                                  </p:stCondLst>
                                  <p:childTnLst>
                                    <p:animScale>
                                      <p:cBhvr>
                                        <p:cTn id="8" dur="500" fill="hold"/>
                                        <p:tgtEl>
                                          <p:spTgt spid="13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p:txBody>
          <a:bodyPr/>
          <a:lstStyle/>
          <a:p>
            <a:r>
              <a:rPr lang="en-US" smtClean="0"/>
              <a:t>“REpresentational State Transfer”</a:t>
            </a:r>
          </a:p>
          <a:p>
            <a:r>
              <a:rPr lang="en-US" smtClean="0"/>
              <a:t>Represent your data as “resources”</a:t>
            </a:r>
          </a:p>
          <a:p>
            <a:r>
              <a:rPr lang="en-US" smtClean="0"/>
              <a:t>Make “Resources” URI addressable</a:t>
            </a:r>
          </a:p>
          <a:p>
            <a:r>
              <a:rPr lang="en-US" smtClean="0"/>
              <a:t>Use HTTP to do CRUD operations</a:t>
            </a:r>
          </a:p>
          <a:p>
            <a:r>
              <a:rPr lang="en-US" smtClean="0"/>
              <a:t>Resources may be exchanged using different representations</a:t>
            </a:r>
            <a:endParaRPr lang="en-US" dirty="0"/>
          </a:p>
        </p:txBody>
      </p:sp>
    </p:spTree>
    <p:extLst>
      <p:ext uri="{BB962C8B-B14F-4D97-AF65-F5344CB8AC3E}">
        <p14:creationId xmlns:p14="http://schemas.microsoft.com/office/powerpoint/2010/main" val="9219216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7" y="332657"/>
            <a:ext cx="7208913" cy="1152128"/>
          </a:xfrm>
        </p:spPr>
        <p:txBody>
          <a:bodyPr/>
          <a:lstStyle/>
          <a:p>
            <a:r>
              <a:rPr lang="en-US" dirty="0" smtClean="0"/>
              <a:t>Possibly </a:t>
            </a:r>
            <a:r>
              <a:rPr lang="en-US" dirty="0"/>
              <a:t>distributed…</a:t>
            </a:r>
            <a:endParaRPr lang="nl-NL" dirty="0"/>
          </a:p>
        </p:txBody>
      </p:sp>
      <p:sp>
        <p:nvSpPr>
          <p:cNvPr id="3" name="Content Placeholder 2"/>
          <p:cNvSpPr>
            <a:spLocks noGrp="1"/>
          </p:cNvSpPr>
          <p:nvPr>
            <p:ph idx="1"/>
          </p:nvPr>
        </p:nvSpPr>
        <p:spPr/>
        <p:txBody>
          <a:bodyPr/>
          <a:lstStyle/>
          <a:p>
            <a:endParaRPr lang="nl-NL" dirty="0"/>
          </a:p>
        </p:txBody>
      </p:sp>
      <p:sp>
        <p:nvSpPr>
          <p:cNvPr id="4" name="Slide Number Placeholder 3"/>
          <p:cNvSpPr>
            <a:spLocks noGrp="1"/>
          </p:cNvSpPr>
          <p:nvPr>
            <p:ph type="sldNum" sz="quarter" idx="4"/>
          </p:nvPr>
        </p:nvSpPr>
        <p:spPr/>
        <p:txBody>
          <a:bodyPr/>
          <a:lstStyle/>
          <a:p>
            <a:endParaRPr lang="en-CA" dirty="0"/>
          </a:p>
        </p:txBody>
      </p:sp>
      <p:grpSp>
        <p:nvGrpSpPr>
          <p:cNvPr id="44" name="Group 43"/>
          <p:cNvGrpSpPr/>
          <p:nvPr/>
        </p:nvGrpSpPr>
        <p:grpSpPr>
          <a:xfrm>
            <a:off x="683568" y="4176187"/>
            <a:ext cx="5221282" cy="1843613"/>
            <a:chOff x="683568" y="3219821"/>
            <a:chExt cx="5221282" cy="1843613"/>
          </a:xfrm>
        </p:grpSpPr>
        <p:sp>
          <p:nvSpPr>
            <p:cNvPr id="45" name="Flowchart: Process 44"/>
            <p:cNvSpPr/>
            <p:nvPr/>
          </p:nvSpPr>
          <p:spPr>
            <a:xfrm>
              <a:off x="683568" y="3219821"/>
              <a:ext cx="5221282" cy="1843613"/>
            </a:xfrm>
            <a:prstGeom prst="flowChartProcess">
              <a:avLst/>
            </a:prstGeom>
            <a:solidFill>
              <a:srgbClr val="808080"/>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lumMod val="95000"/>
                      <a:lumOff val="5000"/>
                    </a:prstClr>
                  </a:solidFill>
                  <a:effectLst/>
                  <a:uLnTx/>
                  <a:uFillTx/>
                  <a:latin typeface="Calibri"/>
                </a:rPr>
                <a:t>     FHIR server @ hospitalA.org</a:t>
              </a:r>
              <a:endParaRPr kumimoji="0" lang="nl-NL" sz="1800" b="1" i="0" u="none" strike="noStrike" kern="0" cap="none" spc="0" normalizeH="0" baseline="0" noProof="0" dirty="0" smtClean="0">
                <a:ln>
                  <a:noFill/>
                </a:ln>
                <a:solidFill>
                  <a:prstClr val="black">
                    <a:lumMod val="95000"/>
                    <a:lumOff val="5000"/>
                  </a:prstClr>
                </a:solidFill>
                <a:effectLst/>
                <a:uLnTx/>
                <a:uFillTx/>
                <a:latin typeface="Calibri"/>
              </a:endParaRPr>
            </a:p>
          </p:txBody>
        </p:sp>
        <p:grpSp>
          <p:nvGrpSpPr>
            <p:cNvPr id="46" name="Group 45"/>
            <p:cNvGrpSpPr/>
            <p:nvPr/>
          </p:nvGrpSpPr>
          <p:grpSpPr>
            <a:xfrm>
              <a:off x="3131840" y="3579862"/>
              <a:ext cx="1901825" cy="1183481"/>
              <a:chOff x="3923928" y="5013176"/>
              <a:chExt cx="1901825" cy="1577975"/>
            </a:xfrm>
          </p:grpSpPr>
          <p:pic>
            <p:nvPicPr>
              <p:cNvPr id="53"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rgbClr val="DDDDDD">
                    <a:satMod val="175000"/>
                    <a:alpha val="40000"/>
                  </a:srgbClr>
                </a:glow>
                <a:outerShdw blurRad="50800" dist="50800" dir="5400000" algn="ctr" rotWithShape="0">
                  <a:srgbClr val="000000">
                    <a:lumMod val="95000"/>
                    <a:lumOff val="5000"/>
                  </a:srgb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4169568" y="5517232"/>
                <a:ext cx="1410543" cy="10669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rPr>
                  <a:t>Practitioner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Calibri"/>
                </a:endParaRPr>
              </a:p>
            </p:txBody>
          </p:sp>
        </p:grpSp>
        <p:sp>
          <p:nvSpPr>
            <p:cNvPr id="47" name="TextBox 46"/>
            <p:cNvSpPr txBox="1"/>
            <p:nvPr/>
          </p:nvSpPr>
          <p:spPr>
            <a:xfrm>
              <a:off x="3275856" y="3651870"/>
              <a:ext cx="16098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Practitioner/87</a:t>
              </a:r>
              <a:endParaRPr kumimoji="0" lang="nl-NL" sz="1800" b="0" i="0" u="none" strike="noStrike" kern="0" cap="none" spc="0" normalizeH="0" baseline="0" noProof="0" dirty="0" smtClean="0">
                <a:ln>
                  <a:noFill/>
                </a:ln>
                <a:solidFill>
                  <a:prstClr val="black"/>
                </a:solidFill>
                <a:effectLst/>
                <a:uLnTx/>
                <a:uFillTx/>
                <a:latin typeface="Calibri"/>
              </a:endParaRPr>
            </a:p>
          </p:txBody>
        </p:sp>
        <p:grpSp>
          <p:nvGrpSpPr>
            <p:cNvPr id="48" name="Group 47"/>
            <p:cNvGrpSpPr/>
            <p:nvPr/>
          </p:nvGrpSpPr>
          <p:grpSpPr>
            <a:xfrm>
              <a:off x="899592" y="3345897"/>
              <a:ext cx="1650330" cy="1641337"/>
              <a:chOff x="6810102" y="3363838"/>
              <a:chExt cx="1650330" cy="1641337"/>
            </a:xfrm>
          </p:grpSpPr>
          <p:grpSp>
            <p:nvGrpSpPr>
              <p:cNvPr id="49" name="Group 48"/>
              <p:cNvGrpSpPr/>
              <p:nvPr/>
            </p:nvGrpSpPr>
            <p:grpSpPr>
              <a:xfrm>
                <a:off x="6810102" y="3363838"/>
                <a:ext cx="1578322" cy="1641337"/>
                <a:chOff x="6300193" y="3594710"/>
                <a:chExt cx="1578322" cy="1641337"/>
              </a:xfrm>
            </p:grpSpPr>
            <p:pic>
              <p:nvPicPr>
                <p:cNvPr id="51"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268685" y="3626218"/>
                  <a:ext cx="1641337" cy="1578322"/>
                </a:xfrm>
                <a:prstGeom prst="rect">
                  <a:avLst/>
                </a:prstGeom>
                <a:noFill/>
                <a:effectLst>
                  <a:glow rad="63500">
                    <a:srgbClr val="DDDDDD">
                      <a:satMod val="175000"/>
                      <a:alpha val="40000"/>
                    </a:srgbClr>
                  </a:glow>
                  <a:outerShdw blurRad="50800" dist="50800" dir="5400000" algn="ctr" rotWithShape="0">
                    <a:srgbClr val="000000">
                      <a:lumMod val="95000"/>
                      <a:lumOff val="5000"/>
                    </a:srgbClr>
                  </a:outerShdw>
                </a:effectLst>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6394984" y="4207034"/>
                  <a:ext cx="1388736"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a:rPr>
                    <a:t>Organization</a:t>
                  </a:r>
                </a:p>
              </p:txBody>
            </p:sp>
          </p:grpSp>
          <p:sp>
            <p:nvSpPr>
              <p:cNvPr id="50" name="TextBox 49"/>
              <p:cNvSpPr txBox="1"/>
              <p:nvPr/>
            </p:nvSpPr>
            <p:spPr>
              <a:xfrm>
                <a:off x="6880128" y="3579862"/>
                <a:ext cx="15803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Organization/1</a:t>
                </a:r>
                <a:endParaRPr kumimoji="0" lang="nl-NL" sz="1800" b="0" i="0" u="none" strike="noStrike" kern="0" cap="none" spc="0" normalizeH="0" baseline="0" noProof="0" dirty="0" smtClean="0">
                  <a:ln>
                    <a:noFill/>
                  </a:ln>
                  <a:solidFill>
                    <a:prstClr val="black"/>
                  </a:solidFill>
                  <a:effectLst/>
                  <a:uLnTx/>
                  <a:uFillTx/>
                  <a:latin typeface="Calibri"/>
                </a:endParaRPr>
              </a:p>
            </p:txBody>
          </p:sp>
        </p:grpSp>
      </p:grpSp>
      <p:grpSp>
        <p:nvGrpSpPr>
          <p:cNvPr id="55" name="Group 54"/>
          <p:cNvGrpSpPr/>
          <p:nvPr/>
        </p:nvGrpSpPr>
        <p:grpSpPr>
          <a:xfrm>
            <a:off x="4572000" y="1927172"/>
            <a:ext cx="4282036" cy="1800200"/>
            <a:chOff x="4682452" y="1275606"/>
            <a:chExt cx="4282036" cy="1800200"/>
          </a:xfrm>
        </p:grpSpPr>
        <p:sp>
          <p:nvSpPr>
            <p:cNvPr id="56" name="Flowchart: Process 55"/>
            <p:cNvSpPr/>
            <p:nvPr/>
          </p:nvSpPr>
          <p:spPr>
            <a:xfrm>
              <a:off x="4682452" y="1275606"/>
              <a:ext cx="4210027" cy="1787192"/>
            </a:xfrm>
            <a:prstGeom prst="flowChartProcess">
              <a:avLst/>
            </a:prstGeom>
            <a:solidFill>
              <a:srgbClr val="808080"/>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lumMod val="95000"/>
                      <a:lumOff val="5000"/>
                    </a:prstClr>
                  </a:solidFill>
                  <a:effectLst/>
                  <a:uLnTx/>
                  <a:uFillTx/>
                  <a:latin typeface="Calibri"/>
                </a:rPr>
                <a:t>FHIR server @ lab.hospitalA.org</a:t>
              </a:r>
              <a:endParaRPr kumimoji="0" lang="nl-NL" sz="1800" b="1" i="0" u="none" strike="noStrike" kern="0" cap="none" spc="0" normalizeH="0" baseline="0" noProof="0" dirty="0" smtClean="0">
                <a:ln>
                  <a:noFill/>
                </a:ln>
                <a:solidFill>
                  <a:prstClr val="black">
                    <a:lumMod val="95000"/>
                    <a:lumOff val="5000"/>
                  </a:prstClr>
                </a:solidFill>
                <a:effectLst/>
                <a:uLnTx/>
                <a:uFillTx/>
                <a:latin typeface="Calibri"/>
              </a:endParaRPr>
            </a:p>
          </p:txBody>
        </p:sp>
        <p:grpSp>
          <p:nvGrpSpPr>
            <p:cNvPr id="57" name="Group 56"/>
            <p:cNvGrpSpPr/>
            <p:nvPr/>
          </p:nvGrpSpPr>
          <p:grpSpPr>
            <a:xfrm>
              <a:off x="4932040" y="1649437"/>
              <a:ext cx="1577975" cy="1426369"/>
              <a:chOff x="4250657" y="3176791"/>
              <a:chExt cx="1577975" cy="1901825"/>
            </a:xfrm>
          </p:grpSpPr>
          <p:pic>
            <p:nvPicPr>
              <p:cNvPr id="66" name="Picture 7" descr="C:\Users\office\AppData\Local\Microsoft\Windows\Temporary Internet Files\Content.IE5\ENHGUKDG\MC900318996[1].wmf"/>
              <p:cNvPicPr>
                <a:picLocks noChangeAspect="1" noChangeArrowheads="1"/>
              </p:cNvPicPr>
              <p:nvPr/>
            </p:nvPicPr>
            <p:blipFill>
              <a:blip r:embed="rId2" cstate="print">
                <a:duotone>
                  <a:srgbClr val="4D4D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rot="16200000">
                <a:off x="4088732" y="3338716"/>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4250657" y="3835339"/>
                <a:ext cx="1296145" cy="861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rPr>
                  <a:t>Diagnostic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rPr>
                  <a:t>Report</a:t>
                </a:r>
                <a:endParaRPr kumimoji="0" lang="en-CA" sz="1800" b="0" i="0" u="none" strike="noStrike" kern="0" cap="none" spc="0" normalizeH="0" baseline="0" noProof="0" dirty="0" smtClean="0">
                  <a:ln>
                    <a:noFill/>
                  </a:ln>
                  <a:solidFill>
                    <a:prstClr val="white"/>
                  </a:solidFill>
                  <a:effectLst/>
                  <a:uLnTx/>
                  <a:uFillTx/>
                  <a:latin typeface="Calibri"/>
                </a:endParaRPr>
              </a:p>
            </p:txBody>
          </p:sp>
        </p:grpSp>
        <p:sp>
          <p:nvSpPr>
            <p:cNvPr id="58" name="TextBox 57"/>
            <p:cNvSpPr txBox="1"/>
            <p:nvPr/>
          </p:nvSpPr>
          <p:spPr>
            <a:xfrm>
              <a:off x="4716016" y="1626354"/>
              <a:ext cx="235333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Calibri"/>
                </a:rPr>
                <a:t>DiagnosticReport</a:t>
              </a:r>
              <a:r>
                <a:rPr kumimoji="0" lang="en-US" sz="1800" b="0" i="0" u="none" strike="noStrike" kern="0" cap="none" spc="0" normalizeH="0" baseline="0" noProof="0" dirty="0" smtClean="0">
                  <a:ln>
                    <a:noFill/>
                  </a:ln>
                  <a:solidFill>
                    <a:prstClr val="black"/>
                  </a:solidFill>
                  <a:effectLst/>
                  <a:uLnTx/>
                  <a:uFillTx/>
                  <a:latin typeface="Calibri"/>
                </a:rPr>
                <a:t>/4445</a:t>
              </a:r>
              <a:endParaRPr kumimoji="0" lang="nl-NL" sz="1800" b="0" i="0" u="none" strike="noStrike" kern="0" cap="none" spc="0" normalizeH="0" baseline="0" noProof="0" dirty="0" smtClean="0">
                <a:ln>
                  <a:noFill/>
                </a:ln>
                <a:solidFill>
                  <a:prstClr val="black"/>
                </a:solidFill>
                <a:effectLst/>
                <a:uLnTx/>
                <a:uFillTx/>
                <a:latin typeface="Calibri"/>
              </a:endParaRPr>
            </a:p>
          </p:txBody>
        </p:sp>
        <p:grpSp>
          <p:nvGrpSpPr>
            <p:cNvPr id="59" name="Group 58"/>
            <p:cNvGrpSpPr/>
            <p:nvPr/>
          </p:nvGrpSpPr>
          <p:grpSpPr>
            <a:xfrm>
              <a:off x="6768945" y="1635646"/>
              <a:ext cx="2195543" cy="1289531"/>
              <a:chOff x="1907703" y="3642578"/>
              <a:chExt cx="2195543" cy="1289531"/>
            </a:xfrm>
          </p:grpSpPr>
          <p:grpSp>
            <p:nvGrpSpPr>
              <p:cNvPr id="62" name="Group 61"/>
              <p:cNvGrpSpPr/>
              <p:nvPr/>
            </p:nvGrpSpPr>
            <p:grpSpPr>
              <a:xfrm>
                <a:off x="1907703" y="3723877"/>
                <a:ext cx="2091111" cy="1208232"/>
                <a:chOff x="3895114" y="1724724"/>
                <a:chExt cx="2091111" cy="1610976"/>
              </a:xfrm>
            </p:grpSpPr>
            <p:pic>
              <p:nvPicPr>
                <p:cNvPr id="64"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3895114" y="1724724"/>
                  <a:ext cx="2091111" cy="1577975"/>
                </a:xfrm>
                <a:prstGeom prst="rect">
                  <a:avLst/>
                </a:prstGeom>
                <a:noFill/>
                <a:effectLst>
                  <a:glow rad="63500">
                    <a:srgbClr val="DDDDDD">
                      <a:satMod val="175000"/>
                      <a:alpha val="40000"/>
                    </a:srgbClr>
                  </a:glow>
                  <a:outerShdw blurRad="50800" dist="50800" dir="5400000" algn="ctr" rotWithShape="0">
                    <a:srgbClr val="000000">
                      <a:lumMod val="95000"/>
                      <a:lumOff val="5000"/>
                    </a:srgbClr>
                  </a:outerShdw>
                </a:effectLst>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4255582" y="2268741"/>
                  <a:ext cx="1471024" cy="10669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rPr>
                    <a:t>Observation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Calibri"/>
                  </a:endParaRPr>
                </a:p>
              </p:txBody>
            </p:sp>
          </p:grpSp>
          <p:sp>
            <p:nvSpPr>
              <p:cNvPr id="63" name="TextBox 62"/>
              <p:cNvSpPr txBox="1"/>
              <p:nvPr/>
            </p:nvSpPr>
            <p:spPr>
              <a:xfrm>
                <a:off x="2195736" y="3642578"/>
                <a:ext cx="190751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Observation/3ff27</a:t>
                </a:r>
                <a:endParaRPr kumimoji="0" lang="nl-NL" sz="1800" b="0" i="0" u="none" strike="noStrike" kern="0" cap="none" spc="0" normalizeH="0" baseline="0" noProof="0" dirty="0" smtClean="0">
                  <a:ln>
                    <a:noFill/>
                  </a:ln>
                  <a:solidFill>
                    <a:prstClr val="black"/>
                  </a:solidFill>
                  <a:effectLst/>
                  <a:uLnTx/>
                  <a:uFillTx/>
                  <a:latin typeface="Calibri"/>
                </a:endParaRPr>
              </a:p>
            </p:txBody>
          </p:sp>
        </p:grpSp>
        <p:cxnSp>
          <p:nvCxnSpPr>
            <p:cNvPr id="60" name="Straight Arrow Connector 59"/>
            <p:cNvCxnSpPr/>
            <p:nvPr/>
          </p:nvCxnSpPr>
          <p:spPr>
            <a:xfrm>
              <a:off x="6228184" y="2427734"/>
              <a:ext cx="864096" cy="25326"/>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61" name="TextBox 60"/>
            <p:cNvSpPr txBox="1"/>
            <p:nvPr/>
          </p:nvSpPr>
          <p:spPr>
            <a:xfrm rot="165600">
              <a:off x="6179717" y="2355726"/>
              <a:ext cx="134461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result</a:t>
              </a:r>
              <a:endParaRPr kumimoji="0" lang="nl-NL" sz="1800" b="0" i="0" u="none" strike="noStrike" kern="0" cap="none" spc="0" normalizeH="0" baseline="0" noProof="0" dirty="0" smtClean="0">
                <a:ln>
                  <a:noFill/>
                </a:ln>
                <a:solidFill>
                  <a:prstClr val="black"/>
                </a:solidFill>
                <a:effectLst/>
                <a:uLnTx/>
                <a:uFillTx/>
                <a:latin typeface="Calibri"/>
              </a:endParaRPr>
            </a:p>
          </p:txBody>
        </p:sp>
      </p:grpSp>
      <p:grpSp>
        <p:nvGrpSpPr>
          <p:cNvPr id="68" name="Group 67"/>
          <p:cNvGrpSpPr/>
          <p:nvPr/>
        </p:nvGrpSpPr>
        <p:grpSpPr>
          <a:xfrm>
            <a:off x="304800" y="1927172"/>
            <a:ext cx="4210027" cy="1571168"/>
            <a:chOff x="217957" y="1275606"/>
            <a:chExt cx="4210027" cy="1571168"/>
          </a:xfrm>
        </p:grpSpPr>
        <p:sp>
          <p:nvSpPr>
            <p:cNvPr id="69" name="Flowchart: Process 68"/>
            <p:cNvSpPr/>
            <p:nvPr/>
          </p:nvSpPr>
          <p:spPr>
            <a:xfrm>
              <a:off x="217957" y="1275606"/>
              <a:ext cx="4210027" cy="1571168"/>
            </a:xfrm>
            <a:prstGeom prst="flowChartProcess">
              <a:avLst/>
            </a:prstGeom>
            <a:solidFill>
              <a:srgbClr val="808080"/>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lumMod val="95000"/>
                      <a:lumOff val="5000"/>
                    </a:prstClr>
                  </a:solidFill>
                  <a:effectLst/>
                  <a:uLnTx/>
                  <a:uFillTx/>
                  <a:latin typeface="Calibri"/>
                </a:rPr>
                <a:t>FHIR server @ pat.registry.org</a:t>
              </a:r>
              <a:endParaRPr kumimoji="0" lang="nl-NL" sz="1800" b="1" i="0" u="none" strike="noStrike" kern="0" cap="none" spc="0" normalizeH="0" baseline="0" noProof="0" dirty="0" smtClean="0">
                <a:ln>
                  <a:noFill/>
                </a:ln>
                <a:solidFill>
                  <a:prstClr val="black">
                    <a:lumMod val="95000"/>
                    <a:lumOff val="5000"/>
                  </a:prstClr>
                </a:solidFill>
                <a:effectLst/>
                <a:uLnTx/>
                <a:uFillTx/>
                <a:latin typeface="Calibri"/>
              </a:endParaRPr>
            </a:p>
          </p:txBody>
        </p:sp>
        <p:grpSp>
          <p:nvGrpSpPr>
            <p:cNvPr id="70" name="Group 69"/>
            <p:cNvGrpSpPr/>
            <p:nvPr/>
          </p:nvGrpSpPr>
          <p:grpSpPr>
            <a:xfrm>
              <a:off x="746590" y="1563637"/>
              <a:ext cx="1901825" cy="1235485"/>
              <a:chOff x="2267744" y="3170586"/>
              <a:chExt cx="1901825" cy="1647314"/>
            </a:xfrm>
          </p:grpSpPr>
          <p:pic>
            <p:nvPicPr>
              <p:cNvPr id="72" name="Picture 7" descr="C:\Users\office\AppData\Local\Microsoft\Windows\Temporary Internet Files\Content.IE5\ENHGUKDG\MC900318996[1].wmf"/>
              <p:cNvPicPr>
                <a:picLocks noChangeAspect="1" noChangeArrowheads="1"/>
              </p:cNvPicPr>
              <p:nvPr/>
            </p:nvPicPr>
            <p:blipFill>
              <a:blip r:embed="rId2" cstate="print">
                <a:duotone>
                  <a:srgbClr val="F8F8F8">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rot="10800000">
                <a:off x="2267744" y="3170586"/>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2714600" y="3750941"/>
                <a:ext cx="1008112" cy="10669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rPr>
                  <a:t>Patient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Calibri"/>
                </a:endParaRPr>
              </a:p>
            </p:txBody>
          </p:sp>
        </p:grpSp>
        <p:sp>
          <p:nvSpPr>
            <p:cNvPr id="71" name="TextBox 70"/>
            <p:cNvSpPr txBox="1"/>
            <p:nvPr/>
          </p:nvSpPr>
          <p:spPr>
            <a:xfrm>
              <a:off x="1154672" y="1698362"/>
              <a:ext cx="128958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Patient/223</a:t>
              </a:r>
              <a:endParaRPr kumimoji="0" lang="nl-NL" sz="1800" b="0" i="0" u="none" strike="noStrike" kern="0" cap="none" spc="0" normalizeH="0" baseline="0" noProof="0" dirty="0" smtClean="0">
                <a:ln>
                  <a:noFill/>
                </a:ln>
                <a:solidFill>
                  <a:prstClr val="black"/>
                </a:solidFill>
                <a:effectLst/>
                <a:uLnTx/>
                <a:uFillTx/>
                <a:latin typeface="Calibri"/>
              </a:endParaRPr>
            </a:p>
          </p:txBody>
        </p:sp>
      </p:grpSp>
      <p:grpSp>
        <p:nvGrpSpPr>
          <p:cNvPr id="74" name="Group 73"/>
          <p:cNvGrpSpPr/>
          <p:nvPr/>
        </p:nvGrpSpPr>
        <p:grpSpPr>
          <a:xfrm>
            <a:off x="1404834" y="3079301"/>
            <a:ext cx="602107" cy="1407931"/>
            <a:chOff x="1404651" y="2500768"/>
            <a:chExt cx="508297" cy="2119317"/>
          </a:xfrm>
        </p:grpSpPr>
        <p:cxnSp>
          <p:nvCxnSpPr>
            <p:cNvPr id="75" name="Straight Arrow Connector 74"/>
            <p:cNvCxnSpPr/>
            <p:nvPr/>
          </p:nvCxnSpPr>
          <p:spPr>
            <a:xfrm>
              <a:off x="1404651" y="2500768"/>
              <a:ext cx="320381" cy="1948931"/>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76" name="TextBox 75"/>
            <p:cNvSpPr txBox="1"/>
            <p:nvPr/>
          </p:nvSpPr>
          <p:spPr>
            <a:xfrm rot="4311026">
              <a:off x="771116" y="3478253"/>
              <a:ext cx="1971875" cy="31178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managing</a:t>
              </a:r>
              <a:endParaRPr kumimoji="0" lang="nl-NL" sz="1800" b="0" i="0" u="none" strike="noStrike" kern="0" cap="none" spc="0" normalizeH="0" baseline="0" noProof="0" dirty="0" smtClean="0">
                <a:ln>
                  <a:noFill/>
                </a:ln>
                <a:solidFill>
                  <a:prstClr val="black"/>
                </a:solidFill>
                <a:effectLst/>
                <a:uLnTx/>
                <a:uFillTx/>
                <a:latin typeface="Calibri"/>
              </a:endParaRPr>
            </a:p>
          </p:txBody>
        </p:sp>
      </p:grpSp>
      <p:grpSp>
        <p:nvGrpSpPr>
          <p:cNvPr id="77" name="Group 76"/>
          <p:cNvGrpSpPr/>
          <p:nvPr/>
        </p:nvGrpSpPr>
        <p:grpSpPr>
          <a:xfrm>
            <a:off x="2484977" y="2741566"/>
            <a:ext cx="2548688" cy="369332"/>
            <a:chOff x="2484977" y="2090000"/>
            <a:chExt cx="2548688" cy="369332"/>
          </a:xfrm>
        </p:grpSpPr>
        <p:cxnSp>
          <p:nvCxnSpPr>
            <p:cNvPr id="78" name="Straight Arrow Connector 77"/>
            <p:cNvCxnSpPr/>
            <p:nvPr/>
          </p:nvCxnSpPr>
          <p:spPr>
            <a:xfrm flipH="1">
              <a:off x="2484977" y="2112457"/>
              <a:ext cx="2548688" cy="1"/>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79" name="TextBox 78"/>
            <p:cNvSpPr txBox="1"/>
            <p:nvPr/>
          </p:nvSpPr>
          <p:spPr>
            <a:xfrm>
              <a:off x="3509661" y="2090000"/>
              <a:ext cx="134461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subject</a:t>
              </a:r>
              <a:endParaRPr kumimoji="0" lang="nl-NL" sz="1800" b="0" i="0" u="none" strike="noStrike" kern="0" cap="none" spc="0" normalizeH="0" baseline="0" noProof="0" dirty="0" smtClean="0">
                <a:ln>
                  <a:noFill/>
                </a:ln>
                <a:solidFill>
                  <a:prstClr val="black"/>
                </a:solidFill>
                <a:effectLst/>
                <a:uLnTx/>
                <a:uFillTx/>
                <a:latin typeface="Calibri"/>
              </a:endParaRPr>
            </a:p>
          </p:txBody>
        </p:sp>
      </p:grpSp>
      <p:grpSp>
        <p:nvGrpSpPr>
          <p:cNvPr id="80" name="Group 79"/>
          <p:cNvGrpSpPr/>
          <p:nvPr/>
        </p:nvGrpSpPr>
        <p:grpSpPr>
          <a:xfrm>
            <a:off x="4885656" y="3470404"/>
            <a:ext cx="812166" cy="1507164"/>
            <a:chOff x="4788023" y="2755540"/>
            <a:chExt cx="812166" cy="1507164"/>
          </a:xfrm>
        </p:grpSpPr>
        <p:sp>
          <p:nvSpPr>
            <p:cNvPr id="81" name="TextBox 80"/>
            <p:cNvSpPr txBox="1"/>
            <p:nvPr/>
          </p:nvSpPr>
          <p:spPr>
            <a:xfrm rot="17885517">
              <a:off x="4743217" y="3243180"/>
              <a:ext cx="134461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performer</a:t>
              </a:r>
              <a:endParaRPr kumimoji="0" lang="nl-NL" sz="1800" b="0" i="0" u="none" strike="noStrike" kern="0" cap="none" spc="0" normalizeH="0" baseline="0" noProof="0" dirty="0" smtClean="0">
                <a:ln>
                  <a:noFill/>
                </a:ln>
                <a:solidFill>
                  <a:prstClr val="black"/>
                </a:solidFill>
                <a:effectLst/>
                <a:uLnTx/>
                <a:uFillTx/>
                <a:latin typeface="Calibri"/>
              </a:endParaRPr>
            </a:p>
          </p:txBody>
        </p:sp>
        <p:cxnSp>
          <p:nvCxnSpPr>
            <p:cNvPr id="82" name="Straight Arrow Connector 81"/>
            <p:cNvCxnSpPr/>
            <p:nvPr/>
          </p:nvCxnSpPr>
          <p:spPr>
            <a:xfrm flipH="1">
              <a:off x="4788023" y="2859782"/>
              <a:ext cx="792089" cy="140292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grpSp>
    </p:spTree>
    <p:extLst>
      <p:ext uri="{BB962C8B-B14F-4D97-AF65-F5344CB8AC3E}">
        <p14:creationId xmlns:p14="http://schemas.microsoft.com/office/powerpoint/2010/main" val="3516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nodeType="with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par>
                                <p:cTn id="24" presetID="10" presetClass="entr" presetSubtype="0" fill="hold"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Just a quick GET</a:t>
            </a:r>
            <a:endParaRPr lang="en-US" dirty="0"/>
          </a:p>
        </p:txBody>
      </p:sp>
      <p:sp>
        <p:nvSpPr>
          <p:cNvPr id="3" name="Content Placeholder 2"/>
          <p:cNvSpPr>
            <a:spLocks noGrp="1"/>
          </p:cNvSpPr>
          <p:nvPr>
            <p:ph idx="1"/>
          </p:nvPr>
        </p:nvSpPr>
        <p:spPr/>
        <p:txBody>
          <a:bodyPr/>
          <a:lstStyle/>
          <a:p>
            <a:r>
              <a:rPr lang="en-US" sz="1800" dirty="0" smtClean="0"/>
              <a:t>GET </a:t>
            </a:r>
            <a:r>
              <a:rPr lang="en-US" sz="1800" b="1" dirty="0" smtClean="0"/>
              <a:t>/</a:t>
            </a:r>
            <a:r>
              <a:rPr lang="en-US" sz="1800" b="1" dirty="0" err="1" smtClean="0"/>
              <a:t>fhir</a:t>
            </a:r>
            <a:r>
              <a:rPr lang="en-US" sz="1800" b="1" dirty="0" smtClean="0"/>
              <a:t>/Patient/1</a:t>
            </a:r>
            <a:r>
              <a:rPr lang="en-US" sz="1800" dirty="0" smtClean="0"/>
              <a:t> HTTP/1.1</a:t>
            </a:r>
          </a:p>
          <a:p>
            <a:endParaRPr lang="en-US" sz="1800" dirty="0" smtClean="0"/>
          </a:p>
          <a:p>
            <a:r>
              <a:rPr lang="en-US" sz="1800" dirty="0" smtClean="0"/>
              <a:t>HTTP/1.1 200 OK</a:t>
            </a:r>
          </a:p>
          <a:p>
            <a:r>
              <a:rPr lang="en-US" sz="1800" dirty="0" smtClean="0"/>
              <a:t>Content-Type: </a:t>
            </a:r>
            <a:r>
              <a:rPr lang="en-US" sz="1800" b="1" dirty="0" smtClean="0"/>
              <a:t>application/</a:t>
            </a:r>
            <a:r>
              <a:rPr lang="en-US" sz="1800" b="1" dirty="0" err="1" smtClean="0"/>
              <a:t>xml+fhir;charset</a:t>
            </a:r>
            <a:r>
              <a:rPr lang="en-US" sz="1800" b="1" dirty="0" smtClean="0"/>
              <a:t>=utf-8</a:t>
            </a:r>
          </a:p>
          <a:p>
            <a:r>
              <a:rPr lang="en-US" sz="1800" dirty="0" smtClean="0"/>
              <a:t>Content-Length: 787</a:t>
            </a:r>
          </a:p>
          <a:p>
            <a:r>
              <a:rPr lang="en-US" sz="1800" dirty="0" smtClean="0"/>
              <a:t>Content-Location: </a:t>
            </a:r>
          </a:p>
          <a:p>
            <a:r>
              <a:rPr lang="en-US" sz="1800" dirty="0" smtClean="0"/>
              <a:t>  http://fhir.furore.com/fhir/Patient/1/_history/1</a:t>
            </a:r>
          </a:p>
          <a:p>
            <a:r>
              <a:rPr lang="en-US" sz="1800" dirty="0" smtClean="0"/>
              <a:t>Last-Modified: Tue, 29 May 2012 23:45:32 GMT</a:t>
            </a:r>
            <a:endParaRPr lang="en-US" sz="1800" dirty="0"/>
          </a:p>
        </p:txBody>
      </p:sp>
      <p:sp>
        <p:nvSpPr>
          <p:cNvPr id="7" name="Rectangle 6"/>
          <p:cNvSpPr/>
          <p:nvPr/>
        </p:nvSpPr>
        <p:spPr>
          <a:xfrm>
            <a:off x="609600" y="4724400"/>
            <a:ext cx="7924800" cy="1585049"/>
          </a:xfrm>
          <a:prstGeom prst="rect">
            <a:avLst/>
          </a:prstGeom>
        </p:spPr>
        <p:txBody>
          <a:bodyPr wrap="square">
            <a:spAutoFit/>
          </a:bodyPr>
          <a:lstStyle/>
          <a:p>
            <a:r>
              <a:rPr lang="nl-NL" dirty="0">
                <a:latin typeface="Courier New" pitchFamily="49" charset="0"/>
                <a:cs typeface="Courier New" pitchFamily="49" charset="0"/>
              </a:rPr>
              <a:t>&lt;?</a:t>
            </a:r>
            <a:r>
              <a:rPr lang="nl-NL" dirty="0" err="1">
                <a:latin typeface="Courier New" pitchFamily="49" charset="0"/>
                <a:cs typeface="Courier New" pitchFamily="49" charset="0"/>
              </a:rPr>
              <a:t>xml</a:t>
            </a:r>
            <a:r>
              <a:rPr lang="nl-NL" dirty="0">
                <a:latin typeface="Courier New" pitchFamily="49" charset="0"/>
                <a:cs typeface="Courier New" pitchFamily="49" charset="0"/>
              </a:rPr>
              <a:t> </a:t>
            </a:r>
            <a:r>
              <a:rPr lang="nl-NL" dirty="0" err="1">
                <a:latin typeface="Courier New" pitchFamily="49" charset="0"/>
                <a:cs typeface="Courier New" pitchFamily="49" charset="0"/>
              </a:rPr>
              <a:t>version</a:t>
            </a:r>
            <a:r>
              <a:rPr lang="nl-NL" dirty="0">
                <a:latin typeface="Courier New" pitchFamily="49" charset="0"/>
                <a:cs typeface="Courier New" pitchFamily="49" charset="0"/>
              </a:rPr>
              <a:t>="1.0" </a:t>
            </a:r>
            <a:r>
              <a:rPr lang="nl-NL" dirty="0" err="1">
                <a:latin typeface="Courier New" pitchFamily="49" charset="0"/>
                <a:cs typeface="Courier New" pitchFamily="49" charset="0"/>
              </a:rPr>
              <a:t>encoding</a:t>
            </a:r>
            <a:r>
              <a:rPr lang="nl-NL" dirty="0">
                <a:latin typeface="Courier New" pitchFamily="49" charset="0"/>
                <a:cs typeface="Courier New" pitchFamily="49" charset="0"/>
              </a:rPr>
              <a:t>="UTF-8"?&gt;</a:t>
            </a:r>
          </a:p>
          <a:p>
            <a:r>
              <a:rPr lang="nb-NO" sz="1000" dirty="0">
                <a:latin typeface="Courier New" pitchFamily="49" charset="0"/>
                <a:cs typeface="Courier New" pitchFamily="49" charset="0"/>
              </a:rPr>
              <a:t>&lt;</a:t>
            </a:r>
            <a:r>
              <a:rPr lang="nb-NO" sz="1000" dirty="0" smtClean="0">
                <a:latin typeface="Courier New" pitchFamily="49" charset="0"/>
                <a:cs typeface="Courier New" pitchFamily="49" charset="0"/>
              </a:rPr>
              <a:t>Patient xmlns</a:t>
            </a:r>
            <a:r>
              <a:rPr lang="nb-NO" sz="1000" dirty="0">
                <a:latin typeface="Courier New" pitchFamily="49" charset="0"/>
                <a:cs typeface="Courier New" pitchFamily="49" charset="0"/>
              </a:rPr>
              <a:t>="http://hl7.org/fhir"&gt;&lt;identifier&gt;&lt;label&gt;SSN&lt;/label</a:t>
            </a:r>
            <a:r>
              <a:rPr lang="nb-NO" sz="1000" dirty="0" smtClean="0">
                <a:latin typeface="Courier New" pitchFamily="49" charset="0"/>
                <a:cs typeface="Courier New" pitchFamily="49" charset="0"/>
              </a:rPr>
              <a:t>&gt;</a:t>
            </a:r>
            <a:r>
              <a:rPr lang="en-US" sz="1000" dirty="0" smtClean="0">
                <a:latin typeface="Courier New" pitchFamily="49" charset="0"/>
                <a:cs typeface="Courier New" pitchFamily="49" charset="0"/>
              </a:rPr>
              <a:t>&lt;</a:t>
            </a:r>
            <a:r>
              <a:rPr lang="en-US" sz="1000" dirty="0">
                <a:latin typeface="Courier New" pitchFamily="49" charset="0"/>
                <a:cs typeface="Courier New" pitchFamily="49" charset="0"/>
              </a:rPr>
              <a:t>identifier&gt;&lt;system</a:t>
            </a:r>
            <a:r>
              <a:rPr lang="en-US" sz="1000" dirty="0" smtClean="0">
                <a:latin typeface="Courier New" pitchFamily="49" charset="0"/>
                <a:cs typeface="Courier New" pitchFamily="49" charset="0"/>
              </a:rPr>
              <a:t>&gt;</a:t>
            </a:r>
          </a:p>
          <a:p>
            <a:r>
              <a:rPr lang="en-US" sz="1000" dirty="0" smtClean="0">
                <a:latin typeface="Courier New" pitchFamily="49" charset="0"/>
                <a:cs typeface="Courier New" pitchFamily="49" charset="0"/>
              </a:rPr>
              <a:t>http</a:t>
            </a:r>
            <a:r>
              <a:rPr lang="en-US" sz="1000" dirty="0">
                <a:latin typeface="Courier New" pitchFamily="49" charset="0"/>
                <a:cs typeface="Courier New" pitchFamily="49" charset="0"/>
              </a:rPr>
              <a:t>://</a:t>
            </a:r>
            <a:r>
              <a:rPr lang="en-US" sz="1000" dirty="0" smtClean="0">
                <a:latin typeface="Courier New" pitchFamily="49" charset="0"/>
                <a:cs typeface="Courier New" pitchFamily="49" charset="0"/>
              </a:rPr>
              <a:t>hl7.org/fhir/sid/usssn</a:t>
            </a:r>
            <a:r>
              <a:rPr lang="en-US" sz="1000" dirty="0">
                <a:latin typeface="Courier New" pitchFamily="49" charset="0"/>
                <a:cs typeface="Courier New" pitchFamily="49" charset="0"/>
              </a:rPr>
              <a:t>&lt;/system&gt;&lt;id&gt;444222222&lt;/id&gt;&lt;/identifier&gt;&lt;/identifier&gt;&lt;name&gt;&lt;use&gt;official&lt;/use&gt;&lt;family&gt;Everywoman&lt;/family&gt;&lt;given&gt;Eve&lt;/given&gt;&lt;/name&gt;&lt;telecom&gt;&lt;system&gt;phone&lt;/system&gt;&lt;</a:t>
            </a:r>
            <a:r>
              <a:rPr lang="en-US" sz="1000" dirty="0" smtClean="0">
                <a:latin typeface="Courier New" pitchFamily="49" charset="0"/>
                <a:cs typeface="Courier New" pitchFamily="49" charset="0"/>
              </a:rPr>
              <a:t>value&gt;555-555 2003</a:t>
            </a:r>
            <a:r>
              <a:rPr lang="en-US" sz="1000" dirty="0">
                <a:latin typeface="Courier New" pitchFamily="49" charset="0"/>
                <a:cs typeface="Courier New" pitchFamily="49" charset="0"/>
              </a:rPr>
              <a:t>&lt;/value&gt;&lt;use&gt;work&lt;/use&gt;&lt;/telecom</a:t>
            </a:r>
            <a:r>
              <a:rPr lang="en-US" sz="1000" dirty="0" smtClean="0">
                <a:latin typeface="Courier New" pitchFamily="49" charset="0"/>
                <a:cs typeface="Courier New" pitchFamily="49" charset="0"/>
              </a:rPr>
              <a:t>&gt;&lt;</a:t>
            </a:r>
            <a:r>
              <a:rPr lang="en-US" sz="1000" dirty="0">
                <a:latin typeface="Courier New" pitchFamily="49" charset="0"/>
                <a:cs typeface="Courier New" pitchFamily="49" charset="0"/>
              </a:rPr>
              <a:t>gender&gt;&lt;system&gt;http://</a:t>
            </a:r>
            <a:r>
              <a:rPr lang="en-US" sz="1000" dirty="0" smtClean="0">
                <a:latin typeface="Courier New" pitchFamily="49" charset="0"/>
                <a:cs typeface="Courier New" pitchFamily="49" charset="0"/>
              </a:rPr>
              <a:t>hl7.org/fhir/sid/v2-0001</a:t>
            </a:r>
            <a:r>
              <a:rPr lang="en-US" sz="1000" dirty="0">
                <a:latin typeface="Courier New" pitchFamily="49" charset="0"/>
                <a:cs typeface="Courier New" pitchFamily="49" charset="0"/>
              </a:rPr>
              <a:t>&lt;/system</a:t>
            </a:r>
            <a:r>
              <a:rPr lang="en-US" sz="1000" dirty="0" smtClean="0">
                <a:latin typeface="Courier New" pitchFamily="49" charset="0"/>
                <a:cs typeface="Courier New" pitchFamily="49" charset="0"/>
              </a:rPr>
              <a:t>&gt;</a:t>
            </a:r>
          </a:p>
          <a:p>
            <a:r>
              <a:rPr lang="en-US" sz="1000" dirty="0" smtClean="0">
                <a:latin typeface="Courier New" pitchFamily="49" charset="0"/>
                <a:cs typeface="Courier New" pitchFamily="49" charset="0"/>
              </a:rPr>
              <a:t>&lt;</a:t>
            </a:r>
            <a:r>
              <a:rPr lang="en-US" sz="1000" dirty="0">
                <a:latin typeface="Courier New" pitchFamily="49" charset="0"/>
                <a:cs typeface="Courier New" pitchFamily="49" charset="0"/>
              </a:rPr>
              <a:t>code&gt;F&lt;/code&gt;&lt;/gender&gt;&lt;birthDate&gt;1973-05-31&lt;/</a:t>
            </a:r>
            <a:r>
              <a:rPr lang="en-US" sz="1000" dirty="0" err="1">
                <a:latin typeface="Courier New" pitchFamily="49" charset="0"/>
                <a:cs typeface="Courier New" pitchFamily="49" charset="0"/>
              </a:rPr>
              <a:t>birthDate</a:t>
            </a:r>
            <a:r>
              <a:rPr lang="en-US" sz="1000" dirty="0" smtClean="0">
                <a:latin typeface="Courier New" pitchFamily="49" charset="0"/>
                <a:cs typeface="Courier New" pitchFamily="49" charset="0"/>
              </a:rPr>
              <a:t>&gt;&lt;</a:t>
            </a:r>
            <a:r>
              <a:rPr lang="en-US" sz="1000" dirty="0">
                <a:latin typeface="Courier New" pitchFamily="49" charset="0"/>
                <a:cs typeface="Courier New" pitchFamily="49" charset="0"/>
              </a:rPr>
              <a:t>address&gt;&lt;use&gt;home&lt;/use&gt;&lt;line&gt;2222 Home Street&lt;/line&gt;&lt;/address&gt;&lt;text&gt;&lt;status&gt;generated&lt;/status&gt;&lt;</a:t>
            </a:r>
            <a:r>
              <a:rPr lang="en-US" sz="1000" dirty="0" smtClean="0">
                <a:latin typeface="Courier New" pitchFamily="49" charset="0"/>
                <a:cs typeface="Courier New" pitchFamily="49" charset="0"/>
              </a:rPr>
              <a:t>div </a:t>
            </a:r>
            <a:r>
              <a:rPr lang="en-US" sz="1000" dirty="0" err="1" smtClean="0">
                <a:latin typeface="Courier New" pitchFamily="49" charset="0"/>
                <a:cs typeface="Courier New" pitchFamily="49" charset="0"/>
              </a:rPr>
              <a:t>xmlns</a:t>
            </a:r>
            <a:r>
              <a:rPr lang="en-US" sz="1000" dirty="0">
                <a:latin typeface="Courier New" pitchFamily="49" charset="0"/>
                <a:cs typeface="Courier New" pitchFamily="49" charset="0"/>
              </a:rPr>
              <a:t>="http://www.w3.org/1999/xhtml"&gt;Everywoman, Eve. </a:t>
            </a:r>
            <a:r>
              <a:rPr lang="en-US" sz="1000" dirty="0" smtClean="0">
                <a:latin typeface="Courier New" pitchFamily="49" charset="0"/>
                <a:cs typeface="Courier New" pitchFamily="49" charset="0"/>
              </a:rPr>
              <a:t>SSN:</a:t>
            </a:r>
            <a:r>
              <a:rPr lang="nl-NL" sz="1000" dirty="0" smtClean="0">
                <a:latin typeface="Courier New" pitchFamily="49" charset="0"/>
                <a:cs typeface="Courier New" pitchFamily="49" charset="0"/>
              </a:rPr>
              <a:t>444222222</a:t>
            </a:r>
            <a:r>
              <a:rPr lang="nl-NL" sz="1000" dirty="0">
                <a:latin typeface="Courier New" pitchFamily="49" charset="0"/>
                <a:cs typeface="Courier New" pitchFamily="49" charset="0"/>
              </a:rPr>
              <a:t>&lt;/div&gt;&lt;/</a:t>
            </a:r>
            <a:r>
              <a:rPr lang="nl-NL" sz="1000" dirty="0" err="1">
                <a:latin typeface="Courier New" pitchFamily="49" charset="0"/>
                <a:cs typeface="Courier New" pitchFamily="49" charset="0"/>
              </a:rPr>
              <a:t>text</a:t>
            </a:r>
            <a:r>
              <a:rPr lang="nl-NL" sz="1000" dirty="0">
                <a:latin typeface="Courier New" pitchFamily="49" charset="0"/>
                <a:cs typeface="Courier New" pitchFamily="49" charset="0"/>
              </a:rPr>
              <a:t>&gt;&lt;/</a:t>
            </a:r>
            <a:r>
              <a:rPr lang="nl-NL" sz="1000" dirty="0" err="1" smtClean="0">
                <a:latin typeface="Courier New" pitchFamily="49" charset="0"/>
                <a:cs typeface="Courier New" pitchFamily="49" charset="0"/>
              </a:rPr>
              <a:t>Patient</a:t>
            </a:r>
            <a:r>
              <a:rPr lang="nl-NL" sz="1000" dirty="0" smtClean="0">
                <a:latin typeface="Courier New" pitchFamily="49" charset="0"/>
                <a:cs typeface="Courier New" pitchFamily="49" charset="0"/>
              </a:rPr>
              <a:t>&gt;</a:t>
            </a:r>
            <a:endParaRPr lang="nl-NL" sz="1000" dirty="0">
              <a:latin typeface="Courier New" pitchFamily="49" charset="0"/>
              <a:cs typeface="Courier New" pitchFamily="49" charset="0"/>
            </a:endParaRPr>
          </a:p>
          <a:p>
            <a:endParaRPr lang="nl-NL" sz="900" dirty="0">
              <a:latin typeface="Courier New" pitchFamily="49" charset="0"/>
              <a:cs typeface="Courier New" pitchFamily="49" charset="0"/>
            </a:endParaRPr>
          </a:p>
        </p:txBody>
      </p:sp>
      <p:cxnSp>
        <p:nvCxnSpPr>
          <p:cNvPr id="9" name="Straight Arrow Connector 8"/>
          <p:cNvCxnSpPr/>
          <p:nvPr/>
        </p:nvCxnSpPr>
        <p:spPr bwMode="auto">
          <a:xfrm flipH="1">
            <a:off x="6934200" y="4724400"/>
            <a:ext cx="685800" cy="5334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0" name="Cloud 9"/>
          <p:cNvSpPr/>
          <p:nvPr/>
        </p:nvSpPr>
        <p:spPr bwMode="auto">
          <a:xfrm>
            <a:off x="7077075" y="4105275"/>
            <a:ext cx="167640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UTF-8</a:t>
            </a:r>
            <a:r>
              <a:rPr kumimoji="0" lang="en-US" sz="1800" b="0" i="0" u="none" strike="noStrike" cap="none" normalizeH="0" dirty="0" smtClean="0">
                <a:ln>
                  <a:noFill/>
                </a:ln>
                <a:solidFill>
                  <a:schemeClr val="bg1"/>
                </a:solidFill>
                <a:effectLst/>
                <a:latin typeface="Arial" charset="0"/>
              </a:rPr>
              <a:t> encoded</a:t>
            </a:r>
            <a:endParaRPr kumimoji="0" lang="en-US" sz="1800" b="0" i="0" u="none" strike="noStrike" cap="none" normalizeH="0" baseline="0" dirty="0" smtClean="0">
              <a:ln>
                <a:noFill/>
              </a:ln>
              <a:solidFill>
                <a:schemeClr val="bg1"/>
              </a:solidFill>
              <a:effectLst/>
              <a:latin typeface="Arial" charset="0"/>
            </a:endParaRPr>
          </a:p>
        </p:txBody>
      </p:sp>
      <p:cxnSp>
        <p:nvCxnSpPr>
          <p:cNvPr id="11" name="Straight Arrow Connector 10"/>
          <p:cNvCxnSpPr/>
          <p:nvPr/>
        </p:nvCxnSpPr>
        <p:spPr bwMode="auto">
          <a:xfrm flipH="1" flipV="1">
            <a:off x="762000" y="5019675"/>
            <a:ext cx="1762126" cy="122186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2" name="Cloud 11"/>
          <p:cNvSpPr/>
          <p:nvPr/>
        </p:nvSpPr>
        <p:spPr bwMode="auto">
          <a:xfrm>
            <a:off x="1295400" y="5867400"/>
            <a:ext cx="2743200" cy="66941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See the</a:t>
            </a:r>
            <a:r>
              <a:rPr kumimoji="0" lang="en-US" sz="1800" b="0" i="0" u="none" strike="noStrike" cap="none" normalizeH="0" dirty="0" smtClean="0">
                <a:ln>
                  <a:noFill/>
                </a:ln>
                <a:solidFill>
                  <a:schemeClr val="bg1"/>
                </a:solidFill>
                <a:effectLst/>
                <a:latin typeface="Arial" charset="0"/>
              </a:rPr>
              <a:t> </a:t>
            </a:r>
            <a:r>
              <a:rPr kumimoji="0" lang="en-US" sz="1800" b="0" i="0" u="none" strike="noStrike" cap="none" normalizeH="0" baseline="0" dirty="0" smtClean="0">
                <a:ln>
                  <a:noFill/>
                </a:ln>
                <a:solidFill>
                  <a:schemeClr val="bg1"/>
                </a:solidFill>
                <a:effectLst/>
                <a:latin typeface="Arial" charset="0"/>
              </a:rPr>
              <a:t>BOM?</a:t>
            </a:r>
          </a:p>
        </p:txBody>
      </p:sp>
      <p:cxnSp>
        <p:nvCxnSpPr>
          <p:cNvPr id="13" name="Straight Arrow Connector 12"/>
          <p:cNvCxnSpPr/>
          <p:nvPr/>
        </p:nvCxnSpPr>
        <p:spPr bwMode="auto">
          <a:xfrm flipH="1" flipV="1">
            <a:off x="3352800" y="2209800"/>
            <a:ext cx="1219200" cy="8096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4" name="Cloud 13"/>
          <p:cNvSpPr/>
          <p:nvPr/>
        </p:nvSpPr>
        <p:spPr bwMode="auto">
          <a:xfrm>
            <a:off x="4419600" y="1833563"/>
            <a:ext cx="327660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HTTP</a:t>
            </a:r>
            <a:r>
              <a:rPr kumimoji="0" lang="en-US" sz="1800" b="0" i="0" u="none" strike="noStrike" cap="none" normalizeH="0" dirty="0" smtClean="0">
                <a:ln>
                  <a:noFill/>
                </a:ln>
                <a:solidFill>
                  <a:schemeClr val="bg1"/>
                </a:solidFill>
                <a:effectLst/>
                <a:latin typeface="Arial" charset="0"/>
              </a:rPr>
              <a:t> </a:t>
            </a:r>
            <a:r>
              <a:rPr lang="en-US" dirty="0" smtClean="0">
                <a:solidFill>
                  <a:schemeClr val="bg1"/>
                </a:solidFill>
              </a:rPr>
              <a:t>Verb + path</a:t>
            </a:r>
            <a:endParaRPr kumimoji="0" lang="en-US" sz="1800" b="0"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val="26019756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7" y="332657"/>
            <a:ext cx="7334577" cy="1152128"/>
          </a:xfrm>
        </p:spPr>
        <p:txBody>
          <a:bodyPr/>
          <a:lstStyle/>
          <a:p>
            <a:r>
              <a:rPr lang="en-US" dirty="0" smtClean="0"/>
              <a:t>A Resource’s REST identity</a:t>
            </a:r>
            <a:endParaRPr lang="en-US" dirty="0"/>
          </a:p>
        </p:txBody>
      </p:sp>
      <p:sp>
        <p:nvSpPr>
          <p:cNvPr id="3" name="Content Placeholder 2"/>
          <p:cNvSpPr>
            <a:spLocks noGrp="1"/>
          </p:cNvSpPr>
          <p:nvPr>
            <p:ph idx="1"/>
          </p:nvPr>
        </p:nvSpPr>
        <p:spPr/>
        <p:txBody>
          <a:bodyPr/>
          <a:lstStyle/>
          <a:p>
            <a:r>
              <a:rPr lang="en-US" dirty="0" smtClean="0"/>
              <a:t>In fact: an URL</a:t>
            </a:r>
          </a:p>
          <a:p>
            <a:pPr lvl="1"/>
            <a:endParaRPr lang="en-US" dirty="0" smtClean="0"/>
          </a:p>
          <a:p>
            <a:pPr lvl="1"/>
            <a:r>
              <a:rPr lang="en-US" b="1" dirty="0" smtClean="0">
                <a:latin typeface="Courier New" pitchFamily="49" charset="0"/>
                <a:cs typeface="Courier New" pitchFamily="49" charset="0"/>
              </a:rPr>
              <a:t>http://server.org/fhir/Patient/1</a:t>
            </a:r>
            <a:endParaRPr lang="en-US" b="1" dirty="0">
              <a:latin typeface="Courier New" pitchFamily="49" charset="0"/>
              <a:cs typeface="Courier New" pitchFamily="49" charset="0"/>
            </a:endParaRPr>
          </a:p>
        </p:txBody>
      </p:sp>
      <p:sp>
        <p:nvSpPr>
          <p:cNvPr id="6" name="Left Brace 5"/>
          <p:cNvSpPr/>
          <p:nvPr/>
        </p:nvSpPr>
        <p:spPr bwMode="auto">
          <a:xfrm rot="16200000">
            <a:off x="3848102" y="2095500"/>
            <a:ext cx="381000" cy="2895600"/>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3287319" y="3745468"/>
            <a:ext cx="1069524" cy="369332"/>
          </a:xfrm>
          <a:prstGeom prst="rect">
            <a:avLst/>
          </a:prstGeom>
          <a:noFill/>
        </p:spPr>
        <p:txBody>
          <a:bodyPr wrap="none" rtlCol="0">
            <a:spAutoFit/>
          </a:bodyPr>
          <a:lstStyle/>
          <a:p>
            <a:r>
              <a:rPr lang="en-US" dirty="0" smtClean="0"/>
              <a:t>endpoint</a:t>
            </a:r>
            <a:endParaRPr lang="en-US" dirty="0"/>
          </a:p>
        </p:txBody>
      </p:sp>
      <p:sp>
        <p:nvSpPr>
          <p:cNvPr id="8" name="Left Brace 7"/>
          <p:cNvSpPr/>
          <p:nvPr/>
        </p:nvSpPr>
        <p:spPr bwMode="auto">
          <a:xfrm rot="5400000">
            <a:off x="6257258" y="2075786"/>
            <a:ext cx="380999" cy="1430084"/>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Left Brace 8"/>
          <p:cNvSpPr/>
          <p:nvPr/>
        </p:nvSpPr>
        <p:spPr bwMode="auto">
          <a:xfrm rot="16200000">
            <a:off x="7277104" y="3311004"/>
            <a:ext cx="380999" cy="457206"/>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5562600" y="2230995"/>
            <a:ext cx="1582484" cy="369332"/>
          </a:xfrm>
          <a:prstGeom prst="rect">
            <a:avLst/>
          </a:prstGeom>
          <a:noFill/>
        </p:spPr>
        <p:txBody>
          <a:bodyPr wrap="none" rtlCol="0">
            <a:spAutoFit/>
          </a:bodyPr>
          <a:lstStyle/>
          <a:p>
            <a:r>
              <a:rPr lang="en-US" dirty="0" smtClean="0"/>
              <a:t>resource type</a:t>
            </a:r>
            <a:endParaRPr lang="en-US" dirty="0"/>
          </a:p>
        </p:txBody>
      </p:sp>
      <p:sp>
        <p:nvSpPr>
          <p:cNvPr id="11" name="TextBox 10"/>
          <p:cNvSpPr txBox="1"/>
          <p:nvPr/>
        </p:nvSpPr>
        <p:spPr>
          <a:xfrm>
            <a:off x="6858000" y="3745468"/>
            <a:ext cx="1056700" cy="369332"/>
          </a:xfrm>
          <a:prstGeom prst="rect">
            <a:avLst/>
          </a:prstGeom>
          <a:noFill/>
        </p:spPr>
        <p:txBody>
          <a:bodyPr wrap="none" rtlCol="0">
            <a:spAutoFit/>
          </a:bodyPr>
          <a:lstStyle/>
          <a:p>
            <a:r>
              <a:rPr lang="en-US" dirty="0" smtClean="0"/>
              <a:t>identifier</a:t>
            </a:r>
            <a:endParaRPr lang="en-US" dirty="0"/>
          </a:p>
        </p:txBody>
      </p:sp>
      <p:sp>
        <p:nvSpPr>
          <p:cNvPr id="12" name="TextBox 11"/>
          <p:cNvSpPr txBox="1"/>
          <p:nvPr/>
        </p:nvSpPr>
        <p:spPr>
          <a:xfrm>
            <a:off x="762000" y="5029200"/>
            <a:ext cx="6314614" cy="369332"/>
          </a:xfrm>
          <a:prstGeom prst="rect">
            <a:avLst/>
          </a:prstGeom>
          <a:noFill/>
        </p:spPr>
        <p:txBody>
          <a:bodyPr wrap="none" rtlCol="0">
            <a:spAutoFit/>
          </a:bodyPr>
          <a:lstStyle/>
          <a:p>
            <a:r>
              <a:rPr lang="en-US" dirty="0" smtClean="0"/>
              <a:t>Note: This URL resolves to the current version of a resource</a:t>
            </a:r>
            <a:endParaRPr lang="en-US" dirty="0"/>
          </a:p>
        </p:txBody>
      </p:sp>
    </p:spTree>
    <p:extLst>
      <p:ext uri="{BB962C8B-B14F-4D97-AF65-F5344CB8AC3E}">
        <p14:creationId xmlns:p14="http://schemas.microsoft.com/office/powerpoint/2010/main" val="4043804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 (review!)</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54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p:cNvPicPr>
            <a:picLocks noGrp="1" noChangeAspect="1"/>
          </p:cNvPicPr>
          <p:nvPr>
            <p:ph idx="1"/>
          </p:nvPr>
        </p:nvPicPr>
        <p:blipFill rotWithShape="1">
          <a:blip r:embed="rId2">
            <a:clrChange>
              <a:clrFrom>
                <a:srgbClr val="FFE074"/>
              </a:clrFrom>
              <a:clrTo>
                <a:srgbClr val="FFE074">
                  <a:alpha val="0"/>
                </a:srgbClr>
              </a:clrTo>
            </a:clrChang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6183"/>
          <a:stretch/>
        </p:blipFill>
        <p:spPr>
          <a:xfrm>
            <a:off x="152400" y="1741714"/>
            <a:ext cx="8915400" cy="4789715"/>
          </a:xfrm>
        </p:spPr>
      </p:pic>
      <p:sp>
        <p:nvSpPr>
          <p:cNvPr id="31" name="Rounded Rectangle 30"/>
          <p:cNvSpPr/>
          <p:nvPr/>
        </p:nvSpPr>
        <p:spPr bwMode="auto">
          <a:xfrm>
            <a:off x="248080" y="1705335"/>
            <a:ext cx="8667319" cy="4837800"/>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nl-NL" dirty="0" err="1" smtClean="0"/>
              <a:t>Remember</a:t>
            </a:r>
            <a:r>
              <a:rPr lang="nl-NL" dirty="0" smtClean="0"/>
              <a:t> </a:t>
            </a:r>
            <a:r>
              <a:rPr lang="nl-NL" dirty="0" err="1" smtClean="0"/>
              <a:t>metadata</a:t>
            </a:r>
            <a:r>
              <a:rPr lang="nl-NL" dirty="0" smtClean="0"/>
              <a:t>?</a:t>
            </a:r>
            <a:endParaRPr lang="nl-NL" dirty="0"/>
          </a:p>
        </p:txBody>
      </p:sp>
      <p:sp>
        <p:nvSpPr>
          <p:cNvPr id="33" name="TextBox 32"/>
          <p:cNvSpPr txBox="1"/>
          <p:nvPr/>
        </p:nvSpPr>
        <p:spPr>
          <a:xfrm>
            <a:off x="2994999" y="2196567"/>
            <a:ext cx="2202365" cy="369332"/>
          </a:xfrm>
          <a:prstGeom prst="rect">
            <a:avLst/>
          </a:prstGeom>
          <a:noFill/>
        </p:spPr>
        <p:txBody>
          <a:bodyPr wrap="square" rtlCol="0">
            <a:spAutoFit/>
          </a:bodyPr>
          <a:lstStyle/>
          <a:p>
            <a:r>
              <a:rPr lang="nl-NL" dirty="0" err="1" smtClean="0"/>
              <a:t>Metadata</a:t>
            </a:r>
            <a:endParaRPr lang="nl-NL" dirty="0"/>
          </a:p>
        </p:txBody>
      </p:sp>
      <p:sp>
        <p:nvSpPr>
          <p:cNvPr id="16" name="TextBox 15"/>
          <p:cNvSpPr txBox="1"/>
          <p:nvPr/>
        </p:nvSpPr>
        <p:spPr>
          <a:xfrm>
            <a:off x="3505200" y="2749735"/>
            <a:ext cx="4980915" cy="1200329"/>
          </a:xfrm>
          <a:prstGeom prst="rect">
            <a:avLst/>
          </a:prstGeom>
          <a:noFill/>
        </p:spPr>
        <p:txBody>
          <a:bodyPr wrap="none" rtlCol="0">
            <a:spAutoFit/>
          </a:bodyPr>
          <a:lstStyle/>
          <a:p>
            <a:r>
              <a:rPr lang="en-US" i="1" dirty="0" smtClean="0"/>
              <a:t>Resource Identities</a:t>
            </a:r>
          </a:p>
          <a:p>
            <a:r>
              <a:rPr lang="en-US" dirty="0" smtClean="0"/>
              <a:t>http://fhir.hl7.org/Patient/23E455A3B</a:t>
            </a:r>
          </a:p>
          <a:p>
            <a:r>
              <a:rPr lang="en-US" dirty="0"/>
              <a:t>http://</a:t>
            </a:r>
            <a:r>
              <a:rPr lang="en-US" dirty="0" smtClean="0"/>
              <a:t>fhir.hl7.org/Patient/23E455A3B/_history/4</a:t>
            </a:r>
            <a:endParaRPr lang="nl-NL" dirty="0"/>
          </a:p>
          <a:p>
            <a:endParaRPr lang="nl-NL" dirty="0"/>
          </a:p>
        </p:txBody>
      </p:sp>
      <p:sp>
        <p:nvSpPr>
          <p:cNvPr id="17" name="TextBox 16"/>
          <p:cNvSpPr txBox="1"/>
          <p:nvPr/>
        </p:nvSpPr>
        <p:spPr>
          <a:xfrm>
            <a:off x="3962400" y="3801069"/>
            <a:ext cx="3114955" cy="646331"/>
          </a:xfrm>
          <a:prstGeom prst="rect">
            <a:avLst/>
          </a:prstGeom>
          <a:noFill/>
        </p:spPr>
        <p:txBody>
          <a:bodyPr wrap="none" rtlCol="0">
            <a:spAutoFit/>
          </a:bodyPr>
          <a:lstStyle/>
          <a:p>
            <a:r>
              <a:rPr lang="en-US" i="1" dirty="0" smtClean="0"/>
              <a:t>Last updated</a:t>
            </a:r>
            <a:endParaRPr lang="en-US" dirty="0" smtClean="0"/>
          </a:p>
          <a:p>
            <a:r>
              <a:rPr lang="en-US" dirty="0" smtClean="0"/>
              <a:t>2013-12-23T23:33:01+01:00</a:t>
            </a:r>
            <a:endParaRPr lang="nl-NL" dirty="0"/>
          </a:p>
        </p:txBody>
      </p:sp>
      <p:sp>
        <p:nvSpPr>
          <p:cNvPr id="18" name="Flowchart: Card 17"/>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hl7.org/fhir/tag/profile</a:t>
            </a:r>
            <a:br>
              <a:rPr lang="nl-NL" sz="1600" i="1" dirty="0" smtClean="0"/>
            </a:br>
            <a:r>
              <a:rPr lang="nl-NL" sz="1600" dirty="0" smtClean="0"/>
              <a:t>http://hl7.org/fhir/Profile/us-core</a:t>
            </a:r>
          </a:p>
        </p:txBody>
      </p:sp>
      <p:sp>
        <p:nvSpPr>
          <p:cNvPr id="19" name="Flowchart: Card 18"/>
          <p:cNvSpPr/>
          <p:nvPr/>
        </p:nvSpPr>
        <p:spPr bwMode="auto">
          <a:xfrm>
            <a:off x="2541814" y="4572000"/>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a:t>
            </a:r>
            <a:br>
              <a:rPr lang="nl-NL" sz="1600" i="1" dirty="0" smtClean="0"/>
            </a:br>
            <a:r>
              <a:rPr lang="nl-NL" sz="1600" dirty="0" smtClean="0"/>
              <a:t>http://example.org/fhir/Status#Test</a:t>
            </a: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44078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67352" y="1981200"/>
            <a:ext cx="8077200" cy="2362200"/>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Tag metadata</a:t>
            </a:r>
            <a:endParaRPr lang="en-US" dirty="0"/>
          </a:p>
        </p:txBody>
      </p:sp>
      <p:sp>
        <p:nvSpPr>
          <p:cNvPr id="3" name="Content Placeholder 2"/>
          <p:cNvSpPr>
            <a:spLocks noGrp="1"/>
          </p:cNvSpPr>
          <p:nvPr>
            <p:ph idx="1"/>
          </p:nvPr>
        </p:nvSpPr>
        <p:spPr>
          <a:xfrm>
            <a:off x="457200" y="1905000"/>
            <a:ext cx="8382000" cy="2362200"/>
          </a:xfrm>
        </p:spPr>
        <p:txBody>
          <a:bodyPr/>
          <a:lstStyle/>
          <a:p>
            <a:r>
              <a:rPr lang="en-US" sz="1800" dirty="0" smtClean="0"/>
              <a:t>GET </a:t>
            </a:r>
            <a:r>
              <a:rPr lang="en-US" sz="1800" dirty="0"/>
              <a:t>/</a:t>
            </a:r>
            <a:r>
              <a:rPr lang="en-US" sz="1800" dirty="0" err="1"/>
              <a:t>fhir</a:t>
            </a:r>
            <a:r>
              <a:rPr lang="en-US" sz="1800" dirty="0"/>
              <a:t>/Patient/1 </a:t>
            </a:r>
            <a:r>
              <a:rPr lang="en-US" sz="1800" dirty="0" smtClean="0"/>
              <a:t>HTTP/1.1</a:t>
            </a:r>
          </a:p>
          <a:p>
            <a:endParaRPr lang="en-US" sz="1800" dirty="0" smtClean="0"/>
          </a:p>
          <a:p>
            <a:r>
              <a:rPr lang="en-US" sz="1800" dirty="0" smtClean="0"/>
              <a:t>HTTP/1.1 200 OK</a:t>
            </a:r>
          </a:p>
          <a:p>
            <a:r>
              <a:rPr lang="en-US" sz="1800" b="1" dirty="0"/>
              <a:t>Content-Location</a:t>
            </a:r>
            <a:r>
              <a:rPr lang="en-US" sz="1800" dirty="0"/>
              <a:t>: </a:t>
            </a:r>
            <a:r>
              <a:rPr lang="en-US" sz="1800" dirty="0" smtClean="0"/>
              <a:t>http://sever.om/fhir/Patient/1</a:t>
            </a:r>
            <a:r>
              <a:rPr lang="en-US" sz="1800" dirty="0"/>
              <a:t>/_history/12</a:t>
            </a:r>
          </a:p>
          <a:p>
            <a:r>
              <a:rPr lang="en-US" sz="1800" b="1" dirty="0" smtClean="0"/>
              <a:t>Last-Modified</a:t>
            </a:r>
            <a:r>
              <a:rPr lang="en-US" sz="1800" dirty="0"/>
              <a:t>: Tue, 29 May 2012 23:45:32 GMT</a:t>
            </a:r>
          </a:p>
          <a:p>
            <a:r>
              <a:rPr lang="de-DE" sz="1800" b="1" dirty="0" err="1" smtClean="0"/>
              <a:t>Category</a:t>
            </a:r>
            <a:r>
              <a:rPr lang="de-DE" sz="1800" dirty="0"/>
              <a:t>: </a:t>
            </a:r>
            <a:r>
              <a:rPr lang="nl-NL" sz="1800" dirty="0">
                <a:solidFill>
                  <a:srgbClr val="FF0000"/>
                </a:solidFill>
              </a:rPr>
              <a:t>http://example.org/fhir/Status#Test</a:t>
            </a:r>
            <a:r>
              <a:rPr lang="de-DE" sz="1800" dirty="0">
                <a:solidFill>
                  <a:srgbClr val="FF0000"/>
                </a:solidFill>
              </a:rPr>
              <a:t>; </a:t>
            </a:r>
            <a:r>
              <a:rPr lang="de-DE" sz="1800" dirty="0" smtClean="0">
                <a:solidFill>
                  <a:srgbClr val="FF0000"/>
                </a:solidFill>
              </a:rPr>
              <a:t/>
            </a:r>
            <a:br>
              <a:rPr lang="de-DE" sz="1800" dirty="0" smtClean="0">
                <a:solidFill>
                  <a:srgbClr val="FF0000"/>
                </a:solidFill>
              </a:rPr>
            </a:br>
            <a:r>
              <a:rPr lang="de-DE" sz="1800" dirty="0" err="1" smtClean="0">
                <a:solidFill>
                  <a:srgbClr val="FF0000"/>
                </a:solidFill>
              </a:rPr>
              <a:t>scheme</a:t>
            </a:r>
            <a:r>
              <a:rPr lang="de-DE" sz="1800" dirty="0">
                <a:solidFill>
                  <a:srgbClr val="FF0000"/>
                </a:solidFill>
              </a:rPr>
              <a:t>="</a:t>
            </a:r>
            <a:r>
              <a:rPr lang="nl-NL" sz="1800" dirty="0">
                <a:solidFill>
                  <a:srgbClr val="FF0000"/>
                </a:solidFill>
              </a:rPr>
              <a:t> http://</a:t>
            </a:r>
            <a:r>
              <a:rPr lang="nl-NL" sz="1800" dirty="0" smtClean="0">
                <a:solidFill>
                  <a:srgbClr val="FF0000"/>
                </a:solidFill>
              </a:rPr>
              <a:t>hl7.org/fhir/tag</a:t>
            </a:r>
            <a:r>
              <a:rPr lang="de-DE" sz="1800" dirty="0" smtClean="0">
                <a:solidFill>
                  <a:srgbClr val="FF0000"/>
                </a:solidFill>
              </a:rPr>
              <a:t>"; </a:t>
            </a:r>
            <a:r>
              <a:rPr lang="de-DE" sz="1800" dirty="0" err="1">
                <a:solidFill>
                  <a:srgbClr val="FF0000"/>
                </a:solidFill>
              </a:rPr>
              <a:t>label</a:t>
            </a:r>
            <a:r>
              <a:rPr lang="de-DE" sz="1800" dirty="0">
                <a:solidFill>
                  <a:srgbClr val="FF0000"/>
                </a:solidFill>
              </a:rPr>
              <a:t>="</a:t>
            </a:r>
            <a:r>
              <a:rPr lang="de-DE" sz="1800" dirty="0" err="1">
                <a:solidFill>
                  <a:srgbClr val="FF0000"/>
                </a:solidFill>
              </a:rPr>
              <a:t>Our</a:t>
            </a:r>
            <a:r>
              <a:rPr lang="de-DE" sz="1800" dirty="0">
                <a:solidFill>
                  <a:srgbClr val="FF0000"/>
                </a:solidFill>
              </a:rPr>
              <a:t> </a:t>
            </a:r>
            <a:r>
              <a:rPr lang="de-DE" sz="1800" dirty="0" err="1">
                <a:solidFill>
                  <a:srgbClr val="FF0000"/>
                </a:solidFill>
              </a:rPr>
              <a:t>test</a:t>
            </a:r>
            <a:r>
              <a:rPr lang="de-DE" sz="1800" dirty="0">
                <a:solidFill>
                  <a:srgbClr val="FF0000"/>
                </a:solidFill>
              </a:rPr>
              <a:t> </a:t>
            </a:r>
            <a:r>
              <a:rPr lang="de-DE" sz="1800" dirty="0" smtClean="0">
                <a:solidFill>
                  <a:srgbClr val="FF0000"/>
                </a:solidFill>
              </a:rPr>
              <a:t>tag" </a:t>
            </a:r>
            <a:endParaRPr lang="de-DE" sz="1800" dirty="0">
              <a:solidFill>
                <a:srgbClr val="FF0000"/>
              </a:solidFill>
            </a:endParaRPr>
          </a:p>
          <a:p>
            <a:r>
              <a:rPr lang="nl-NL" sz="1800" i="1" dirty="0"/>
              <a:t/>
            </a:r>
            <a:br>
              <a:rPr lang="nl-NL" sz="1800" i="1" dirty="0"/>
            </a:br>
            <a:endParaRPr lang="en-US" sz="1800" dirty="0"/>
          </a:p>
        </p:txBody>
      </p:sp>
      <p:graphicFrame>
        <p:nvGraphicFramePr>
          <p:cNvPr id="7" name="Table 6"/>
          <p:cNvGraphicFramePr>
            <a:graphicFrameLocks noGrp="1"/>
          </p:cNvGraphicFramePr>
          <p:nvPr>
            <p:extLst/>
          </p:nvPr>
        </p:nvGraphicFramePr>
        <p:xfrm>
          <a:off x="394648" y="4572000"/>
          <a:ext cx="8382000" cy="1645920"/>
        </p:xfrm>
        <a:graphic>
          <a:graphicData uri="http://schemas.openxmlformats.org/drawingml/2006/table">
            <a:tbl>
              <a:tblPr bandRow="1">
                <a:tableStyleId>{284E427A-3D55-4303-BF80-6455036E1DE7}</a:tableStyleId>
              </a:tblPr>
              <a:tblGrid>
                <a:gridCol w="4191000"/>
                <a:gridCol w="4191000"/>
              </a:tblGrid>
              <a:tr h="0">
                <a:tc>
                  <a:txBody>
                    <a:bodyPr/>
                    <a:lstStyle/>
                    <a:p>
                      <a:r>
                        <a:rPr lang="nl-NL" dirty="0"/>
                        <a:t>http://hl7.org/fhir/tag</a:t>
                      </a:r>
                    </a:p>
                  </a:txBody>
                  <a:tcPr anchor="ctr"/>
                </a:tc>
                <a:tc>
                  <a:txBody>
                    <a:bodyPr/>
                    <a:lstStyle/>
                    <a:p>
                      <a:r>
                        <a:rPr lang="nl-NL"/>
                        <a:t>A general tag</a:t>
                      </a:r>
                    </a:p>
                  </a:txBody>
                  <a:tcPr anchor="ctr"/>
                </a:tc>
              </a:tr>
              <a:tr h="0">
                <a:tc>
                  <a:txBody>
                    <a:bodyPr/>
                    <a:lstStyle/>
                    <a:p>
                      <a:r>
                        <a:rPr lang="nl-NL" dirty="0"/>
                        <a:t>http://hl7.org/fhir/tag/profile</a:t>
                      </a:r>
                    </a:p>
                  </a:txBody>
                  <a:tcPr anchor="ctr"/>
                </a:tc>
                <a:tc>
                  <a:txBody>
                    <a:bodyPr/>
                    <a:lstStyle/>
                    <a:p>
                      <a:r>
                        <a:rPr lang="en-US"/>
                        <a:t>A profile tag - a claim that the Resource conforms to the profile identified in the term</a:t>
                      </a:r>
                    </a:p>
                  </a:txBody>
                  <a:tcPr anchor="ctr"/>
                </a:tc>
              </a:tr>
              <a:tr h="0">
                <a:tc>
                  <a:txBody>
                    <a:bodyPr/>
                    <a:lstStyle/>
                    <a:p>
                      <a:r>
                        <a:rPr lang="nl-NL"/>
                        <a:t>http://hl7.org/fhir/tag/security</a:t>
                      </a:r>
                    </a:p>
                  </a:txBody>
                  <a:tcPr anchor="ctr"/>
                </a:tc>
                <a:tc>
                  <a:txBody>
                    <a:bodyPr/>
                    <a:lstStyle/>
                    <a:p>
                      <a:r>
                        <a:rPr lang="nl-NL" dirty="0"/>
                        <a:t>A security label</a:t>
                      </a:r>
                    </a:p>
                  </a:txBody>
                  <a:tcPr anchor="ctr"/>
                </a:tc>
              </a:tr>
            </a:tbl>
          </a:graphicData>
        </a:graphic>
      </p:graphicFrame>
    </p:spTree>
    <p:extLst>
      <p:ext uri="{BB962C8B-B14F-4D97-AF65-F5344CB8AC3E}">
        <p14:creationId xmlns:p14="http://schemas.microsoft.com/office/powerpoint/2010/main" val="3813130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err="1" smtClean="0"/>
              <a:t>Mapping</a:t>
            </a:r>
            <a:r>
              <a:rPr lang="nl-NL" dirty="0" smtClean="0"/>
              <a:t> (meta)data </a:t>
            </a:r>
            <a:r>
              <a:rPr lang="nl-NL" dirty="0" err="1" smtClean="0"/>
              <a:t>to</a:t>
            </a:r>
            <a:r>
              <a:rPr lang="nl-NL" dirty="0" smtClean="0"/>
              <a:t> HTTP</a:t>
            </a:r>
            <a:endParaRPr lang="nl-NL" dirty="0"/>
          </a:p>
        </p:txBody>
      </p:sp>
      <p:sp>
        <p:nvSpPr>
          <p:cNvPr id="6" name="Content Placeholder 5"/>
          <p:cNvSpPr>
            <a:spLocks noGrp="1"/>
          </p:cNvSpPr>
          <p:nvPr>
            <p:ph sz="half" idx="1"/>
          </p:nvPr>
        </p:nvSpPr>
        <p:spPr>
          <a:xfrm>
            <a:off x="381000" y="2286000"/>
            <a:ext cx="4114800" cy="2590800"/>
          </a:xfrm>
        </p:spPr>
        <p:txBody>
          <a:bodyPr/>
          <a:lstStyle/>
          <a:p>
            <a:r>
              <a:rPr lang="nl-NL" dirty="0" smtClean="0"/>
              <a:t>Resource data</a:t>
            </a:r>
          </a:p>
          <a:p>
            <a:r>
              <a:rPr lang="nl-NL" dirty="0" smtClean="0"/>
              <a:t>Resource </a:t>
            </a:r>
            <a:r>
              <a:rPr lang="nl-NL" dirty="0" err="1" smtClean="0"/>
              <a:t>id</a:t>
            </a:r>
            <a:endParaRPr lang="nl-NL" dirty="0" smtClean="0"/>
          </a:p>
          <a:p>
            <a:r>
              <a:rPr lang="nl-NL" dirty="0" smtClean="0"/>
              <a:t>Resource </a:t>
            </a:r>
            <a:r>
              <a:rPr lang="nl-NL" dirty="0" err="1" smtClean="0"/>
              <a:t>version</a:t>
            </a:r>
            <a:endParaRPr lang="nl-NL" dirty="0" smtClean="0"/>
          </a:p>
          <a:p>
            <a:endParaRPr lang="nl-NL" dirty="0"/>
          </a:p>
          <a:p>
            <a:r>
              <a:rPr lang="nl-NL" dirty="0" smtClean="0"/>
              <a:t>Last update date</a:t>
            </a:r>
          </a:p>
          <a:p>
            <a:r>
              <a:rPr lang="en-US" dirty="0" smtClean="0"/>
              <a:t>Tags</a:t>
            </a:r>
            <a:endParaRPr lang="nl-NL" dirty="0"/>
          </a:p>
        </p:txBody>
      </p:sp>
      <p:sp>
        <p:nvSpPr>
          <p:cNvPr id="7" name="Content Placeholder 6"/>
          <p:cNvSpPr>
            <a:spLocks noGrp="1"/>
          </p:cNvSpPr>
          <p:nvPr>
            <p:ph sz="half" idx="2"/>
          </p:nvPr>
        </p:nvSpPr>
        <p:spPr>
          <a:xfrm>
            <a:off x="4495800" y="2362200"/>
            <a:ext cx="4114800" cy="2667000"/>
          </a:xfrm>
        </p:spPr>
        <p:txBody>
          <a:bodyPr/>
          <a:lstStyle/>
          <a:p>
            <a:r>
              <a:rPr lang="nl-NL" dirty="0" smtClean="0"/>
              <a:t>http body</a:t>
            </a:r>
          </a:p>
          <a:p>
            <a:r>
              <a:rPr lang="nl-NL" dirty="0" err="1" smtClean="0"/>
              <a:t>Url</a:t>
            </a:r>
            <a:endParaRPr lang="nl-NL" dirty="0" smtClean="0"/>
          </a:p>
          <a:p>
            <a:r>
              <a:rPr lang="nl-NL" dirty="0" smtClean="0"/>
              <a:t>Content-</a:t>
            </a:r>
            <a:r>
              <a:rPr lang="nl-NL" dirty="0" err="1" smtClean="0"/>
              <a:t>Location</a:t>
            </a:r>
            <a:r>
              <a:rPr lang="nl-NL" dirty="0" smtClean="0"/>
              <a:t> header</a:t>
            </a:r>
          </a:p>
          <a:p>
            <a:r>
              <a:rPr lang="nl-NL" dirty="0" smtClean="0"/>
              <a:t>Last-</a:t>
            </a:r>
            <a:r>
              <a:rPr lang="nl-NL" dirty="0" err="1" smtClean="0"/>
              <a:t>Modified</a:t>
            </a:r>
            <a:r>
              <a:rPr lang="nl-NL" dirty="0" smtClean="0"/>
              <a:t> header</a:t>
            </a:r>
          </a:p>
          <a:p>
            <a:r>
              <a:rPr lang="en-US" dirty="0" smtClean="0"/>
              <a:t>Category header</a:t>
            </a:r>
            <a:endParaRPr lang="nl-NL" dirty="0"/>
          </a:p>
        </p:txBody>
      </p:sp>
    </p:spTree>
    <p:extLst>
      <p:ext uri="{BB962C8B-B14F-4D97-AF65-F5344CB8AC3E}">
        <p14:creationId xmlns:p14="http://schemas.microsoft.com/office/powerpoint/2010/main" val="1980250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look at the header</a:t>
            </a:r>
            <a:endParaRPr lang="en-US" dirty="0"/>
          </a:p>
        </p:txBody>
      </p:sp>
      <p:sp>
        <p:nvSpPr>
          <p:cNvPr id="3" name="Content Placeholder 2"/>
          <p:cNvSpPr>
            <a:spLocks noGrp="1"/>
          </p:cNvSpPr>
          <p:nvPr>
            <p:ph idx="1"/>
          </p:nvPr>
        </p:nvSpPr>
        <p:spPr/>
        <p:txBody>
          <a:bodyPr/>
          <a:lstStyle/>
          <a:p>
            <a:r>
              <a:rPr lang="en-US" sz="1800" dirty="0" smtClean="0"/>
              <a:t>GET </a:t>
            </a:r>
            <a:r>
              <a:rPr lang="en-US" sz="1800" b="1" dirty="0" smtClean="0"/>
              <a:t>/</a:t>
            </a:r>
            <a:r>
              <a:rPr lang="en-US" sz="1800" b="1" dirty="0" err="1" smtClean="0"/>
              <a:t>fhir</a:t>
            </a:r>
            <a:r>
              <a:rPr lang="en-US" sz="1800" b="1" dirty="0" smtClean="0"/>
              <a:t>/Patient/1</a:t>
            </a:r>
            <a:r>
              <a:rPr lang="en-US" sz="1800" dirty="0" smtClean="0"/>
              <a:t> HTTP/1.1</a:t>
            </a:r>
          </a:p>
          <a:p>
            <a:endParaRPr lang="en-US" sz="1800" dirty="0" smtClean="0"/>
          </a:p>
          <a:p>
            <a:r>
              <a:rPr lang="en-US" sz="1800" dirty="0" smtClean="0"/>
              <a:t>HTTP/1.1 200 OK</a:t>
            </a:r>
          </a:p>
          <a:p>
            <a:r>
              <a:rPr lang="en-US" sz="1800" dirty="0"/>
              <a:t>Content-Type: </a:t>
            </a:r>
            <a:r>
              <a:rPr lang="en-US" sz="1800" dirty="0" smtClean="0"/>
              <a:t>application/</a:t>
            </a:r>
            <a:r>
              <a:rPr lang="en-US" sz="1800" dirty="0" err="1" smtClean="0"/>
              <a:t>xml+fhir;charset</a:t>
            </a:r>
            <a:r>
              <a:rPr lang="en-US" sz="1800" dirty="0" smtClean="0"/>
              <a:t>=utf-8</a:t>
            </a:r>
            <a:endParaRPr lang="en-US" sz="1800" dirty="0"/>
          </a:p>
          <a:p>
            <a:r>
              <a:rPr lang="en-US" sz="1800" dirty="0" smtClean="0"/>
              <a:t>Content-Length: 787</a:t>
            </a:r>
          </a:p>
          <a:p>
            <a:r>
              <a:rPr lang="en-US" sz="2300" b="1" dirty="0" smtClean="0">
                <a:solidFill>
                  <a:schemeClr val="accent1"/>
                </a:solidFill>
              </a:rPr>
              <a:t>Content-Location:  http://fhir.furore.com/fhir/Patient/1/_history/12</a:t>
            </a:r>
          </a:p>
          <a:p>
            <a:r>
              <a:rPr lang="en-US" sz="1800" dirty="0" smtClean="0"/>
              <a:t>Last-Modified: Tue, 29 May 2012 23:45:32 GMT</a:t>
            </a:r>
            <a:endParaRPr lang="en-US" sz="1800" dirty="0"/>
          </a:p>
        </p:txBody>
      </p:sp>
      <p:sp>
        <p:nvSpPr>
          <p:cNvPr id="5" name="Slide Number Placeholder 4"/>
          <p:cNvSpPr>
            <a:spLocks noGrp="1"/>
          </p:cNvSpPr>
          <p:nvPr>
            <p:ph type="sldNum" sz="quarter" idx="4294967295"/>
          </p:nvPr>
        </p:nvSpPr>
        <p:spPr>
          <a:xfrm>
            <a:off x="0" y="6303963"/>
            <a:ext cx="720725" cy="220662"/>
          </a:xfrm>
          <a:prstGeom prst="rect">
            <a:avLst/>
          </a:prstGeom>
        </p:spPr>
        <p:txBody>
          <a:bodyPr/>
          <a:lstStyle/>
          <a:p>
            <a:fld id="{2CD36790-EF9F-4521-A783-189BE19EEE4B}" type="slidenum">
              <a:rPr lang="en-US" smtClean="0"/>
              <a:pPr/>
              <a:t>43</a:t>
            </a:fld>
            <a:endParaRPr lang="en-US"/>
          </a:p>
        </p:txBody>
      </p:sp>
    </p:spTree>
    <p:extLst>
      <p:ext uri="{BB962C8B-B14F-4D97-AF65-F5344CB8AC3E}">
        <p14:creationId xmlns:p14="http://schemas.microsoft.com/office/powerpoint/2010/main" val="4678786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a specific version…</a:t>
            </a:r>
            <a:endParaRPr lang="en-US" dirty="0"/>
          </a:p>
        </p:txBody>
      </p:sp>
      <p:sp>
        <p:nvSpPr>
          <p:cNvPr id="3" name="Content Placeholder 2"/>
          <p:cNvSpPr>
            <a:spLocks noGrp="1"/>
          </p:cNvSpPr>
          <p:nvPr>
            <p:ph idx="1"/>
          </p:nvPr>
        </p:nvSpPr>
        <p:spPr/>
        <p:txBody>
          <a:bodyPr/>
          <a:lstStyle/>
          <a:p>
            <a:r>
              <a:rPr lang="en-US" dirty="0" smtClean="0"/>
              <a:t>We have the version-specific URL</a:t>
            </a:r>
          </a:p>
          <a:p>
            <a:endParaRPr lang="en-US" dirty="0" smtClean="0"/>
          </a:p>
          <a:p>
            <a:pPr lvl="1"/>
            <a:endParaRPr lang="en-US" dirty="0" smtClean="0"/>
          </a:p>
          <a:p>
            <a:pPr marL="457200" lvl="1" indent="0">
              <a:buNone/>
            </a:pPr>
            <a:r>
              <a:rPr lang="en-US" b="1" dirty="0" smtClean="0">
                <a:latin typeface="Courier New" pitchFamily="49" charset="0"/>
                <a:cs typeface="Courier New" pitchFamily="49" charset="0"/>
              </a:rPr>
              <a:t>http://server.org/fhir/</a:t>
            </a:r>
            <a:r>
              <a:rPr lang="en-US" dirty="0" smtClean="0"/>
              <a:t> (continued)</a:t>
            </a:r>
          </a:p>
          <a:p>
            <a:pPr lvl="1"/>
            <a:endParaRPr lang="en-US" dirty="0" smtClean="0"/>
          </a:p>
          <a:p>
            <a:pPr marL="457200" lvl="1" indent="0">
              <a:buNone/>
            </a:pPr>
            <a:r>
              <a:rPr lang="en-US" b="1" dirty="0" smtClean="0">
                <a:latin typeface="Courier New" pitchFamily="49" charset="0"/>
                <a:cs typeface="Courier New" pitchFamily="49" charset="0"/>
              </a:rPr>
              <a:t>		Patient/1/_history/4</a:t>
            </a:r>
            <a:endParaRPr lang="en-US" b="1" dirty="0">
              <a:latin typeface="Courier New" pitchFamily="49" charset="0"/>
              <a:cs typeface="Courier New" pitchFamily="49" charset="0"/>
            </a:endParaRPr>
          </a:p>
        </p:txBody>
      </p:sp>
      <p:sp>
        <p:nvSpPr>
          <p:cNvPr id="6" name="Left Brace 5"/>
          <p:cNvSpPr/>
          <p:nvPr/>
        </p:nvSpPr>
        <p:spPr bwMode="auto">
          <a:xfrm rot="5400000">
            <a:off x="3695701" y="1790699"/>
            <a:ext cx="381000" cy="3200401"/>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3287319" y="2895599"/>
            <a:ext cx="1197764" cy="369332"/>
          </a:xfrm>
          <a:prstGeom prst="rect">
            <a:avLst/>
          </a:prstGeom>
          <a:noFill/>
        </p:spPr>
        <p:txBody>
          <a:bodyPr wrap="none" rtlCol="0">
            <a:spAutoFit/>
          </a:bodyPr>
          <a:lstStyle/>
          <a:p>
            <a:r>
              <a:rPr lang="en-US" dirty="0" smtClean="0"/>
              <a:t>base path</a:t>
            </a:r>
            <a:endParaRPr lang="en-US" dirty="0"/>
          </a:p>
        </p:txBody>
      </p:sp>
      <p:sp>
        <p:nvSpPr>
          <p:cNvPr id="8" name="Left Brace 7"/>
          <p:cNvSpPr/>
          <p:nvPr/>
        </p:nvSpPr>
        <p:spPr bwMode="auto">
          <a:xfrm rot="5400000">
            <a:off x="2767302" y="3785900"/>
            <a:ext cx="380998" cy="1343601"/>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Left Brace 8"/>
          <p:cNvSpPr/>
          <p:nvPr/>
        </p:nvSpPr>
        <p:spPr bwMode="auto">
          <a:xfrm rot="16200000">
            <a:off x="3743904" y="4682606"/>
            <a:ext cx="380999" cy="6096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2209800" y="3974068"/>
            <a:ext cx="1582484" cy="369332"/>
          </a:xfrm>
          <a:prstGeom prst="rect">
            <a:avLst/>
          </a:prstGeom>
          <a:noFill/>
        </p:spPr>
        <p:txBody>
          <a:bodyPr wrap="none" rtlCol="0">
            <a:spAutoFit/>
          </a:bodyPr>
          <a:lstStyle/>
          <a:p>
            <a:r>
              <a:rPr lang="en-US" dirty="0" smtClean="0"/>
              <a:t>resource type</a:t>
            </a:r>
            <a:endParaRPr lang="en-US" dirty="0"/>
          </a:p>
        </p:txBody>
      </p:sp>
      <p:sp>
        <p:nvSpPr>
          <p:cNvPr id="11" name="TextBox 10"/>
          <p:cNvSpPr txBox="1"/>
          <p:nvPr/>
        </p:nvSpPr>
        <p:spPr>
          <a:xfrm>
            <a:off x="3439100" y="5105400"/>
            <a:ext cx="1056700" cy="369332"/>
          </a:xfrm>
          <a:prstGeom prst="rect">
            <a:avLst/>
          </a:prstGeom>
          <a:noFill/>
        </p:spPr>
        <p:txBody>
          <a:bodyPr wrap="none" rtlCol="0">
            <a:spAutoFit/>
          </a:bodyPr>
          <a:lstStyle/>
          <a:p>
            <a:r>
              <a:rPr lang="en-US" dirty="0" smtClean="0"/>
              <a:t>identifier</a:t>
            </a:r>
            <a:endParaRPr lang="en-US" dirty="0"/>
          </a:p>
        </p:txBody>
      </p:sp>
      <p:sp>
        <p:nvSpPr>
          <p:cNvPr id="13" name="Left Brace 12"/>
          <p:cNvSpPr/>
          <p:nvPr/>
        </p:nvSpPr>
        <p:spPr bwMode="auto">
          <a:xfrm rot="16200000">
            <a:off x="5905502" y="4610099"/>
            <a:ext cx="380999" cy="6096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5486400" y="5032893"/>
            <a:ext cx="1172116" cy="369332"/>
          </a:xfrm>
          <a:prstGeom prst="rect">
            <a:avLst/>
          </a:prstGeom>
          <a:noFill/>
        </p:spPr>
        <p:txBody>
          <a:bodyPr wrap="none" rtlCol="0">
            <a:spAutoFit/>
          </a:bodyPr>
          <a:lstStyle/>
          <a:p>
            <a:r>
              <a:rPr lang="en-US" dirty="0" smtClean="0"/>
              <a:t>version id</a:t>
            </a:r>
            <a:endParaRPr lang="en-US" dirty="0"/>
          </a:p>
        </p:txBody>
      </p:sp>
    </p:spTree>
    <p:extLst>
      <p:ext uri="{BB962C8B-B14F-4D97-AF65-F5344CB8AC3E}">
        <p14:creationId xmlns:p14="http://schemas.microsoft.com/office/powerpoint/2010/main" val="35738079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versions</a:t>
            </a:r>
            <a:endParaRPr lang="en-US" dirty="0"/>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33, v12 </a:t>
            </a:r>
            <a:r>
              <a:rPr lang="en-US" sz="1100" dirty="0" smtClean="0"/>
              <a:t>– 2012-12-04</a:t>
            </a:r>
            <a:endParaRPr kumimoji="0" lang="en-US" sz="1100" b="0" i="0" u="none" strike="noStrike" cap="none" normalizeH="0" baseline="0" dirty="0" smtClean="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33, v13 </a:t>
            </a:r>
            <a:r>
              <a:rPr lang="en-US" sz="1100" dirty="0" smtClean="0"/>
              <a:t>– 2012-12-05</a:t>
            </a:r>
            <a:endParaRPr kumimoji="0" lang="en-US" sz="1100" b="0" i="0" u="none" strike="noStrike" cap="none" normalizeH="0" baseline="0" dirty="0" smtClean="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33, v14 </a:t>
            </a:r>
            <a:r>
              <a:rPr lang="en-US" sz="1100" dirty="0" smtClean="0"/>
              <a:t>– 2012-12-08</a:t>
            </a:r>
            <a:endParaRPr kumimoji="0" lang="en-US" sz="1100" b="0" i="0" u="none" strike="noStrike" cap="none" normalizeH="0" baseline="0" dirty="0" smtClean="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rPr>
              <a:t>33, v15 </a:t>
            </a:r>
            <a:r>
              <a:rPr lang="en-US" sz="1100" b="1" dirty="0" smtClean="0">
                <a:solidFill>
                  <a:schemeClr val="bg1"/>
                </a:solidFill>
              </a:rPr>
              <a:t>– 2012-12-09</a:t>
            </a:r>
            <a:endParaRPr kumimoji="0" lang="en-US" sz="1100" b="1" i="0" u="none" strike="noStrike" cap="none" normalizeH="0" baseline="0" dirty="0" smtClean="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smtClean="0">
                <a:latin typeface="Courier New" pitchFamily="49" charset="0"/>
                <a:cs typeface="Courier New" pitchFamily="49" charset="0"/>
              </a:rPr>
              <a:t>/server.org/</a:t>
            </a:r>
            <a:r>
              <a:rPr lang="en-US" sz="1100" dirty="0" err="1" smtClean="0">
                <a:latin typeface="Courier New" pitchFamily="49" charset="0"/>
                <a:cs typeface="Courier New" pitchFamily="49" charset="0"/>
              </a:rPr>
              <a:t>fhir</a:t>
            </a:r>
            <a:r>
              <a:rPr lang="en-US" sz="1100" dirty="0" smtClean="0">
                <a:latin typeface="Courier New" pitchFamily="49" charset="0"/>
                <a:cs typeface="Courier New" pitchFamily="49" charset="0"/>
              </a:rPr>
              <a:t>/Patient/</a:t>
            </a:r>
            <a:r>
              <a:rPr lang="en-US" sz="1600" b="1" dirty="0" smtClean="0">
                <a:latin typeface="Courier New" pitchFamily="49" charset="0"/>
                <a:cs typeface="Courier New" pitchFamily="49" charset="0"/>
              </a:rPr>
              <a:t>33</a:t>
            </a:r>
            <a:r>
              <a:rPr lang="en-US" sz="1100" dirty="0" smtClean="0">
                <a:latin typeface="Courier New" pitchFamily="49" charset="0"/>
                <a:cs typeface="Courier New" pitchFamily="49" charset="0"/>
              </a:rPr>
              <a:t>/_history/</a:t>
            </a:r>
            <a:r>
              <a:rPr lang="en-US" sz="1600" b="1" dirty="0" smtClean="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smtClean="0">
                <a:latin typeface="Courier New" pitchFamily="49" charset="0"/>
                <a:cs typeface="Courier New" pitchFamily="49" charset="0"/>
              </a:rPr>
              <a:t>/server.org/</a:t>
            </a:r>
            <a:r>
              <a:rPr lang="en-US" sz="2800" dirty="0" err="1" smtClean="0">
                <a:latin typeface="Courier New" pitchFamily="49" charset="0"/>
                <a:cs typeface="Courier New" pitchFamily="49" charset="0"/>
              </a:rPr>
              <a:t>fhir</a:t>
            </a:r>
            <a:r>
              <a:rPr lang="en-US" sz="2800" dirty="0" smtClean="0">
                <a:latin typeface="Courier New" pitchFamily="49" charset="0"/>
                <a:cs typeface="Courier New" pitchFamily="49" charset="0"/>
              </a:rPr>
              <a:t>/Patient/</a:t>
            </a:r>
            <a:r>
              <a:rPr lang="en-US" sz="2800" b="1" dirty="0" smtClean="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smtClean="0">
                <a:latin typeface="Courier New" pitchFamily="49" charset="0"/>
                <a:cs typeface="Courier New" pitchFamily="49" charset="0"/>
              </a:rPr>
              <a:t>/server.org/</a:t>
            </a:r>
            <a:r>
              <a:rPr lang="en-US" sz="1100" dirty="0" err="1" smtClean="0">
                <a:latin typeface="Courier New" pitchFamily="49" charset="0"/>
                <a:cs typeface="Courier New" pitchFamily="49" charset="0"/>
              </a:rPr>
              <a:t>fhir</a:t>
            </a:r>
            <a:r>
              <a:rPr lang="en-US" sz="1100" dirty="0" smtClean="0">
                <a:latin typeface="Courier New" pitchFamily="49" charset="0"/>
                <a:cs typeface="Courier New" pitchFamily="49" charset="0"/>
              </a:rPr>
              <a:t>/Patient/</a:t>
            </a:r>
            <a:r>
              <a:rPr lang="en-US" sz="1600" b="1" dirty="0" smtClean="0">
                <a:latin typeface="Courier New" pitchFamily="49" charset="0"/>
                <a:cs typeface="Courier New" pitchFamily="49" charset="0"/>
              </a:rPr>
              <a:t>33</a:t>
            </a:r>
            <a:r>
              <a:rPr lang="en-US" sz="1100" dirty="0" smtClean="0">
                <a:latin typeface="Courier New" pitchFamily="49" charset="0"/>
                <a:cs typeface="Courier New" pitchFamily="49" charset="0"/>
              </a:rPr>
              <a:t>/_history/</a:t>
            </a:r>
            <a:r>
              <a:rPr lang="en-US" sz="1600" b="1" dirty="0" smtClean="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smtClean="0">
                <a:latin typeface="Courier New" pitchFamily="49" charset="0"/>
                <a:cs typeface="Courier New" pitchFamily="49" charset="0"/>
              </a:rPr>
              <a:t>/server.org/</a:t>
            </a:r>
            <a:r>
              <a:rPr lang="en-US" sz="1100" dirty="0" err="1" smtClean="0">
                <a:latin typeface="Courier New" pitchFamily="49" charset="0"/>
                <a:cs typeface="Courier New" pitchFamily="49" charset="0"/>
              </a:rPr>
              <a:t>fhir</a:t>
            </a:r>
            <a:r>
              <a:rPr lang="en-US" sz="1100" dirty="0" smtClean="0">
                <a:latin typeface="Courier New" pitchFamily="49" charset="0"/>
                <a:cs typeface="Courier New" pitchFamily="49" charset="0"/>
              </a:rPr>
              <a:t>/Patient/</a:t>
            </a:r>
            <a:r>
              <a:rPr lang="en-US" sz="1600" b="1" dirty="0" smtClean="0">
                <a:latin typeface="Courier New" pitchFamily="49" charset="0"/>
                <a:cs typeface="Courier New" pitchFamily="49" charset="0"/>
              </a:rPr>
              <a:t>33</a:t>
            </a:r>
            <a:r>
              <a:rPr lang="en-US" sz="1100" dirty="0" smtClean="0">
                <a:latin typeface="Courier New" pitchFamily="49" charset="0"/>
                <a:cs typeface="Courier New" pitchFamily="49" charset="0"/>
              </a:rPr>
              <a:t>/_history/</a:t>
            </a:r>
            <a:r>
              <a:rPr lang="en-US" sz="1600" b="1" dirty="0" smtClean="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smtClean="0">
                <a:latin typeface="Courier New" pitchFamily="49" charset="0"/>
                <a:cs typeface="Courier New" pitchFamily="49" charset="0"/>
              </a:rPr>
              <a:t>/server.org/</a:t>
            </a:r>
            <a:r>
              <a:rPr lang="en-US" sz="1100" dirty="0" err="1" smtClean="0">
                <a:latin typeface="Courier New" pitchFamily="49" charset="0"/>
                <a:cs typeface="Courier New" pitchFamily="49" charset="0"/>
              </a:rPr>
              <a:t>fhir</a:t>
            </a:r>
            <a:r>
              <a:rPr lang="en-US" sz="1100" dirty="0" smtClean="0">
                <a:latin typeface="Courier New" pitchFamily="49" charset="0"/>
                <a:cs typeface="Courier New" pitchFamily="49" charset="0"/>
              </a:rPr>
              <a:t>/Patient/</a:t>
            </a:r>
            <a:r>
              <a:rPr lang="en-US" sz="1600" b="1" dirty="0" smtClean="0">
                <a:latin typeface="Courier New" pitchFamily="49" charset="0"/>
                <a:cs typeface="Courier New" pitchFamily="49" charset="0"/>
              </a:rPr>
              <a:t>33</a:t>
            </a:r>
            <a:r>
              <a:rPr lang="en-US" sz="1100" dirty="0" smtClean="0">
                <a:latin typeface="Courier New" pitchFamily="49" charset="0"/>
                <a:cs typeface="Courier New" pitchFamily="49" charset="0"/>
              </a:rPr>
              <a:t>/_history/</a:t>
            </a:r>
            <a:r>
              <a:rPr lang="en-US" sz="1600" b="1" dirty="0" smtClean="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933495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65160" y="4253552"/>
            <a:ext cx="8077200" cy="2209800"/>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4" name="Rectangle 3"/>
          <p:cNvSpPr/>
          <p:nvPr/>
        </p:nvSpPr>
        <p:spPr bwMode="auto">
          <a:xfrm>
            <a:off x="381000" y="1836761"/>
            <a:ext cx="8077200" cy="1820839"/>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REST “representations”</a:t>
            </a:r>
            <a:endParaRPr lang="en-US" dirty="0"/>
          </a:p>
        </p:txBody>
      </p:sp>
      <p:sp>
        <p:nvSpPr>
          <p:cNvPr id="3" name="Content Placeholder 2"/>
          <p:cNvSpPr>
            <a:spLocks noGrp="1"/>
          </p:cNvSpPr>
          <p:nvPr>
            <p:ph idx="1"/>
          </p:nvPr>
        </p:nvSpPr>
        <p:spPr>
          <a:xfrm>
            <a:off x="457200" y="1905000"/>
            <a:ext cx="8382000" cy="4480520"/>
          </a:xfrm>
        </p:spPr>
        <p:txBody>
          <a:bodyPr/>
          <a:lstStyle/>
          <a:p>
            <a:r>
              <a:rPr lang="en-US" sz="1800" dirty="0" smtClean="0"/>
              <a:t>GET </a:t>
            </a:r>
            <a:r>
              <a:rPr lang="en-US" sz="1800" b="1" dirty="0" smtClean="0"/>
              <a:t>/</a:t>
            </a:r>
            <a:r>
              <a:rPr lang="en-US" sz="1800" b="1" dirty="0" err="1" smtClean="0"/>
              <a:t>fhir</a:t>
            </a:r>
            <a:r>
              <a:rPr lang="en-US" sz="1800" b="1" dirty="0" smtClean="0"/>
              <a:t>/Patient/1</a:t>
            </a:r>
            <a:r>
              <a:rPr lang="en-US" sz="2300" b="1" dirty="0">
                <a:solidFill>
                  <a:schemeClr val="accent1"/>
                </a:solidFill>
              </a:rPr>
              <a:t>?_</a:t>
            </a:r>
            <a:r>
              <a:rPr lang="en-US" sz="2300" b="1" dirty="0" smtClean="0">
                <a:solidFill>
                  <a:schemeClr val="accent1"/>
                </a:solidFill>
              </a:rPr>
              <a:t>format=</a:t>
            </a:r>
            <a:r>
              <a:rPr lang="en-US" sz="2300" b="1" dirty="0" err="1" smtClean="0">
                <a:solidFill>
                  <a:schemeClr val="accent1"/>
                </a:solidFill>
              </a:rPr>
              <a:t>json</a:t>
            </a:r>
            <a:r>
              <a:rPr lang="en-US" sz="2300" b="1" dirty="0" smtClean="0">
                <a:solidFill>
                  <a:schemeClr val="accent1"/>
                </a:solidFill>
              </a:rPr>
              <a:t> </a:t>
            </a:r>
            <a:r>
              <a:rPr lang="en-US" sz="1800" dirty="0" smtClean="0"/>
              <a:t>HTTP/1.1</a:t>
            </a:r>
          </a:p>
          <a:p>
            <a:endParaRPr lang="en-US" sz="1800" dirty="0" smtClean="0"/>
          </a:p>
          <a:p>
            <a:r>
              <a:rPr lang="en-US" sz="1800" dirty="0" smtClean="0"/>
              <a:t>HTTP/1.1 200 OK</a:t>
            </a:r>
          </a:p>
          <a:p>
            <a:r>
              <a:rPr lang="en-US" sz="1800" dirty="0"/>
              <a:t>Content-Type: </a:t>
            </a:r>
            <a:r>
              <a:rPr lang="en-US" sz="1800" dirty="0" smtClean="0"/>
              <a:t>application/</a:t>
            </a:r>
            <a:r>
              <a:rPr lang="en-US" sz="1800" dirty="0" err="1" smtClean="0"/>
              <a:t>json+fhir;charset</a:t>
            </a:r>
            <a:r>
              <a:rPr lang="en-US" sz="1800" dirty="0" smtClean="0"/>
              <a:t>=utf-8</a:t>
            </a:r>
            <a:endParaRPr lang="en-US" sz="1800" dirty="0"/>
          </a:p>
          <a:p>
            <a:r>
              <a:rPr lang="en-US" sz="1800" dirty="0" smtClean="0"/>
              <a:t>Content-Length: 787</a:t>
            </a:r>
          </a:p>
          <a:p>
            <a:endParaRPr lang="en-US" sz="1800" dirty="0" smtClean="0"/>
          </a:p>
          <a:p>
            <a:endParaRPr lang="en-US" sz="1800" dirty="0" smtClean="0"/>
          </a:p>
          <a:p>
            <a:r>
              <a:rPr lang="en-US" sz="1800" dirty="0"/>
              <a:t>GET </a:t>
            </a:r>
            <a:r>
              <a:rPr lang="en-US" sz="1800" b="1" dirty="0"/>
              <a:t>/</a:t>
            </a:r>
            <a:r>
              <a:rPr lang="en-US" sz="1800" b="1" dirty="0" err="1" smtClean="0"/>
              <a:t>fhir</a:t>
            </a:r>
            <a:r>
              <a:rPr lang="en-US" sz="1800" b="1" dirty="0" smtClean="0"/>
              <a:t>/Patient/1</a:t>
            </a:r>
            <a:r>
              <a:rPr lang="en-US" sz="1800" dirty="0" smtClean="0"/>
              <a:t> </a:t>
            </a:r>
            <a:r>
              <a:rPr lang="en-US" sz="1800" dirty="0"/>
              <a:t>HTTP/1.1</a:t>
            </a:r>
          </a:p>
          <a:p>
            <a:r>
              <a:rPr lang="en-US" sz="2300" b="1" dirty="0">
                <a:solidFill>
                  <a:schemeClr val="accent1"/>
                </a:solidFill>
              </a:rPr>
              <a:t>Accept: </a:t>
            </a:r>
            <a:r>
              <a:rPr lang="en-US" sz="2300" b="1" dirty="0" smtClean="0">
                <a:solidFill>
                  <a:schemeClr val="accent1"/>
                </a:solidFill>
              </a:rPr>
              <a:t>application/</a:t>
            </a:r>
            <a:r>
              <a:rPr lang="en-US" sz="2300" b="1" dirty="0" err="1" smtClean="0">
                <a:solidFill>
                  <a:schemeClr val="accent1"/>
                </a:solidFill>
              </a:rPr>
              <a:t>json+fhir</a:t>
            </a:r>
            <a:endParaRPr lang="en-US" sz="2300" b="1" dirty="0">
              <a:solidFill>
                <a:schemeClr val="accent1"/>
              </a:solidFill>
            </a:endParaRPr>
          </a:p>
          <a:p>
            <a:endParaRPr lang="en-US" sz="1800" dirty="0"/>
          </a:p>
          <a:p>
            <a:r>
              <a:rPr lang="en-US" sz="1800" dirty="0"/>
              <a:t>HTTP/1.1 200 OK</a:t>
            </a:r>
          </a:p>
          <a:p>
            <a:r>
              <a:rPr lang="en-US" sz="1800" dirty="0"/>
              <a:t>Content-Type: </a:t>
            </a:r>
            <a:r>
              <a:rPr lang="en-US" sz="1800" dirty="0" smtClean="0"/>
              <a:t>application/</a:t>
            </a:r>
            <a:r>
              <a:rPr lang="en-US" sz="1800" dirty="0" err="1" smtClean="0"/>
              <a:t>json+fhir;charset</a:t>
            </a:r>
            <a:r>
              <a:rPr lang="en-US" sz="1800" dirty="0" smtClean="0"/>
              <a:t>=utf-8</a:t>
            </a:r>
            <a:endParaRPr lang="en-US" sz="1800" dirty="0"/>
          </a:p>
          <a:p>
            <a:r>
              <a:rPr lang="en-US" sz="1800" dirty="0"/>
              <a:t>Content-Length: </a:t>
            </a:r>
            <a:r>
              <a:rPr lang="en-US" sz="1800" dirty="0" smtClean="0"/>
              <a:t>787</a:t>
            </a:r>
            <a:endParaRPr lang="en-US" sz="1800" dirty="0"/>
          </a:p>
        </p:txBody>
      </p:sp>
    </p:spTree>
    <p:extLst>
      <p:ext uri="{BB962C8B-B14F-4D97-AF65-F5344CB8AC3E}">
        <p14:creationId xmlns:p14="http://schemas.microsoft.com/office/powerpoint/2010/main" val="7725367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in the spec</a:t>
            </a:r>
            <a:endParaRPr lang="nl-NL" dirty="0"/>
          </a:p>
        </p:txBody>
      </p:sp>
      <p:sp>
        <p:nvSpPr>
          <p:cNvPr id="5" name="TextBox 4"/>
          <p:cNvSpPr txBox="1"/>
          <p:nvPr/>
        </p:nvSpPr>
        <p:spPr>
          <a:xfrm>
            <a:off x="990601" y="2590800"/>
            <a:ext cx="7162800" cy="1077218"/>
          </a:xfrm>
          <a:prstGeom prst="rect">
            <a:avLst/>
          </a:prstGeom>
          <a:noFill/>
        </p:spPr>
        <p:txBody>
          <a:bodyPr wrap="square" rtlCol="0">
            <a:spAutoFit/>
          </a:bodyPr>
          <a:lstStyle/>
          <a:p>
            <a:pPr algn="ctr"/>
            <a:r>
              <a:rPr lang="en-US" sz="3200" dirty="0" smtClean="0"/>
              <a:t>Let’s look at these operations in the specification….</a:t>
            </a:r>
            <a:endParaRPr lang="nl-NL" sz="3200" dirty="0"/>
          </a:p>
        </p:txBody>
      </p:sp>
    </p:spTree>
    <p:extLst>
      <p:ext uri="{BB962C8B-B14F-4D97-AF65-F5344CB8AC3E}">
        <p14:creationId xmlns:p14="http://schemas.microsoft.com/office/powerpoint/2010/main" val="25968077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Mapping</a:t>
            </a:r>
            <a:r>
              <a:rPr lang="nl-NL" dirty="0" smtClean="0"/>
              <a:t> </a:t>
            </a:r>
            <a:r>
              <a:rPr lang="nl-NL" dirty="0" err="1" smtClean="0"/>
              <a:t>to</a:t>
            </a:r>
            <a:r>
              <a:rPr lang="nl-NL" dirty="0" smtClean="0"/>
              <a:t> </a:t>
            </a:r>
            <a:r>
              <a:rPr lang="nl-NL" dirty="0" err="1" smtClean="0"/>
              <a:t>verbs</a:t>
            </a:r>
            <a:endParaRPr lang="nl-NL" dirty="0"/>
          </a:p>
        </p:txBody>
      </p:sp>
      <p:sp>
        <p:nvSpPr>
          <p:cNvPr id="3" name="Content Placeholder 2"/>
          <p:cNvSpPr>
            <a:spLocks noGrp="1"/>
          </p:cNvSpPr>
          <p:nvPr>
            <p:ph idx="1"/>
          </p:nvPr>
        </p:nvSpPr>
        <p:spPr/>
        <p:txBody>
          <a:bodyPr/>
          <a:lstStyle/>
          <a:p>
            <a:r>
              <a:rPr lang="en-US" sz="1800" b="1" dirty="0"/>
              <a:t>create 2.1.10 </a:t>
            </a:r>
          </a:p>
          <a:p>
            <a:r>
              <a:rPr lang="en-US" dirty="0">
                <a:latin typeface="+mj-lt"/>
              </a:rPr>
              <a:t>The create interaction creates a new resource in a server assigned location. </a:t>
            </a:r>
            <a:r>
              <a:rPr lang="en-US" dirty="0" smtClean="0">
                <a:latin typeface="+mj-lt"/>
              </a:rPr>
              <a:t>The </a:t>
            </a:r>
            <a:r>
              <a:rPr lang="en-US" dirty="0">
                <a:latin typeface="+mj-lt"/>
              </a:rPr>
              <a:t>create interaction is performed by an HTTP POST operation as shown: </a:t>
            </a:r>
          </a:p>
          <a:p>
            <a:r>
              <a:rPr lang="en-US" dirty="0" smtClean="0"/>
              <a:t>	POST </a:t>
            </a:r>
            <a:r>
              <a:rPr lang="en-US" dirty="0"/>
              <a:t>[service-</a:t>
            </a:r>
            <a:r>
              <a:rPr lang="en-US" dirty="0" err="1"/>
              <a:t>url</a:t>
            </a:r>
            <a:r>
              <a:rPr lang="en-US" dirty="0"/>
              <a:t>]/[</a:t>
            </a:r>
            <a:r>
              <a:rPr lang="en-US" dirty="0" err="1"/>
              <a:t>resourcetype</a:t>
            </a:r>
            <a:r>
              <a:rPr lang="en-US" dirty="0"/>
              <a:t>] (?_format=</a:t>
            </a:r>
            <a:r>
              <a:rPr lang="en-US" dirty="0" err="1"/>
              <a:t>mimeType</a:t>
            </a:r>
            <a:r>
              <a:rPr lang="en-US" dirty="0"/>
              <a:t>) </a:t>
            </a:r>
          </a:p>
          <a:p>
            <a:r>
              <a:rPr lang="en-US" sz="1800" b="1" dirty="0" smtClean="0"/>
              <a:t>read </a:t>
            </a:r>
            <a:r>
              <a:rPr lang="en-US" sz="1800" b="1" dirty="0"/>
              <a:t>2.1.6 </a:t>
            </a:r>
          </a:p>
          <a:p>
            <a:r>
              <a:rPr lang="en-US" dirty="0">
                <a:latin typeface="+mj-lt"/>
              </a:rPr>
              <a:t>The read interaction accesses the current contents of a resource. The interaction is performed by an HTTP GET operation as shown: </a:t>
            </a:r>
          </a:p>
          <a:p>
            <a:r>
              <a:rPr lang="en-US" dirty="0" smtClean="0"/>
              <a:t>	GET </a:t>
            </a:r>
            <a:r>
              <a:rPr lang="en-US" dirty="0"/>
              <a:t>[service-</a:t>
            </a:r>
            <a:r>
              <a:rPr lang="en-US" dirty="0" err="1"/>
              <a:t>url</a:t>
            </a:r>
            <a:r>
              <a:rPr lang="en-US" dirty="0"/>
              <a:t>]/[</a:t>
            </a:r>
            <a:r>
              <a:rPr lang="en-US" dirty="0" err="1"/>
              <a:t>resourcetype</a:t>
            </a:r>
            <a:r>
              <a:rPr lang="en-US" dirty="0" smtClean="0"/>
              <a:t>]/{id</a:t>
            </a:r>
            <a:r>
              <a:rPr lang="en-US" dirty="0"/>
              <a:t>} (?_format=</a:t>
            </a:r>
            <a:r>
              <a:rPr lang="en-US" dirty="0" err="1"/>
              <a:t>mimeType</a:t>
            </a:r>
            <a:r>
              <a:rPr lang="en-US" dirty="0"/>
              <a:t>) </a:t>
            </a:r>
            <a:endParaRPr lang="en-US" dirty="0" smtClean="0"/>
          </a:p>
          <a:p>
            <a:r>
              <a:rPr lang="en-US" sz="1800" b="1" dirty="0" smtClean="0"/>
              <a:t>update </a:t>
            </a:r>
            <a:r>
              <a:rPr lang="en-US" sz="1800" b="1" dirty="0"/>
              <a:t>2.1.8 </a:t>
            </a:r>
          </a:p>
          <a:p>
            <a:r>
              <a:rPr lang="en-US" dirty="0">
                <a:latin typeface="+mj-lt"/>
              </a:rPr>
              <a:t>The update interaction creates a new current version for an existing resource or creates a new resource if no resource already exists for the given id. The update interaction is </a:t>
            </a:r>
            <a:r>
              <a:rPr lang="en-US" dirty="0" smtClean="0">
                <a:latin typeface="+mj-lt"/>
              </a:rPr>
              <a:t>performed </a:t>
            </a:r>
            <a:r>
              <a:rPr lang="en-US" dirty="0">
                <a:latin typeface="+mj-lt"/>
              </a:rPr>
              <a:t>by an HTTP PUT operation as shown: </a:t>
            </a:r>
          </a:p>
          <a:p>
            <a:r>
              <a:rPr lang="en-US" dirty="0" smtClean="0"/>
              <a:t>	PUT </a:t>
            </a:r>
            <a:r>
              <a:rPr lang="en-US" dirty="0"/>
              <a:t>[service-</a:t>
            </a:r>
            <a:r>
              <a:rPr lang="en-US" dirty="0" err="1"/>
              <a:t>url</a:t>
            </a:r>
            <a:r>
              <a:rPr lang="en-US" dirty="0"/>
              <a:t>]/[</a:t>
            </a:r>
            <a:r>
              <a:rPr lang="en-US" dirty="0" err="1"/>
              <a:t>resourcetype</a:t>
            </a:r>
            <a:r>
              <a:rPr lang="en-US" dirty="0" smtClean="0"/>
              <a:t>]/{id</a:t>
            </a:r>
            <a:r>
              <a:rPr lang="en-US" dirty="0"/>
              <a:t>} (?_format=</a:t>
            </a:r>
            <a:r>
              <a:rPr lang="en-US" dirty="0" err="1"/>
              <a:t>mimeType</a:t>
            </a:r>
            <a:r>
              <a:rPr lang="en-US" dirty="0"/>
              <a:t>) </a:t>
            </a:r>
            <a:endParaRPr lang="en-US" dirty="0" smtClean="0"/>
          </a:p>
          <a:p>
            <a:r>
              <a:rPr lang="en-US" sz="1800" b="1" dirty="0" smtClean="0"/>
              <a:t>delete </a:t>
            </a:r>
            <a:r>
              <a:rPr lang="en-US" sz="1800" b="1" dirty="0"/>
              <a:t>2.1.9 </a:t>
            </a:r>
          </a:p>
          <a:p>
            <a:r>
              <a:rPr lang="en-US" dirty="0">
                <a:latin typeface="+mj-lt"/>
              </a:rPr>
              <a:t>The delete interaction removes an existing resource. The interaction is performed by an HTTP DELETE operation as shown: </a:t>
            </a:r>
          </a:p>
          <a:p>
            <a:r>
              <a:rPr lang="en-US" dirty="0" smtClean="0"/>
              <a:t>	DELETE </a:t>
            </a:r>
            <a:r>
              <a:rPr lang="en-US" dirty="0"/>
              <a:t>[service-</a:t>
            </a:r>
            <a:r>
              <a:rPr lang="en-US" dirty="0" err="1"/>
              <a:t>url</a:t>
            </a:r>
            <a:r>
              <a:rPr lang="en-US" dirty="0"/>
              <a:t>]/[</a:t>
            </a:r>
            <a:r>
              <a:rPr lang="en-US" dirty="0" err="1"/>
              <a:t>resourcetype</a:t>
            </a:r>
            <a:r>
              <a:rPr lang="en-US" dirty="0" smtClean="0"/>
              <a:t>]/{id</a:t>
            </a:r>
            <a:r>
              <a:rPr lang="en-US" dirty="0"/>
              <a:t>} </a:t>
            </a:r>
            <a:endParaRPr lang="nl-NL" dirty="0"/>
          </a:p>
        </p:txBody>
      </p:sp>
    </p:spTree>
    <p:extLst>
      <p:ext uri="{BB962C8B-B14F-4D97-AF65-F5344CB8AC3E}">
        <p14:creationId xmlns:p14="http://schemas.microsoft.com/office/powerpoint/2010/main" val="2227081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create a resource</a:t>
            </a:r>
            <a:endParaRPr lang="en-US" dirty="0"/>
          </a:p>
        </p:txBody>
      </p:sp>
      <p:sp>
        <p:nvSpPr>
          <p:cNvPr id="3" name="Content Placeholder 2"/>
          <p:cNvSpPr>
            <a:spLocks noGrp="1"/>
          </p:cNvSpPr>
          <p:nvPr>
            <p:ph idx="1"/>
          </p:nvPr>
        </p:nvSpPr>
        <p:spPr/>
        <p:txBody>
          <a:bodyPr/>
          <a:lstStyle/>
          <a:p>
            <a:r>
              <a:rPr lang="en-US" dirty="0" smtClean="0"/>
              <a:t>You </a:t>
            </a:r>
            <a:r>
              <a:rPr lang="en-US" b="1" dirty="0" smtClean="0"/>
              <a:t>POST</a:t>
            </a:r>
            <a:r>
              <a:rPr lang="en-US" dirty="0" smtClean="0"/>
              <a:t> the contents to an </a:t>
            </a:r>
            <a:r>
              <a:rPr lang="en-US" dirty="0" err="1" smtClean="0"/>
              <a:t>url</a:t>
            </a:r>
            <a:r>
              <a:rPr lang="en-US" dirty="0" smtClean="0"/>
              <a:t> which indicates the resource type: </a:t>
            </a:r>
          </a:p>
          <a:p>
            <a:pPr lvl="1"/>
            <a:r>
              <a:rPr lang="en-US" dirty="0" smtClean="0"/>
              <a:t>E.g. http://server.org/fhir/Patient</a:t>
            </a:r>
          </a:p>
          <a:p>
            <a:r>
              <a:rPr lang="en-US" dirty="0" smtClean="0"/>
              <a:t>Supply body’s format in </a:t>
            </a:r>
            <a:r>
              <a:rPr lang="en-US" b="1" dirty="0" smtClean="0"/>
              <a:t>Content-Type header</a:t>
            </a:r>
            <a:r>
              <a:rPr lang="en-US" dirty="0" smtClean="0"/>
              <a:t>  </a:t>
            </a:r>
          </a:p>
          <a:p>
            <a:r>
              <a:rPr lang="en-US" dirty="0" smtClean="0"/>
              <a:t>Server returns </a:t>
            </a:r>
            <a:r>
              <a:rPr lang="en-US" b="1" dirty="0" smtClean="0"/>
              <a:t>201 (Created).</a:t>
            </a:r>
          </a:p>
          <a:p>
            <a:r>
              <a:rPr lang="en-US" dirty="0" smtClean="0"/>
              <a:t>Returns only the newly assigned </a:t>
            </a:r>
            <a:r>
              <a:rPr lang="en-US" b="1" dirty="0" smtClean="0"/>
              <a:t>version id</a:t>
            </a:r>
            <a:r>
              <a:rPr lang="en-US" dirty="0" smtClean="0"/>
              <a:t> URL in the </a:t>
            </a:r>
            <a:r>
              <a:rPr lang="en-US" b="1" dirty="0" smtClean="0"/>
              <a:t>Location</a:t>
            </a:r>
            <a:r>
              <a:rPr lang="en-US" dirty="0" smtClean="0"/>
              <a:t> header.</a:t>
            </a:r>
          </a:p>
          <a:p>
            <a:endParaRPr lang="en-US" dirty="0"/>
          </a:p>
        </p:txBody>
      </p:sp>
    </p:spTree>
    <p:extLst>
      <p:ext uri="{BB962C8B-B14F-4D97-AF65-F5344CB8AC3E}">
        <p14:creationId xmlns:p14="http://schemas.microsoft.com/office/powerpoint/2010/main" val="80453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p:cNvPicPr>
            <a:picLocks noGrp="1" noChangeAspect="1"/>
          </p:cNvPicPr>
          <p:nvPr>
            <p:ph idx="1"/>
          </p:nvPr>
        </p:nvPicPr>
        <p:blipFill rotWithShape="1">
          <a:blip r:embed="rId2">
            <a:clrChange>
              <a:clrFrom>
                <a:srgbClr val="FFE074"/>
              </a:clrFrom>
              <a:clrTo>
                <a:srgbClr val="FFE074">
                  <a:alpha val="0"/>
                </a:srgbClr>
              </a:clrTo>
            </a:clrChang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6183"/>
          <a:stretch/>
        </p:blipFill>
        <p:spPr>
          <a:xfrm>
            <a:off x="912839" y="1741714"/>
            <a:ext cx="7139901" cy="4789715"/>
          </a:xfrm>
        </p:spPr>
      </p:pic>
      <p:sp>
        <p:nvSpPr>
          <p:cNvPr id="31" name="Rounded Rectangle 30"/>
          <p:cNvSpPr/>
          <p:nvPr/>
        </p:nvSpPr>
        <p:spPr bwMode="auto">
          <a:xfrm>
            <a:off x="342900" y="1715400"/>
            <a:ext cx="7696200" cy="4837800"/>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grpSp>
        <p:nvGrpSpPr>
          <p:cNvPr id="32" name="Group 31"/>
          <p:cNvGrpSpPr/>
          <p:nvPr/>
        </p:nvGrpSpPr>
        <p:grpSpPr>
          <a:xfrm>
            <a:off x="2819400" y="2743200"/>
            <a:ext cx="3494048" cy="2667000"/>
            <a:chOff x="1981200" y="2438400"/>
            <a:chExt cx="3494048" cy="2667000"/>
          </a:xfrm>
        </p:grpSpPr>
        <p:sp>
          <p:nvSpPr>
            <p:cNvPr id="11" name="Rectangle 10"/>
            <p:cNvSpPr/>
            <p:nvPr/>
          </p:nvSpPr>
          <p:spPr bwMode="auto">
            <a:xfrm>
              <a:off x="1981200" y="2438400"/>
              <a:ext cx="3494048" cy="26670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Resource</a:t>
              </a: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3644590" y="2545266"/>
              <a:ext cx="168197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Narrative</a:t>
              </a:r>
            </a:p>
          </p:txBody>
        </p:sp>
        <p:sp>
          <p:nvSpPr>
            <p:cNvPr id="13" name="Rectangle 12"/>
            <p:cNvSpPr/>
            <p:nvPr/>
          </p:nvSpPr>
          <p:spPr bwMode="auto">
            <a:xfrm>
              <a:off x="3644590" y="3395546"/>
              <a:ext cx="1681975" cy="14868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Elements</a:t>
              </a:r>
            </a:p>
          </p:txBody>
        </p:sp>
        <p:sp>
          <p:nvSpPr>
            <p:cNvPr id="14" name="Rectangle 13"/>
            <p:cNvSpPr/>
            <p:nvPr/>
          </p:nvSpPr>
          <p:spPr bwMode="auto">
            <a:xfrm>
              <a:off x="3773718" y="3954268"/>
              <a:ext cx="14041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sp>
          <p:nvSpPr>
            <p:cNvPr id="15" name="Rectangle 14"/>
            <p:cNvSpPr/>
            <p:nvPr/>
          </p:nvSpPr>
          <p:spPr bwMode="auto">
            <a:xfrm>
              <a:off x="2055542" y="3850887"/>
              <a:ext cx="14403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grpSp>
      <p:sp>
        <p:nvSpPr>
          <p:cNvPr id="2" name="Title 1"/>
          <p:cNvSpPr>
            <a:spLocks noGrp="1"/>
          </p:cNvSpPr>
          <p:nvPr>
            <p:ph type="title"/>
          </p:nvPr>
        </p:nvSpPr>
        <p:spPr/>
        <p:txBody>
          <a:bodyPr/>
          <a:lstStyle/>
          <a:p>
            <a:r>
              <a:rPr lang="nl-NL" dirty="0" err="1" smtClean="0"/>
              <a:t>Structure</a:t>
            </a:r>
            <a:r>
              <a:rPr lang="nl-NL" dirty="0" smtClean="0"/>
              <a:t> of a Resource</a:t>
            </a:r>
            <a:endParaRPr lang="nl-NL" dirty="0"/>
          </a:p>
        </p:txBody>
      </p:sp>
      <p:sp>
        <p:nvSpPr>
          <p:cNvPr id="33" name="TextBox 32"/>
          <p:cNvSpPr txBox="1"/>
          <p:nvPr/>
        </p:nvSpPr>
        <p:spPr>
          <a:xfrm>
            <a:off x="3603038" y="2196567"/>
            <a:ext cx="2202365" cy="369332"/>
          </a:xfrm>
          <a:prstGeom prst="rect">
            <a:avLst/>
          </a:prstGeom>
          <a:noFill/>
        </p:spPr>
        <p:txBody>
          <a:bodyPr wrap="square" rtlCol="0">
            <a:spAutoFit/>
          </a:bodyPr>
          <a:lstStyle/>
          <a:p>
            <a:r>
              <a:rPr lang="nl-NL" dirty="0" err="1" smtClean="0"/>
              <a:t>Metadata</a:t>
            </a:r>
            <a:endParaRPr lang="nl-NL" dirty="0"/>
          </a:p>
        </p:txBody>
      </p:sp>
    </p:spTree>
    <p:extLst>
      <p:ext uri="{BB962C8B-B14F-4D97-AF65-F5344CB8AC3E}">
        <p14:creationId xmlns:p14="http://schemas.microsoft.com/office/powerpoint/2010/main" val="1983812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 update a resource</a:t>
            </a:r>
            <a:endParaRPr lang="en-US" dirty="0"/>
          </a:p>
        </p:txBody>
      </p:sp>
      <p:sp>
        <p:nvSpPr>
          <p:cNvPr id="3" name="Content Placeholder 2"/>
          <p:cNvSpPr>
            <a:spLocks noGrp="1"/>
          </p:cNvSpPr>
          <p:nvPr>
            <p:ph idx="1"/>
          </p:nvPr>
        </p:nvSpPr>
        <p:spPr/>
        <p:txBody>
          <a:bodyPr/>
          <a:lstStyle/>
          <a:p>
            <a:r>
              <a:rPr lang="en-US" dirty="0" smtClean="0"/>
              <a:t>Use </a:t>
            </a:r>
            <a:r>
              <a:rPr lang="en-US" b="1" dirty="0" smtClean="0"/>
              <a:t>PUT</a:t>
            </a:r>
            <a:r>
              <a:rPr lang="en-US" dirty="0" smtClean="0"/>
              <a:t> on the resource’s URL, with the new contents in the body</a:t>
            </a:r>
          </a:p>
          <a:p>
            <a:r>
              <a:rPr lang="en-US" dirty="0" smtClean="0"/>
              <a:t>Tell server the body’s format (xml/</a:t>
            </a:r>
            <a:r>
              <a:rPr lang="en-US" dirty="0" err="1" smtClean="0"/>
              <a:t>json</a:t>
            </a:r>
            <a:r>
              <a:rPr lang="en-US" dirty="0" smtClean="0"/>
              <a:t>) in the </a:t>
            </a:r>
            <a:r>
              <a:rPr lang="en-US" b="1" dirty="0" smtClean="0"/>
              <a:t>Content-Type</a:t>
            </a:r>
            <a:r>
              <a:rPr lang="en-US" dirty="0" smtClean="0"/>
              <a:t> header  </a:t>
            </a:r>
          </a:p>
          <a:p>
            <a:r>
              <a:rPr lang="en-US" dirty="0" smtClean="0"/>
              <a:t>Server returns 200</a:t>
            </a:r>
            <a:r>
              <a:rPr lang="en-US" b="1" dirty="0"/>
              <a:t> </a:t>
            </a:r>
            <a:r>
              <a:rPr lang="en-US" dirty="0" smtClean="0"/>
              <a:t>and the URL to new version in the </a:t>
            </a:r>
            <a:r>
              <a:rPr lang="en-US" b="1" dirty="0" smtClean="0"/>
              <a:t>Content-Location</a:t>
            </a:r>
            <a:r>
              <a:rPr lang="en-US" dirty="0" smtClean="0"/>
              <a:t> header.  </a:t>
            </a:r>
          </a:p>
          <a:p>
            <a:endParaRPr lang="en-US" dirty="0"/>
          </a:p>
        </p:txBody>
      </p:sp>
    </p:spTree>
    <p:extLst>
      <p:ext uri="{BB962C8B-B14F-4D97-AF65-F5344CB8AC3E}">
        <p14:creationId xmlns:p14="http://schemas.microsoft.com/office/powerpoint/2010/main" val="6431569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know more?</a:t>
            </a:r>
            <a:endParaRPr lang="en-US" dirty="0"/>
          </a:p>
        </p:txBody>
      </p:sp>
      <p:sp>
        <p:nvSpPr>
          <p:cNvPr id="3" name="Content Placeholder 2"/>
          <p:cNvSpPr>
            <a:spLocks noGrp="1"/>
          </p:cNvSpPr>
          <p:nvPr>
            <p:ph idx="1"/>
          </p:nvPr>
        </p:nvSpPr>
        <p:spPr/>
        <p:txBody>
          <a:bodyPr/>
          <a:lstStyle/>
          <a:p>
            <a:pPr marL="0" indent="0">
              <a:buNone/>
            </a:pPr>
            <a:r>
              <a:rPr lang="en-US" sz="3600" b="1" dirty="0" smtClean="0"/>
              <a:t>FHIR API for Java programmers</a:t>
            </a:r>
          </a:p>
          <a:p>
            <a:pPr marL="0" indent="0">
              <a:buNone/>
            </a:pPr>
            <a:r>
              <a:rPr lang="en-US" sz="2800" dirty="0" smtClean="0"/>
              <a:t>By James</a:t>
            </a:r>
          </a:p>
          <a:p>
            <a:pPr marL="0" indent="0">
              <a:buNone/>
            </a:pPr>
            <a:r>
              <a:rPr lang="en-US" sz="2800" dirty="0" smtClean="0"/>
              <a:t>Monday Q3 (13:45-15:15)</a:t>
            </a:r>
            <a:endParaRPr lang="en-US" sz="2800" dirty="0"/>
          </a:p>
          <a:p>
            <a:pPr marL="0" indent="0">
              <a:buNone/>
            </a:pPr>
            <a:endParaRPr lang="en-US" dirty="0" smtClean="0"/>
          </a:p>
          <a:p>
            <a:pPr marL="0" indent="0">
              <a:buNone/>
            </a:pPr>
            <a:r>
              <a:rPr lang="en-US" sz="4000" b="1" dirty="0"/>
              <a:t>FHIR API for </a:t>
            </a:r>
            <a:r>
              <a:rPr lang="en-US" sz="4000" b="1" dirty="0" smtClean="0"/>
              <a:t>.NET </a:t>
            </a:r>
            <a:r>
              <a:rPr lang="en-US" sz="4000" b="1" dirty="0"/>
              <a:t>programmers</a:t>
            </a:r>
          </a:p>
          <a:p>
            <a:pPr marL="0" indent="0">
              <a:buNone/>
            </a:pPr>
            <a:r>
              <a:rPr lang="en-US" sz="2800" dirty="0"/>
              <a:t>By </a:t>
            </a:r>
            <a:r>
              <a:rPr lang="en-US" sz="2800" dirty="0"/>
              <a:t>Mirjam</a:t>
            </a:r>
            <a:endParaRPr lang="en-US" sz="2800" dirty="0"/>
          </a:p>
          <a:p>
            <a:pPr marL="0" indent="0">
              <a:buNone/>
            </a:pPr>
            <a:r>
              <a:rPr lang="en-US" sz="2800" dirty="0"/>
              <a:t>Monday Q3 (13:45-15:15)</a:t>
            </a:r>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1657100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BUNDLES</a:t>
            </a:r>
            <a:endParaRPr lang="en-US" dirty="0"/>
          </a:p>
        </p:txBody>
      </p:sp>
      <p:sp>
        <p:nvSpPr>
          <p:cNvPr id="2051" name="Rectangle 3"/>
          <p:cNvSpPr>
            <a:spLocks noGrp="1" noChangeArrowheads="1"/>
          </p:cNvSpPr>
          <p:nvPr>
            <p:ph type="body" idx="1"/>
          </p:nvPr>
        </p:nvSpPr>
        <p:spPr/>
        <p:txBody>
          <a:bodyPr/>
          <a:lstStyle/>
          <a:p>
            <a:r>
              <a:rPr lang="en-US" dirty="0" smtClean="0"/>
              <a:t>How FHIR uses Atom to communicate sets of resources</a:t>
            </a:r>
            <a:endParaRPr lang="en-US" dirty="0"/>
          </a:p>
        </p:txBody>
      </p:sp>
    </p:spTree>
    <p:extLst>
      <p:ext uri="{BB962C8B-B14F-4D97-AF65-F5344CB8AC3E}">
        <p14:creationId xmlns:p14="http://schemas.microsoft.com/office/powerpoint/2010/main" val="4258627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err="1" smtClean="0"/>
              <a:t>Communicating</a:t>
            </a:r>
            <a:r>
              <a:rPr lang="nl-NL" dirty="0" smtClean="0"/>
              <a:t> </a:t>
            </a:r>
            <a:r>
              <a:rPr lang="nl-NL" dirty="0" err="1" smtClean="0"/>
              <a:t>lists</a:t>
            </a:r>
            <a:endParaRPr lang="nl-NL" dirty="0"/>
          </a:p>
        </p:txBody>
      </p:sp>
      <p:sp>
        <p:nvSpPr>
          <p:cNvPr id="7" name="Content Placeholder 6"/>
          <p:cNvSpPr>
            <a:spLocks noGrp="1"/>
          </p:cNvSpPr>
          <p:nvPr>
            <p:ph idx="1"/>
          </p:nvPr>
        </p:nvSpPr>
        <p:spPr/>
        <p:txBody>
          <a:bodyPr/>
          <a:lstStyle/>
          <a:p>
            <a:r>
              <a:rPr lang="en-US" dirty="0" smtClean="0"/>
              <a:t>We </a:t>
            </a:r>
            <a:r>
              <a:rPr lang="en-US" dirty="0"/>
              <a:t>need to communicate </a:t>
            </a:r>
            <a:r>
              <a:rPr lang="en-US" dirty="0" smtClean="0"/>
              <a:t>lists of Resources</a:t>
            </a:r>
          </a:p>
          <a:p>
            <a:pPr lvl="1"/>
            <a:r>
              <a:rPr lang="en-US" dirty="0" smtClean="0"/>
              <a:t>Search </a:t>
            </a:r>
            <a:r>
              <a:rPr lang="en-US" dirty="0"/>
              <a:t>result</a:t>
            </a:r>
          </a:p>
          <a:p>
            <a:pPr lvl="1"/>
            <a:r>
              <a:rPr lang="en-US" dirty="0"/>
              <a:t>History</a:t>
            </a:r>
          </a:p>
          <a:p>
            <a:pPr lvl="1"/>
            <a:r>
              <a:rPr lang="en-US" dirty="0"/>
              <a:t>Documents or messages</a:t>
            </a:r>
          </a:p>
          <a:p>
            <a:pPr lvl="1"/>
            <a:r>
              <a:rPr lang="en-US" dirty="0"/>
              <a:t>Multiple-resource inserts (“batches”)</a:t>
            </a:r>
          </a:p>
          <a:p>
            <a:r>
              <a:rPr lang="nl-NL" dirty="0" err="1" smtClean="0"/>
              <a:t>So</a:t>
            </a:r>
            <a:r>
              <a:rPr lang="nl-NL" dirty="0" smtClean="0"/>
              <a:t>, we </a:t>
            </a:r>
            <a:r>
              <a:rPr lang="nl-NL" dirty="0" err="1" smtClean="0"/>
              <a:t>need</a:t>
            </a:r>
            <a:r>
              <a:rPr lang="nl-NL" dirty="0" smtClean="0"/>
              <a:t> </a:t>
            </a:r>
            <a:r>
              <a:rPr lang="nl-NL" dirty="0" err="1" smtClean="0"/>
              <a:t>an</a:t>
            </a:r>
            <a:r>
              <a:rPr lang="nl-NL" dirty="0" smtClean="0"/>
              <a:t> </a:t>
            </a:r>
            <a:r>
              <a:rPr lang="nl-NL" dirty="0" err="1" smtClean="0"/>
              <a:t>industry</a:t>
            </a:r>
            <a:r>
              <a:rPr lang="nl-NL" dirty="0" smtClean="0"/>
              <a:t>-standard </a:t>
            </a:r>
            <a:r>
              <a:rPr lang="nl-NL" dirty="0" err="1" smtClean="0"/>
              <a:t>to</a:t>
            </a:r>
            <a:r>
              <a:rPr lang="nl-NL" dirty="0" smtClean="0"/>
              <a:t> </a:t>
            </a:r>
            <a:r>
              <a:rPr lang="nl-NL" dirty="0" err="1" smtClean="0"/>
              <a:t>represent</a:t>
            </a:r>
            <a:r>
              <a:rPr lang="nl-NL" dirty="0" smtClean="0"/>
              <a:t> </a:t>
            </a:r>
            <a:r>
              <a:rPr lang="nl-NL" dirty="0" err="1" smtClean="0"/>
              <a:t>lists</a:t>
            </a:r>
            <a:r>
              <a:rPr lang="nl-NL" dirty="0" smtClean="0"/>
              <a:t>, </a:t>
            </a:r>
            <a:r>
              <a:rPr lang="nl-NL" b="1" dirty="0" err="1" smtClean="0"/>
              <a:t>and</a:t>
            </a:r>
            <a:r>
              <a:rPr lang="nl-NL" b="1" dirty="0" smtClean="0"/>
              <a:t> a </a:t>
            </a:r>
            <a:r>
              <a:rPr lang="nl-NL" b="1" dirty="0" err="1" smtClean="0"/>
              <a:t>place</a:t>
            </a:r>
            <a:r>
              <a:rPr lang="nl-NL" b="1" dirty="0" smtClean="0"/>
              <a:t> </a:t>
            </a:r>
            <a:r>
              <a:rPr lang="nl-NL" b="1" dirty="0" err="1" smtClean="0"/>
              <a:t>to</a:t>
            </a:r>
            <a:r>
              <a:rPr lang="nl-NL" b="1" dirty="0" smtClean="0"/>
              <a:t> put </a:t>
            </a:r>
            <a:r>
              <a:rPr lang="nl-NL" b="1" dirty="0" err="1" smtClean="0"/>
              <a:t>our</a:t>
            </a:r>
            <a:r>
              <a:rPr lang="nl-NL" b="1" dirty="0" smtClean="0"/>
              <a:t> </a:t>
            </a:r>
            <a:r>
              <a:rPr lang="nl-NL" b="1" dirty="0" err="1" smtClean="0"/>
              <a:t>metadata</a:t>
            </a:r>
            <a:endParaRPr lang="nl-NL" b="1" dirty="0"/>
          </a:p>
        </p:txBody>
      </p:sp>
    </p:spTree>
    <p:extLst>
      <p:ext uri="{BB962C8B-B14F-4D97-AF65-F5344CB8AC3E}">
        <p14:creationId xmlns:p14="http://schemas.microsoft.com/office/powerpoint/2010/main" val="15856560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bwMode="auto">
          <a:xfrm>
            <a:off x="324000" y="331200"/>
            <a:ext cx="6552728"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a:lstStyle>
          <a:p>
            <a:r>
              <a:rPr lang="nl-NL" kern="0" dirty="0" smtClean="0"/>
              <a:t>Bundle</a:t>
            </a:r>
            <a:endParaRPr lang="nl-NL" kern="0" dirty="0"/>
          </a:p>
        </p:txBody>
      </p:sp>
      <p:pic>
        <p:nvPicPr>
          <p:cNvPr id="27" name="Content Placeholder 26"/>
          <p:cNvPicPr>
            <a:picLocks noGrp="1" noChangeAspect="1"/>
          </p:cNvPicPr>
          <p:nvPr>
            <p:ph idx="1"/>
          </p:nvPr>
        </p:nvPicPr>
        <p:blipFill rotWithShape="1">
          <a:blip r:embed="rId2">
            <a:clrChange>
              <a:clrFrom>
                <a:srgbClr val="FFE074"/>
              </a:clrFrom>
              <a:clrTo>
                <a:srgbClr val="FFE074">
                  <a:alpha val="0"/>
                </a:srgbClr>
              </a:clrTo>
            </a:clrChang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6183"/>
          <a:stretch/>
        </p:blipFill>
        <p:spPr>
          <a:xfrm>
            <a:off x="912839" y="1741714"/>
            <a:ext cx="7139901" cy="4789715"/>
          </a:xfrm>
        </p:spPr>
      </p:pic>
      <p:sp>
        <p:nvSpPr>
          <p:cNvPr id="31" name="Rounded Rectangle 30"/>
          <p:cNvSpPr/>
          <p:nvPr/>
        </p:nvSpPr>
        <p:spPr bwMode="auto">
          <a:xfrm>
            <a:off x="342900" y="1715400"/>
            <a:ext cx="7696200" cy="4837800"/>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grpSp>
        <p:nvGrpSpPr>
          <p:cNvPr id="32" name="Group 31"/>
          <p:cNvGrpSpPr/>
          <p:nvPr/>
        </p:nvGrpSpPr>
        <p:grpSpPr>
          <a:xfrm>
            <a:off x="2819400" y="2743200"/>
            <a:ext cx="3494048" cy="2667000"/>
            <a:chOff x="1981200" y="2438400"/>
            <a:chExt cx="3494048" cy="2667000"/>
          </a:xfrm>
        </p:grpSpPr>
        <p:sp>
          <p:nvSpPr>
            <p:cNvPr id="11" name="Rectangle 10"/>
            <p:cNvSpPr/>
            <p:nvPr/>
          </p:nvSpPr>
          <p:spPr bwMode="auto">
            <a:xfrm>
              <a:off x="1981200" y="2438400"/>
              <a:ext cx="3494048" cy="26670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Resource</a:t>
              </a: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3644590" y="2545266"/>
              <a:ext cx="168197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Narrative</a:t>
              </a:r>
            </a:p>
          </p:txBody>
        </p:sp>
        <p:sp>
          <p:nvSpPr>
            <p:cNvPr id="13" name="Rectangle 12"/>
            <p:cNvSpPr/>
            <p:nvPr/>
          </p:nvSpPr>
          <p:spPr bwMode="auto">
            <a:xfrm>
              <a:off x="3644590" y="3395546"/>
              <a:ext cx="1681975" cy="14868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Elements</a:t>
              </a:r>
            </a:p>
          </p:txBody>
        </p:sp>
        <p:sp>
          <p:nvSpPr>
            <p:cNvPr id="14" name="Rectangle 13"/>
            <p:cNvSpPr/>
            <p:nvPr/>
          </p:nvSpPr>
          <p:spPr bwMode="auto">
            <a:xfrm>
              <a:off x="3773718" y="3954268"/>
              <a:ext cx="14041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sp>
          <p:nvSpPr>
            <p:cNvPr id="15" name="Rectangle 14"/>
            <p:cNvSpPr/>
            <p:nvPr/>
          </p:nvSpPr>
          <p:spPr bwMode="auto">
            <a:xfrm>
              <a:off x="2055542" y="3850887"/>
              <a:ext cx="14403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Extensions</a:t>
              </a:r>
            </a:p>
          </p:txBody>
        </p:sp>
      </p:grpSp>
      <p:sp>
        <p:nvSpPr>
          <p:cNvPr id="2" name="Title 1"/>
          <p:cNvSpPr>
            <a:spLocks noGrp="1"/>
          </p:cNvSpPr>
          <p:nvPr>
            <p:ph type="title"/>
          </p:nvPr>
        </p:nvSpPr>
        <p:spPr/>
        <p:txBody>
          <a:bodyPr/>
          <a:lstStyle/>
          <a:p>
            <a:r>
              <a:rPr lang="nl-NL" dirty="0" smtClean="0"/>
              <a:t>Resource</a:t>
            </a:r>
            <a:endParaRPr lang="nl-NL" dirty="0"/>
          </a:p>
        </p:txBody>
      </p:sp>
      <p:sp>
        <p:nvSpPr>
          <p:cNvPr id="33" name="TextBox 32"/>
          <p:cNvSpPr txBox="1"/>
          <p:nvPr/>
        </p:nvSpPr>
        <p:spPr>
          <a:xfrm>
            <a:off x="3603038" y="2196567"/>
            <a:ext cx="2202365" cy="369332"/>
          </a:xfrm>
          <a:prstGeom prst="rect">
            <a:avLst/>
          </a:prstGeom>
          <a:noFill/>
        </p:spPr>
        <p:txBody>
          <a:bodyPr wrap="square" rtlCol="0">
            <a:spAutoFit/>
          </a:bodyPr>
          <a:lstStyle/>
          <a:p>
            <a:r>
              <a:rPr lang="nl-NL" dirty="0" err="1" smtClean="0"/>
              <a:t>Metadata</a:t>
            </a:r>
            <a:endParaRPr lang="nl-NL" dirty="0"/>
          </a:p>
        </p:txBody>
      </p:sp>
      <p:grpSp>
        <p:nvGrpSpPr>
          <p:cNvPr id="3" name="Group 2"/>
          <p:cNvGrpSpPr/>
          <p:nvPr/>
        </p:nvGrpSpPr>
        <p:grpSpPr>
          <a:xfrm>
            <a:off x="-345456" y="1282702"/>
            <a:ext cx="8398197" cy="5270498"/>
            <a:chOff x="-345456" y="1282702"/>
            <a:chExt cx="8398197" cy="5270498"/>
          </a:xfrm>
        </p:grpSpPr>
        <p:pic>
          <p:nvPicPr>
            <p:cNvPr id="20" name="Content Placeholder 26"/>
            <p:cNvPicPr>
              <a:picLocks noChangeAspect="1"/>
            </p:cNvPicPr>
            <p:nvPr/>
          </p:nvPicPr>
          <p:blipFill rotWithShape="1">
            <a:blip r:embed="rId2">
              <a:clrChange>
                <a:clrFrom>
                  <a:srgbClr val="FFE074"/>
                </a:clrFrom>
                <a:clrTo>
                  <a:srgbClr val="FFE074">
                    <a:alpha val="0"/>
                  </a:srgbClr>
                </a:clrTo>
              </a:clrChang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6183"/>
            <a:stretch/>
          </p:blipFill>
          <p:spPr bwMode="auto">
            <a:xfrm>
              <a:off x="228601" y="1282702"/>
              <a:ext cx="7824140" cy="5248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ounded Rectangle 20"/>
            <p:cNvSpPr/>
            <p:nvPr/>
          </p:nvSpPr>
          <p:spPr bwMode="auto">
            <a:xfrm>
              <a:off x="-345456" y="1282702"/>
              <a:ext cx="8384556" cy="5270498"/>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2" name="Rectangle 10"/>
            <p:cNvSpPr/>
            <p:nvPr/>
          </p:nvSpPr>
          <p:spPr bwMode="auto">
            <a:xfrm>
              <a:off x="2133600" y="2219730"/>
              <a:ext cx="4179848" cy="319047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Bundle</a:t>
              </a: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2895600" y="1752600"/>
              <a:ext cx="2202365" cy="369332"/>
            </a:xfrm>
            <a:prstGeom prst="rect">
              <a:avLst/>
            </a:prstGeom>
            <a:noFill/>
          </p:spPr>
          <p:txBody>
            <a:bodyPr wrap="square" rtlCol="0">
              <a:spAutoFit/>
            </a:bodyPr>
            <a:lstStyle/>
            <a:p>
              <a:r>
                <a:rPr lang="nl-NL" dirty="0" err="1" smtClean="0"/>
                <a:t>Metadata</a:t>
              </a:r>
              <a:endParaRPr lang="nl-NL" dirty="0"/>
            </a:p>
          </p:txBody>
        </p:sp>
      </p:grpSp>
      <p:pic>
        <p:nvPicPr>
          <p:cNvPr id="16" name="Content Placeholder 26"/>
          <p:cNvPicPr>
            <a:picLocks noChangeAspect="1"/>
          </p:cNvPicPr>
          <p:nvPr/>
        </p:nvPicPr>
        <p:blipFill rotWithShape="1">
          <a:blip r:embed="rId4">
            <a:clrChange>
              <a:clrFrom>
                <a:srgbClr val="FFE074"/>
              </a:clrFrom>
              <a:clrTo>
                <a:srgbClr val="FFE074">
                  <a:alpha val="0"/>
                </a:srgbClr>
              </a:clrTo>
            </a:clrChange>
            <a:lum bright="70000" contrast="-70000"/>
            <a:extLst>
              <a:ext uri="{BEBA8EAE-BF5A-486C-A8C5-ECC9F3942E4B}">
                <a14:imgProps xmlns:a14="http://schemas.microsoft.com/office/drawing/2010/main">
                  <a14:imgLayer r:embed="rId3">
                    <a14:imgEffect>
                      <a14:backgroundRemoval t="2041" b="93878" l="2715" r="95023">
                        <a14:foregroundMark x1="40271" y1="2721" x2="40271" y2="2721"/>
                        <a14:foregroundMark x1="95023" y1="46259" x2="95023" y2="46259"/>
                        <a14:foregroundMark x1="62896" y1="88435" x2="62896" y2="88435"/>
                        <a14:foregroundMark x1="41176" y1="93878" x2="41176" y2="93878"/>
                        <a14:foregroundMark x1="2715" y1="45578" x2="2715" y2="45578"/>
                      </a14:backgroundRemoval>
                    </a14:imgEffect>
                    <a14:imgEffect>
                      <a14:brightnessContrast contrast="-40000"/>
                    </a14:imgEffect>
                  </a14:imgLayer>
                </a14:imgProps>
              </a:ext>
              <a:ext uri="{28A0092B-C50C-407E-A947-70E740481C1C}">
                <a14:useLocalDpi xmlns:a14="http://schemas.microsoft.com/office/drawing/2010/main" val="0"/>
              </a:ext>
            </a:extLst>
          </a:blip>
          <a:srcRect b="6183"/>
          <a:stretch/>
        </p:blipFill>
        <p:spPr bwMode="auto">
          <a:xfrm>
            <a:off x="3810000" y="2438400"/>
            <a:ext cx="2466761" cy="153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0"/>
          <p:cNvSpPr/>
          <p:nvPr/>
        </p:nvSpPr>
        <p:spPr bwMode="auto">
          <a:xfrm>
            <a:off x="4412636" y="2666184"/>
            <a:ext cx="1315447" cy="1004078"/>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Resource</a:t>
            </a: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18" name="Content Placeholder 26"/>
          <p:cNvPicPr>
            <a:picLocks noChangeAspect="1"/>
          </p:cNvPicPr>
          <p:nvPr/>
        </p:nvPicPr>
        <p:blipFill rotWithShape="1">
          <a:blip r:embed="rId4">
            <a:clrChange>
              <a:clrFrom>
                <a:srgbClr val="FFE074"/>
              </a:clrFrom>
              <a:clrTo>
                <a:srgbClr val="FFE074">
                  <a:alpha val="0"/>
                </a:srgbClr>
              </a:clrTo>
            </a:clrChange>
            <a:lum bright="70000" contrast="-70000"/>
            <a:extLst>
              <a:ext uri="{BEBA8EAE-BF5A-486C-A8C5-ECC9F3942E4B}">
                <a14:imgProps xmlns:a14="http://schemas.microsoft.com/office/drawing/2010/main">
                  <a14:imgLayer r:embed="rId3">
                    <a14:imgEffect>
                      <a14:backgroundRemoval t="2041" b="93878" l="2715" r="95023">
                        <a14:foregroundMark x1="40271" y1="2721" x2="40271" y2="2721"/>
                        <a14:foregroundMark x1="95023" y1="46259" x2="95023" y2="46259"/>
                        <a14:foregroundMark x1="62896" y1="88435" x2="62896" y2="88435"/>
                        <a14:foregroundMark x1="41176" y1="93878" x2="41176" y2="93878"/>
                        <a14:foregroundMark x1="2715" y1="45578" x2="2715" y2="45578"/>
                      </a14:backgroundRemoval>
                    </a14:imgEffect>
                    <a14:imgEffect>
                      <a14:brightnessContrast contrast="-40000"/>
                    </a14:imgEffect>
                  </a14:imgLayer>
                </a14:imgProps>
              </a:ext>
              <a:ext uri="{28A0092B-C50C-407E-A947-70E740481C1C}">
                <a14:useLocalDpi xmlns:a14="http://schemas.microsoft.com/office/drawing/2010/main" val="0"/>
              </a:ext>
            </a:extLst>
          </a:blip>
          <a:srcRect b="6183"/>
          <a:stretch/>
        </p:blipFill>
        <p:spPr bwMode="auto">
          <a:xfrm>
            <a:off x="3837605" y="3718462"/>
            <a:ext cx="2466761" cy="153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0"/>
          <p:cNvSpPr/>
          <p:nvPr/>
        </p:nvSpPr>
        <p:spPr bwMode="auto">
          <a:xfrm>
            <a:off x="4440241" y="3946246"/>
            <a:ext cx="1315447" cy="1004078"/>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Resource</a:t>
            </a: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6842129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27"/>
                                        </p:tgtEl>
                                      </p:cBhvr>
                                      <p:by x="50000" y="50000"/>
                                    </p:animScale>
                                  </p:childTnLst>
                                </p:cTn>
                              </p:par>
                              <p:par>
                                <p:cTn id="7" presetID="6" presetClass="emph" presetSubtype="0" fill="hold" grpId="0" nodeType="withEffect">
                                  <p:stCondLst>
                                    <p:cond delay="0"/>
                                  </p:stCondLst>
                                  <p:childTnLst>
                                    <p:animScale>
                                      <p:cBhvr>
                                        <p:cTn id="8" dur="1000" fill="hold"/>
                                        <p:tgtEl>
                                          <p:spTgt spid="31"/>
                                        </p:tgtEl>
                                      </p:cBhvr>
                                      <p:by x="50000" y="50000"/>
                                    </p:animScale>
                                  </p:childTnLst>
                                </p:cTn>
                              </p:par>
                              <p:par>
                                <p:cTn id="9" presetID="6" presetClass="emph" presetSubtype="0" fill="hold" nodeType="withEffect">
                                  <p:stCondLst>
                                    <p:cond delay="0"/>
                                  </p:stCondLst>
                                  <p:childTnLst>
                                    <p:animScale>
                                      <p:cBhvr>
                                        <p:cTn id="10" dur="1000" fill="hold"/>
                                        <p:tgtEl>
                                          <p:spTgt spid="32"/>
                                        </p:tgtEl>
                                      </p:cBhvr>
                                      <p:by x="50000" y="50000"/>
                                    </p:animScale>
                                  </p:childTnLst>
                                </p:cTn>
                              </p:par>
                              <p:par>
                                <p:cTn id="11" presetID="10" presetClass="exit" presetSubtype="0" fill="hold" nodeType="withEffect">
                                  <p:stCondLst>
                                    <p:cond delay="0"/>
                                  </p:stCondLst>
                                  <p:childTnLst>
                                    <p:animEffect transition="out" filter="fade">
                                      <p:cBhvr>
                                        <p:cTn id="12" dur="1000"/>
                                        <p:tgtEl>
                                          <p:spTgt spid="27"/>
                                        </p:tgtEl>
                                      </p:cBhvr>
                                    </p:animEffect>
                                    <p:set>
                                      <p:cBhvr>
                                        <p:cTn id="13" dur="1" fill="hold">
                                          <p:stCondLst>
                                            <p:cond delay="999"/>
                                          </p:stCondLst>
                                        </p:cTn>
                                        <p:tgtEl>
                                          <p:spTgt spid="27"/>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1000"/>
                                        <p:tgtEl>
                                          <p:spTgt spid="31"/>
                                        </p:tgtEl>
                                      </p:cBhvr>
                                    </p:animEffect>
                                    <p:set>
                                      <p:cBhvr>
                                        <p:cTn id="16" dur="1" fill="hold">
                                          <p:stCondLst>
                                            <p:cond delay="999"/>
                                          </p:stCondLst>
                                        </p:cTn>
                                        <p:tgtEl>
                                          <p:spTgt spid="3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32"/>
                                        </p:tgtEl>
                                      </p:cBhvr>
                                    </p:animEffect>
                                    <p:set>
                                      <p:cBhvr>
                                        <p:cTn id="19" dur="1" fill="hold">
                                          <p:stCondLst>
                                            <p:cond delay="999"/>
                                          </p:stCondLst>
                                        </p:cTn>
                                        <p:tgtEl>
                                          <p:spTgt spid="3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0"/>
                                        <p:tgtEl>
                                          <p:spTgt spid="33"/>
                                        </p:tgtEl>
                                      </p:cBhvr>
                                    </p:animEffect>
                                    <p:set>
                                      <p:cBhvr>
                                        <p:cTn id="22" dur="1" fill="hold">
                                          <p:stCondLst>
                                            <p:cond delay="999"/>
                                          </p:stCondLst>
                                        </p:cTn>
                                        <p:tgtEl>
                                          <p:spTgt spid="33"/>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xit" presetSubtype="0" fill="hold" grpId="0" nodeType="withEffect">
                                  <p:stCondLst>
                                    <p:cond delay="0"/>
                                  </p:stCondLst>
                                  <p:childTnLst>
                                    <p:animEffect transition="out" filter="fade">
                                      <p:cBhvr>
                                        <p:cTn id="44" dur="500"/>
                                        <p:tgtEl>
                                          <p:spTgt spid="2"/>
                                        </p:tgtEl>
                                      </p:cBhvr>
                                    </p:animEffect>
                                    <p:set>
                                      <p:cBhvr>
                                        <p:cTn id="4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animBg="1"/>
      <p:bldP spid="31" grpId="1" animBg="1"/>
      <p:bldP spid="2" grpId="0"/>
      <p:bldP spid="33" grpId="0"/>
      <p:bldP spid="17" grpId="0" animBg="1"/>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Bundles</a:t>
            </a:r>
            <a:endParaRPr lang="en-US" dirty="0"/>
          </a:p>
        </p:txBody>
      </p:sp>
      <p:sp>
        <p:nvSpPr>
          <p:cNvPr id="3" name="Content Placeholder 2"/>
          <p:cNvSpPr>
            <a:spLocks noGrp="1"/>
          </p:cNvSpPr>
          <p:nvPr>
            <p:ph idx="1"/>
          </p:nvPr>
        </p:nvSpPr>
        <p:spPr/>
        <p:txBody>
          <a:bodyPr/>
          <a:lstStyle/>
          <a:p>
            <a:r>
              <a:rPr lang="en-US" dirty="0" smtClean="0"/>
              <a:t>Atom RFC 4287 + Tombstones RFC 6721</a:t>
            </a:r>
          </a:p>
          <a:p>
            <a:endParaRPr lang="en-US" dirty="0"/>
          </a:p>
          <a:p>
            <a:r>
              <a:rPr lang="en-US" dirty="0" smtClean="0"/>
              <a:t>Poll-based protocol for keeping up-to-date with newsfeeds (RSS and Atom)</a:t>
            </a:r>
          </a:p>
          <a:p>
            <a:endParaRPr lang="en-US" dirty="0"/>
          </a:p>
          <a:p>
            <a:r>
              <a:rPr lang="en-US" dirty="0" smtClean="0"/>
              <a:t>You can “subscribe” to a FHIR feed and get updates</a:t>
            </a:r>
          </a:p>
        </p:txBody>
      </p:sp>
    </p:spTree>
    <p:extLst>
      <p:ext uri="{BB962C8B-B14F-4D97-AF65-F5344CB8AC3E}">
        <p14:creationId xmlns:p14="http://schemas.microsoft.com/office/powerpoint/2010/main" val="13184027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Bundle</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9724"/>
            <a:ext cx="7960980"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89426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p:cNvPicPr>
            <a:picLocks noGrp="1" noChangeAspect="1"/>
          </p:cNvPicPr>
          <p:nvPr>
            <p:ph idx="1"/>
          </p:nvPr>
        </p:nvPicPr>
        <p:blipFill rotWithShape="1">
          <a:blip r:embed="rId2">
            <a:clrChange>
              <a:clrFrom>
                <a:srgbClr val="FFE074"/>
              </a:clrFrom>
              <a:clrTo>
                <a:srgbClr val="FFE074">
                  <a:alpha val="0"/>
                </a:srgbClr>
              </a:clrTo>
            </a:clrChang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6183"/>
          <a:stretch/>
        </p:blipFill>
        <p:spPr>
          <a:xfrm>
            <a:off x="152400" y="1741714"/>
            <a:ext cx="8915400" cy="4789715"/>
          </a:xfrm>
        </p:spPr>
      </p:pic>
      <p:sp>
        <p:nvSpPr>
          <p:cNvPr id="31" name="Rounded Rectangle 30"/>
          <p:cNvSpPr/>
          <p:nvPr/>
        </p:nvSpPr>
        <p:spPr bwMode="auto">
          <a:xfrm>
            <a:off x="248080" y="1705335"/>
            <a:ext cx="8667319" cy="4837800"/>
          </a:xfrm>
          <a:prstGeom prst="roundRect">
            <a:avLst>
              <a:gd name="adj" fmla="val 50000"/>
            </a:avLst>
          </a:prstGeom>
          <a:solidFill>
            <a:schemeClr val="bg1">
              <a:alpha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nl-NL" dirty="0" smtClean="0"/>
              <a:t>Resource </a:t>
            </a:r>
            <a:r>
              <a:rPr lang="nl-NL" dirty="0" err="1" smtClean="0"/>
              <a:t>metadata</a:t>
            </a:r>
            <a:endParaRPr lang="nl-NL" dirty="0"/>
          </a:p>
        </p:txBody>
      </p:sp>
      <p:sp>
        <p:nvSpPr>
          <p:cNvPr id="33" name="TextBox 32"/>
          <p:cNvSpPr txBox="1"/>
          <p:nvPr/>
        </p:nvSpPr>
        <p:spPr>
          <a:xfrm>
            <a:off x="2994999" y="2196567"/>
            <a:ext cx="2202365" cy="369332"/>
          </a:xfrm>
          <a:prstGeom prst="rect">
            <a:avLst/>
          </a:prstGeom>
          <a:noFill/>
        </p:spPr>
        <p:txBody>
          <a:bodyPr wrap="square" rtlCol="0">
            <a:spAutoFit/>
          </a:bodyPr>
          <a:lstStyle/>
          <a:p>
            <a:r>
              <a:rPr lang="nl-NL" dirty="0" err="1" smtClean="0"/>
              <a:t>Metadata</a:t>
            </a:r>
            <a:endParaRPr lang="nl-NL" dirty="0"/>
          </a:p>
        </p:txBody>
      </p:sp>
      <p:sp>
        <p:nvSpPr>
          <p:cNvPr id="16" name="TextBox 15"/>
          <p:cNvSpPr txBox="1"/>
          <p:nvPr/>
        </p:nvSpPr>
        <p:spPr>
          <a:xfrm>
            <a:off x="3505200" y="2749735"/>
            <a:ext cx="3916521" cy="923330"/>
          </a:xfrm>
          <a:prstGeom prst="rect">
            <a:avLst/>
          </a:prstGeom>
          <a:noFill/>
        </p:spPr>
        <p:txBody>
          <a:bodyPr wrap="none" rtlCol="0">
            <a:spAutoFit/>
          </a:bodyPr>
          <a:lstStyle/>
          <a:p>
            <a:r>
              <a:rPr lang="en-US" i="1" dirty="0" smtClean="0"/>
              <a:t>Resource Identity</a:t>
            </a:r>
          </a:p>
          <a:p>
            <a:r>
              <a:rPr lang="en-US" dirty="0" smtClean="0"/>
              <a:t>http://fhir.hl7.org/Patient/23E455A3B</a:t>
            </a:r>
          </a:p>
          <a:p>
            <a:endParaRPr lang="nl-NL" dirty="0"/>
          </a:p>
        </p:txBody>
      </p:sp>
      <p:sp>
        <p:nvSpPr>
          <p:cNvPr id="17" name="TextBox 16"/>
          <p:cNvSpPr txBox="1"/>
          <p:nvPr/>
        </p:nvSpPr>
        <p:spPr>
          <a:xfrm>
            <a:off x="3962400" y="3801069"/>
            <a:ext cx="3114955" cy="646331"/>
          </a:xfrm>
          <a:prstGeom prst="rect">
            <a:avLst/>
          </a:prstGeom>
          <a:noFill/>
        </p:spPr>
        <p:txBody>
          <a:bodyPr wrap="none" rtlCol="0">
            <a:spAutoFit/>
          </a:bodyPr>
          <a:lstStyle/>
          <a:p>
            <a:r>
              <a:rPr lang="en-US" i="1" dirty="0" smtClean="0"/>
              <a:t>Last updated</a:t>
            </a:r>
            <a:endParaRPr lang="en-US" dirty="0" smtClean="0"/>
          </a:p>
          <a:p>
            <a:r>
              <a:rPr lang="en-US" dirty="0" smtClean="0"/>
              <a:t>2013-12-23T23:33:01+01:00</a:t>
            </a:r>
            <a:endParaRPr lang="nl-NL" dirty="0"/>
          </a:p>
        </p:txBody>
      </p:sp>
      <p:sp>
        <p:nvSpPr>
          <p:cNvPr id="18" name="Flowchart: Card 17"/>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hl7.org/fhir/tag/profile</a:t>
            </a:r>
            <a:br>
              <a:rPr lang="nl-NL" sz="1600" i="1" dirty="0" smtClean="0"/>
            </a:br>
            <a:r>
              <a:rPr lang="nl-NL" sz="1600" dirty="0" smtClean="0"/>
              <a:t>http://hl7.org/fhir/Profile/us-core</a:t>
            </a:r>
          </a:p>
        </p:txBody>
      </p:sp>
      <p:sp>
        <p:nvSpPr>
          <p:cNvPr id="19" name="Flowchart: Card 18"/>
          <p:cNvSpPr/>
          <p:nvPr/>
        </p:nvSpPr>
        <p:spPr bwMode="auto">
          <a:xfrm>
            <a:off x="2541814" y="4572000"/>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http://</a:t>
            </a:r>
            <a:r>
              <a:rPr lang="nl-NL" sz="1600" i="1" dirty="0" smtClean="0"/>
              <a:t>hl7.org/fhir/tag</a:t>
            </a:r>
            <a:br>
              <a:rPr lang="nl-NL" sz="1600" i="1" dirty="0" smtClean="0"/>
            </a:br>
            <a:r>
              <a:rPr lang="nl-NL" sz="1600" dirty="0" smtClean="0"/>
              <a:t>http://example.org/fhir/Status#Test</a:t>
            </a: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6157648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127512" cy="4590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Resource Entry</a:t>
            </a:r>
            <a:endParaRPr lang="en-US" dirty="0"/>
          </a:p>
        </p:txBody>
      </p:sp>
      <p:cxnSp>
        <p:nvCxnSpPr>
          <p:cNvPr id="8" name="Straight Arrow Connector 7"/>
          <p:cNvCxnSpPr>
            <a:stCxn id="9" idx="1"/>
          </p:cNvCxnSpPr>
          <p:nvPr/>
        </p:nvCxnSpPr>
        <p:spPr bwMode="auto">
          <a:xfrm flipH="1">
            <a:off x="5271641" y="3897593"/>
            <a:ext cx="1134499" cy="31107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406140" y="3712927"/>
            <a:ext cx="2044214" cy="369332"/>
          </a:xfrm>
          <a:prstGeom prst="rect">
            <a:avLst/>
          </a:prstGeom>
          <a:noFill/>
        </p:spPr>
        <p:txBody>
          <a:bodyPr wrap="none" rtlCol="0">
            <a:spAutoFit/>
          </a:bodyPr>
          <a:lstStyle/>
          <a:p>
            <a:r>
              <a:rPr lang="en-US" dirty="0" smtClean="0"/>
              <a:t>Version-specific id</a:t>
            </a:r>
            <a:endParaRPr lang="en-US" dirty="0"/>
          </a:p>
        </p:txBody>
      </p:sp>
      <p:cxnSp>
        <p:nvCxnSpPr>
          <p:cNvPr id="13" name="Straight Arrow Connector 12"/>
          <p:cNvCxnSpPr>
            <a:stCxn id="14" idx="1"/>
          </p:cNvCxnSpPr>
          <p:nvPr/>
        </p:nvCxnSpPr>
        <p:spPr bwMode="auto">
          <a:xfrm flipH="1">
            <a:off x="5739259" y="1915233"/>
            <a:ext cx="1536394" cy="446967"/>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275653" y="1730567"/>
            <a:ext cx="1415772" cy="369332"/>
          </a:xfrm>
          <a:prstGeom prst="rect">
            <a:avLst/>
          </a:prstGeom>
          <a:noFill/>
        </p:spPr>
        <p:txBody>
          <a:bodyPr wrap="none" rtlCol="0">
            <a:spAutoFit/>
          </a:bodyPr>
          <a:lstStyle/>
          <a:p>
            <a:r>
              <a:rPr lang="en-US" dirty="0" smtClean="0"/>
              <a:t>Resource id</a:t>
            </a:r>
            <a:endParaRPr lang="en-US" dirty="0"/>
          </a:p>
        </p:txBody>
      </p:sp>
      <p:cxnSp>
        <p:nvCxnSpPr>
          <p:cNvPr id="17" name="Straight Arrow Connector 16"/>
          <p:cNvCxnSpPr/>
          <p:nvPr/>
        </p:nvCxnSpPr>
        <p:spPr bwMode="auto">
          <a:xfrm flipH="1">
            <a:off x="6096000" y="2546866"/>
            <a:ext cx="741697"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877391" y="2362200"/>
            <a:ext cx="1556836" cy="369332"/>
          </a:xfrm>
          <a:prstGeom prst="rect">
            <a:avLst/>
          </a:prstGeom>
          <a:noFill/>
        </p:spPr>
        <p:txBody>
          <a:bodyPr wrap="none" rtlCol="0">
            <a:spAutoFit/>
          </a:bodyPr>
          <a:lstStyle/>
          <a:p>
            <a:r>
              <a:rPr lang="en-US" dirty="0" smtClean="0"/>
              <a:t>Last modified</a:t>
            </a:r>
            <a:endParaRPr lang="en-US" dirty="0"/>
          </a:p>
        </p:txBody>
      </p:sp>
      <p:cxnSp>
        <p:nvCxnSpPr>
          <p:cNvPr id="25" name="Straight Arrow Connector 24"/>
          <p:cNvCxnSpPr>
            <a:stCxn id="26" idx="1"/>
          </p:cNvCxnSpPr>
          <p:nvPr/>
        </p:nvCxnSpPr>
        <p:spPr bwMode="auto">
          <a:xfrm flipH="1">
            <a:off x="5893235" y="4832866"/>
            <a:ext cx="805337"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698572" y="4648200"/>
            <a:ext cx="1992853" cy="369332"/>
          </a:xfrm>
          <a:prstGeom prst="rect">
            <a:avLst/>
          </a:prstGeom>
          <a:noFill/>
        </p:spPr>
        <p:txBody>
          <a:bodyPr wrap="none" rtlCol="0">
            <a:spAutoFit/>
          </a:bodyPr>
          <a:lstStyle/>
          <a:p>
            <a:r>
              <a:rPr lang="en-US" dirty="0" smtClean="0"/>
              <a:t>Resource content</a:t>
            </a:r>
            <a:endParaRPr lang="en-US" dirty="0"/>
          </a:p>
        </p:txBody>
      </p:sp>
      <p:sp>
        <p:nvSpPr>
          <p:cNvPr id="15" name="TextBox 14"/>
          <p:cNvSpPr txBox="1"/>
          <p:nvPr/>
        </p:nvSpPr>
        <p:spPr>
          <a:xfrm>
            <a:off x="5600700" y="5763399"/>
            <a:ext cx="2492990" cy="646331"/>
          </a:xfrm>
          <a:prstGeom prst="rect">
            <a:avLst/>
          </a:prstGeom>
          <a:noFill/>
        </p:spPr>
        <p:txBody>
          <a:bodyPr wrap="none" rtlCol="0">
            <a:spAutoFit/>
          </a:bodyPr>
          <a:lstStyle/>
          <a:p>
            <a:r>
              <a:rPr lang="en-US" dirty="0" smtClean="0"/>
              <a:t>Human-readable form,</a:t>
            </a:r>
          </a:p>
          <a:p>
            <a:r>
              <a:rPr lang="en-US" dirty="0" smtClean="0"/>
              <a:t>just like </a:t>
            </a:r>
            <a:r>
              <a:rPr lang="en-US" dirty="0" err="1" smtClean="0"/>
              <a:t>Resource.text</a:t>
            </a:r>
            <a:endParaRPr lang="en-US" dirty="0"/>
          </a:p>
        </p:txBody>
      </p:sp>
      <p:cxnSp>
        <p:nvCxnSpPr>
          <p:cNvPr id="27" name="Straight Arrow Connector 26"/>
          <p:cNvCxnSpPr/>
          <p:nvPr/>
        </p:nvCxnSpPr>
        <p:spPr bwMode="auto">
          <a:xfrm flipH="1">
            <a:off x="6019800" y="3308866"/>
            <a:ext cx="741697"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801191" y="3124200"/>
            <a:ext cx="672043" cy="369332"/>
          </a:xfrm>
          <a:prstGeom prst="rect">
            <a:avLst/>
          </a:prstGeom>
          <a:noFill/>
        </p:spPr>
        <p:txBody>
          <a:bodyPr wrap="none" rtlCol="0">
            <a:spAutoFit/>
          </a:bodyPr>
          <a:lstStyle/>
          <a:p>
            <a:r>
              <a:rPr lang="en-US" dirty="0" smtClean="0"/>
              <a:t>Tags</a:t>
            </a:r>
            <a:endParaRPr lang="en-US" dirty="0"/>
          </a:p>
        </p:txBody>
      </p:sp>
      <p:cxnSp>
        <p:nvCxnSpPr>
          <p:cNvPr id="29" name="Straight Arrow Connector 28"/>
          <p:cNvCxnSpPr/>
          <p:nvPr/>
        </p:nvCxnSpPr>
        <p:spPr bwMode="auto">
          <a:xfrm flipH="1" flipV="1">
            <a:off x="4800600" y="5867400"/>
            <a:ext cx="805338" cy="2286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926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Keeping in sync</a:t>
            </a:r>
            <a:endParaRPr lang="nl-NL" dirty="0"/>
          </a:p>
        </p:txBody>
      </p:sp>
      <p:sp>
        <p:nvSpPr>
          <p:cNvPr id="3" name="Content Placeholder 2"/>
          <p:cNvSpPr>
            <a:spLocks noGrp="1"/>
          </p:cNvSpPr>
          <p:nvPr>
            <p:ph idx="1"/>
          </p:nvPr>
        </p:nvSpPr>
        <p:spPr/>
        <p:txBody>
          <a:bodyPr/>
          <a:lstStyle/>
          <a:p>
            <a:r>
              <a:rPr lang="en-US" dirty="0"/>
              <a:t>History of </a:t>
            </a:r>
            <a:r>
              <a:rPr lang="en-US" u="sng" dirty="0"/>
              <a:t>all resources</a:t>
            </a:r>
            <a:r>
              <a:rPr lang="en-US" dirty="0"/>
              <a:t> on server</a:t>
            </a:r>
          </a:p>
          <a:p>
            <a:pPr lvl="1"/>
            <a:r>
              <a:rPr lang="en-US" sz="1900" dirty="0" smtClean="0">
                <a:latin typeface="Courier New" pitchFamily="49" charset="0"/>
                <a:cs typeface="Courier New" pitchFamily="49" charset="0"/>
              </a:rPr>
              <a:t>http</a:t>
            </a:r>
            <a:r>
              <a:rPr lang="en-US" sz="1900" dirty="0">
                <a:latin typeface="Courier New" pitchFamily="49" charset="0"/>
                <a:cs typeface="Courier New" pitchFamily="49" charset="0"/>
              </a:rPr>
              <a:t>://</a:t>
            </a:r>
            <a:r>
              <a:rPr lang="en-US" sz="1900" dirty="0" smtClean="0">
                <a:latin typeface="Courier New" pitchFamily="49" charset="0"/>
                <a:cs typeface="Courier New" pitchFamily="49" charset="0"/>
              </a:rPr>
              <a:t>server.org/fhir/_history</a:t>
            </a:r>
            <a:endParaRPr lang="en-US" dirty="0">
              <a:cs typeface="Courier New" pitchFamily="49" charset="0"/>
            </a:endParaRPr>
          </a:p>
          <a:p>
            <a:r>
              <a:rPr lang="en-US" dirty="0" smtClean="0"/>
              <a:t>History </a:t>
            </a:r>
            <a:r>
              <a:rPr lang="en-US" dirty="0"/>
              <a:t>of </a:t>
            </a:r>
            <a:r>
              <a:rPr lang="en-US" u="sng" dirty="0"/>
              <a:t>all patient resources</a:t>
            </a:r>
            <a:r>
              <a:rPr lang="en-US" dirty="0"/>
              <a:t> on server</a:t>
            </a:r>
          </a:p>
          <a:p>
            <a:pPr lvl="1"/>
            <a:r>
              <a:rPr lang="en-US" sz="1900" dirty="0" smtClean="0">
                <a:latin typeface="Courier New" pitchFamily="49" charset="0"/>
                <a:cs typeface="Courier New" pitchFamily="49" charset="0"/>
              </a:rPr>
              <a:t>http</a:t>
            </a:r>
            <a:r>
              <a:rPr lang="en-US" sz="1900" dirty="0">
                <a:latin typeface="Courier New" pitchFamily="49" charset="0"/>
                <a:cs typeface="Courier New" pitchFamily="49" charset="0"/>
              </a:rPr>
              <a:t>://</a:t>
            </a:r>
            <a:r>
              <a:rPr lang="en-US" sz="1900" dirty="0" smtClean="0">
                <a:latin typeface="Courier New" pitchFamily="49" charset="0"/>
                <a:cs typeface="Courier New" pitchFamily="49" charset="0"/>
              </a:rPr>
              <a:t>server.org/fhir/Patient/_history</a:t>
            </a:r>
            <a:endParaRPr lang="en-US" dirty="0" smtClean="0"/>
          </a:p>
          <a:p>
            <a:r>
              <a:rPr lang="en-US" dirty="0" smtClean="0"/>
              <a:t>History </a:t>
            </a:r>
            <a:r>
              <a:rPr lang="en-US" dirty="0"/>
              <a:t>of </a:t>
            </a:r>
            <a:r>
              <a:rPr lang="en-US" u="sng" dirty="0"/>
              <a:t>specific patient</a:t>
            </a:r>
            <a:r>
              <a:rPr lang="en-US" dirty="0"/>
              <a:t> on </a:t>
            </a:r>
            <a:r>
              <a:rPr lang="en-US" dirty="0" smtClean="0"/>
              <a:t>server</a:t>
            </a:r>
            <a:endParaRPr lang="en-US" sz="1700" dirty="0" smtClean="0">
              <a:latin typeface="Courier New" pitchFamily="49" charset="0"/>
              <a:cs typeface="Courier New" pitchFamily="49" charset="0"/>
            </a:endParaRPr>
          </a:p>
          <a:p>
            <a:pPr marL="685800" lvl="1"/>
            <a:r>
              <a:rPr lang="en-US" sz="1900" dirty="0" smtClean="0">
                <a:latin typeface="Courier New" pitchFamily="49" charset="0"/>
                <a:cs typeface="Courier New" pitchFamily="49" charset="0"/>
              </a:rPr>
              <a:t>http://server.org/fhir/Patient/1/_history</a:t>
            </a:r>
            <a:r>
              <a:rPr lang="en-US" sz="1500" dirty="0" smtClean="0">
                <a:latin typeface="Courier New" pitchFamily="49" charset="0"/>
                <a:cs typeface="Courier New" pitchFamily="49" charset="0"/>
              </a:rPr>
              <a:t/>
            </a:r>
            <a:br>
              <a:rPr lang="en-US" sz="1500" dirty="0" smtClean="0">
                <a:latin typeface="Courier New" pitchFamily="49" charset="0"/>
                <a:cs typeface="Courier New" pitchFamily="49" charset="0"/>
              </a:rPr>
            </a:br>
            <a:endParaRPr lang="en-US" sz="1500" dirty="0" smtClean="0">
              <a:latin typeface="Courier New" pitchFamily="49" charset="0"/>
              <a:cs typeface="Courier New" pitchFamily="49" charset="0"/>
            </a:endParaRPr>
          </a:p>
          <a:p>
            <a:r>
              <a:rPr lang="en-US" dirty="0" smtClean="0"/>
              <a:t>A </a:t>
            </a:r>
            <a:r>
              <a:rPr lang="en-US" dirty="0"/>
              <a:t>history of all </a:t>
            </a:r>
            <a:r>
              <a:rPr lang="en-US" dirty="0" smtClean="0"/>
              <a:t>changes: updates </a:t>
            </a:r>
            <a:r>
              <a:rPr lang="en-US" dirty="0"/>
              <a:t>and </a:t>
            </a:r>
            <a:r>
              <a:rPr lang="en-US" dirty="0" smtClean="0"/>
              <a:t>deletions, ordered by newest first</a:t>
            </a:r>
          </a:p>
          <a:p>
            <a:r>
              <a:rPr lang="en-US" dirty="0" smtClean="0"/>
              <a:t>Limit with _since and _count</a:t>
            </a:r>
            <a:endParaRPr lang="en-US" dirty="0"/>
          </a:p>
          <a:p>
            <a:endParaRPr lang="en-US" dirty="0" smtClean="0"/>
          </a:p>
        </p:txBody>
      </p:sp>
    </p:spTree>
    <p:extLst>
      <p:ext uri="{BB962C8B-B14F-4D97-AF65-F5344CB8AC3E}">
        <p14:creationId xmlns:p14="http://schemas.microsoft.com/office/powerpoint/2010/main" val="416846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Composition versus reference</a:t>
            </a:r>
            <a:endParaRPr lang="nl-NL" dirty="0"/>
          </a:p>
        </p:txBody>
      </p:sp>
      <p:sp>
        <p:nvSpPr>
          <p:cNvPr id="3" name="Content Placeholder 2"/>
          <p:cNvSpPr>
            <a:spLocks noGrp="1"/>
          </p:cNvSpPr>
          <p:nvPr>
            <p:ph idx="1"/>
          </p:nvPr>
        </p:nvSpPr>
        <p:spPr/>
        <p:txBody>
          <a:bodyPr/>
          <a:lstStyle/>
          <a:p>
            <a:r>
              <a:rPr lang="en-US" dirty="0" smtClean="0"/>
              <a:t>FHIR makes composition and references explicit:</a:t>
            </a:r>
          </a:p>
          <a:p>
            <a:pPr lvl="1"/>
            <a:r>
              <a:rPr lang="en-US" i="1" dirty="0" smtClean="0"/>
              <a:t>References</a:t>
            </a:r>
            <a:r>
              <a:rPr lang="en-US" dirty="0" smtClean="0"/>
              <a:t> are in between Resources. </a:t>
            </a:r>
            <a:r>
              <a:rPr lang="en-US" b="1" dirty="0" smtClean="0"/>
              <a:t>No context conduction across references</a:t>
            </a:r>
            <a:r>
              <a:rPr lang="en-US" dirty="0" smtClean="0"/>
              <a:t> – safe retrieval as individual resources.</a:t>
            </a:r>
          </a:p>
          <a:p>
            <a:pPr lvl="1"/>
            <a:r>
              <a:rPr lang="en-US" i="1" dirty="0" smtClean="0"/>
              <a:t>Composition</a:t>
            </a:r>
            <a:r>
              <a:rPr lang="en-US" dirty="0" smtClean="0"/>
              <a:t> is within a Resource: Components have no meaning outside resource, no identity, no separate access path except through resource</a:t>
            </a:r>
          </a:p>
          <a:p>
            <a:pPr lvl="1"/>
            <a:endParaRPr lang="en-US" dirty="0" smtClean="0"/>
          </a:p>
          <a:p>
            <a:endParaRPr lang="en-US" dirty="0"/>
          </a:p>
        </p:txBody>
      </p:sp>
    </p:spTree>
    <p:extLst>
      <p:ext uri="{BB962C8B-B14F-4D97-AF65-F5344CB8AC3E}">
        <p14:creationId xmlns:p14="http://schemas.microsoft.com/office/powerpoint/2010/main" val="25559620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SEARCH FUNCTIONALITY</a:t>
            </a:r>
            <a:endParaRPr lang="en-US" dirty="0"/>
          </a:p>
        </p:txBody>
      </p:sp>
      <p:sp>
        <p:nvSpPr>
          <p:cNvPr id="2051" name="Rectangle 3"/>
          <p:cNvSpPr>
            <a:spLocks noGrp="1" noChangeArrowheads="1"/>
          </p:cNvSpPr>
          <p:nvPr>
            <p:ph type="body" idx="1"/>
          </p:nvPr>
        </p:nvSpPr>
        <p:spPr/>
        <p:txBody>
          <a:bodyPr/>
          <a:lstStyle/>
          <a:p>
            <a:r>
              <a:rPr lang="en-US" dirty="0" smtClean="0"/>
              <a:t>And finally, the last REST operation (for now):</a:t>
            </a:r>
            <a:endParaRPr lang="en-US" dirty="0"/>
          </a:p>
        </p:txBody>
      </p:sp>
    </p:spTree>
    <p:extLst>
      <p:ext uri="{BB962C8B-B14F-4D97-AF65-F5344CB8AC3E}">
        <p14:creationId xmlns:p14="http://schemas.microsoft.com/office/powerpoint/2010/main" val="38665978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err="1" smtClean="0"/>
              <a:t>Getting</a:t>
            </a:r>
            <a:r>
              <a:rPr lang="nl-NL" dirty="0" smtClean="0"/>
              <a:t> “</a:t>
            </a:r>
            <a:r>
              <a:rPr lang="nl-NL" dirty="0" err="1" smtClean="0"/>
              <a:t>all</a:t>
            </a:r>
            <a:r>
              <a:rPr lang="nl-NL" dirty="0" smtClean="0"/>
              <a:t>” </a:t>
            </a:r>
            <a:r>
              <a:rPr lang="nl-NL" dirty="0" err="1" smtClean="0"/>
              <a:t>patients</a:t>
            </a:r>
            <a:endParaRPr lang="nl-NL" dirty="0"/>
          </a:p>
        </p:txBody>
      </p:sp>
      <p:sp>
        <p:nvSpPr>
          <p:cNvPr id="5" name="Content Placeholder 4"/>
          <p:cNvSpPr>
            <a:spLocks noGrp="1"/>
          </p:cNvSpPr>
          <p:nvPr>
            <p:ph idx="1"/>
          </p:nvPr>
        </p:nvSpPr>
        <p:spPr/>
        <p:txBody>
          <a:bodyPr/>
          <a:lstStyle/>
          <a:p>
            <a:r>
              <a:rPr lang="en-US" sz="2400" dirty="0">
                <a:latin typeface="Courier New" pitchFamily="49" charset="0"/>
                <a:cs typeface="Courier New" pitchFamily="49" charset="0"/>
              </a:rPr>
              <a:t>http://</a:t>
            </a:r>
            <a:r>
              <a:rPr lang="en-US" sz="2400" dirty="0" smtClean="0">
                <a:latin typeface="Courier New" pitchFamily="49" charset="0"/>
                <a:cs typeface="Courier New" pitchFamily="49" charset="0"/>
              </a:rPr>
              <a:t>server.org/fhir/Patient</a:t>
            </a:r>
            <a:r>
              <a:rPr lang="en-US" sz="2400" dirty="0"/>
              <a:t/>
            </a:r>
            <a:br>
              <a:rPr lang="en-US" sz="2400" dirty="0"/>
            </a:br>
            <a:endParaRPr lang="en-US" sz="2400" dirty="0" smtClean="0"/>
          </a:p>
          <a:p>
            <a:r>
              <a:rPr lang="en-US" sz="2400" dirty="0" smtClean="0"/>
              <a:t>Always returns a paged feed</a:t>
            </a:r>
          </a:p>
          <a:p>
            <a:endParaRPr lang="en-US" sz="2400" dirty="0"/>
          </a:p>
          <a:p>
            <a:r>
              <a:rPr lang="en-US" sz="2400" dirty="0" smtClean="0"/>
              <a:t>Use _count to indicate number of results per page</a:t>
            </a:r>
          </a:p>
          <a:p>
            <a:endParaRPr lang="en-US" sz="2400" dirty="0"/>
          </a:p>
          <a:p>
            <a:r>
              <a:rPr lang="en-US" sz="2400" dirty="0"/>
              <a:t>Special case of the “real” search operation:</a:t>
            </a:r>
            <a:br>
              <a:rPr lang="en-US" sz="2400" dirty="0"/>
            </a:b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http</a:t>
            </a:r>
            <a:r>
              <a:rPr lang="en-US" sz="2000" dirty="0">
                <a:latin typeface="Courier New" pitchFamily="49" charset="0"/>
                <a:cs typeface="Courier New" pitchFamily="49" charset="0"/>
              </a:rPr>
              <a:t>://server.org/fhir/Patient</a:t>
            </a:r>
            <a:r>
              <a:rPr lang="en-US" sz="2000" dirty="0" smtClean="0">
                <a:latin typeface="Courier New" pitchFamily="49" charset="0"/>
                <a:cs typeface="Courier New" pitchFamily="49" charset="0"/>
              </a:rPr>
              <a:t>/_search?name=eve</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http://server.org/fhir/Patient?name=eve</a:t>
            </a:r>
            <a:endParaRPr lang="en-US" sz="2000" dirty="0"/>
          </a:p>
          <a:p>
            <a:r>
              <a:rPr lang="en-US" sz="2000" dirty="0" smtClean="0"/>
              <a:t/>
            </a:r>
            <a:br>
              <a:rPr lang="en-US" sz="2000" dirty="0" smtClean="0"/>
            </a:br>
            <a:endParaRPr lang="en-US" sz="2000" dirty="0" smtClean="0"/>
          </a:p>
          <a:p>
            <a:endParaRPr lang="nl-NL" sz="2400" dirty="0"/>
          </a:p>
        </p:txBody>
      </p:sp>
    </p:spTree>
    <p:extLst>
      <p:ext uri="{BB962C8B-B14F-4D97-AF65-F5344CB8AC3E}">
        <p14:creationId xmlns:p14="http://schemas.microsoft.com/office/powerpoint/2010/main" val="9790100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know more?</a:t>
            </a:r>
            <a:endParaRPr lang="en-US" dirty="0"/>
          </a:p>
        </p:txBody>
      </p:sp>
      <p:sp>
        <p:nvSpPr>
          <p:cNvPr id="3" name="Content Placeholder 2"/>
          <p:cNvSpPr>
            <a:spLocks noGrp="1"/>
          </p:cNvSpPr>
          <p:nvPr>
            <p:ph idx="1"/>
          </p:nvPr>
        </p:nvSpPr>
        <p:spPr/>
        <p:txBody>
          <a:bodyPr/>
          <a:lstStyle/>
          <a:p>
            <a:pPr marL="0" indent="0">
              <a:buNone/>
            </a:pPr>
            <a:r>
              <a:rPr lang="en-US" sz="3600" b="1" dirty="0" smtClean="0"/>
              <a:t>FHIR Search for Client developers</a:t>
            </a:r>
          </a:p>
          <a:p>
            <a:pPr marL="0" indent="0">
              <a:buNone/>
            </a:pPr>
            <a:r>
              <a:rPr lang="en-US" sz="2800" dirty="0" smtClean="0"/>
              <a:t>By Mirjam</a:t>
            </a:r>
          </a:p>
          <a:p>
            <a:pPr marL="0" indent="0">
              <a:buNone/>
            </a:pPr>
            <a:endParaRPr lang="en-US" sz="2800" dirty="0"/>
          </a:p>
          <a:p>
            <a:pPr marL="0" indent="0">
              <a:buNone/>
            </a:pPr>
            <a:r>
              <a:rPr lang="en-US" sz="3600" b="1" dirty="0"/>
              <a:t>FHIR Search for </a:t>
            </a:r>
            <a:r>
              <a:rPr lang="en-US" sz="3600" b="1" dirty="0" smtClean="0"/>
              <a:t>Server developers</a:t>
            </a:r>
            <a:endParaRPr lang="en-US" sz="3600" b="1" dirty="0"/>
          </a:p>
          <a:p>
            <a:pPr marL="0" indent="0">
              <a:buNone/>
            </a:pPr>
            <a:r>
              <a:rPr lang="en-US" sz="2800" dirty="0"/>
              <a:t>By Martijn</a:t>
            </a:r>
            <a:endParaRPr lang="en-US" sz="2800" dirty="0"/>
          </a:p>
          <a:p>
            <a:pPr marL="0" indent="0">
              <a:buNone/>
            </a:pPr>
            <a:endParaRPr lang="en-US" sz="2800" dirty="0" smtClean="0"/>
          </a:p>
          <a:p>
            <a:pPr marL="0" indent="0">
              <a:buNone/>
            </a:pPr>
            <a:r>
              <a:rPr lang="en-US" sz="2800" dirty="0" smtClean="0"/>
              <a:t>Monday </a:t>
            </a:r>
            <a:r>
              <a:rPr lang="en-US" sz="2800" dirty="0"/>
              <a:t>Q4 (15:30-17:00)</a:t>
            </a:r>
          </a:p>
          <a:p>
            <a:pPr marL="0" indent="0">
              <a:buNone/>
            </a:pP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3335937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mtClean="0"/>
              <a:t>Beyond REST</a:t>
            </a:r>
            <a:endParaRPr lang="en-US" dirty="0"/>
          </a:p>
        </p:txBody>
      </p:sp>
      <p:sp>
        <p:nvSpPr>
          <p:cNvPr id="2051" name="Rectangle 3"/>
          <p:cNvSpPr>
            <a:spLocks noGrp="1" noChangeArrowheads="1"/>
          </p:cNvSpPr>
          <p:nvPr>
            <p:ph type="body" idx="1"/>
          </p:nvPr>
        </p:nvSpPr>
        <p:spPr/>
        <p:txBody>
          <a:bodyPr/>
          <a:lstStyle/>
          <a:p>
            <a:r>
              <a:rPr lang="en-US" smtClean="0"/>
              <a:t>How FHIR supports messages and documents</a:t>
            </a:r>
            <a:endParaRPr lang="en-US" dirty="0"/>
          </a:p>
        </p:txBody>
      </p:sp>
    </p:spTree>
    <p:extLst>
      <p:ext uri="{BB962C8B-B14F-4D97-AF65-F5344CB8AC3E}">
        <p14:creationId xmlns:p14="http://schemas.microsoft.com/office/powerpoint/2010/main" val="507158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p:txBody>
      </p:sp>
      <p:graphicFrame>
        <p:nvGraphicFramePr>
          <p:cNvPr id="5" name="Diagram 4"/>
          <p:cNvGraphicFramePr/>
          <p:nvPr>
            <p:extLst/>
          </p:nvPr>
        </p:nvGraphicFramePr>
        <p:xfrm>
          <a:off x="1331640" y="234888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7369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482008" y="2277303"/>
            <a:ext cx="1738064" cy="2975900"/>
            <a:chOff x="3482008" y="1707977"/>
            <a:chExt cx="1738064" cy="2231925"/>
          </a:xfrm>
        </p:grpSpPr>
        <p:sp>
          <p:nvSpPr>
            <p:cNvPr id="15" name="Can 14"/>
            <p:cNvSpPr/>
            <p:nvPr/>
          </p:nvSpPr>
          <p:spPr>
            <a:xfrm>
              <a:off x="3482008" y="1707977"/>
              <a:ext cx="1738064" cy="2231925"/>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smtClean="0"/>
                <a:t>FHIR</a:t>
              </a:r>
            </a:p>
            <a:p>
              <a:pPr algn="ctr"/>
              <a:r>
                <a:rPr lang="en-US" dirty="0" smtClean="0"/>
                <a:t>Repository</a:t>
              </a:r>
              <a:endParaRPr lang="nl-NL" dirty="0"/>
            </a:p>
          </p:txBody>
        </p:sp>
        <p:pic>
          <p:nvPicPr>
            <p:cNvPr id="28"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480034" y="2927763"/>
              <a:ext cx="617111" cy="593419"/>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pic>
          <p:nvPicPr>
            <p:cNvPr id="29"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4071070" y="2787774"/>
              <a:ext cx="860970" cy="535770"/>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696058" y="3190621"/>
              <a:ext cx="617111" cy="593419"/>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pic>
          <p:nvPicPr>
            <p:cNvPr id="31"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4211960" y="3260115"/>
              <a:ext cx="860970" cy="535770"/>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6" name="Rectangle 5"/>
          <p:cNvSpPr/>
          <p:nvPr/>
        </p:nvSpPr>
        <p:spPr>
          <a:xfrm>
            <a:off x="424794" y="609600"/>
            <a:ext cx="7344816" cy="892552"/>
          </a:xfrm>
          <a:prstGeom prst="rect">
            <a:avLst/>
          </a:prstGeom>
        </p:spPr>
        <p:txBody>
          <a:bodyPr wrap="square">
            <a:spAutoFit/>
          </a:bodyPr>
          <a:lstStyle/>
          <a:p>
            <a:r>
              <a:rPr lang="en-US" sz="2600" dirty="0"/>
              <a:t>Regardless of </a:t>
            </a:r>
            <a:r>
              <a:rPr lang="en-US" sz="2600" b="1" dirty="0" smtClean="0"/>
              <a:t>paradigm</a:t>
            </a:r>
            <a:endParaRPr lang="en-US" sz="2600" dirty="0"/>
          </a:p>
          <a:p>
            <a:r>
              <a:rPr lang="en-US" sz="2600" dirty="0"/>
              <a:t>	</a:t>
            </a:r>
            <a:r>
              <a:rPr lang="en-US" sz="2600" dirty="0" smtClean="0"/>
              <a:t>the </a:t>
            </a:r>
            <a:r>
              <a:rPr lang="en-US" sz="2600" dirty="0"/>
              <a:t>content </a:t>
            </a:r>
            <a:r>
              <a:rPr lang="en-US" sz="2600" b="1" dirty="0"/>
              <a:t>is the same</a:t>
            </a:r>
          </a:p>
        </p:txBody>
      </p:sp>
      <p:grpSp>
        <p:nvGrpSpPr>
          <p:cNvPr id="3" name="Group 2"/>
          <p:cNvGrpSpPr/>
          <p:nvPr/>
        </p:nvGrpSpPr>
        <p:grpSpPr>
          <a:xfrm>
            <a:off x="35496" y="1892829"/>
            <a:ext cx="4310033" cy="2775800"/>
            <a:chOff x="35496" y="1419622"/>
            <a:chExt cx="4310033" cy="2081850"/>
          </a:xfrm>
        </p:grpSpPr>
        <p:grpSp>
          <p:nvGrpSpPr>
            <p:cNvPr id="12" name="Group 11"/>
            <p:cNvGrpSpPr/>
            <p:nvPr/>
          </p:nvGrpSpPr>
          <p:grpSpPr>
            <a:xfrm>
              <a:off x="35496" y="1867784"/>
              <a:ext cx="1790328" cy="1633688"/>
              <a:chOff x="251520" y="989679"/>
              <a:chExt cx="1790328" cy="1633688"/>
            </a:xfrm>
          </p:grpSpPr>
          <p:pic>
            <p:nvPicPr>
              <p:cNvPr id="13"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89679"/>
                <a:ext cx="1790328" cy="134274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73565" y="2346368"/>
                <a:ext cx="1479892" cy="276999"/>
              </a:xfrm>
              <a:prstGeom prst="rect">
                <a:avLst/>
              </a:prstGeom>
              <a:noFill/>
            </p:spPr>
            <p:txBody>
              <a:bodyPr wrap="none" rtlCol="0">
                <a:spAutoFit/>
              </a:bodyPr>
              <a:lstStyle/>
              <a:p>
                <a:r>
                  <a:rPr lang="en-US" b="1" dirty="0" smtClean="0"/>
                  <a:t>Lab System</a:t>
                </a:r>
                <a:endParaRPr lang="nl-NL" b="1" dirty="0"/>
              </a:p>
            </p:txBody>
          </p:sp>
        </p:grpSp>
        <p:sp>
          <p:nvSpPr>
            <p:cNvPr id="5" name="Rectangle 4"/>
            <p:cNvSpPr/>
            <p:nvPr/>
          </p:nvSpPr>
          <p:spPr>
            <a:xfrm>
              <a:off x="467544" y="1419622"/>
              <a:ext cx="3877985" cy="276999"/>
            </a:xfrm>
            <a:prstGeom prst="rect">
              <a:avLst/>
            </a:prstGeom>
          </p:spPr>
          <p:txBody>
            <a:bodyPr wrap="none">
              <a:spAutoFit/>
            </a:bodyPr>
            <a:lstStyle/>
            <a:p>
              <a:r>
                <a:rPr lang="en-US" dirty="0"/>
                <a:t>Receive a lab result in a </a:t>
              </a:r>
              <a:r>
                <a:rPr lang="en-US" dirty="0" smtClean="0"/>
                <a:t>message…</a:t>
              </a:r>
              <a:endParaRPr lang="nl-NL" dirty="0"/>
            </a:p>
          </p:txBody>
        </p:sp>
        <p:sp>
          <p:nvSpPr>
            <p:cNvPr id="9" name="Right Arrow 8"/>
            <p:cNvSpPr/>
            <p:nvPr/>
          </p:nvSpPr>
          <p:spPr>
            <a:xfrm>
              <a:off x="1331640" y="1867332"/>
              <a:ext cx="2456950" cy="1390218"/>
            </a:xfrm>
            <a:prstGeom prst="rightArrow">
              <a:avLst>
                <a:gd name="adj1" fmla="val 67500"/>
                <a:gd name="adj2" fmla="val 48359"/>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t>FHIR </a:t>
              </a:r>
              <a:r>
                <a:rPr lang="en-US" dirty="0" smtClean="0"/>
                <a:t>Message</a:t>
              </a:r>
              <a:endParaRPr lang="en-US" dirty="0"/>
            </a:p>
          </p:txBody>
        </p:sp>
        <p:pic>
          <p:nvPicPr>
            <p:cNvPr id="32"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463810" y="2297846"/>
              <a:ext cx="617111" cy="593419"/>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pic>
          <p:nvPicPr>
            <p:cNvPr id="33"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2270870" y="2324715"/>
              <a:ext cx="860970" cy="535770"/>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173729" y="2648526"/>
            <a:ext cx="5894071" cy="3461491"/>
            <a:chOff x="3173728" y="1986394"/>
            <a:chExt cx="5894071" cy="2596119"/>
          </a:xfrm>
        </p:grpSpPr>
        <p:pic>
          <p:nvPicPr>
            <p:cNvPr id="8" name="Picture 7"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471" y="2291280"/>
              <a:ext cx="1790328" cy="1342746"/>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p:cNvSpPr/>
            <p:nvPr/>
          </p:nvSpPr>
          <p:spPr>
            <a:xfrm>
              <a:off x="5220071" y="1986394"/>
              <a:ext cx="2549538" cy="1615534"/>
            </a:xfrm>
            <a:prstGeom prst="rightArrow">
              <a:avLst>
                <a:gd name="adj1" fmla="val 67500"/>
                <a:gd name="adj2" fmla="val 48359"/>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t>FHIR </a:t>
              </a:r>
              <a:r>
                <a:rPr lang="en-US" dirty="0" smtClean="0"/>
                <a:t>Document</a:t>
              </a:r>
              <a:endParaRPr lang="en-US" dirty="0"/>
            </a:p>
          </p:txBody>
        </p:sp>
        <p:pic>
          <p:nvPicPr>
            <p:cNvPr id="35" name="Picture 7" descr="C:\Users\office\AppData\Local\Microsoft\Windows\Temporary Internet Files\Content.IE5\ENHGUKDG\MC9003189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5406895" y="2639933"/>
              <a:ext cx="617111" cy="593419"/>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pic>
          <p:nvPicPr>
            <p:cNvPr id="36" name="Picture 7" descr="C:\Users\office\AppData\Local\Microsoft\Windows\Temporary Internet Files\Content.IE5\ENHGUKDG\MC900318996[1].wmf"/>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6159302" y="2648010"/>
              <a:ext cx="860970" cy="535770"/>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3173728" y="4305514"/>
              <a:ext cx="5083443" cy="276999"/>
            </a:xfrm>
            <a:prstGeom prst="rect">
              <a:avLst/>
            </a:prstGeom>
          </p:spPr>
          <p:txBody>
            <a:bodyPr wrap="none">
              <a:spAutoFit/>
            </a:bodyPr>
            <a:lstStyle/>
            <a:p>
              <a:r>
                <a:rPr lang="en-US" dirty="0" smtClean="0"/>
                <a:t>…Package </a:t>
              </a:r>
              <a:r>
                <a:rPr lang="en-US" dirty="0"/>
                <a:t>it in a discharge summary document</a:t>
              </a:r>
              <a:endParaRPr lang="nl-NL" dirty="0"/>
            </a:p>
          </p:txBody>
        </p:sp>
        <p:sp>
          <p:nvSpPr>
            <p:cNvPr id="37" name="TextBox 36"/>
            <p:cNvSpPr txBox="1"/>
            <p:nvPr/>
          </p:nvSpPr>
          <p:spPr>
            <a:xfrm>
              <a:off x="7236296" y="3500303"/>
              <a:ext cx="1274708" cy="484748"/>
            </a:xfrm>
            <a:prstGeom prst="rect">
              <a:avLst/>
            </a:prstGeom>
            <a:noFill/>
          </p:spPr>
          <p:txBody>
            <a:bodyPr wrap="none" rtlCol="0">
              <a:spAutoFit/>
            </a:bodyPr>
            <a:lstStyle/>
            <a:p>
              <a:r>
                <a:rPr lang="en-US" b="1" dirty="0" smtClean="0"/>
                <a:t>National</a:t>
              </a:r>
            </a:p>
            <a:p>
              <a:r>
                <a:rPr lang="en-US" b="1" dirty="0" smtClean="0"/>
                <a:t>Exchange</a:t>
              </a:r>
              <a:endParaRPr lang="nl-NL" b="1" dirty="0"/>
            </a:p>
          </p:txBody>
        </p:sp>
      </p:grpSp>
      <p:pic>
        <p:nvPicPr>
          <p:cNvPr id="23" name="Picture 7"/>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370" b="96209" l="1624" r="99072"/>
                    </a14:imgEffect>
                  </a14:imgLayer>
                </a14:imgProps>
              </a:ext>
              <a:ext uri="{28A0092B-C50C-407E-A947-70E740481C1C}">
                <a14:useLocalDpi xmlns:a14="http://schemas.microsoft.com/office/drawing/2010/main" val="0"/>
              </a:ext>
            </a:extLst>
          </a:blip>
          <a:srcRect/>
          <a:stretch>
            <a:fillRect/>
          </a:stretch>
        </p:blipFill>
        <p:spPr bwMode="auto">
          <a:xfrm>
            <a:off x="857697" y="5144053"/>
            <a:ext cx="1936254" cy="1264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Down Arrow 20"/>
          <p:cNvSpPr/>
          <p:nvPr/>
        </p:nvSpPr>
        <p:spPr>
          <a:xfrm rot="14554775">
            <a:off x="2503347" y="4676535"/>
            <a:ext cx="1041867" cy="1076892"/>
          </a:xfrm>
          <a:prstGeom prst="downArrow">
            <a:avLst/>
          </a:prstGeom>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en-US" dirty="0" smtClean="0"/>
              <a:t>REST</a:t>
            </a:r>
            <a:endParaRPr lang="nl-NL" dirty="0"/>
          </a:p>
        </p:txBody>
      </p:sp>
    </p:spTree>
    <p:extLst>
      <p:ext uri="{BB962C8B-B14F-4D97-AF65-F5344CB8AC3E}">
        <p14:creationId xmlns:p14="http://schemas.microsoft.com/office/powerpoint/2010/main" val="518846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Document resource</a:t>
            </a:r>
            <a:endParaRPr lang="nl-N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78" y="1438275"/>
            <a:ext cx="8143422"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981200"/>
            <a:ext cx="6096000" cy="228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bwMode="auto">
          <a:xfrm flipH="1" flipV="1">
            <a:off x="4800600" y="3919537"/>
            <a:ext cx="838200" cy="164306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4072164" y="5562600"/>
            <a:ext cx="3801105" cy="369332"/>
          </a:xfrm>
          <a:prstGeom prst="rect">
            <a:avLst/>
          </a:prstGeom>
          <a:noFill/>
        </p:spPr>
        <p:txBody>
          <a:bodyPr wrap="none" rtlCol="0">
            <a:spAutoFit/>
          </a:bodyPr>
          <a:lstStyle/>
          <a:p>
            <a:r>
              <a:rPr lang="en-US" dirty="0" smtClean="0"/>
              <a:t>A single Resource, very often a List</a:t>
            </a:r>
            <a:endParaRPr lang="nl-NL" dirty="0"/>
          </a:p>
        </p:txBody>
      </p:sp>
    </p:spTree>
    <p:extLst>
      <p:ext uri="{BB962C8B-B14F-4D97-AF65-F5344CB8AC3E}">
        <p14:creationId xmlns:p14="http://schemas.microsoft.com/office/powerpoint/2010/main" val="36739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Flowchart: Process 2070"/>
          <p:cNvSpPr/>
          <p:nvPr/>
        </p:nvSpPr>
        <p:spPr>
          <a:xfrm>
            <a:off x="381000" y="381001"/>
            <a:ext cx="8458200" cy="6096000"/>
          </a:xfrm>
          <a:prstGeom prst="flowChartProcess">
            <a:avLst/>
          </a:prstGeom>
          <a:noFill/>
          <a:ln w="41275">
            <a:solidFill>
              <a:srgbClr val="FF0000"/>
            </a:solidFill>
            <a:prstDash val="dash"/>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t"/>
          <a:lstStyle/>
          <a:p>
            <a:r>
              <a:rPr lang="en-US" sz="2800" b="1" dirty="0" smtClean="0">
                <a:solidFill>
                  <a:srgbClr val="FF0000"/>
                </a:solidFill>
              </a:rPr>
              <a:t>FHIR Document</a:t>
            </a:r>
            <a:endParaRPr lang="nl-NL" sz="2800" b="1" dirty="0">
              <a:solidFill>
                <a:srgbClr val="FF0000"/>
              </a:solidFill>
            </a:endParaRPr>
          </a:p>
        </p:txBody>
      </p:sp>
      <p:sp>
        <p:nvSpPr>
          <p:cNvPr id="8" name="Rectangle 7"/>
          <p:cNvSpPr/>
          <p:nvPr/>
        </p:nvSpPr>
        <p:spPr>
          <a:xfrm>
            <a:off x="3163813" y="1407830"/>
            <a:ext cx="1800200" cy="578537"/>
          </a:xfrm>
          <a:prstGeom prst="rect">
            <a:avLst/>
          </a:prstGeom>
          <a:solidFill>
            <a:schemeClr val="accent1">
              <a:lumMod val="10000"/>
            </a:schemeClr>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 Bernard</a:t>
            </a:r>
            <a:br>
              <a:rPr lang="en-US" dirty="0" smtClean="0"/>
            </a:br>
            <a:r>
              <a:rPr lang="en-US" sz="900" dirty="0" smtClean="0"/>
              <a:t>Practitioner</a:t>
            </a:r>
            <a:endParaRPr lang="nl-NL" sz="900" dirty="0"/>
          </a:p>
        </p:txBody>
      </p:sp>
      <p:sp>
        <p:nvSpPr>
          <p:cNvPr id="28" name="Rectangle 27"/>
          <p:cNvSpPr/>
          <p:nvPr/>
        </p:nvSpPr>
        <p:spPr>
          <a:xfrm>
            <a:off x="5256076" y="1721185"/>
            <a:ext cx="1800200" cy="578537"/>
          </a:xfrm>
          <a:prstGeom prst="rect">
            <a:avLst/>
          </a:prstGeom>
          <a:solidFill>
            <a:schemeClr val="bg2">
              <a:lumMod val="75000"/>
            </a:schemeClr>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 Mary</a:t>
            </a:r>
            <a:br>
              <a:rPr lang="en-US" dirty="0" smtClean="0"/>
            </a:br>
            <a:r>
              <a:rPr lang="en-US" sz="900" dirty="0" smtClean="0"/>
              <a:t>Patient</a:t>
            </a:r>
            <a:endParaRPr lang="nl-NL" sz="900" dirty="0"/>
          </a:p>
        </p:txBody>
      </p:sp>
      <p:sp>
        <p:nvSpPr>
          <p:cNvPr id="31" name="Rectangle 30"/>
          <p:cNvSpPr/>
          <p:nvPr/>
        </p:nvSpPr>
        <p:spPr>
          <a:xfrm>
            <a:off x="3761910" y="4962698"/>
            <a:ext cx="1888888" cy="578537"/>
          </a:xfrm>
          <a:prstGeom prst="rect">
            <a:avLst/>
          </a:prstGeom>
          <a:solidFill>
            <a:srgbClr val="00B050"/>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Discharge Meds</a:t>
            </a:r>
            <a:br>
              <a:rPr lang="en-US" dirty="0" smtClean="0"/>
            </a:br>
            <a:r>
              <a:rPr lang="en-US" sz="900" dirty="0" smtClean="0"/>
              <a:t>list</a:t>
            </a:r>
            <a:endParaRPr lang="nl-NL" sz="900" dirty="0"/>
          </a:p>
        </p:txBody>
      </p:sp>
      <p:sp>
        <p:nvSpPr>
          <p:cNvPr id="38" name="Rectangle 37"/>
          <p:cNvSpPr/>
          <p:nvPr/>
        </p:nvSpPr>
        <p:spPr>
          <a:xfrm>
            <a:off x="3576583" y="3808097"/>
            <a:ext cx="1800200" cy="578537"/>
          </a:xfrm>
          <a:prstGeom prst="rect">
            <a:avLst/>
          </a:prstGeom>
          <a:solidFill>
            <a:srgbClr val="00B050"/>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Vital Signs</a:t>
            </a:r>
            <a:br>
              <a:rPr lang="en-US" dirty="0" smtClean="0"/>
            </a:br>
            <a:r>
              <a:rPr lang="en-US" sz="900" dirty="0" smtClean="0"/>
              <a:t>list</a:t>
            </a:r>
            <a:endParaRPr lang="nl-NL" sz="900" dirty="0"/>
          </a:p>
        </p:txBody>
      </p:sp>
      <p:grpSp>
        <p:nvGrpSpPr>
          <p:cNvPr id="3" name="Group 2"/>
          <p:cNvGrpSpPr/>
          <p:nvPr/>
        </p:nvGrpSpPr>
        <p:grpSpPr>
          <a:xfrm>
            <a:off x="6444208" y="3330517"/>
            <a:ext cx="1800200" cy="1250612"/>
            <a:chOff x="6444208" y="2497887"/>
            <a:chExt cx="1800200" cy="937959"/>
          </a:xfrm>
        </p:grpSpPr>
        <p:sp>
          <p:nvSpPr>
            <p:cNvPr id="37" name="Rectangle 36"/>
            <p:cNvSpPr/>
            <p:nvPr/>
          </p:nvSpPr>
          <p:spPr>
            <a:xfrm>
              <a:off x="6444208" y="2497887"/>
              <a:ext cx="1800200" cy="433903"/>
            </a:xfrm>
            <a:prstGeom prst="rect">
              <a:avLst/>
            </a:prstGeom>
            <a:solidFill>
              <a:schemeClr val="bg2">
                <a:lumMod val="25000"/>
              </a:schemeClr>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Pulse</a:t>
              </a:r>
              <a:br>
                <a:rPr lang="en-US" dirty="0" smtClean="0"/>
              </a:br>
              <a:r>
                <a:rPr lang="en-US" sz="900" dirty="0" smtClean="0"/>
                <a:t>Observation</a:t>
              </a:r>
              <a:endParaRPr lang="nl-NL" sz="900" dirty="0"/>
            </a:p>
          </p:txBody>
        </p:sp>
        <p:sp>
          <p:nvSpPr>
            <p:cNvPr id="39" name="Rectangle 38"/>
            <p:cNvSpPr/>
            <p:nvPr/>
          </p:nvSpPr>
          <p:spPr>
            <a:xfrm>
              <a:off x="6444208" y="3001943"/>
              <a:ext cx="1800200" cy="433903"/>
            </a:xfrm>
            <a:prstGeom prst="rect">
              <a:avLst/>
            </a:prstGeom>
            <a:solidFill>
              <a:schemeClr val="bg2">
                <a:lumMod val="25000"/>
              </a:schemeClr>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a:t>
              </a:r>
              <a:br>
                <a:rPr lang="en-US" dirty="0" smtClean="0"/>
              </a:br>
              <a:r>
                <a:rPr lang="en-US" sz="900" dirty="0"/>
                <a:t>O</a:t>
              </a:r>
              <a:r>
                <a:rPr lang="en-US" sz="900" dirty="0" smtClean="0"/>
                <a:t>bservation</a:t>
              </a:r>
              <a:endParaRPr lang="nl-NL" sz="900" dirty="0"/>
            </a:p>
          </p:txBody>
        </p:sp>
      </p:grpSp>
      <p:grpSp>
        <p:nvGrpSpPr>
          <p:cNvPr id="2" name="Group 1"/>
          <p:cNvGrpSpPr/>
          <p:nvPr/>
        </p:nvGrpSpPr>
        <p:grpSpPr>
          <a:xfrm>
            <a:off x="6444208" y="5058709"/>
            <a:ext cx="1800200" cy="1346623"/>
            <a:chOff x="6444208" y="3794031"/>
            <a:chExt cx="1800200" cy="1009967"/>
          </a:xfrm>
        </p:grpSpPr>
        <p:sp>
          <p:nvSpPr>
            <p:cNvPr id="29" name="Rectangle 28"/>
            <p:cNvSpPr/>
            <p:nvPr/>
          </p:nvSpPr>
          <p:spPr>
            <a:xfrm>
              <a:off x="6444208" y="3794031"/>
              <a:ext cx="1800200" cy="433903"/>
            </a:xfrm>
            <a:prstGeom prst="rect">
              <a:avLst/>
            </a:prstGeom>
            <a:solidFill>
              <a:srgbClr val="7030A0"/>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Dyclofenac</a:t>
              </a:r>
              <a:r>
                <a:rPr lang="en-US" dirty="0" smtClean="0"/>
                <a:t/>
              </a:r>
              <a:br>
                <a:rPr lang="en-US" dirty="0" smtClean="0"/>
              </a:br>
              <a:r>
                <a:rPr lang="en-US" sz="900" dirty="0" err="1"/>
                <a:t>M</a:t>
              </a:r>
              <a:r>
                <a:rPr lang="en-US" sz="900" dirty="0" err="1" smtClean="0"/>
                <a:t>edicationPrescription</a:t>
              </a:r>
              <a:endParaRPr lang="nl-NL" sz="900" dirty="0"/>
            </a:p>
          </p:txBody>
        </p:sp>
        <p:sp>
          <p:nvSpPr>
            <p:cNvPr id="40" name="Rectangle 39"/>
            <p:cNvSpPr/>
            <p:nvPr/>
          </p:nvSpPr>
          <p:spPr>
            <a:xfrm>
              <a:off x="6444208" y="4370095"/>
              <a:ext cx="1800200" cy="433903"/>
            </a:xfrm>
            <a:prstGeom prst="rect">
              <a:avLst/>
            </a:prstGeom>
            <a:solidFill>
              <a:srgbClr val="7030A0"/>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Tamsulosin</a:t>
              </a:r>
              <a:r>
                <a:rPr lang="en-US" dirty="0" smtClean="0"/>
                <a:t/>
              </a:r>
              <a:br>
                <a:rPr lang="en-US" dirty="0" smtClean="0"/>
              </a:br>
              <a:r>
                <a:rPr lang="en-US" sz="900" dirty="0" err="1"/>
                <a:t>M</a:t>
              </a:r>
              <a:r>
                <a:rPr lang="en-US" sz="900" dirty="0" err="1" smtClean="0"/>
                <a:t>edicationPrescription</a:t>
              </a:r>
              <a:endParaRPr lang="nl-NL" sz="900" dirty="0"/>
            </a:p>
          </p:txBody>
        </p:sp>
      </p:grpSp>
      <p:sp>
        <p:nvSpPr>
          <p:cNvPr id="41" name="Rectangle 40"/>
          <p:cNvSpPr/>
          <p:nvPr/>
        </p:nvSpPr>
        <p:spPr>
          <a:xfrm>
            <a:off x="4267919" y="2669202"/>
            <a:ext cx="1800200" cy="578537"/>
          </a:xfrm>
          <a:prstGeom prst="rect">
            <a:avLst/>
          </a:prstGeom>
          <a:solidFill>
            <a:srgbClr val="C00000"/>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Kidney Stones</a:t>
            </a:r>
            <a:br>
              <a:rPr lang="en-US" dirty="0" smtClean="0"/>
            </a:br>
            <a:r>
              <a:rPr lang="en-US" sz="900" dirty="0" smtClean="0"/>
              <a:t>Condition</a:t>
            </a:r>
            <a:endParaRPr lang="nl-NL" sz="900" dirty="0"/>
          </a:p>
        </p:txBody>
      </p:sp>
      <p:grpSp>
        <p:nvGrpSpPr>
          <p:cNvPr id="5" name="Group 4"/>
          <p:cNvGrpSpPr/>
          <p:nvPr/>
        </p:nvGrpSpPr>
        <p:grpSpPr>
          <a:xfrm>
            <a:off x="467544" y="1506313"/>
            <a:ext cx="1800200" cy="4704523"/>
            <a:chOff x="467544" y="1129735"/>
            <a:chExt cx="1800200" cy="3528392"/>
          </a:xfrm>
        </p:grpSpPr>
        <p:sp>
          <p:nvSpPr>
            <p:cNvPr id="42" name="Rectangle 41"/>
            <p:cNvSpPr/>
            <p:nvPr/>
          </p:nvSpPr>
          <p:spPr>
            <a:xfrm>
              <a:off x="467544" y="1129735"/>
              <a:ext cx="1800200" cy="3528392"/>
            </a:xfrm>
            <a:prstGeom prst="rect">
              <a:avLst/>
            </a:prstGeom>
            <a:solidFill>
              <a:srgbClr val="002060"/>
            </a:solidFill>
            <a:effectLst>
              <a:glow rad="63500">
                <a:schemeClr val="accent1">
                  <a:satMod val="175000"/>
                  <a:alpha val="40000"/>
                </a:schemeClr>
              </a:glow>
              <a:outerShdw blurRad="50800" dist="50800" dir="5400000" algn="ctr" rotWithShape="0">
                <a:schemeClr val="tx2">
                  <a:lumMod val="95000"/>
                  <a:lumOff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Discharge</a:t>
              </a:r>
            </a:p>
            <a:p>
              <a:pPr algn="ctr"/>
              <a:r>
                <a:rPr lang="en-US" dirty="0" smtClean="0"/>
                <a:t>Summary</a:t>
              </a:r>
              <a:br>
                <a:rPr lang="en-US" dirty="0" smtClean="0"/>
              </a:br>
              <a:r>
                <a:rPr lang="en-US" sz="900" dirty="0" smtClean="0"/>
                <a:t>Composition</a:t>
              </a:r>
              <a:endParaRPr lang="nl-NL" sz="900" dirty="0"/>
            </a:p>
          </p:txBody>
        </p:sp>
        <p:sp>
          <p:nvSpPr>
            <p:cNvPr id="12" name="Flowchart: Process 11"/>
            <p:cNvSpPr/>
            <p:nvPr/>
          </p:nvSpPr>
          <p:spPr>
            <a:xfrm>
              <a:off x="467544" y="2281863"/>
              <a:ext cx="1800200" cy="544511"/>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Chief Complaint</a:t>
              </a:r>
              <a:br>
                <a:rPr lang="en-US" dirty="0" smtClean="0"/>
              </a:br>
              <a:r>
                <a:rPr lang="en-US" sz="900" dirty="0" smtClean="0"/>
                <a:t>section</a:t>
              </a:r>
              <a:endParaRPr lang="nl-NL" sz="900" dirty="0"/>
            </a:p>
          </p:txBody>
        </p:sp>
        <p:sp>
          <p:nvSpPr>
            <p:cNvPr id="43" name="Flowchart: Process 42"/>
            <p:cNvSpPr/>
            <p:nvPr/>
          </p:nvSpPr>
          <p:spPr>
            <a:xfrm>
              <a:off x="467544" y="3001943"/>
              <a:ext cx="1800200" cy="546221"/>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a:t>
              </a:r>
              <a:br>
                <a:rPr lang="en-US" dirty="0" smtClean="0"/>
              </a:br>
              <a:r>
                <a:rPr lang="en-US" sz="900" dirty="0" smtClean="0"/>
                <a:t>section</a:t>
              </a:r>
              <a:endParaRPr lang="nl-NL" sz="900" dirty="0"/>
            </a:p>
          </p:txBody>
        </p:sp>
        <p:sp>
          <p:nvSpPr>
            <p:cNvPr id="45" name="Flowchart: Process 44"/>
            <p:cNvSpPr/>
            <p:nvPr/>
          </p:nvSpPr>
          <p:spPr>
            <a:xfrm>
              <a:off x="467544" y="3722022"/>
              <a:ext cx="1800200" cy="574209"/>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Medications</a:t>
              </a:r>
              <a:br>
                <a:rPr lang="en-US" dirty="0" smtClean="0"/>
              </a:br>
              <a:r>
                <a:rPr lang="en-US" sz="900" dirty="0" smtClean="0"/>
                <a:t>section</a:t>
              </a:r>
              <a:endParaRPr lang="nl-NL" sz="900" dirty="0"/>
            </a:p>
          </p:txBody>
        </p:sp>
      </p:grpSp>
      <p:cxnSp>
        <p:nvCxnSpPr>
          <p:cNvPr id="46" name="Straight Arrow Connector 45"/>
          <p:cNvCxnSpPr>
            <a:endCxn id="8" idx="1"/>
          </p:cNvCxnSpPr>
          <p:nvPr/>
        </p:nvCxnSpPr>
        <p:spPr>
          <a:xfrm flipV="1">
            <a:off x="2267745" y="1697099"/>
            <a:ext cx="896069" cy="55803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rot="21273572">
            <a:off x="2491508" y="2515846"/>
            <a:ext cx="1344611" cy="369332"/>
          </a:xfrm>
          <a:prstGeom prst="rect">
            <a:avLst/>
          </a:prstGeom>
          <a:noFill/>
        </p:spPr>
        <p:txBody>
          <a:bodyPr wrap="square" rtlCol="0">
            <a:spAutoFit/>
          </a:bodyPr>
          <a:lstStyle/>
          <a:p>
            <a:r>
              <a:rPr lang="en-US" dirty="0" smtClean="0"/>
              <a:t>subject</a:t>
            </a:r>
            <a:endParaRPr lang="nl-NL" dirty="0"/>
          </a:p>
        </p:txBody>
      </p:sp>
      <p:sp>
        <p:nvSpPr>
          <p:cNvPr id="48" name="TextBox 47"/>
          <p:cNvSpPr txBox="1"/>
          <p:nvPr/>
        </p:nvSpPr>
        <p:spPr>
          <a:xfrm rot="20198530">
            <a:off x="2213855" y="1903091"/>
            <a:ext cx="1344611" cy="369332"/>
          </a:xfrm>
          <a:prstGeom prst="rect">
            <a:avLst/>
          </a:prstGeom>
          <a:noFill/>
        </p:spPr>
        <p:txBody>
          <a:bodyPr wrap="square" rtlCol="0">
            <a:spAutoFit/>
          </a:bodyPr>
          <a:lstStyle/>
          <a:p>
            <a:r>
              <a:rPr lang="en-US" dirty="0" smtClean="0"/>
              <a:t>author</a:t>
            </a:r>
            <a:endParaRPr lang="nl-NL" dirty="0"/>
          </a:p>
        </p:txBody>
      </p:sp>
      <p:cxnSp>
        <p:nvCxnSpPr>
          <p:cNvPr id="50" name="Straight Arrow Connector 49"/>
          <p:cNvCxnSpPr>
            <a:endCxn id="28" idx="1"/>
          </p:cNvCxnSpPr>
          <p:nvPr/>
        </p:nvCxnSpPr>
        <p:spPr>
          <a:xfrm flipV="1">
            <a:off x="2267744" y="2010454"/>
            <a:ext cx="2988332" cy="6587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p:cNvCxnSpPr>
            <a:endCxn id="41" idx="1"/>
          </p:cNvCxnSpPr>
          <p:nvPr/>
        </p:nvCxnSpPr>
        <p:spPr>
          <a:xfrm flipV="1">
            <a:off x="2267745" y="2958471"/>
            <a:ext cx="2000175" cy="4470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rot="21083512">
            <a:off x="2595527" y="3244955"/>
            <a:ext cx="1344611" cy="369332"/>
          </a:xfrm>
          <a:prstGeom prst="rect">
            <a:avLst/>
          </a:prstGeom>
          <a:noFill/>
        </p:spPr>
        <p:txBody>
          <a:bodyPr wrap="square" rtlCol="0">
            <a:spAutoFit/>
          </a:bodyPr>
          <a:lstStyle/>
          <a:p>
            <a:r>
              <a:rPr lang="en-US" dirty="0" smtClean="0"/>
              <a:t>content</a:t>
            </a:r>
            <a:endParaRPr lang="nl-NL" dirty="0"/>
          </a:p>
        </p:txBody>
      </p:sp>
      <p:cxnSp>
        <p:nvCxnSpPr>
          <p:cNvPr id="56" name="Straight Arrow Connector 55"/>
          <p:cNvCxnSpPr>
            <a:stCxn id="43" idx="3"/>
            <a:endCxn id="38" idx="1"/>
          </p:cNvCxnSpPr>
          <p:nvPr/>
        </p:nvCxnSpPr>
        <p:spPr>
          <a:xfrm flipV="1">
            <a:off x="2267745" y="4097366"/>
            <a:ext cx="1308839" cy="2693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rot="21077271">
            <a:off x="2575992" y="4206850"/>
            <a:ext cx="1344611" cy="369332"/>
          </a:xfrm>
          <a:prstGeom prst="rect">
            <a:avLst/>
          </a:prstGeom>
          <a:noFill/>
        </p:spPr>
        <p:txBody>
          <a:bodyPr wrap="square" rtlCol="0">
            <a:spAutoFit/>
          </a:bodyPr>
          <a:lstStyle/>
          <a:p>
            <a:r>
              <a:rPr lang="en-US" dirty="0" smtClean="0"/>
              <a:t>content</a:t>
            </a:r>
            <a:endParaRPr lang="nl-NL" dirty="0"/>
          </a:p>
        </p:txBody>
      </p:sp>
      <p:cxnSp>
        <p:nvCxnSpPr>
          <p:cNvPr id="60" name="Straight Arrow Connector 59"/>
          <p:cNvCxnSpPr>
            <a:endCxn id="31" idx="1"/>
          </p:cNvCxnSpPr>
          <p:nvPr/>
        </p:nvCxnSpPr>
        <p:spPr>
          <a:xfrm flipV="1">
            <a:off x="2267744" y="5251967"/>
            <a:ext cx="1494166" cy="15709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rot="21331680">
            <a:off x="2466698" y="5285419"/>
            <a:ext cx="1344611" cy="369332"/>
          </a:xfrm>
          <a:prstGeom prst="rect">
            <a:avLst/>
          </a:prstGeom>
          <a:noFill/>
        </p:spPr>
        <p:txBody>
          <a:bodyPr wrap="square" rtlCol="0">
            <a:spAutoFit/>
          </a:bodyPr>
          <a:lstStyle/>
          <a:p>
            <a:r>
              <a:rPr lang="en-US" dirty="0" smtClean="0"/>
              <a:t>content</a:t>
            </a:r>
            <a:endParaRPr lang="nl-NL" dirty="0"/>
          </a:p>
        </p:txBody>
      </p:sp>
      <p:cxnSp>
        <p:nvCxnSpPr>
          <p:cNvPr id="62" name="Straight Arrow Connector 61"/>
          <p:cNvCxnSpPr>
            <a:stCxn id="38" idx="3"/>
            <a:endCxn id="37" idx="1"/>
          </p:cNvCxnSpPr>
          <p:nvPr/>
        </p:nvCxnSpPr>
        <p:spPr>
          <a:xfrm flipV="1">
            <a:off x="5376783" y="3619786"/>
            <a:ext cx="1067425" cy="4775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3" name="TextBox 62"/>
          <p:cNvSpPr txBox="1"/>
          <p:nvPr/>
        </p:nvSpPr>
        <p:spPr>
          <a:xfrm>
            <a:off x="5843911" y="3810569"/>
            <a:ext cx="1344611" cy="369332"/>
          </a:xfrm>
          <a:prstGeom prst="rect">
            <a:avLst/>
          </a:prstGeom>
          <a:noFill/>
        </p:spPr>
        <p:txBody>
          <a:bodyPr wrap="square" rtlCol="0">
            <a:spAutoFit/>
          </a:bodyPr>
          <a:lstStyle/>
          <a:p>
            <a:r>
              <a:rPr lang="en-US" dirty="0" smtClean="0"/>
              <a:t>entry</a:t>
            </a:r>
            <a:endParaRPr lang="nl-NL" dirty="0"/>
          </a:p>
        </p:txBody>
      </p:sp>
      <p:cxnSp>
        <p:nvCxnSpPr>
          <p:cNvPr id="66" name="Straight Arrow Connector 65"/>
          <p:cNvCxnSpPr>
            <a:stCxn id="38" idx="3"/>
            <a:endCxn id="39" idx="1"/>
          </p:cNvCxnSpPr>
          <p:nvPr/>
        </p:nvCxnSpPr>
        <p:spPr>
          <a:xfrm>
            <a:off x="5376783" y="4097366"/>
            <a:ext cx="1067425" cy="1944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0" name="Straight Arrow Connector 69"/>
          <p:cNvCxnSpPr>
            <a:stCxn id="31" idx="3"/>
            <a:endCxn id="29" idx="1"/>
          </p:cNvCxnSpPr>
          <p:nvPr/>
        </p:nvCxnSpPr>
        <p:spPr>
          <a:xfrm>
            <a:off x="5650798" y="5251967"/>
            <a:ext cx="793410" cy="960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31" idx="3"/>
            <a:endCxn id="40" idx="1"/>
          </p:cNvCxnSpPr>
          <p:nvPr/>
        </p:nvCxnSpPr>
        <p:spPr>
          <a:xfrm>
            <a:off x="5650798" y="5251967"/>
            <a:ext cx="793410" cy="8640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8" name="TextBox 77"/>
          <p:cNvSpPr txBox="1"/>
          <p:nvPr/>
        </p:nvSpPr>
        <p:spPr>
          <a:xfrm>
            <a:off x="5868145" y="5334351"/>
            <a:ext cx="1344611" cy="369332"/>
          </a:xfrm>
          <a:prstGeom prst="rect">
            <a:avLst/>
          </a:prstGeom>
          <a:noFill/>
        </p:spPr>
        <p:txBody>
          <a:bodyPr wrap="square" rtlCol="0">
            <a:spAutoFit/>
          </a:bodyPr>
          <a:lstStyle/>
          <a:p>
            <a:r>
              <a:rPr lang="en-US" dirty="0" smtClean="0"/>
              <a:t>entry</a:t>
            </a:r>
            <a:endParaRPr lang="nl-NL" dirty="0"/>
          </a:p>
        </p:txBody>
      </p:sp>
    </p:spTree>
    <p:extLst>
      <p:ext uri="{BB962C8B-B14F-4D97-AF65-F5344CB8AC3E}">
        <p14:creationId xmlns:p14="http://schemas.microsoft.com/office/powerpoint/2010/main" val="2592107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par>
                                <p:cTn id="16" presetID="10"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10" presetClass="entr" presetSubtype="0" fill="hold"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500"/>
                                        <p:tgtEl>
                                          <p:spTgt spid="47"/>
                                        </p:tgtEl>
                                      </p:cBhvr>
                                    </p:animEffect>
                                  </p:childTnLst>
                                </p:cTn>
                              </p:par>
                              <p:par>
                                <p:cTn id="88" presetID="10" presetClass="entr" presetSubtype="0"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071"/>
                                        </p:tgtEl>
                                        <p:attrNameLst>
                                          <p:attrName>style.visibility</p:attrName>
                                        </p:attrNameLst>
                                      </p:cBhvr>
                                      <p:to>
                                        <p:strVal val="visible"/>
                                      </p:to>
                                    </p:set>
                                    <p:animEffect transition="in" filter="fade">
                                      <p:cBhvr>
                                        <p:cTn id="95" dur="5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p:bldP spid="8" grpId="0" animBg="1"/>
      <p:bldP spid="28" grpId="0" animBg="1"/>
      <p:bldP spid="31" grpId="0" animBg="1"/>
      <p:bldP spid="38" grpId="0" animBg="1"/>
      <p:bldP spid="41" grpId="0" animBg="1"/>
      <p:bldP spid="47" grpId="0"/>
      <p:bldP spid="48" grpId="0"/>
      <p:bldP spid="55" grpId="0"/>
      <p:bldP spid="57" grpId="0"/>
      <p:bldP spid="61" grpId="0"/>
      <p:bldP spid="63" grpId="0"/>
      <p:bldP spid="7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know more?</a:t>
            </a:r>
            <a:endParaRPr lang="en-US" dirty="0"/>
          </a:p>
        </p:txBody>
      </p:sp>
      <p:sp>
        <p:nvSpPr>
          <p:cNvPr id="3" name="Content Placeholder 2"/>
          <p:cNvSpPr>
            <a:spLocks noGrp="1"/>
          </p:cNvSpPr>
          <p:nvPr>
            <p:ph idx="1"/>
          </p:nvPr>
        </p:nvSpPr>
        <p:spPr/>
        <p:txBody>
          <a:bodyPr/>
          <a:lstStyle/>
          <a:p>
            <a:pPr marL="0" indent="0">
              <a:buNone/>
            </a:pPr>
            <a:r>
              <a:rPr lang="en-US" sz="3600" b="1" dirty="0" smtClean="0"/>
              <a:t>FHIR Documents</a:t>
            </a:r>
          </a:p>
          <a:p>
            <a:pPr marL="0" indent="0">
              <a:buNone/>
            </a:pPr>
            <a:r>
              <a:rPr lang="en-US" sz="2800" dirty="0" smtClean="0"/>
              <a:t>By Lloyd</a:t>
            </a:r>
          </a:p>
          <a:p>
            <a:pPr marL="0" indent="0">
              <a:buNone/>
            </a:pPr>
            <a:r>
              <a:rPr lang="en-US" sz="2800" dirty="0" smtClean="0"/>
              <a:t>Tuesday Q3 (13:45-15:15)</a:t>
            </a:r>
            <a:endParaRPr lang="en-US" sz="2800" dirty="0"/>
          </a:p>
          <a:p>
            <a:pPr marL="0" indent="0">
              <a:buNone/>
            </a:pPr>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1541087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Binary </a:t>
            </a:r>
            <a:r>
              <a:rPr lang="en-US" dirty="0"/>
              <a:t>E</a:t>
            </a:r>
            <a:r>
              <a:rPr lang="en-US" dirty="0" smtClean="0"/>
              <a:t>ndpoint</a:t>
            </a:r>
            <a:endParaRPr lang="nl-NL" dirty="0"/>
          </a:p>
        </p:txBody>
      </p:sp>
      <p:sp>
        <p:nvSpPr>
          <p:cNvPr id="3" name="Content Placeholder 2"/>
          <p:cNvSpPr>
            <a:spLocks noGrp="1"/>
          </p:cNvSpPr>
          <p:nvPr>
            <p:ph idx="1"/>
          </p:nvPr>
        </p:nvSpPr>
        <p:spPr/>
        <p:txBody>
          <a:bodyPr/>
          <a:lstStyle/>
          <a:p>
            <a:pPr marL="0" indent="0">
              <a:buNone/>
            </a:pPr>
            <a:r>
              <a:rPr lang="en-US" dirty="0" smtClean="0">
                <a:hlinkClick r:id="rId2"/>
              </a:rPr>
              <a:t>http://server.org/fhir/Binary/</a:t>
            </a:r>
            <a:endParaRPr lang="en-US" dirty="0" smtClean="0"/>
          </a:p>
          <a:p>
            <a:r>
              <a:rPr lang="en-US" dirty="0" smtClean="0"/>
              <a:t>Accepts </a:t>
            </a:r>
            <a:r>
              <a:rPr lang="en-US" dirty="0"/>
              <a:t>any kind of </a:t>
            </a:r>
            <a:r>
              <a:rPr lang="en-US" dirty="0" smtClean="0"/>
              <a:t>content </a:t>
            </a:r>
          </a:p>
          <a:p>
            <a:r>
              <a:rPr lang="en-US" dirty="0" smtClean="0"/>
              <a:t>Stores </a:t>
            </a:r>
            <a:r>
              <a:rPr lang="en-US" dirty="0"/>
              <a:t>the content as is, along with the content type provided by the HTTP headers</a:t>
            </a:r>
            <a:r>
              <a:rPr lang="en-US" dirty="0" smtClean="0"/>
              <a:t>.</a:t>
            </a:r>
          </a:p>
          <a:p>
            <a:r>
              <a:rPr lang="en-US" dirty="0" smtClean="0"/>
              <a:t>Acts just like the normal Resource endpoints (but there is no search)</a:t>
            </a:r>
          </a:p>
          <a:p>
            <a:pPr lvl="1"/>
            <a:endParaRPr lang="en-US" dirty="0" smtClean="0"/>
          </a:p>
        </p:txBody>
      </p:sp>
    </p:spTree>
    <p:extLst>
      <p:ext uri="{BB962C8B-B14F-4D97-AF65-F5344CB8AC3E}">
        <p14:creationId xmlns:p14="http://schemas.microsoft.com/office/powerpoint/2010/main" val="116560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801" y="1634648"/>
            <a:ext cx="8534398" cy="4512911"/>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a:xfrm>
            <a:off x="323528" y="332657"/>
            <a:ext cx="7167884" cy="1180142"/>
          </a:xfrm>
        </p:spPr>
        <p:txBody>
          <a:bodyPr/>
          <a:lstStyle/>
          <a:p>
            <a:r>
              <a:rPr lang="en-US" dirty="0" smtClean="0"/>
              <a:t>Composition of a Resource</a:t>
            </a:r>
            <a:endParaRPr lang="en-US" dirty="0"/>
          </a:p>
        </p:txBody>
      </p:sp>
      <p:sp>
        <p:nvSpPr>
          <p:cNvPr id="6" name="Rounded Rectangle 5"/>
          <p:cNvSpPr/>
          <p:nvPr/>
        </p:nvSpPr>
        <p:spPr bwMode="auto">
          <a:xfrm>
            <a:off x="3883522" y="3781455"/>
            <a:ext cx="4879478" cy="2238345"/>
          </a:xfrm>
          <a:prstGeom prst="roundRect">
            <a:avLst/>
          </a:prstGeom>
          <a:solidFill>
            <a:srgbClr val="FFFFFF">
              <a:alpha val="6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175352"/>
            <a:ext cx="172402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Straight Arrow Connector 21"/>
          <p:cNvCxnSpPr/>
          <p:nvPr/>
        </p:nvCxnSpPr>
        <p:spPr bwMode="auto">
          <a:xfrm flipH="1">
            <a:off x="2697869" y="4932589"/>
            <a:ext cx="1340731" cy="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bwMode="auto">
          <a:xfrm flipH="1">
            <a:off x="3048000" y="1885890"/>
            <a:ext cx="1671044" cy="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4719044" y="1657290"/>
            <a:ext cx="1826141" cy="400110"/>
          </a:xfrm>
          <a:prstGeom prst="rect">
            <a:avLst/>
          </a:prstGeom>
          <a:noFill/>
        </p:spPr>
        <p:txBody>
          <a:bodyPr wrap="none" rtlCol="0">
            <a:spAutoFit/>
          </a:bodyPr>
          <a:lstStyle/>
          <a:p>
            <a:r>
              <a:rPr lang="en-US" b="1" dirty="0" smtClean="0"/>
              <a:t>Resource Root</a:t>
            </a:r>
            <a:endParaRPr lang="nl-NL" sz="2000" b="1" dirty="0"/>
          </a:p>
        </p:txBody>
      </p:sp>
      <p:cxnSp>
        <p:nvCxnSpPr>
          <p:cNvPr id="11" name="Straight Arrow Connector 10"/>
          <p:cNvCxnSpPr/>
          <p:nvPr/>
        </p:nvCxnSpPr>
        <p:spPr bwMode="auto">
          <a:xfrm flipH="1">
            <a:off x="2433045" y="3581400"/>
            <a:ext cx="1938930" cy="60960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4371975" y="3381345"/>
            <a:ext cx="2659702" cy="400110"/>
          </a:xfrm>
          <a:prstGeom prst="rect">
            <a:avLst/>
          </a:prstGeom>
          <a:noFill/>
        </p:spPr>
        <p:txBody>
          <a:bodyPr wrap="none" rtlCol="0">
            <a:spAutoFit/>
          </a:bodyPr>
          <a:lstStyle/>
          <a:p>
            <a:r>
              <a:rPr lang="en-US" b="1" dirty="0" smtClean="0"/>
              <a:t>Resource Component</a:t>
            </a:r>
            <a:endParaRPr lang="nl-NL" sz="2000" b="1" dirty="0"/>
          </a:p>
        </p:txBody>
      </p:sp>
      <p:sp>
        <p:nvSpPr>
          <p:cNvPr id="16" name="TextBox 15"/>
          <p:cNvSpPr txBox="1"/>
          <p:nvPr/>
        </p:nvSpPr>
        <p:spPr>
          <a:xfrm>
            <a:off x="4134283" y="4470924"/>
            <a:ext cx="2667000" cy="923330"/>
          </a:xfrm>
          <a:prstGeom prst="rect">
            <a:avLst/>
          </a:prstGeom>
          <a:noFill/>
        </p:spPr>
        <p:txBody>
          <a:bodyPr wrap="square" rtlCol="0">
            <a:spAutoFit/>
          </a:bodyPr>
          <a:lstStyle/>
          <a:p>
            <a:r>
              <a:rPr lang="en-US" b="1" dirty="0" smtClean="0"/>
              <a:t>Simple &amp; Complex elements (may be repeating)</a:t>
            </a:r>
          </a:p>
        </p:txBody>
      </p:sp>
    </p:spTree>
    <p:extLst>
      <p:ext uri="{BB962C8B-B14F-4D97-AF65-F5344CB8AC3E}">
        <p14:creationId xmlns:p14="http://schemas.microsoft.com/office/powerpoint/2010/main" val="138745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for Attachments</a:t>
            </a:r>
            <a:endParaRPr lang="nl-NL" dirty="0"/>
          </a:p>
        </p:txBody>
      </p:sp>
      <p:sp>
        <p:nvSpPr>
          <p:cNvPr id="6" name="Can 5"/>
          <p:cNvSpPr/>
          <p:nvPr/>
        </p:nvSpPr>
        <p:spPr bwMode="auto">
          <a:xfrm>
            <a:off x="6172200" y="3200400"/>
            <a:ext cx="2438400" cy="2209800"/>
          </a:xfrm>
          <a:prstGeom prst="can">
            <a:avLst/>
          </a:prstGeom>
          <a:ln>
            <a:headEnd type="none" w="med" len="med"/>
            <a:tailEnd type="none" w="med" len="med"/>
          </a:ln>
          <a:extLst/>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/Binary/23344</a:t>
            </a:r>
            <a:endParaRPr kumimoji="0" lang="nl-NL" sz="1800" b="1" i="0" u="none" strike="noStrike" cap="none" normalizeH="0" baseline="0" dirty="0" smtClean="0">
              <a:ln>
                <a:noFill/>
              </a:ln>
              <a:solidFill>
                <a:schemeClr val="bg1"/>
              </a:solidFill>
              <a:effectLst/>
              <a:latin typeface="Arial"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50409"/>
            <a:ext cx="5030102" cy="4245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bwMode="auto">
          <a:xfrm flipV="1">
            <a:off x="2362200" y="4572000"/>
            <a:ext cx="3733800" cy="1143000"/>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840449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Profiles and validation</a:t>
            </a:r>
            <a:endParaRPr lang="en-US" dirty="0"/>
          </a:p>
        </p:txBody>
      </p:sp>
      <p:sp>
        <p:nvSpPr>
          <p:cNvPr id="2051" name="Rectangle 3"/>
          <p:cNvSpPr>
            <a:spLocks noGrp="1" noChangeArrowheads="1"/>
          </p:cNvSpPr>
          <p:nvPr>
            <p:ph type="body" idx="1"/>
          </p:nvPr>
        </p:nvSpPr>
        <p:spPr>
          <a:xfrm>
            <a:off x="722313" y="2895600"/>
            <a:ext cx="7772400" cy="1500187"/>
          </a:xfrm>
        </p:spPr>
        <p:txBody>
          <a:bodyPr/>
          <a:lstStyle/>
          <a:p>
            <a:r>
              <a:rPr lang="en-US" dirty="0" smtClean="0"/>
              <a:t>Short introduction to</a:t>
            </a:r>
            <a:endParaRPr lang="en-US" dirty="0"/>
          </a:p>
        </p:txBody>
      </p:sp>
    </p:spTree>
    <p:extLst>
      <p:ext uri="{BB962C8B-B14F-4D97-AF65-F5344CB8AC3E}">
        <p14:creationId xmlns:p14="http://schemas.microsoft.com/office/powerpoint/2010/main" val="27308166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Profiles</a:t>
            </a:r>
            <a:endParaRPr lang="nl-NL" dirty="0"/>
          </a:p>
        </p:txBody>
      </p:sp>
      <p:sp>
        <p:nvSpPr>
          <p:cNvPr id="3" name="Content Placeholder 2"/>
          <p:cNvSpPr>
            <a:spLocks noGrp="1"/>
          </p:cNvSpPr>
          <p:nvPr>
            <p:ph idx="1"/>
          </p:nvPr>
        </p:nvSpPr>
        <p:spPr/>
        <p:txBody>
          <a:bodyPr/>
          <a:lstStyle/>
          <a:p>
            <a:r>
              <a:rPr lang="en-US" dirty="0" smtClean="0"/>
              <a:t>Many </a:t>
            </a:r>
            <a:r>
              <a:rPr lang="en-US" dirty="0"/>
              <a:t>different contexts in </a:t>
            </a:r>
            <a:r>
              <a:rPr lang="en-US" dirty="0" smtClean="0"/>
              <a:t>healthcare, but a single set of Resources</a:t>
            </a:r>
          </a:p>
          <a:p>
            <a:r>
              <a:rPr lang="en-US" dirty="0" smtClean="0"/>
              <a:t>Need </a:t>
            </a:r>
            <a:r>
              <a:rPr lang="en-US" dirty="0"/>
              <a:t>to be able to describe restrictions </a:t>
            </a:r>
            <a:r>
              <a:rPr lang="en-US" dirty="0" smtClean="0"/>
              <a:t>based on use and context</a:t>
            </a:r>
          </a:p>
          <a:p>
            <a:r>
              <a:rPr lang="en-US" dirty="0" smtClean="0"/>
              <a:t>Allow </a:t>
            </a:r>
            <a:r>
              <a:rPr lang="en-US" dirty="0"/>
              <a:t>for these usage statements </a:t>
            </a:r>
            <a:r>
              <a:rPr lang="en-US" dirty="0" smtClean="0"/>
              <a:t>to:</a:t>
            </a:r>
          </a:p>
          <a:p>
            <a:pPr lvl="1"/>
            <a:r>
              <a:rPr lang="en-US" sz="2400" dirty="0" smtClean="0"/>
              <a:t>Authored in a structured manner</a:t>
            </a:r>
          </a:p>
          <a:p>
            <a:pPr lvl="1"/>
            <a:r>
              <a:rPr lang="en-US" sz="2400" dirty="0" smtClean="0"/>
              <a:t>Published in a repository</a:t>
            </a:r>
          </a:p>
          <a:p>
            <a:pPr lvl="1"/>
            <a:r>
              <a:rPr lang="en-US" sz="2400" dirty="0" smtClean="0"/>
              <a:t>Used </a:t>
            </a:r>
            <a:r>
              <a:rPr lang="en-US" sz="2400" dirty="0"/>
              <a:t>as the basis for </a:t>
            </a:r>
            <a:r>
              <a:rPr lang="en-US" sz="2400" dirty="0" smtClean="0"/>
              <a:t>validation, code</a:t>
            </a:r>
            <a:r>
              <a:rPr lang="en-US" sz="2400" dirty="0"/>
              <a:t>, report and UI generation.</a:t>
            </a:r>
          </a:p>
          <a:p>
            <a:endParaRPr lang="nl-NL" dirty="0"/>
          </a:p>
        </p:txBody>
      </p:sp>
    </p:spTree>
    <p:extLst>
      <p:ext uri="{BB962C8B-B14F-4D97-AF65-F5344CB8AC3E}">
        <p14:creationId xmlns:p14="http://schemas.microsoft.com/office/powerpoint/2010/main" val="24019349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Constraining </a:t>
            </a:r>
            <a:r>
              <a:rPr lang="en-US" dirty="0" smtClean="0"/>
              <a:t>cardinality</a:t>
            </a:r>
            <a:endParaRPr lang="nl-NL"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6600"/>
          <a:stretch/>
        </p:blipFill>
        <p:spPr bwMode="auto">
          <a:xfrm>
            <a:off x="381001" y="1711327"/>
            <a:ext cx="6351241" cy="2198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418446" y="2032873"/>
            <a:ext cx="340202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Limit cardinality to 1..2</a:t>
            </a:r>
          </a:p>
          <a:p>
            <a:r>
              <a:rPr lang="en-US" dirty="0" smtClean="0"/>
              <a:t>(e.g. to at maximum your organizations’ identifier + the national one)</a:t>
            </a:r>
          </a:p>
        </p:txBody>
      </p:sp>
      <p:cxnSp>
        <p:nvCxnSpPr>
          <p:cNvPr id="7" name="Straight Arrow Connector 6"/>
          <p:cNvCxnSpPr/>
          <p:nvPr/>
        </p:nvCxnSpPr>
        <p:spPr bwMode="auto">
          <a:xfrm flipH="1">
            <a:off x="3890323" y="2458126"/>
            <a:ext cx="1528124" cy="353215"/>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flipV="1">
            <a:off x="2879814" y="3645025"/>
            <a:ext cx="892483" cy="71078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3772297" y="3338360"/>
            <a:ext cx="1140189" cy="44931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3275856" y="2711420"/>
            <a:ext cx="1080120" cy="369332"/>
          </a:xfrm>
          <a:prstGeom prst="rect">
            <a:avLst/>
          </a:prstGeom>
          <a:noFill/>
        </p:spPr>
        <p:txBody>
          <a:bodyPr wrap="square" rtlCol="0">
            <a:spAutoFit/>
          </a:bodyPr>
          <a:lstStyle/>
          <a:p>
            <a:r>
              <a:rPr lang="en-US" b="1" dirty="0" smtClean="0"/>
              <a:t>1..2</a:t>
            </a:r>
            <a:endParaRPr lang="nl-NL" b="1" dirty="0"/>
          </a:p>
        </p:txBody>
      </p:sp>
      <p:cxnSp>
        <p:nvCxnSpPr>
          <p:cNvPr id="15" name="Straight Connector 14"/>
          <p:cNvCxnSpPr/>
          <p:nvPr/>
        </p:nvCxnSpPr>
        <p:spPr bwMode="auto">
          <a:xfrm flipH="1">
            <a:off x="2627784" y="2811340"/>
            <a:ext cx="432048" cy="103565"/>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bwMode="auto">
          <a:xfrm>
            <a:off x="2627784" y="2804085"/>
            <a:ext cx="360040" cy="192867"/>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a:off x="3275856" y="3080752"/>
            <a:ext cx="1080120" cy="369332"/>
          </a:xfrm>
          <a:prstGeom prst="rect">
            <a:avLst/>
          </a:prstGeom>
          <a:noFill/>
        </p:spPr>
        <p:txBody>
          <a:bodyPr wrap="square" rtlCol="0">
            <a:spAutoFit/>
          </a:bodyPr>
          <a:lstStyle/>
          <a:p>
            <a:r>
              <a:rPr lang="en-US" b="1" dirty="0" smtClean="0"/>
              <a:t>1..1</a:t>
            </a:r>
            <a:endParaRPr lang="nl-NL" b="1" dirty="0"/>
          </a:p>
        </p:txBody>
      </p:sp>
      <p:sp>
        <p:nvSpPr>
          <p:cNvPr id="23" name="TextBox 22"/>
          <p:cNvSpPr txBox="1"/>
          <p:nvPr/>
        </p:nvSpPr>
        <p:spPr>
          <a:xfrm>
            <a:off x="4978415" y="3787676"/>
            <a:ext cx="3917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Limit names to just 1 (instead of 0..*)</a:t>
            </a:r>
          </a:p>
        </p:txBody>
      </p:sp>
      <p:cxnSp>
        <p:nvCxnSpPr>
          <p:cNvPr id="25" name="Straight Connector 24"/>
          <p:cNvCxnSpPr/>
          <p:nvPr/>
        </p:nvCxnSpPr>
        <p:spPr bwMode="auto">
          <a:xfrm flipH="1">
            <a:off x="2627784" y="3181420"/>
            <a:ext cx="432048" cy="103565"/>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bwMode="auto">
          <a:xfrm>
            <a:off x="2699792" y="3164125"/>
            <a:ext cx="360040" cy="192867"/>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29" name="Straight Connector 28"/>
          <p:cNvCxnSpPr/>
          <p:nvPr/>
        </p:nvCxnSpPr>
        <p:spPr bwMode="auto">
          <a:xfrm>
            <a:off x="539552" y="3645024"/>
            <a:ext cx="2268252"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3059832" y="4355812"/>
            <a:ext cx="34563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Forbid any telecom elements</a:t>
            </a:r>
          </a:p>
        </p:txBody>
      </p:sp>
      <p:sp>
        <p:nvSpPr>
          <p:cNvPr id="34" name="TextBox 33"/>
          <p:cNvSpPr txBox="1"/>
          <p:nvPr/>
        </p:nvSpPr>
        <p:spPr>
          <a:xfrm>
            <a:off x="3275856" y="3429000"/>
            <a:ext cx="1080120" cy="369332"/>
          </a:xfrm>
          <a:prstGeom prst="rect">
            <a:avLst/>
          </a:prstGeom>
          <a:noFill/>
        </p:spPr>
        <p:txBody>
          <a:bodyPr wrap="square" rtlCol="0">
            <a:spAutoFit/>
          </a:bodyPr>
          <a:lstStyle/>
          <a:p>
            <a:r>
              <a:rPr lang="en-US" b="1" dirty="0"/>
              <a:t>0</a:t>
            </a:r>
            <a:r>
              <a:rPr lang="en-US" b="1" dirty="0" smtClean="0"/>
              <a:t>..</a:t>
            </a:r>
            <a:r>
              <a:rPr lang="en-US" b="1" dirty="0"/>
              <a:t>0</a:t>
            </a:r>
            <a:endParaRPr lang="nl-NL" b="1" dirty="0"/>
          </a:p>
        </p:txBody>
      </p:sp>
      <p:sp>
        <p:nvSpPr>
          <p:cNvPr id="1025" name="TextBox 1024"/>
          <p:cNvSpPr txBox="1"/>
          <p:nvPr/>
        </p:nvSpPr>
        <p:spPr>
          <a:xfrm>
            <a:off x="783963" y="5158934"/>
            <a:ext cx="5976664" cy="646331"/>
          </a:xfrm>
          <a:prstGeom prst="rect">
            <a:avLst/>
          </a:prstGeom>
          <a:noFill/>
        </p:spPr>
        <p:txBody>
          <a:bodyPr wrap="square" rtlCol="0">
            <a:spAutoFit/>
          </a:bodyPr>
          <a:lstStyle/>
          <a:p>
            <a:r>
              <a:rPr lang="en-US" dirty="0" smtClean="0"/>
              <a:t>Note: something that’s mandatory in the core definition cannot be made optional in a profile</a:t>
            </a:r>
            <a:endParaRPr lang="nl-NL" dirty="0"/>
          </a:p>
        </p:txBody>
      </p:sp>
    </p:spTree>
    <p:extLst>
      <p:ext uri="{BB962C8B-B14F-4D97-AF65-F5344CB8AC3E}">
        <p14:creationId xmlns:p14="http://schemas.microsoft.com/office/powerpoint/2010/main" val="2231400254"/>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nl-NL"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021975" cy="2971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4020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know more?</a:t>
            </a:r>
            <a:endParaRPr lang="en-US" dirty="0"/>
          </a:p>
        </p:txBody>
      </p:sp>
      <p:sp>
        <p:nvSpPr>
          <p:cNvPr id="3" name="Content Placeholder 2"/>
          <p:cNvSpPr>
            <a:spLocks noGrp="1"/>
          </p:cNvSpPr>
          <p:nvPr>
            <p:ph idx="1"/>
          </p:nvPr>
        </p:nvSpPr>
        <p:spPr/>
        <p:txBody>
          <a:bodyPr/>
          <a:lstStyle/>
          <a:p>
            <a:pPr marL="0" indent="0">
              <a:buNone/>
            </a:pPr>
            <a:r>
              <a:rPr lang="en-US" sz="3600" b="1" dirty="0" smtClean="0"/>
              <a:t>Profiles and Validation</a:t>
            </a:r>
          </a:p>
          <a:p>
            <a:pPr marL="0" indent="0">
              <a:buNone/>
            </a:pPr>
            <a:r>
              <a:rPr lang="en-US" sz="2800" dirty="0" smtClean="0"/>
              <a:t>By Grahame</a:t>
            </a:r>
          </a:p>
          <a:p>
            <a:pPr marL="0" indent="0">
              <a:buNone/>
            </a:pPr>
            <a:r>
              <a:rPr lang="en-US" sz="2800" dirty="0" smtClean="0"/>
              <a:t>Tuesday Q1 (9:00-10:30</a:t>
            </a:r>
            <a:r>
              <a:rPr lang="en-US" sz="2800" dirty="0"/>
              <a:t>)</a:t>
            </a:r>
          </a:p>
          <a:p>
            <a:pPr marL="0" indent="0">
              <a:buNone/>
            </a:pPr>
            <a:endParaRPr lang="en-US" dirty="0" smtClean="0"/>
          </a:p>
          <a:p>
            <a:pPr marL="0" indent="0">
              <a:buNone/>
            </a:pPr>
            <a:r>
              <a:rPr lang="en-US" sz="4000" b="1" dirty="0" smtClean="0"/>
              <a:t>Authoring Profiles</a:t>
            </a:r>
            <a:endParaRPr lang="en-US" sz="4000" b="1" dirty="0"/>
          </a:p>
          <a:p>
            <a:pPr marL="0" indent="0">
              <a:buNone/>
            </a:pPr>
            <a:r>
              <a:rPr lang="en-US" sz="3200" dirty="0"/>
              <a:t>By </a:t>
            </a:r>
            <a:r>
              <a:rPr lang="en-US" sz="3200" dirty="0" smtClean="0"/>
              <a:t>Michel</a:t>
            </a:r>
            <a:endParaRPr lang="en-US" sz="3200" dirty="0"/>
          </a:p>
          <a:p>
            <a:pPr marL="0" indent="0">
              <a:buNone/>
            </a:pPr>
            <a:r>
              <a:rPr lang="en-US" sz="3200" dirty="0"/>
              <a:t>Tuesday </a:t>
            </a:r>
            <a:r>
              <a:rPr lang="en-US" sz="3200" dirty="0" smtClean="0"/>
              <a:t>Q2 (11:00-12:30</a:t>
            </a:r>
            <a:r>
              <a:rPr lang="en-US" sz="3200" dirty="0"/>
              <a:t>)</a:t>
            </a:r>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7033536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a:xfrm>
            <a:off x="381000" y="1828800"/>
            <a:ext cx="8382000" cy="3112368"/>
          </a:xfrm>
        </p:spPr>
        <p:txBody>
          <a:bodyPr/>
          <a:lstStyle/>
          <a:p>
            <a:r>
              <a:rPr lang="en-AU" sz="2800" dirty="0" smtClean="0">
                <a:hlinkClick r:id="rId2"/>
              </a:rPr>
              <a:t>http://hl7.org/fhir</a:t>
            </a:r>
            <a:r>
              <a:rPr lang="en-AU" sz="2800" dirty="0" smtClean="0"/>
              <a:t>	      </a:t>
            </a:r>
          </a:p>
          <a:p>
            <a:r>
              <a:rPr lang="en-AU" sz="2800" dirty="0" smtClean="0">
                <a:hlinkClick r:id="rId3"/>
              </a:rPr>
              <a:t>http</a:t>
            </a:r>
            <a:r>
              <a:rPr lang="en-AU" sz="2800" dirty="0">
                <a:hlinkClick r:id="rId3"/>
              </a:rPr>
              <a:t>://wiki.hl7.org/index.php?title=</a:t>
            </a:r>
            <a:r>
              <a:rPr lang="en-AU" sz="2800" dirty="0" smtClean="0">
                <a:hlinkClick r:id="rId3"/>
              </a:rPr>
              <a:t>FHIR</a:t>
            </a:r>
            <a:r>
              <a:rPr lang="en-AU" sz="2800" dirty="0" smtClean="0"/>
              <a:t> </a:t>
            </a:r>
            <a:endParaRPr lang="en-AU" sz="28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3861048"/>
            <a:ext cx="1828800" cy="18288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5364088" y="609329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6722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53699"/>
          <a:stretch/>
        </p:blipFill>
        <p:spPr bwMode="auto">
          <a:xfrm>
            <a:off x="304801" y="1634648"/>
            <a:ext cx="3951513" cy="45129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nl-NL" dirty="0" err="1" smtClean="0"/>
              <a:t>Composition</a:t>
            </a:r>
            <a:endParaRPr lang="nl-NL"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200" b="15079"/>
          <a:stretch/>
        </p:blipFill>
        <p:spPr bwMode="auto">
          <a:xfrm>
            <a:off x="3674911" y="1905000"/>
            <a:ext cx="5202820" cy="4278086"/>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3505200" y="3048000"/>
            <a:ext cx="5257800" cy="1960240"/>
          </a:xfrm>
          <a:prstGeom prst="roundRect">
            <a:avLst/>
          </a:prstGeom>
          <a:noFill/>
          <a:ln w="5715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530031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8" y="2209800"/>
            <a:ext cx="2590801" cy="144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3020" y="4308137"/>
            <a:ext cx="2892255" cy="116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6743" y="775949"/>
            <a:ext cx="4417219" cy="1818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Network</a:t>
            </a:r>
            <a:endParaRPr lang="en-US" dirty="0"/>
          </a:p>
        </p:txBody>
      </p:sp>
      <p:sp>
        <p:nvSpPr>
          <p:cNvPr id="3" name="Slide Number Placeholder 2"/>
          <p:cNvSpPr>
            <a:spLocks noGrp="1"/>
          </p:cNvSpPr>
          <p:nvPr>
            <p:ph type="sldNum" sz="quarter" idx="4"/>
          </p:nvPr>
        </p:nvSpPr>
        <p:spPr/>
        <p:txBody>
          <a:bodyPr/>
          <a:lstStyle/>
          <a:p>
            <a:fld id="{5CC3E5C4-3E2B-40F1-9F2B-C46CEB0C88DF}" type="slidenum">
              <a:rPr lang="en-CA" smtClean="0"/>
              <a:pPr/>
              <a:t>9</a:t>
            </a:fld>
            <a:endParaRPr lang="en-CA"/>
          </a:p>
        </p:txBody>
      </p:sp>
      <p:cxnSp>
        <p:nvCxnSpPr>
          <p:cNvPr id="6" name="Straight Arrow Connector 5"/>
          <p:cNvCxnSpPr/>
          <p:nvPr/>
        </p:nvCxnSpPr>
        <p:spPr bwMode="auto">
          <a:xfrm flipH="1">
            <a:off x="1524000" y="2209800"/>
            <a:ext cx="3012743" cy="0"/>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2665021" y="1600200"/>
            <a:ext cx="992579" cy="369332"/>
          </a:xfrm>
          <a:prstGeom prst="rect">
            <a:avLst/>
          </a:prstGeom>
          <a:noFill/>
        </p:spPr>
        <p:txBody>
          <a:bodyPr wrap="none" rtlCol="0">
            <a:spAutoFit/>
          </a:bodyPr>
          <a:lstStyle/>
          <a:p>
            <a:r>
              <a:rPr lang="nl-NL" b="1" dirty="0" smtClean="0"/>
              <a:t>subject</a:t>
            </a:r>
            <a:endParaRPr lang="nl-NL" b="1" dirty="0"/>
          </a:p>
        </p:txBody>
      </p:sp>
      <p:cxnSp>
        <p:nvCxnSpPr>
          <p:cNvPr id="13" name="Straight Arrow Connector 12"/>
          <p:cNvCxnSpPr/>
          <p:nvPr/>
        </p:nvCxnSpPr>
        <p:spPr bwMode="auto">
          <a:xfrm flipH="1">
            <a:off x="2514600" y="2438400"/>
            <a:ext cx="2133600" cy="1869737"/>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3655621" y="3669268"/>
            <a:ext cx="1274708" cy="369332"/>
          </a:xfrm>
          <a:prstGeom prst="rect">
            <a:avLst/>
          </a:prstGeom>
          <a:noFill/>
        </p:spPr>
        <p:txBody>
          <a:bodyPr wrap="none" rtlCol="0">
            <a:spAutoFit/>
          </a:bodyPr>
          <a:lstStyle/>
          <a:p>
            <a:r>
              <a:rPr lang="nl-NL" b="1" dirty="0" smtClean="0"/>
              <a:t>performer</a:t>
            </a:r>
            <a:endParaRPr lang="nl-NL" b="1" dirty="0"/>
          </a:p>
        </p:txBody>
      </p:sp>
      <p:cxnSp>
        <p:nvCxnSpPr>
          <p:cNvPr id="16" name="Straight Arrow Connector 15"/>
          <p:cNvCxnSpPr/>
          <p:nvPr/>
        </p:nvCxnSpPr>
        <p:spPr bwMode="auto">
          <a:xfrm>
            <a:off x="2659147" y="5105400"/>
            <a:ext cx="2920404" cy="445532"/>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4114800" y="5554049"/>
            <a:ext cx="1556836" cy="369332"/>
          </a:xfrm>
          <a:prstGeom prst="rect">
            <a:avLst/>
          </a:prstGeom>
          <a:noFill/>
        </p:spPr>
        <p:txBody>
          <a:bodyPr wrap="none" rtlCol="0">
            <a:spAutoFit/>
          </a:bodyPr>
          <a:lstStyle/>
          <a:p>
            <a:r>
              <a:rPr lang="nl-NL" b="1" dirty="0" err="1" smtClean="0"/>
              <a:t>organization</a:t>
            </a:r>
            <a:endParaRPr lang="nl-NL" b="1" dirty="0"/>
          </a:p>
        </p:txBody>
      </p:sp>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9551" y="4933853"/>
            <a:ext cx="2881311"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644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11818</TotalTime>
  <Words>3581</Words>
  <Application>Microsoft Office PowerPoint</Application>
  <PresentationFormat>On-screen Show (4:3)</PresentationFormat>
  <Paragraphs>735</Paragraphs>
  <Slides>76</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ＭＳ Ｐゴシック</vt:lpstr>
      <vt:lpstr>Arial</vt:lpstr>
      <vt:lpstr>Calibri</vt:lpstr>
      <vt:lpstr>Consolas</vt:lpstr>
      <vt:lpstr>Courier New</vt:lpstr>
      <vt:lpstr>Times New Roman</vt:lpstr>
      <vt:lpstr>Verdana</vt:lpstr>
      <vt:lpstr>Wingdings</vt:lpstr>
      <vt:lpstr>Wingdings 2</vt:lpstr>
      <vt:lpstr>Refined</vt:lpstr>
      <vt:lpstr>Getting started with FHIR</vt:lpstr>
      <vt:lpstr>Contents of this tutorial</vt:lpstr>
      <vt:lpstr>Deconstructing FHIR</vt:lpstr>
      <vt:lpstr>Resources (review!)</vt:lpstr>
      <vt:lpstr>Structure of a Resource</vt:lpstr>
      <vt:lpstr>Composition versus reference</vt:lpstr>
      <vt:lpstr>Composition of a Resource</vt:lpstr>
      <vt:lpstr>Composition</vt:lpstr>
      <vt:lpstr>Network</vt:lpstr>
      <vt:lpstr>PowerPoint Presentation</vt:lpstr>
      <vt:lpstr>Resource Reference</vt:lpstr>
      <vt:lpstr>Rules for references</vt:lpstr>
      <vt:lpstr>“Business” identifiers</vt:lpstr>
      <vt:lpstr>A Resource’s identity</vt:lpstr>
      <vt:lpstr>Resource metadata</vt:lpstr>
      <vt:lpstr>The FHIR Elements</vt:lpstr>
      <vt:lpstr>Start at the bottom: Primitives</vt:lpstr>
      <vt:lpstr>Derived primitives</vt:lpstr>
      <vt:lpstr>Derived primitives</vt:lpstr>
      <vt:lpstr>Level up:  Composite Datatypes</vt:lpstr>
      <vt:lpstr>Datatypes</vt:lpstr>
      <vt:lpstr>Coded types</vt:lpstr>
      <vt:lpstr>Want to know more?</vt:lpstr>
      <vt:lpstr>Level up: resources</vt:lpstr>
      <vt:lpstr>“Choice” properties</vt:lpstr>
      <vt:lpstr>Quick look at extensions</vt:lpstr>
      <vt:lpstr>Extensions</vt:lpstr>
      <vt:lpstr>Extending a name</vt:lpstr>
      <vt:lpstr>Extensions</vt:lpstr>
      <vt:lpstr>Modifier Extensions</vt:lpstr>
      <vt:lpstr>Governing Extensions</vt:lpstr>
      <vt:lpstr>Quick look at narrative</vt:lpstr>
      <vt:lpstr>Narrative</vt:lpstr>
      <vt:lpstr>REST service interface</vt:lpstr>
      <vt:lpstr>Paradigms</vt:lpstr>
      <vt:lpstr>REST?</vt:lpstr>
      <vt:lpstr>Possibly distributed…</vt:lpstr>
      <vt:lpstr>Just a quick GET</vt:lpstr>
      <vt:lpstr>A Resource’s REST identity</vt:lpstr>
      <vt:lpstr>Remember metadata?</vt:lpstr>
      <vt:lpstr>Tag metadata</vt:lpstr>
      <vt:lpstr>Mapping (meta)data to HTTP</vt:lpstr>
      <vt:lpstr>One more look at the header</vt:lpstr>
      <vt:lpstr>For a specific version…</vt:lpstr>
      <vt:lpstr>Support for versions</vt:lpstr>
      <vt:lpstr>REST “representations”</vt:lpstr>
      <vt:lpstr>REST in the spec</vt:lpstr>
      <vt:lpstr>Mapping to verbs</vt:lpstr>
      <vt:lpstr>To create a resource</vt:lpstr>
      <vt:lpstr>To update a resource</vt:lpstr>
      <vt:lpstr>Want to know more?</vt:lpstr>
      <vt:lpstr>BUNDLES</vt:lpstr>
      <vt:lpstr>Communicating lists</vt:lpstr>
      <vt:lpstr>Resource</vt:lpstr>
      <vt:lpstr>Bundles</vt:lpstr>
      <vt:lpstr>An example Bundle</vt:lpstr>
      <vt:lpstr>Resource metadata</vt:lpstr>
      <vt:lpstr>Resource Entry</vt:lpstr>
      <vt:lpstr>Example: Keeping in sync</vt:lpstr>
      <vt:lpstr>SEARCH FUNCTIONALITY</vt:lpstr>
      <vt:lpstr>Getting “all” patients</vt:lpstr>
      <vt:lpstr>Want to know more?</vt:lpstr>
      <vt:lpstr>Beyond REST</vt:lpstr>
      <vt:lpstr>Paradigms</vt:lpstr>
      <vt:lpstr>PowerPoint Presentation</vt:lpstr>
      <vt:lpstr>The Document resource</vt:lpstr>
      <vt:lpstr>PowerPoint Presentation</vt:lpstr>
      <vt:lpstr>Want to know more?</vt:lpstr>
      <vt:lpstr>The Binary Endpoint</vt:lpstr>
      <vt:lpstr>Useful for Attachments</vt:lpstr>
      <vt:lpstr>Profiles and validation</vt:lpstr>
      <vt:lpstr>The need for Profiles</vt:lpstr>
      <vt:lpstr>Constraining cardinality</vt:lpstr>
      <vt:lpstr>Validation</vt:lpstr>
      <vt:lpstr>Want to know more?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Ewout Kramer</cp:lastModifiedBy>
  <cp:revision>275</cp:revision>
  <dcterms:created xsi:type="dcterms:W3CDTF">2012-12-03T20:41:34Z</dcterms:created>
  <dcterms:modified xsi:type="dcterms:W3CDTF">2014-11-18T13:05:50Z</dcterms:modified>
</cp:coreProperties>
</file>