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CCCCA"/>
          </a:solidFill>
        </a:fill>
      </a:tcStyle>
    </a:wholeTbl>
    <a:band2H>
      <a:tcTxStyle b="def" i="def"/>
      <a:tcStyle>
        <a:tcBdr/>
        <a:fill>
          <a:solidFill>
            <a:srgbClr val="F6E7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33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33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33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1D9"/>
          </a:solidFill>
        </a:fill>
      </a:tcStyle>
    </a:wholeTbl>
    <a:band2H>
      <a:tcTxStyle b="def" i="def"/>
      <a:tcStyle>
        <a:tcBdr/>
        <a:fill>
          <a:solidFill>
            <a:srgbClr val="E9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C5C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C5C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C5C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33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33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152400" y="152400"/>
            <a:ext cx="8839200" cy="6477000"/>
            <a:chOff x="0" y="0"/>
            <a:chExt cx="8839200" cy="6477000"/>
          </a:xfrm>
        </p:grpSpPr>
        <p:sp>
          <p:nvSpPr>
            <p:cNvPr id="11" name="Shape 11"/>
            <p:cNvSpPr/>
            <p:nvPr/>
          </p:nvSpPr>
          <p:spPr>
            <a:xfrm>
              <a:off x="0" y="0"/>
              <a:ext cx="8839200" cy="6477000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" name="Shape 12"/>
            <p:cNvSpPr/>
            <p:nvPr/>
          </p:nvSpPr>
          <p:spPr>
            <a:xfrm>
              <a:off x="75191" y="88726"/>
              <a:ext cx="8662083" cy="6299548"/>
            </a:xfrm>
            <a:prstGeom prst="rect">
              <a:avLst/>
            </a:prstGeom>
            <a:noFill/>
            <a:ln w="9525" cap="flat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" name="Shape 13"/>
            <p:cNvSpPr/>
            <p:nvPr/>
          </p:nvSpPr>
          <p:spPr>
            <a:xfrm>
              <a:off x="561430" y="3637767"/>
              <a:ext cx="7699630" cy="1"/>
            </a:xfrm>
            <a:prstGeom prst="line">
              <a:avLst/>
            </a:prstGeom>
            <a:noFill/>
            <a:ln w="381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5" name="Shape 15"/>
          <p:cNvSpPr/>
          <p:nvPr/>
        </p:nvSpPr>
        <p:spPr>
          <a:xfrm>
            <a:off x="0" y="6629400"/>
            <a:ext cx="914400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800"/>
            </a:lvl1pPr>
          </a:lstStyle>
          <a:p>
            <a:pPr lvl="0">
              <a:defRPr b="0" sz="1800"/>
            </a:pPr>
            <a:r>
              <a:rPr b="1" sz="800"/>
              <a:t>       © 2014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16" name="image2.jpg" descr="HL7 International Logo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304800"/>
            <a:ext cx="1109664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title"/>
          </p:nvPr>
        </p:nvSpPr>
        <p:spPr>
          <a:xfrm>
            <a:off x="1219200" y="273050"/>
            <a:ext cx="6781800" cy="3689350"/>
          </a:xfrm>
          <a:prstGeom prst="rect">
            <a:avLst/>
          </a:prstGeom>
        </p:spPr>
        <p:txBody>
          <a:bodyPr/>
          <a:lstStyle>
            <a:lvl1pPr algn="ctr">
              <a:defRPr sz="5600"/>
            </a:lvl1pPr>
          </a:lstStyle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371600" y="3962400"/>
            <a:ext cx="6400800" cy="2895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3000"/>
            </a:lvl1pPr>
            <a:lvl2pPr marL="786911" indent="-329711" algn="ctr">
              <a:buClrTx/>
              <a:buFontTx/>
              <a:defRPr sz="3000"/>
            </a:lvl2pPr>
            <a:lvl3pPr marL="1200150" indent="-285750" algn="ctr">
              <a:buClrTx/>
              <a:buFontTx/>
              <a:defRPr sz="3000"/>
            </a:lvl3pPr>
            <a:lvl4pPr marL="1714500" indent="-342900" algn="ctr">
              <a:buClrTx/>
              <a:buFontTx/>
              <a:defRPr sz="3000"/>
            </a:lvl4pPr>
            <a:lvl5pPr marL="2171700" indent="-342900" algn="ctr">
              <a:buClrTx/>
              <a:buFontTx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  <p:pic>
        <p:nvPicPr>
          <p:cNvPr id="19" name="image1.jpg"/>
          <p:cNvPicPr/>
          <p:nvPr/>
        </p:nvPicPr>
        <p:blipFill>
          <a:blip r:embed="rId3">
            <a:extLst/>
          </a:blip>
          <a:srcRect l="27071" t="19101" r="26890" b="29813"/>
          <a:stretch>
            <a:fillRect/>
          </a:stretch>
        </p:blipFill>
        <p:spPr>
          <a:xfrm>
            <a:off x="6804248" y="260648"/>
            <a:ext cx="2034747" cy="1252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3.png" descr="Creative Commons Licence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265" y="6192775"/>
            <a:ext cx="838201" cy="295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876619" y="5565992"/>
            <a:ext cx="1008113" cy="9361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pic>
        <p:nvPicPr>
          <p:cNvPr id="25" name="image2.jpg" descr="HL7 International Logo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304800"/>
            <a:ext cx="1109664" cy="114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Body Level One</a:t>
            </a:r>
            <a:endParaRPr sz="3100"/>
          </a:p>
          <a:p>
            <a:pPr lvl="1">
              <a:defRPr sz="1800"/>
            </a:pPr>
            <a:r>
              <a:rPr sz="3100"/>
              <a:t>Body Level Two</a:t>
            </a:r>
            <a:endParaRPr sz="3100"/>
          </a:p>
          <a:p>
            <a:pPr lvl="2">
              <a:defRPr sz="1800"/>
            </a:pPr>
            <a:r>
              <a:rPr sz="3100"/>
              <a:t>Body Level Three</a:t>
            </a:r>
            <a:endParaRPr sz="3100"/>
          </a:p>
          <a:p>
            <a:pPr lvl="3">
              <a:defRPr sz="1800"/>
            </a:pPr>
            <a:r>
              <a:rPr sz="3100"/>
              <a:t>Body Level Four</a:t>
            </a:r>
            <a:endParaRPr sz="3100"/>
          </a:p>
          <a:p>
            <a:pPr lvl="4">
              <a:defRPr sz="1800"/>
            </a:pPr>
            <a:r>
              <a:rPr sz="3100"/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323527" y="16656"/>
            <a:ext cx="6552729" cy="181214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81000" y="1828800"/>
            <a:ext cx="4114800" cy="50292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323527" y="269940"/>
            <a:ext cx="6552729" cy="12775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467543" y="1547499"/>
            <a:ext cx="4040189" cy="963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323527" y="245256"/>
            <a:ext cx="6552729" cy="135494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23527" y="252899"/>
            <a:ext cx="8568954" cy="6264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323527" y="245256"/>
            <a:ext cx="6552729" cy="13549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rgbClr val="FFFFFF"/>
          </a:solidFill>
          <a:ln w="44450">
            <a:solidFill>
              <a:srgbClr val="4D4D4D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231774" y="236538"/>
            <a:ext cx="8678865" cy="6289676"/>
          </a:xfrm>
          <a:prstGeom prst="rect">
            <a:avLst/>
          </a:prstGeom>
          <a:solidFill>
            <a:srgbClr val="FFFFFF"/>
          </a:solidFill>
          <a:ln>
            <a:solidFill>
              <a:srgbClr val="4D4D4D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461962" y="1600200"/>
            <a:ext cx="8296276" cy="0"/>
          </a:xfrm>
          <a:prstGeom prst="line">
            <a:avLst/>
          </a:prstGeom>
          <a:ln w="38100">
            <a:solidFill>
              <a:srgbClr val="CC330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228600" y="6643688"/>
            <a:ext cx="914400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800"/>
            </a:lvl1pPr>
          </a:lstStyle>
          <a:p>
            <a:pPr lvl="0">
              <a:defRPr b="0" sz="1800"/>
            </a:pPr>
            <a:r>
              <a:rPr b="1" sz="800"/>
              <a:t>© 2014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6" name="image1.jpg"/>
          <p:cNvPicPr/>
          <p:nvPr/>
        </p:nvPicPr>
        <p:blipFill>
          <a:blip r:embed="rId2">
            <a:extLst/>
          </a:blip>
          <a:srcRect l="27071" t="19101" r="26890" b="29813"/>
          <a:stretch>
            <a:fillRect/>
          </a:stretch>
        </p:blipFill>
        <p:spPr>
          <a:xfrm>
            <a:off x="6876256" y="260648"/>
            <a:ext cx="2034747" cy="125215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title"/>
          </p:nvPr>
        </p:nvSpPr>
        <p:spPr>
          <a:xfrm>
            <a:off x="323527" y="0"/>
            <a:ext cx="6552729" cy="181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381000" y="1828800"/>
            <a:ext cx="8382000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100"/>
              <a:t>Body Level One</a:t>
            </a:r>
            <a:endParaRPr sz="3100"/>
          </a:p>
          <a:p>
            <a:pPr lvl="1">
              <a:defRPr sz="1800"/>
            </a:pPr>
            <a:r>
              <a:rPr sz="3100"/>
              <a:t>Body Level Two</a:t>
            </a:r>
            <a:endParaRPr sz="3100"/>
          </a:p>
          <a:p>
            <a:pPr lvl="2">
              <a:defRPr sz="1800"/>
            </a:pPr>
            <a:r>
              <a:rPr sz="3100"/>
              <a:t>Body Level Three</a:t>
            </a:r>
            <a:endParaRPr sz="3100"/>
          </a:p>
          <a:p>
            <a:pPr lvl="3">
              <a:defRPr sz="1800"/>
            </a:pPr>
            <a:r>
              <a:rPr sz="3100"/>
              <a:t>Body Level Four</a:t>
            </a:r>
            <a:endParaRPr sz="3100"/>
          </a:p>
          <a:p>
            <a:pPr lvl="4">
              <a:defRPr sz="1800"/>
            </a:pPr>
            <a:r>
              <a:rPr sz="3100"/>
              <a:t>Body Level Five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179511" y="6301296"/>
            <a:ext cx="720081" cy="22698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10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spd="med" advClick="1"/>
  <p:txStyles>
    <p:titleStyle>
      <a:lvl1pPr>
        <a:lnSpc>
          <a:spcPct val="80000"/>
        </a:lnSpc>
        <a:defRPr sz="4000">
          <a:latin typeface="Verdana"/>
          <a:ea typeface="Verdana"/>
          <a:cs typeface="Verdana"/>
          <a:sym typeface="Verdana"/>
        </a:defRPr>
      </a:lvl1pPr>
      <a:lvl2pPr>
        <a:lnSpc>
          <a:spcPct val="80000"/>
        </a:lnSpc>
        <a:defRPr sz="4000">
          <a:latin typeface="Verdana"/>
          <a:ea typeface="Verdana"/>
          <a:cs typeface="Verdana"/>
          <a:sym typeface="Verdana"/>
        </a:defRPr>
      </a:lvl2pPr>
      <a:lvl3pPr>
        <a:lnSpc>
          <a:spcPct val="80000"/>
        </a:lnSpc>
        <a:defRPr sz="4000">
          <a:latin typeface="Verdana"/>
          <a:ea typeface="Verdana"/>
          <a:cs typeface="Verdana"/>
          <a:sym typeface="Verdana"/>
        </a:defRPr>
      </a:lvl3pPr>
      <a:lvl4pPr>
        <a:lnSpc>
          <a:spcPct val="80000"/>
        </a:lnSpc>
        <a:defRPr sz="4000">
          <a:latin typeface="Verdana"/>
          <a:ea typeface="Verdana"/>
          <a:cs typeface="Verdana"/>
          <a:sym typeface="Verdana"/>
        </a:defRPr>
      </a:lvl4pPr>
      <a:lvl5pPr>
        <a:lnSpc>
          <a:spcPct val="80000"/>
        </a:lnSpc>
        <a:defRPr sz="4000">
          <a:latin typeface="Verdana"/>
          <a:ea typeface="Verdana"/>
          <a:cs typeface="Verdana"/>
          <a:sym typeface="Verdana"/>
        </a:defRPr>
      </a:lvl5pPr>
      <a:lvl6pPr indent="457200">
        <a:lnSpc>
          <a:spcPct val="80000"/>
        </a:lnSpc>
        <a:defRPr sz="4000">
          <a:latin typeface="Verdana"/>
          <a:ea typeface="Verdana"/>
          <a:cs typeface="Verdana"/>
          <a:sym typeface="Verdana"/>
        </a:defRPr>
      </a:lvl6pPr>
      <a:lvl7pPr indent="914400">
        <a:lnSpc>
          <a:spcPct val="80000"/>
        </a:lnSpc>
        <a:defRPr sz="4000">
          <a:latin typeface="Verdana"/>
          <a:ea typeface="Verdana"/>
          <a:cs typeface="Verdana"/>
          <a:sym typeface="Verdana"/>
        </a:defRPr>
      </a:lvl7pPr>
      <a:lvl8pPr indent="1371600">
        <a:lnSpc>
          <a:spcPct val="80000"/>
        </a:lnSpc>
        <a:defRPr sz="4000">
          <a:latin typeface="Verdana"/>
          <a:ea typeface="Verdana"/>
          <a:cs typeface="Verdana"/>
          <a:sym typeface="Verdana"/>
        </a:defRPr>
      </a:lvl8pPr>
      <a:lvl9pPr indent="1828800">
        <a:lnSpc>
          <a:spcPct val="80000"/>
        </a:lnSpc>
        <a:defRPr sz="4000">
          <a:latin typeface="Verdana"/>
          <a:ea typeface="Verdana"/>
          <a:cs typeface="Verdana"/>
          <a:sym typeface="Verdana"/>
        </a:defRPr>
      </a:lvl9pPr>
    </p:titleStyle>
    <p:bodyStyle>
      <a:lvl1pPr marL="342900" indent="-342900">
        <a:spcBef>
          <a:spcPts val="700"/>
        </a:spcBef>
        <a:buClr>
          <a:srgbClr val="CC3300"/>
        </a:buClr>
        <a:buSzPct val="75000"/>
        <a:buFont typeface="Wingdings"/>
        <a:buChar char="■"/>
        <a:defRPr sz="3100">
          <a:latin typeface="Arial"/>
          <a:ea typeface="Arial"/>
          <a:cs typeface="Arial"/>
          <a:sym typeface="Arial"/>
        </a:defRPr>
      </a:lvl1pPr>
      <a:lvl2pPr marL="797901" indent="-340701">
        <a:spcBef>
          <a:spcPts val="700"/>
        </a:spcBef>
        <a:buClr>
          <a:srgbClr val="CC3300"/>
        </a:buClr>
        <a:buSzPct val="65000"/>
        <a:buFont typeface="Wingdings"/>
        <a:buChar char="➢"/>
        <a:defRPr sz="3100">
          <a:latin typeface="Arial"/>
          <a:ea typeface="Arial"/>
          <a:cs typeface="Arial"/>
          <a:sym typeface="Arial"/>
        </a:defRPr>
      </a:lvl2pPr>
      <a:lvl3pPr marL="1209675" indent="-295275">
        <a:spcBef>
          <a:spcPts val="700"/>
        </a:spcBef>
        <a:buClr>
          <a:srgbClr val="CC3300"/>
        </a:buClr>
        <a:buSzPct val="55000"/>
        <a:buFont typeface="Wingdings"/>
        <a:buChar char="■"/>
        <a:defRPr sz="3100">
          <a:latin typeface="Arial"/>
          <a:ea typeface="Arial"/>
          <a:cs typeface="Arial"/>
          <a:sym typeface="Arial"/>
        </a:defRPr>
      </a:lvl3pPr>
      <a:lvl4pPr marL="1725929" indent="-354329">
        <a:spcBef>
          <a:spcPts val="700"/>
        </a:spcBef>
        <a:buClr>
          <a:srgbClr val="CC3300"/>
        </a:buClr>
        <a:buSzPct val="100000"/>
        <a:buFont typeface="Wingdings"/>
        <a:buChar char="•"/>
        <a:defRPr sz="3100">
          <a:latin typeface="Arial"/>
          <a:ea typeface="Arial"/>
          <a:cs typeface="Arial"/>
          <a:sym typeface="Arial"/>
        </a:defRPr>
      </a:lvl4pPr>
      <a:lvl5pPr marL="2183129" indent="-354329">
        <a:spcBef>
          <a:spcPts val="700"/>
        </a:spcBef>
        <a:buClr>
          <a:srgbClr val="CC3300"/>
        </a:buClr>
        <a:buSzPct val="85000"/>
        <a:buFont typeface="Wingdings"/>
        <a:buChar char="✓"/>
        <a:defRPr sz="3100">
          <a:latin typeface="Arial"/>
          <a:ea typeface="Arial"/>
          <a:cs typeface="Arial"/>
          <a:sym typeface="Arial"/>
        </a:defRPr>
      </a:lvl5pPr>
      <a:lvl6pPr marL="2640329" indent="-354329">
        <a:spcBef>
          <a:spcPts val="700"/>
        </a:spcBef>
        <a:buClr>
          <a:srgbClr val="CC3300"/>
        </a:buClr>
        <a:buSzPct val="85000"/>
        <a:buFont typeface="Wingdings"/>
        <a:buChar char="✓"/>
        <a:defRPr sz="3100">
          <a:latin typeface="Arial"/>
          <a:ea typeface="Arial"/>
          <a:cs typeface="Arial"/>
          <a:sym typeface="Arial"/>
        </a:defRPr>
      </a:lvl6pPr>
      <a:lvl7pPr marL="3097529" indent="-354329">
        <a:spcBef>
          <a:spcPts val="700"/>
        </a:spcBef>
        <a:buClr>
          <a:srgbClr val="CC3300"/>
        </a:buClr>
        <a:buSzPct val="85000"/>
        <a:buFont typeface="Wingdings"/>
        <a:buChar char="✓"/>
        <a:defRPr sz="3100">
          <a:latin typeface="Arial"/>
          <a:ea typeface="Arial"/>
          <a:cs typeface="Arial"/>
          <a:sym typeface="Arial"/>
        </a:defRPr>
      </a:lvl7pPr>
      <a:lvl8pPr marL="3554729" indent="-354329">
        <a:spcBef>
          <a:spcPts val="700"/>
        </a:spcBef>
        <a:buClr>
          <a:srgbClr val="CC3300"/>
        </a:buClr>
        <a:buSzPct val="85000"/>
        <a:buFont typeface="Wingdings"/>
        <a:buChar char="✓"/>
        <a:defRPr sz="3100">
          <a:latin typeface="Arial"/>
          <a:ea typeface="Arial"/>
          <a:cs typeface="Arial"/>
          <a:sym typeface="Arial"/>
        </a:defRPr>
      </a:lvl8pPr>
      <a:lvl9pPr marL="4011929" indent="-354329">
        <a:spcBef>
          <a:spcPts val="700"/>
        </a:spcBef>
        <a:buClr>
          <a:srgbClr val="CC3300"/>
        </a:buClr>
        <a:buSzPct val="85000"/>
        <a:buFont typeface="Wingdings"/>
        <a:buChar char="✓"/>
        <a:defRPr sz="3100">
          <a:latin typeface="Arial"/>
          <a:ea typeface="Arial"/>
          <a:cs typeface="Arial"/>
          <a:sym typeface="Arial"/>
        </a:defRPr>
      </a:lvl9pPr>
    </p:bodyStyle>
    <p:otherStyle>
      <a:lvl1pPr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amesagnew.github.io/hapi-fhir/apidocs-dstu/index.html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implement/standards/fhir/patient.html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amesagnew.github.io/hapi-fhir/doc_rest_client.html#Type_-_SearchQuery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amesagnew.github.io/hapi-fhir/doc_rest_client_interceptor.html#Logging:_Log_Requests_and_Responses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imple-server" TargetMode="Externa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imple-server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imple-server" TargetMode="Externa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imple-server" TargetMode="Externa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imple-server" TargetMode="Externa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thymeleaf.org/" TargetMode="Externa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amesagnew/hapi-fhir/tree/master/hapi-fhir-tutorial/skeleton-project" TargetMode="Externa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read?serverId=home&amp;resource=DiagnosticReport&amp;action=read&amp;id=84&amp;vid=1" TargetMode="Externa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amesagnew.github.io/hapi-fhir/" TargetMode="External"/><Relationship Id="rId3" Type="http://schemas.openxmlformats.org/officeDocument/2006/relationships/hyperlink" Target="https://groups.google.com/d/forum/hapi-fhir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jamesagnew@gmail.com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1219200" y="838200"/>
            <a:ext cx="6781800" cy="25590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5600"/>
              <a:t>HAPI-FHIR for Java Developers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3962400"/>
            <a:ext cx="6400800" cy="1873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000"/>
              <a:t>James Agnew</a:t>
            </a:r>
            <a:endParaRPr sz="3000"/>
          </a:p>
          <a:p>
            <a:pPr lvl="0">
              <a:defRPr sz="1800"/>
            </a:pPr>
            <a:r>
              <a:rPr sz="3000"/>
              <a:t>FHIR Developer Days</a:t>
            </a:r>
            <a:endParaRPr sz="3000"/>
          </a:p>
          <a:p>
            <a:pPr lvl="0">
              <a:defRPr sz="1800"/>
            </a:pPr>
            <a:r>
              <a:rPr sz="3000"/>
              <a:t>November 24, 2014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68680">
              <a:defRPr sz="3800"/>
            </a:lvl1pPr>
          </a:lstStyle>
          <a:p>
            <a:pPr lvl="0">
              <a:defRPr sz="1800"/>
            </a:pPr>
            <a:r>
              <a:rPr sz="3800"/>
              <a:t>HAPI: The Key Components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19100" y="1837978"/>
            <a:ext cx="8382001" cy="4480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Structure Classes (represent FHIR model)</a:t>
            </a:r>
            <a:endParaRPr sz="3100"/>
          </a:p>
          <a:p>
            <a:pPr lvl="0">
              <a:defRPr sz="1800"/>
            </a:pPr>
            <a:r>
              <a:rPr sz="3100"/>
              <a:t>Parsers (convert model into XML/JSON)</a:t>
            </a:r>
            <a:endParaRPr sz="3100"/>
          </a:p>
          <a:p>
            <a:pPr lvl="0">
              <a:defRPr sz="1800"/>
            </a:pPr>
            <a:r>
              <a:rPr sz="3100"/>
              <a:t>Client (use HTTP to access FHIR servers)</a:t>
            </a:r>
            <a:endParaRPr sz="3100"/>
          </a:p>
          <a:p>
            <a:pPr lvl="0">
              <a:defRPr sz="1800"/>
            </a:pPr>
            <a:r>
              <a:rPr sz="3100"/>
              <a:t>Server (build a FHIR server)</a:t>
            </a:r>
            <a:endParaRPr sz="3100"/>
          </a:p>
          <a:p>
            <a:pPr lvl="0">
              <a:defRPr sz="1800"/>
            </a:pPr>
            <a:r>
              <a:rPr sz="3100"/>
              <a:t>Utilities:</a:t>
            </a:r>
            <a:endParaRPr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Validator</a:t>
            </a:r>
            <a:endParaRPr sz="26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Narrative Generator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18161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23749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29337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3477897"/>
            <a:ext cx="567334" cy="56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4045230"/>
            <a:ext cx="567334" cy="567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868680">
              <a:defRPr sz="1800"/>
            </a:pPr>
            <a:r>
              <a:rPr sz="3800">
                <a:solidFill>
                  <a:srgbClr val="FF0000"/>
                </a:solidFill>
              </a:rPr>
              <a:t>Structures</a:t>
            </a:r>
            <a:r>
              <a:rPr sz="3800"/>
              <a:t> Classes:</a:t>
            </a:r>
            <a:br>
              <a:rPr sz="3800"/>
            </a:br>
            <a:r>
              <a:rPr sz="3800"/>
              <a:t>The FHIR Model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380999" y="1828800"/>
            <a:ext cx="5127106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HAPI Defines several sets of classes which form the data model</a:t>
            </a:r>
            <a:endParaRPr sz="3100"/>
          </a:p>
          <a:p>
            <a:pPr lvl="0">
              <a:defRPr sz="1800"/>
            </a:pPr>
            <a:r>
              <a:rPr sz="3100"/>
              <a:t>Resource definition classes implement </a:t>
            </a:r>
            <a:r>
              <a:rPr sz="3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IResource</a:t>
            </a:r>
            <a:endParaRPr sz="3100">
              <a:solidFill>
                <a:srgbClr val="33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100"/>
              <a:t>Examples: Patient, CarePlan, Encounter, Practitioner, Medication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102" name="image9.png" descr="HAPI Tutorial UML(1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0152" y="1772815"/>
            <a:ext cx="2828157" cy="4713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868680">
              <a:defRPr sz="1800"/>
            </a:pPr>
            <a:r>
              <a:rPr sz="3800">
                <a:solidFill>
                  <a:srgbClr val="FF0000"/>
                </a:solidFill>
              </a:rPr>
              <a:t>Structures</a:t>
            </a:r>
            <a:r>
              <a:rPr sz="3800"/>
              <a:t> Classes: </a:t>
            </a:r>
            <a:br>
              <a:rPr sz="3800"/>
            </a:br>
            <a:r>
              <a:rPr sz="3800"/>
              <a:t>The FHIR Model (2)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380999" y="1828800"/>
            <a:ext cx="5127106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6042" indent="-336042" defTabSz="896111">
              <a:defRPr sz="1800"/>
            </a:pPr>
            <a:r>
              <a:rPr sz="3038"/>
              <a:t>HAPI also defines a class for each data type</a:t>
            </a:r>
            <a:endParaRPr sz="3038"/>
          </a:p>
          <a:p>
            <a:pPr lvl="0" marL="336042" indent="-336042" defTabSz="896111">
              <a:defRPr sz="1800"/>
            </a:pPr>
            <a:r>
              <a:rPr sz="3038"/>
              <a:t>Datatype classes are named </a:t>
            </a:r>
            <a:r>
              <a:rPr sz="3038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[name]Dt</a:t>
            </a:r>
            <a:endParaRPr sz="3038">
              <a:solidFill>
                <a:srgbClr val="33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6042" indent="-336042" defTabSz="896111">
              <a:defRPr sz="1800"/>
            </a:pPr>
            <a:r>
              <a:rPr sz="3038"/>
              <a:t>Primitive types include: StringDt, AgeDt, BooleanDt</a:t>
            </a:r>
            <a:endParaRPr sz="3038"/>
          </a:p>
          <a:p>
            <a:pPr lvl="0" marL="336042" indent="-336042" defTabSz="896111">
              <a:defRPr sz="1800"/>
            </a:pPr>
            <a:r>
              <a:rPr sz="3038"/>
              <a:t>Composite types include: AddressDt, RatioDt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107" name="image10.png" descr="HAPI Tutorial UML 2 - Datatyp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2120" y="1772816"/>
            <a:ext cx="3124325" cy="4720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868680">
              <a:defRPr sz="1800"/>
            </a:pPr>
            <a:r>
              <a:rPr sz="3800">
                <a:solidFill>
                  <a:srgbClr val="FF0000"/>
                </a:solidFill>
              </a:rPr>
              <a:t>Structures</a:t>
            </a:r>
            <a:r>
              <a:rPr sz="3800"/>
              <a:t> Classes: </a:t>
            </a:r>
            <a:br>
              <a:rPr sz="3800"/>
            </a:br>
            <a:r>
              <a:rPr sz="3800"/>
              <a:t>The FHIR Model (3)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381000" y="1828800"/>
            <a:ext cx="8367463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JavaDocs for structures are available here:</a:t>
            </a:r>
            <a:endParaRPr sz="31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000"/>
              <a:t>   </a:t>
            </a:r>
            <a:r>
              <a:rPr sz="2300">
                <a:hlinkClick r:id="rId2" invalidUrl="" action="" tgtFrame="" tooltip="" history="1" highlightClick="0" endSnd="0"/>
              </a:rPr>
              <a:t>http</a:t>
            </a:r>
            <a:r>
              <a:rPr sz="2300">
                <a:hlinkClick r:id="rId2" invalidUrl="" action="" tgtFrame="" tooltip="" history="1" highlightClick="0" endSnd="0"/>
              </a:rPr>
              <a:t>://</a:t>
            </a:r>
            <a:r>
              <a:rPr sz="2300">
                <a:hlinkClick r:id="rId2" invalidUrl="" action="" tgtFrame="" tooltip="" history="1" highlightClick="0" endSnd="0"/>
              </a:rPr>
              <a:t>jamesagnew.github.io/hapi-fhir/apidocs-dstu/index.html</a:t>
            </a:r>
            <a:endParaRPr sz="23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300"/>
              <a:t> 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Taking the </a:t>
            </a:r>
            <a:r>
              <a:rPr sz="4000">
                <a:solidFill>
                  <a:srgbClr val="FF0000"/>
                </a:solidFill>
              </a:rPr>
              <a:t>Structures</a:t>
            </a:r>
            <a:r>
              <a:rPr sz="4000"/>
              <a:t> for a spin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81000" y="1828800"/>
            <a:ext cx="8382000" cy="72176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Patient Resource (</a:t>
            </a:r>
            <a:r>
              <a:rPr sz="1600">
                <a:hlinkClick r:id="rId2" invalidUrl="" action="" tgtFrame="" tooltip="" history="1" highlightClick="0" endSnd="0"/>
              </a:rPr>
              <a:t>http://hl7.org/implement/standards/fhir/patient.html</a:t>
            </a:r>
            <a:r>
              <a:rPr sz="3100"/>
              <a:t>)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11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" y="2374900"/>
            <a:ext cx="8940800" cy="180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381000" y="4343400"/>
            <a:ext cx="8382000" cy="184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marL="342900" indent="-342900">
              <a:spcBef>
                <a:spcPts val="700"/>
              </a:spcBef>
              <a:buClr>
                <a:srgbClr val="CC3300"/>
              </a:buClr>
              <a:buSzPct val="75000"/>
              <a:buFont typeface="Wingdings"/>
              <a:buChar char="■"/>
              <a:defRPr sz="3100"/>
            </a:lvl1pPr>
          </a:lstStyle>
          <a:p>
            <a:pPr lvl="0">
              <a:defRPr sz="1800"/>
            </a:pPr>
            <a:r>
              <a:rPr sz="3100"/>
              <a:t>HumanName Datatype</a:t>
            </a:r>
            <a:endParaRPr sz="3100"/>
          </a:p>
        </p:txBody>
      </p:sp>
      <p:pic>
        <p:nvPicPr>
          <p:cNvPr id="11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850" y="4933950"/>
            <a:ext cx="6515100" cy="226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Taking the </a:t>
            </a:r>
            <a:r>
              <a:rPr sz="4000">
                <a:solidFill>
                  <a:srgbClr val="FF0000"/>
                </a:solidFill>
              </a:rPr>
              <a:t>Structures</a:t>
            </a:r>
            <a:r>
              <a:rPr sz="4000"/>
              <a:t> for a spin (2)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122" name="Shape 122"/>
          <p:cNvSpPr/>
          <p:nvPr/>
        </p:nvSpPr>
        <p:spPr>
          <a:xfrm>
            <a:off x="390668" y="1783399"/>
            <a:ext cx="8362664" cy="427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Example01_CreateAPatient</a:t>
            </a:r>
            <a:r>
              <a:rPr b="1" sz="1300"/>
              <a:t>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[] </a:t>
            </a:r>
            <a:r>
              <a:rPr b="1" sz="1300">
                <a:solidFill>
                  <a:srgbClr val="7E504F"/>
                </a:solidFill>
              </a:rPr>
              <a:t>theArgs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resource instance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Add a "name" element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HumanNameDt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name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.addName();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name</a:t>
            </a:r>
            <a:r>
              <a:rPr b="1" sz="1300"/>
              <a:t>.addFamily(</a:t>
            </a:r>
            <a:r>
              <a:rPr b="1" sz="1300">
                <a:solidFill>
                  <a:srgbClr val="3933FF"/>
                </a:solidFill>
              </a:rPr>
              <a:t>"Simpson"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"Homer"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"J"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Add an "identifier" element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IdentifierDt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identifier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.addIdentifier();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identifier</a:t>
            </a:r>
            <a:r>
              <a:rPr b="1" sz="1300"/>
              <a:t>.setSystem(</a:t>
            </a:r>
            <a:r>
              <a:rPr b="1" sz="1300">
                <a:solidFill>
                  <a:srgbClr val="3933FF"/>
                </a:solidFill>
              </a:rPr>
              <a:t>"http://acme.org/MRNs"</a:t>
            </a:r>
            <a:r>
              <a:rPr b="1" sz="1300"/>
              <a:t>).setValue(</a:t>
            </a:r>
            <a:r>
              <a:rPr b="1" sz="1300">
                <a:solidFill>
                  <a:srgbClr val="3933FF"/>
                </a:solidFill>
              </a:rPr>
              <a:t>"7000135"</a:t>
            </a:r>
            <a:r>
              <a:rPr b="1" sz="1300"/>
              <a:t>);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Model is designed to be chained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.addIdentifier().setLabel(</a:t>
            </a:r>
            <a:r>
              <a:rPr b="1" sz="1300">
                <a:solidFill>
                  <a:srgbClr val="3933FF"/>
                </a:solidFill>
              </a:rPr>
              <a:t>"Library Card 12345"</a:t>
            </a:r>
            <a:r>
              <a:rPr b="1" sz="1300"/>
              <a:t>).setValue(</a:t>
            </a:r>
            <a:r>
              <a:rPr b="1" sz="1300">
                <a:solidFill>
                  <a:srgbClr val="3933FF"/>
                </a:solidFill>
              </a:rPr>
              <a:t>"12345"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	</a:t>
            </a:r>
            <a:endParaRPr b="1" sz="1300"/>
          </a:p>
          <a:p>
            <a:pPr lvl="0" defTabSz="457200"/>
            <a:r>
              <a:rPr b="1" sz="1300"/>
              <a:t>}</a:t>
            </a:r>
            <a:endParaRPr b="1" sz="1300"/>
          </a:p>
        </p:txBody>
      </p:sp>
      <p:sp>
        <p:nvSpPr>
          <p:cNvPr id="123" name="Shape 123"/>
          <p:cNvSpPr/>
          <p:nvPr/>
        </p:nvSpPr>
        <p:spPr>
          <a:xfrm>
            <a:off x="609600" y="6118826"/>
            <a:ext cx="8382000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Taking the </a:t>
            </a:r>
            <a:r>
              <a:rPr sz="4000">
                <a:solidFill>
                  <a:srgbClr val="FF0000"/>
                </a:solidFill>
              </a:rPr>
              <a:t>Structures</a:t>
            </a:r>
            <a:r>
              <a:rPr sz="4000"/>
              <a:t> for a spin (3)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127" name="Shape 127"/>
          <p:cNvSpPr/>
          <p:nvPr/>
        </p:nvSpPr>
        <p:spPr>
          <a:xfrm>
            <a:off x="390668" y="1783399"/>
            <a:ext cx="8362664" cy="218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Example01_CreateAPatient</a:t>
            </a:r>
            <a:r>
              <a:rPr b="1" sz="1300"/>
              <a:t>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[] </a:t>
            </a:r>
            <a:r>
              <a:rPr b="1" sz="1300">
                <a:solidFill>
                  <a:srgbClr val="7E504F"/>
                </a:solidFill>
              </a:rPr>
              <a:t>theArgs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resource instance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Add a "name" element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HumanNameDt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name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.addName();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name</a:t>
            </a:r>
            <a:r>
              <a:rPr b="1" sz="1300"/>
              <a:t>.addFamily(</a:t>
            </a:r>
            <a:r>
              <a:rPr b="1" sz="1300">
                <a:solidFill>
                  <a:srgbClr val="3933FF"/>
                </a:solidFill>
              </a:rPr>
              <a:t>"Simpson"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"Homer"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"J"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</a:p>
        </p:txBody>
      </p:sp>
      <p:pic>
        <p:nvPicPr>
          <p:cNvPr id="12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200" y="3725069"/>
            <a:ext cx="7289800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Taking the </a:t>
            </a:r>
            <a:r>
              <a:rPr sz="4000">
                <a:solidFill>
                  <a:srgbClr val="FF0000"/>
                </a:solidFill>
              </a:rPr>
              <a:t>Structures</a:t>
            </a:r>
            <a:r>
              <a:rPr sz="4000"/>
              <a:t> for a spin (4)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132" name="Shape 132"/>
          <p:cNvSpPr/>
          <p:nvPr/>
        </p:nvSpPr>
        <p:spPr>
          <a:xfrm>
            <a:off x="390668" y="1783399"/>
            <a:ext cx="8362664" cy="407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Example02_CreateAPatient</a:t>
            </a:r>
            <a:r>
              <a:rPr b="1" sz="1300"/>
              <a:t> {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[] </a:t>
            </a:r>
            <a:r>
              <a:rPr b="1" sz="1300">
                <a:solidFill>
                  <a:srgbClr val="7E504F"/>
                </a:solidFill>
              </a:rPr>
              <a:t>theArgs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.addName().addFamily(</a:t>
            </a:r>
            <a:r>
              <a:rPr b="1" sz="1300">
                <a:solidFill>
                  <a:srgbClr val="3933FF"/>
                </a:solidFill>
              </a:rPr>
              <a:t>"Simpson"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"Homer"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"J"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.addIdentifier().setSystem(</a:t>
            </a:r>
            <a:r>
              <a:rPr b="1" sz="1300">
                <a:solidFill>
                  <a:srgbClr val="3933FF"/>
                </a:solidFill>
              </a:rPr>
              <a:t>"http://acme.org/MRNs"</a:t>
            </a:r>
            <a:r>
              <a:rPr b="1" sz="1300"/>
              <a:t>).setValue(</a:t>
            </a:r>
            <a:r>
              <a:rPr b="1" sz="1300">
                <a:solidFill>
                  <a:srgbClr val="3933FF"/>
                </a:solidFill>
              </a:rPr>
              <a:t>"7000135"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.addIdentifier().setLabel(</a:t>
            </a:r>
            <a:r>
              <a:rPr b="1" sz="1300">
                <a:solidFill>
                  <a:srgbClr val="3933FF"/>
                </a:solidFill>
              </a:rPr>
              <a:t>"Library Card 12345"</a:t>
            </a:r>
            <a:r>
              <a:rPr b="1" sz="1300"/>
              <a:t>).setValue(</a:t>
            </a:r>
            <a:r>
              <a:rPr b="1" sz="1300">
                <a:solidFill>
                  <a:srgbClr val="3933FF"/>
                </a:solidFill>
              </a:rPr>
              <a:t>"12345"</a:t>
            </a:r>
            <a:r>
              <a:rPr b="1" sz="1300"/>
              <a:t>);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Enumerated types are provided for many coded elements</a:t>
            </a:r>
            <a:endParaRPr b="1" sz="1300">
              <a:solidFill>
                <a:srgbClr val="4E9072"/>
              </a:solidFill>
            </a:endParaRPr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ContactDt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contact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.addTelecom();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contact</a:t>
            </a:r>
            <a:r>
              <a:rPr b="1" sz="1300"/>
              <a:t>.setUse(ContactUseEnum.</a:t>
            </a:r>
            <a:r>
              <a:rPr b="1" sz="1300">
                <a:solidFill>
                  <a:srgbClr val="0326CC"/>
                </a:solidFill>
              </a:rPr>
              <a:t>HOME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contact</a:t>
            </a:r>
            <a:r>
              <a:rPr b="1" sz="1300"/>
              <a:t>.setSystem(ContactSystemEnum.</a:t>
            </a:r>
            <a:r>
              <a:rPr b="1" sz="1300">
                <a:solidFill>
                  <a:srgbClr val="0326CC"/>
                </a:solidFill>
              </a:rPr>
              <a:t>PHONE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contact</a:t>
            </a:r>
            <a:r>
              <a:rPr b="1" sz="1300"/>
              <a:t>.setValue(</a:t>
            </a:r>
            <a:r>
              <a:rPr b="1" sz="1300">
                <a:solidFill>
                  <a:srgbClr val="3933FF"/>
                </a:solidFill>
              </a:rPr>
              <a:t>"1 (416) 340-4800"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4" indent="914400" defTabSz="457200"/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.setGender(AdministrativeGenderCodesEnum.</a:t>
            </a:r>
            <a:r>
              <a:rPr b="1" sz="1300">
                <a:solidFill>
                  <a:srgbClr val="0326CC"/>
                </a:solidFill>
              </a:rPr>
              <a:t>M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}</a:t>
            </a:r>
            <a:endParaRPr b="1" sz="1300"/>
          </a:p>
          <a:p>
            <a:pPr lvl="0" defTabSz="457200"/>
            <a:endParaRPr sz="13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09600" y="6233126"/>
            <a:ext cx="8382000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68680">
              <a:defRPr sz="3800"/>
            </a:lvl1pPr>
          </a:lstStyle>
          <a:p>
            <a:pPr lvl="0">
              <a:defRPr sz="1800"/>
            </a:pPr>
            <a:r>
              <a:rPr sz="3800"/>
              <a:t>HAPI: The Key Components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419100" y="1837978"/>
            <a:ext cx="8382001" cy="4480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Structure Classes (represent FHIR model)</a:t>
            </a:r>
            <a:endParaRPr sz="3100"/>
          </a:p>
          <a:p>
            <a:pPr lvl="0">
              <a:defRPr sz="1800"/>
            </a:pPr>
            <a:r>
              <a:rPr sz="3100"/>
              <a:t>Parsers (convert model into XML/JSON)</a:t>
            </a:r>
            <a:endParaRPr sz="3100"/>
          </a:p>
          <a:p>
            <a:pPr lvl="0">
              <a:defRPr sz="1800"/>
            </a:pPr>
            <a:r>
              <a:rPr sz="3100"/>
              <a:t>Client (use HTTP to access FHIR servers)</a:t>
            </a:r>
            <a:endParaRPr sz="3100"/>
          </a:p>
          <a:p>
            <a:pPr lvl="0">
              <a:defRPr sz="1800"/>
            </a:pPr>
            <a:r>
              <a:rPr sz="3100"/>
              <a:t>Server (build a FHIR server)</a:t>
            </a:r>
            <a:endParaRPr sz="3100"/>
          </a:p>
          <a:p>
            <a:pPr lvl="0">
              <a:defRPr sz="1800"/>
            </a:pPr>
            <a:r>
              <a:rPr sz="3100"/>
              <a:t>Utilities:</a:t>
            </a:r>
            <a:endParaRPr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Validator</a:t>
            </a:r>
            <a:endParaRPr sz="26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Narrative Generator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138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18161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23749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29337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3477897"/>
            <a:ext cx="567334" cy="56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4045230"/>
            <a:ext cx="567334" cy="567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Playing with </a:t>
            </a:r>
            <a:r>
              <a:rPr sz="4000">
                <a:solidFill>
                  <a:srgbClr val="FF0000"/>
                </a:solidFill>
              </a:rPr>
              <a:t>Parsers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381000" y="1828800"/>
            <a:ext cx="8382000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The starting point for much of the HAPI-FHIR API is the </a:t>
            </a:r>
            <a:r>
              <a:rPr b="1" sz="3100">
                <a:solidFill>
                  <a:srgbClr val="007FD8"/>
                </a:solidFill>
                <a:latin typeface="Courier New"/>
                <a:ea typeface="Courier New"/>
                <a:cs typeface="Courier New"/>
                <a:sym typeface="Courier New"/>
              </a:rPr>
              <a:t>FhirContext</a:t>
            </a:r>
            <a:r>
              <a:rPr sz="3100"/>
              <a:t> class</a:t>
            </a:r>
            <a:endParaRPr sz="3100"/>
          </a:p>
          <a:p>
            <a:pPr lvl="0">
              <a:defRPr sz="1800"/>
            </a:pPr>
            <a:r>
              <a:rPr sz="3100"/>
              <a:t>FhirContext acts as a factory for the rest of the API, including the two parsers:</a:t>
            </a:r>
            <a:endParaRPr sz="3100"/>
          </a:p>
          <a:p>
            <a:pPr lvl="1" marL="800100" indent="-342900">
              <a:buSzPct val="75000"/>
              <a:buChar char="■"/>
              <a:defRPr sz="1800"/>
            </a:pPr>
            <a:r>
              <a:rPr sz="3000"/>
              <a:t>XmlParser</a:t>
            </a:r>
            <a:endParaRPr sz="3000"/>
          </a:p>
          <a:p>
            <a:pPr lvl="1" marL="789038" indent="-331838">
              <a:buSzPct val="75000"/>
              <a:buChar char="■"/>
              <a:defRPr sz="1800"/>
            </a:pPr>
            <a:r>
              <a:rPr sz="3000"/>
              <a:t>JsonParser</a:t>
            </a:r>
            <a:endParaRPr sz="3000"/>
          </a:p>
          <a:p>
            <a:pPr lvl="0" marL="331838" indent="-331838">
              <a:defRPr sz="1800"/>
            </a:pPr>
            <a:r>
              <a:rPr sz="3000"/>
              <a:t>FhirContext is designed to be created once and reused (important for performance!)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Who am I?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81000" y="1828800"/>
            <a:ext cx="4855717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b="1" sz="3100"/>
              <a:t>Name:</a:t>
            </a:r>
            <a:r>
              <a:rPr sz="3100"/>
              <a:t> James Agnew</a:t>
            </a:r>
            <a:endParaRPr sz="3100"/>
          </a:p>
          <a:p>
            <a:pPr lvl="0">
              <a:defRPr sz="1800"/>
            </a:pPr>
            <a:r>
              <a:rPr b="1" sz="3100"/>
              <a:t>Company:</a:t>
            </a:r>
            <a:r>
              <a:rPr sz="3100"/>
              <a:t> University Health Network</a:t>
            </a:r>
            <a:endParaRPr sz="3100"/>
          </a:p>
          <a:p>
            <a:pPr lvl="0">
              <a:defRPr sz="1800"/>
            </a:pPr>
            <a:r>
              <a:rPr b="1" sz="3100"/>
              <a:t>Background:</a:t>
            </a:r>
            <a:endParaRPr b="1"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Software development manager for a large hospital network</a:t>
            </a:r>
            <a:endParaRPr sz="26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Project lead for HAPI for 9 years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53" name="headshot-James-315x22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5050" y="1993900"/>
            <a:ext cx="4000500" cy="279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Playing with </a:t>
            </a:r>
            <a:r>
              <a:rPr sz="4000">
                <a:solidFill>
                  <a:srgbClr val="FF0000"/>
                </a:solidFill>
              </a:rPr>
              <a:t>Parsers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Encoding Resources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150" name="Shape 150"/>
          <p:cNvSpPr/>
          <p:nvPr/>
        </p:nvSpPr>
        <p:spPr>
          <a:xfrm>
            <a:off x="390668" y="1783399"/>
            <a:ext cx="8362664" cy="463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Example03_EncodeResource</a:t>
            </a:r>
            <a:r>
              <a:rPr b="1" sz="1300"/>
              <a:t> {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[] </a:t>
            </a:r>
            <a:r>
              <a:rPr b="1" sz="1300">
                <a:solidFill>
                  <a:srgbClr val="7E504F"/>
                </a:solidFill>
              </a:rPr>
              <a:t>theArgs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Patient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.addName().addFamily(</a:t>
            </a:r>
            <a:r>
              <a:rPr b="1" sz="1300">
                <a:solidFill>
                  <a:srgbClr val="3933FF"/>
                </a:solidFill>
              </a:rPr>
              <a:t>"Simpson"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"Homer"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"J"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.addIdentifier().setSystem(</a:t>
            </a:r>
            <a:r>
              <a:rPr b="1" sz="1300">
                <a:solidFill>
                  <a:srgbClr val="3933FF"/>
                </a:solidFill>
              </a:rPr>
              <a:t>"http://acme.org/MRNs"</a:t>
            </a:r>
            <a:r>
              <a:rPr b="1" sz="1300"/>
              <a:t>).setValue(</a:t>
            </a:r>
            <a:r>
              <a:rPr b="1" sz="1300">
                <a:solidFill>
                  <a:srgbClr val="3933FF"/>
                </a:solidFill>
              </a:rPr>
              <a:t>"7000135"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[.. snip ..]</a:t>
            </a:r>
            <a:endParaRPr b="1" sz="1300"/>
          </a:p>
          <a:p>
            <a:pPr lvl="0" defTabSz="457200"/>
            <a:r>
              <a:rPr b="1" sz="1300">
                <a:solidFill>
                  <a:srgbClr val="006141"/>
                </a:solidFill>
              </a:rPr>
              <a:t>		</a:t>
            </a:r>
            <a:endParaRPr b="1" sz="1300">
              <a:solidFill>
                <a:srgbClr val="006141"/>
              </a:solidFill>
            </a:endParaRPr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context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XML parser</a:t>
            </a:r>
            <a:endParaRPr b="1" sz="1300"/>
          </a:p>
          <a:p>
            <a:pPr lvl="0" defTabSz="457200"/>
            <a:r>
              <a:rPr b="1" sz="1300"/>
              <a:t>		IParser </a:t>
            </a:r>
            <a:r>
              <a:rPr b="1" sz="1300">
                <a:solidFill>
                  <a:srgbClr val="7E504F"/>
                </a:solidFill>
              </a:rPr>
              <a:t>p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.newXmlParser();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</a:t>
            </a:r>
            <a:r>
              <a:rPr b="1" sz="1300"/>
              <a:t>.setPrettyPrint(</a:t>
            </a:r>
            <a:r>
              <a:rPr b="1" sz="1300">
                <a:solidFill>
                  <a:srgbClr val="931A68"/>
                </a:solidFill>
              </a:rPr>
              <a:t>true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encode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p</a:t>
            </a:r>
            <a:r>
              <a:rPr b="1" sz="1300"/>
              <a:t>.encodeResourceToString(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System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7E504F"/>
                </a:solidFill>
              </a:rPr>
              <a:t>encode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}</a:t>
            </a:r>
            <a:endParaRPr b="1" sz="1300"/>
          </a:p>
          <a:p>
            <a:pPr lvl="0" defTabSz="457200"/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lvl="0" defTabSz="457200"/>
            <a:endParaRPr sz="13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09600" y="6118826"/>
            <a:ext cx="8382000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Playing with </a:t>
            </a:r>
            <a:r>
              <a:rPr sz="4000">
                <a:solidFill>
                  <a:srgbClr val="FF0000"/>
                </a:solidFill>
              </a:rPr>
              <a:t>Parsers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Encoding Resources (2)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155" name="Shape 155"/>
          <p:cNvSpPr/>
          <p:nvPr/>
        </p:nvSpPr>
        <p:spPr>
          <a:xfrm>
            <a:off x="390668" y="1783399"/>
            <a:ext cx="8362664" cy="199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4E9072"/>
                </a:solidFill>
              </a:rPr>
              <a:t>// Create a context</a:t>
            </a:r>
            <a:endParaRPr b="1" sz="1300"/>
          </a:p>
          <a:p>
            <a:pPr lvl="0" defTabSz="457200"/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>
                <a:solidFill>
                  <a:srgbClr val="4E9072"/>
                </a:solidFill>
              </a:rPr>
              <a:t>// Create a XML parser</a:t>
            </a:r>
            <a:endParaRPr b="1" sz="1300"/>
          </a:p>
          <a:p>
            <a:pPr lvl="0" defTabSz="457200"/>
            <a:r>
              <a:rPr b="1" sz="1300"/>
              <a:t>IParser </a:t>
            </a:r>
            <a:r>
              <a:rPr b="1" sz="1300">
                <a:solidFill>
                  <a:srgbClr val="7E504F"/>
                </a:solidFill>
              </a:rPr>
              <a:t>parser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.newXmlParser();</a:t>
            </a:r>
            <a:endParaRPr b="1" sz="1300"/>
          </a:p>
          <a:p>
            <a:pPr lvl="0" defTabSz="457200"/>
            <a:r>
              <a:rPr b="1" sz="1300">
                <a:solidFill>
                  <a:srgbClr val="7E504F"/>
                </a:solidFill>
              </a:rPr>
              <a:t>parser</a:t>
            </a:r>
            <a:r>
              <a:rPr b="1" sz="1300"/>
              <a:t>.setPrettyPrint(</a:t>
            </a:r>
            <a:r>
              <a:rPr b="1" sz="1300">
                <a:solidFill>
                  <a:srgbClr val="931A68"/>
                </a:solidFill>
              </a:rPr>
              <a:t>true</a:t>
            </a:r>
            <a:r>
              <a:rPr b="1" sz="1300"/>
              <a:t>);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encode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parser</a:t>
            </a:r>
            <a:endParaRPr b="1" sz="1300">
              <a:solidFill>
                <a:srgbClr val="7E504F"/>
              </a:solidFill>
            </a:endParaRPr>
          </a:p>
          <a:p>
            <a:pPr lvl="0" defTabSz="457200"/>
            <a:r>
              <a:rPr b="1" sz="1300">
                <a:solidFill>
                  <a:srgbClr val="7E504F"/>
                </a:solidFill>
              </a:rPr>
              <a:t>     </a:t>
            </a:r>
            <a:r>
              <a:rPr b="1" sz="1300"/>
              <a:t>.encodeResourceToString(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>
                <a:solidFill>
                  <a:srgbClr val="006141"/>
                </a:solidFill>
              </a:rPr>
              <a:t>System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7E504F"/>
                </a:solidFill>
              </a:rPr>
              <a:t>encode</a:t>
            </a:r>
            <a:r>
              <a:rPr b="1" sz="1300"/>
              <a:t>);</a:t>
            </a:r>
          </a:p>
        </p:txBody>
      </p:sp>
      <p:sp>
        <p:nvSpPr>
          <p:cNvPr id="156" name="Shape 156"/>
          <p:cNvSpPr/>
          <p:nvPr/>
        </p:nvSpPr>
        <p:spPr>
          <a:xfrm>
            <a:off x="3827705" y="2212269"/>
            <a:ext cx="5076898" cy="4307841"/>
          </a:xfrm>
          <a:prstGeom prst="rect">
            <a:avLst/>
          </a:prstGeom>
          <a:ln w="25400">
            <a:solidFill>
              <a:srgbClr val="5C5C8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Patient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xmlns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"http://hl7.org/fhir"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identifier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system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“http://acme.org/MRNs"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2" indent="457200" defTabSz="457200"/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"7000135"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&lt;/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identifier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name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family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"Simpson"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given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"Homer"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given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"J"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&lt;/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name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telecom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system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"phone"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"1 (416) 340-4800"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use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"home"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&lt;/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telecom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gender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coding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system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"http://hl7.org/fhir/v3/AdministrativeGender"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code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1300">
                <a:solidFill>
                  <a:srgbClr val="932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value</a:t>
            </a:r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=</a:t>
            </a:r>
            <a:r>
              <a:rPr sz="1300">
                <a:solidFill>
                  <a:srgbClr val="3933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"M"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/&gt;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&lt;/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coding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latin typeface="Gill Sans SemiBold"/>
                <a:ea typeface="Gill Sans SemiBold"/>
                <a:cs typeface="Gill Sans SemiBold"/>
                <a:sym typeface="Gill Sans SemiBold"/>
              </a:rPr>
              <a:t>   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&lt;/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gender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  <a:endParaRPr sz="13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0" defTabSz="457200"/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&lt;/</a:t>
            </a:r>
            <a:r>
              <a:rPr sz="1300">
                <a:solidFill>
                  <a:srgbClr val="4E9192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Patient</a:t>
            </a:r>
            <a:r>
              <a: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</a:p>
        </p:txBody>
      </p:sp>
      <p:sp>
        <p:nvSpPr>
          <p:cNvPr id="158" name="Shape 158"/>
          <p:cNvSpPr/>
          <p:nvPr/>
        </p:nvSpPr>
        <p:spPr>
          <a:xfrm>
            <a:off x="2192308" y="3810439"/>
            <a:ext cx="1502939" cy="1810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8" h="20864" fill="norm" stroke="1" extrusionOk="0">
                <a:moveTo>
                  <a:pt x="21378" y="20802"/>
                </a:moveTo>
                <a:cubicBezTo>
                  <a:pt x="6902" y="21600"/>
                  <a:pt x="-222" y="14666"/>
                  <a:pt x="5" y="0"/>
                </a:cubicBezTo>
              </a:path>
            </a:pathLst>
          </a:custGeom>
          <a:ln w="25400">
            <a:solidFill>
              <a:srgbClr val="5C5C8A"/>
            </a:solidFill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Playing with </a:t>
            </a:r>
            <a:r>
              <a:rPr sz="4000">
                <a:solidFill>
                  <a:srgbClr val="FF0000"/>
                </a:solidFill>
              </a:rPr>
              <a:t>Parsers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Parsing Resources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162" name="Shape 162"/>
          <p:cNvSpPr/>
          <p:nvPr/>
        </p:nvSpPr>
        <p:spPr>
          <a:xfrm>
            <a:off x="390668" y="1783399"/>
            <a:ext cx="8362664" cy="408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Example04_ParseResource</a:t>
            </a:r>
            <a:r>
              <a:rPr b="1" sz="1300"/>
              <a:t> {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[] </a:t>
            </a:r>
            <a:r>
              <a:rPr b="1" sz="1300">
                <a:solidFill>
                  <a:srgbClr val="7E504F"/>
                </a:solidFill>
              </a:rPr>
              <a:t>theArgs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resourceBody</a:t>
            </a:r>
            <a:r>
              <a:rPr b="1" sz="1300"/>
              <a:t> = </a:t>
            </a:r>
            <a:r>
              <a:rPr b="1" sz="1300">
                <a:solidFill>
                  <a:srgbClr val="3933FF"/>
                </a:solidFill>
              </a:rPr>
              <a:t>"{\"resourceType\":\"Patient\",\"identifier\":[{\"system\":\"http://acme.org/MRNs\",\"value\":\"7000135\"}],\"name\":[{\"family\":[\"Simpson\"],\"given\":[\"Homer\",\"J\"]}]}"</a:t>
            </a:r>
            <a:r>
              <a:rPr b="1" sz="1300"/>
              <a:t>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context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JSON parser</a:t>
            </a:r>
            <a:endParaRPr b="1" sz="1300"/>
          </a:p>
          <a:p>
            <a:pPr lvl="0" defTabSz="457200"/>
            <a:r>
              <a:rPr b="1" sz="1300"/>
              <a:t>		IParser </a:t>
            </a:r>
            <a:r>
              <a:rPr b="1" sz="1300">
                <a:solidFill>
                  <a:srgbClr val="7E504F"/>
                </a:solidFill>
              </a:rPr>
              <a:t>parser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.newJsonParser();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parser</a:t>
            </a:r>
            <a:r>
              <a:rPr b="1" sz="1300"/>
              <a:t>.parseResource(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.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, </a:t>
            </a:r>
            <a:r>
              <a:rPr b="1" sz="1300">
                <a:solidFill>
                  <a:srgbClr val="7E504F"/>
                </a:solidFill>
              </a:rPr>
              <a:t>resourceBody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List&lt;</a:t>
            </a:r>
            <a:r>
              <a:rPr b="1" sz="1300">
                <a:solidFill>
                  <a:srgbClr val="006141"/>
                </a:solidFill>
              </a:rPr>
              <a:t>IdentifierDt</a:t>
            </a:r>
            <a:r>
              <a:rPr b="1" sz="1300"/>
              <a:t>&gt; </a:t>
            </a:r>
            <a:r>
              <a:rPr b="1" sz="1300">
                <a:solidFill>
                  <a:srgbClr val="7E504F"/>
                </a:solidFill>
              </a:rPr>
              <a:t>identifiers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.getIdentifier();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idSystemString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identifiers</a:t>
            </a:r>
            <a:r>
              <a:rPr b="1" sz="1300"/>
              <a:t>.get(0).getSystem().getValueAsString();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idValueString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identifiers</a:t>
            </a:r>
            <a:r>
              <a:rPr b="1" sz="1300"/>
              <a:t>.get(0).getValue().getValueAsString();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System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7E504F"/>
                </a:solidFill>
              </a:rPr>
              <a:t>idSystemString</a:t>
            </a:r>
            <a:r>
              <a:rPr b="1" sz="1300"/>
              <a:t> + </a:t>
            </a:r>
            <a:r>
              <a:rPr b="1" sz="1300">
                <a:solidFill>
                  <a:srgbClr val="3933FF"/>
                </a:solidFill>
              </a:rPr>
              <a:t>" "</a:t>
            </a:r>
            <a:r>
              <a:rPr b="1" sz="1300"/>
              <a:t> + </a:t>
            </a:r>
            <a:r>
              <a:rPr b="1" sz="1300">
                <a:solidFill>
                  <a:srgbClr val="7E504F"/>
                </a:solidFill>
              </a:rPr>
              <a:t>idValueString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}</a:t>
            </a:r>
          </a:p>
        </p:txBody>
      </p:sp>
      <p:sp>
        <p:nvSpPr>
          <p:cNvPr id="163" name="Shape 163"/>
          <p:cNvSpPr/>
          <p:nvPr/>
        </p:nvSpPr>
        <p:spPr>
          <a:xfrm>
            <a:off x="5035548" y="5729287"/>
            <a:ext cx="2475847" cy="307341"/>
          </a:xfrm>
          <a:prstGeom prst="rect">
            <a:avLst/>
          </a:prstGeom>
          <a:ln w="25400">
            <a:solidFill>
              <a:srgbClr val="5C5C8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9193"/>
                </a:solidFill>
              </a:rPr>
              <a:t>http://acme.org/MRNs - 7000135</a:t>
            </a:r>
          </a:p>
        </p:txBody>
      </p:sp>
      <p:sp>
        <p:nvSpPr>
          <p:cNvPr id="166" name="Shape 166"/>
          <p:cNvSpPr/>
          <p:nvPr/>
        </p:nvSpPr>
        <p:spPr>
          <a:xfrm>
            <a:off x="4352110" y="5423271"/>
            <a:ext cx="655518" cy="473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0274" fill="norm" stroke="1" extrusionOk="0">
                <a:moveTo>
                  <a:pt x="21506" y="20057"/>
                </a:moveTo>
                <a:cubicBezTo>
                  <a:pt x="7074" y="21600"/>
                  <a:pt x="-94" y="14914"/>
                  <a:pt x="1" y="0"/>
                </a:cubicBezTo>
              </a:path>
            </a:pathLst>
          </a:custGeom>
          <a:ln w="25400">
            <a:solidFill>
              <a:srgbClr val="5C5C8A"/>
            </a:solidFill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165" name="Shape 165"/>
          <p:cNvSpPr/>
          <p:nvPr/>
        </p:nvSpPr>
        <p:spPr>
          <a:xfrm>
            <a:off x="609600" y="6233126"/>
            <a:ext cx="8382000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68680">
              <a:defRPr sz="3800"/>
            </a:lvl1pPr>
          </a:lstStyle>
          <a:p>
            <a:pPr lvl="0">
              <a:defRPr sz="1800"/>
            </a:pPr>
            <a:r>
              <a:rPr sz="3800"/>
              <a:t>HAPI: The Key Components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419100" y="1837978"/>
            <a:ext cx="8382001" cy="4480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Structure Classes (represent FHIR model)</a:t>
            </a:r>
            <a:endParaRPr sz="3100"/>
          </a:p>
          <a:p>
            <a:pPr lvl="0">
              <a:defRPr sz="1800"/>
            </a:pPr>
            <a:r>
              <a:rPr sz="3100"/>
              <a:t>Parsers (convert model into XML/JSON)</a:t>
            </a:r>
            <a:endParaRPr sz="3100"/>
          </a:p>
          <a:p>
            <a:pPr lvl="0">
              <a:defRPr sz="1800"/>
            </a:pPr>
            <a:r>
              <a:rPr sz="3100"/>
              <a:t>Client (use HTTP to access FHIR servers)</a:t>
            </a:r>
            <a:endParaRPr sz="3100"/>
          </a:p>
          <a:p>
            <a:pPr lvl="0">
              <a:defRPr sz="1800"/>
            </a:pPr>
            <a:r>
              <a:rPr sz="3100"/>
              <a:t>Server (build a FHIR server)</a:t>
            </a:r>
            <a:endParaRPr sz="3100"/>
          </a:p>
          <a:p>
            <a:pPr lvl="0">
              <a:defRPr sz="1800"/>
            </a:pPr>
            <a:r>
              <a:rPr sz="3100"/>
              <a:t>Utilities:</a:t>
            </a:r>
            <a:endParaRPr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Validator</a:t>
            </a:r>
            <a:endParaRPr sz="26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Narrative Generator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171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18161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23749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29337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3477897"/>
            <a:ext cx="567334" cy="56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4045230"/>
            <a:ext cx="567334" cy="567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FF0000"/>
                </a:solidFill>
              </a:rPr>
              <a:t>Clients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Recap on REST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FHIR defines basic CRUD operations that can be performed on a FHIR compliant server </a:t>
            </a:r>
            <a:r>
              <a:rPr i="1" sz="2200"/>
              <a:t>(*not a complete list)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graphicFrame>
        <p:nvGraphicFramePr>
          <p:cNvPr id="180" name="Table 180"/>
          <p:cNvGraphicFramePr/>
          <p:nvPr/>
        </p:nvGraphicFramePr>
        <p:xfrm>
          <a:off x="1355229" y="3402572"/>
          <a:ext cx="6522444" cy="287162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2037825"/>
                <a:gridCol w="4471917"/>
              </a:tblGrid>
              <a:tr h="476487">
                <a:tc>
                  <a:txBody>
                    <a:bodyPr/>
                    <a:lstStyle/>
                    <a:p>
                      <a:pPr lvl="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HTTP URL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76487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type create
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POST http://base/</a:t>
                      </a:r>
                      <a:r>
                        <a:rPr b="1" i="1">
                          <a:solidFill>
                            <a:srgbClr val="CC3300"/>
                          </a:solidFill>
                        </a:rPr>
                        <a:t>[type]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76487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instance read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GET http://base/</a:t>
                      </a:r>
                      <a:r>
                        <a:rPr b="1" i="1">
                          <a:solidFill>
                            <a:srgbClr val="CC3300"/>
                          </a:solidFill>
                        </a:rPr>
                        <a:t>[type]</a:t>
                      </a:r>
                      <a:r>
                        <a:rPr b="1" i="1"/>
                        <a:t>/</a:t>
                      </a:r>
                      <a:r>
                        <a:rPr b="1" i="1">
                          <a:solidFill>
                            <a:srgbClr val="CC3300"/>
                          </a:solidFill>
                        </a:rPr>
                        <a:t>[id]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76487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instance update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PUT http://base/</a:t>
                      </a:r>
                      <a:r>
                        <a:rPr b="1" i="1">
                          <a:solidFill>
                            <a:srgbClr val="CC3300"/>
                          </a:solidFill>
                        </a:rPr>
                        <a:t>[type]</a:t>
                      </a:r>
                      <a:r>
                        <a:rPr b="1" i="1"/>
                        <a:t>/</a:t>
                      </a:r>
                      <a:r>
                        <a:rPr b="1" i="1">
                          <a:solidFill>
                            <a:srgbClr val="CC3300"/>
                          </a:solidFill>
                        </a:rPr>
                        <a:t>[id]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76487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instance delete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DELETE http://base/</a:t>
                      </a:r>
                      <a:r>
                        <a:rPr b="1" i="1">
                          <a:solidFill>
                            <a:srgbClr val="CC3300"/>
                          </a:solidFill>
                        </a:rPr>
                        <a:t>[type]</a:t>
                      </a:r>
                      <a:r>
                        <a:rPr b="1" i="1"/>
                        <a:t>/</a:t>
                      </a:r>
                      <a:r>
                        <a:rPr b="1" i="1">
                          <a:solidFill>
                            <a:srgbClr val="CC3300"/>
                          </a:solidFill>
                        </a:rPr>
                        <a:t>[id]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76487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type search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/>
                        <a:t>GET http://base/</a:t>
                      </a:r>
                      <a:r>
                        <a:rPr b="1" i="1">
                          <a:solidFill>
                            <a:srgbClr val="CC3300"/>
                          </a:solidFill>
                        </a:rPr>
                        <a:t>[type]</a:t>
                      </a:r>
                      <a:r>
                        <a:rPr b="1" i="1"/>
                        <a:t>?</a:t>
                      </a:r>
                      <a:r>
                        <a:rPr b="1" i="1">
                          <a:solidFill>
                            <a:srgbClr val="CC3300"/>
                          </a:solidFill>
                        </a:rPr>
                        <a:t>[params]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FF0000"/>
                </a:solidFill>
              </a:rPr>
              <a:t>Clients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Basic CRUD - Create</a:t>
            </a:r>
          </a:p>
        </p:txBody>
      </p:sp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184" name="Shape 184"/>
          <p:cNvSpPr/>
          <p:nvPr/>
        </p:nvSpPr>
        <p:spPr>
          <a:xfrm>
            <a:off x="635909" y="1825600"/>
            <a:ext cx="6983182" cy="446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Example05_ClientCreate</a:t>
            </a:r>
            <a:r>
              <a:rPr b="1" sz="1300"/>
              <a:t> {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[] </a:t>
            </a:r>
            <a:r>
              <a:rPr b="1" sz="1300">
                <a:solidFill>
                  <a:srgbClr val="7E504F"/>
                </a:solidFill>
              </a:rPr>
              <a:t>theArgs</a:t>
            </a:r>
            <a:r>
              <a:rPr b="1" sz="1300"/>
              <a:t>)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.addName().addFamily(</a:t>
            </a:r>
            <a:r>
              <a:rPr b="1" sz="1300">
                <a:solidFill>
                  <a:srgbClr val="3933FF"/>
                </a:solidFill>
              </a:rPr>
              <a:t>"Simpson"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"Homer"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"J"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.addIdentifier().setSystem(</a:t>
            </a:r>
            <a:r>
              <a:rPr b="1" sz="1300">
                <a:solidFill>
                  <a:srgbClr val="3933FF"/>
                </a:solidFill>
              </a:rPr>
              <a:t>"http://acme.org/MRNs"</a:t>
            </a:r>
            <a:r>
              <a:rPr b="1" sz="1300"/>
              <a:t>).setValue(</a:t>
            </a:r>
            <a:r>
              <a:rPr b="1" sz="1300">
                <a:solidFill>
                  <a:srgbClr val="3933FF"/>
                </a:solidFill>
              </a:rPr>
              <a:t>"7000135"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.setGender(AdministrativeGenderCodesEnum.</a:t>
            </a:r>
            <a:r>
              <a:rPr b="1" sz="1300">
                <a:solidFill>
                  <a:srgbClr val="0326CC"/>
                </a:solidFill>
              </a:rPr>
              <a:t>M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context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client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serverBaseUrl</a:t>
            </a:r>
            <a:r>
              <a:rPr b="1" sz="1300"/>
              <a:t> = </a:t>
            </a:r>
            <a:r>
              <a:rPr b="1" sz="1300">
                <a:solidFill>
                  <a:srgbClr val="3933FF"/>
                </a:solidFill>
              </a:rPr>
              <a:t>"http://fhirtest.uhn.ca/base"</a:t>
            </a:r>
            <a:r>
              <a:rPr b="1" sz="1300"/>
              <a:t>;</a:t>
            </a:r>
            <a:endParaRPr b="1" sz="1300"/>
          </a:p>
          <a:p>
            <a:pPr lvl="0" defTabSz="457200"/>
            <a:r>
              <a:rPr b="1" sz="1300"/>
              <a:t>		IGenericClient </a:t>
            </a:r>
            <a:r>
              <a:rPr b="1" sz="1300">
                <a:solidFill>
                  <a:srgbClr val="7E504F"/>
                </a:solidFill>
              </a:rPr>
              <a:t>client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.newRestfulGenericClient(</a:t>
            </a:r>
            <a:r>
              <a:rPr b="1" sz="1300">
                <a:solidFill>
                  <a:srgbClr val="7E504F"/>
                </a:solidFill>
              </a:rPr>
              <a:t>serverBaseUrl</a:t>
            </a:r>
            <a:r>
              <a:rPr b="1" sz="1300"/>
              <a:t>);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Use the client to store a new resource instance 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MethodOutcome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outcome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client</a:t>
            </a:r>
            <a:r>
              <a:rPr b="1" sz="1300"/>
              <a:t>.create().resource(</a:t>
            </a:r>
            <a:r>
              <a:rPr b="1" sz="1300">
                <a:solidFill>
                  <a:srgbClr val="7E504F"/>
                </a:solidFill>
              </a:rPr>
              <a:t>pat</a:t>
            </a:r>
            <a:r>
              <a:rPr b="1" sz="1300"/>
              <a:t>).execute();</a:t>
            </a:r>
            <a:endParaRPr b="1" sz="1300"/>
          </a:p>
          <a:p>
            <a:pPr lvl="0" defTabSz="457200"/>
            <a:r>
              <a:rPr b="1" sz="1300"/>
              <a:t>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Print the ID of the newly created resource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System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7E504F"/>
                </a:solidFill>
              </a:rPr>
              <a:t>outcome</a:t>
            </a:r>
            <a:r>
              <a:rPr b="1" sz="1300"/>
              <a:t>.getId());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}</a:t>
            </a:r>
          </a:p>
        </p:txBody>
      </p:sp>
      <p:sp>
        <p:nvSpPr>
          <p:cNvPr id="185" name="Shape 185"/>
          <p:cNvSpPr/>
          <p:nvPr/>
        </p:nvSpPr>
        <p:spPr>
          <a:xfrm>
            <a:off x="4768848" y="5830887"/>
            <a:ext cx="3673789" cy="307341"/>
          </a:xfrm>
          <a:prstGeom prst="rect">
            <a:avLst/>
          </a:prstGeom>
          <a:ln w="25400">
            <a:solidFill>
              <a:srgbClr val="5C5C8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9193"/>
                </a:solidFill>
              </a:rPr>
              <a:t>http://fhirtest.uhn.ca/base/Patient/4529/_history/1</a:t>
            </a:r>
          </a:p>
        </p:txBody>
      </p:sp>
      <p:sp>
        <p:nvSpPr>
          <p:cNvPr id="188" name="Shape 188"/>
          <p:cNvSpPr/>
          <p:nvPr/>
        </p:nvSpPr>
        <p:spPr>
          <a:xfrm>
            <a:off x="3818644" y="5778871"/>
            <a:ext cx="937505" cy="233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600" fill="norm" stroke="1" extrusionOk="0">
                <a:moveTo>
                  <a:pt x="21458" y="21600"/>
                </a:moveTo>
                <a:cubicBezTo>
                  <a:pt x="7010" y="19290"/>
                  <a:pt x="-142" y="12090"/>
                  <a:pt x="3" y="0"/>
                </a:cubicBezTo>
              </a:path>
            </a:pathLst>
          </a:custGeom>
          <a:ln w="25400">
            <a:solidFill>
              <a:srgbClr val="5C5C8A"/>
            </a:solidFill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187" name="Shape 187"/>
          <p:cNvSpPr/>
          <p:nvPr/>
        </p:nvSpPr>
        <p:spPr>
          <a:xfrm>
            <a:off x="1193800" y="6245826"/>
            <a:ext cx="7766745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27354" y="1709497"/>
            <a:ext cx="6637262" cy="446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Example06_ClientReadAndUpdate</a:t>
            </a:r>
            <a:r>
              <a:rPr b="1" sz="1300"/>
              <a:t> {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[] </a:t>
            </a:r>
            <a:r>
              <a:rPr b="1" sz="1300">
                <a:solidFill>
                  <a:srgbClr val="7E504F"/>
                </a:solidFill>
              </a:rPr>
              <a:t>theArgs</a:t>
            </a:r>
            <a:r>
              <a:rPr b="1" sz="1300"/>
              <a:t>)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client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serverBaseUrl</a:t>
            </a:r>
            <a:r>
              <a:rPr b="1" sz="1300"/>
              <a:t> = </a:t>
            </a:r>
            <a:r>
              <a:rPr b="1" sz="1300">
                <a:solidFill>
                  <a:srgbClr val="3933FF"/>
                </a:solidFill>
              </a:rPr>
              <a:t>"http://fhirtest.uhn.ca/base"</a:t>
            </a:r>
            <a:r>
              <a:rPr b="1" sz="1300"/>
              <a:t>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IGenericClient </a:t>
            </a:r>
            <a:r>
              <a:rPr b="1" sz="1300">
                <a:solidFill>
                  <a:srgbClr val="7E504F"/>
                </a:solidFill>
              </a:rPr>
              <a:t>client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.newRestfulGenericClient(</a:t>
            </a:r>
            <a:r>
              <a:rPr b="1" sz="1300">
                <a:solidFill>
                  <a:srgbClr val="7E504F"/>
                </a:solidFill>
              </a:rPr>
              <a:t>serverBaseUrl</a:t>
            </a:r>
            <a:r>
              <a:rPr b="1" sz="1300"/>
              <a:t>);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Use the client to read back the new instance using the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ID we retrieved from the read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patient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client</a:t>
            </a:r>
            <a:r>
              <a:rPr b="1" sz="1300"/>
              <a:t>.read(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.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, </a:t>
            </a:r>
            <a:r>
              <a:rPr b="1" sz="1300">
                <a:solidFill>
                  <a:srgbClr val="3933FF"/>
                </a:solidFill>
              </a:rPr>
              <a:t>"4529"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Print the ID of the newly created resource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System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7E504F"/>
                </a:solidFill>
              </a:rPr>
              <a:t>patient</a:t>
            </a:r>
            <a:r>
              <a:rPr b="1" sz="1300"/>
              <a:t>.getId());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Change the gender and send an update to the server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patient</a:t>
            </a:r>
            <a:r>
              <a:rPr b="1" sz="1300"/>
              <a:t>.setGender(AdministrativeGenderCodesEnum.</a:t>
            </a:r>
            <a:r>
              <a:rPr b="1" sz="1300">
                <a:solidFill>
                  <a:srgbClr val="0326CC"/>
                </a:solidFill>
              </a:rPr>
              <a:t>F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MethodOutcome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outcome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client</a:t>
            </a:r>
            <a:r>
              <a:rPr b="1" sz="1300"/>
              <a:t>.update().resource(</a:t>
            </a:r>
            <a:r>
              <a:rPr b="1" sz="1300">
                <a:solidFill>
                  <a:srgbClr val="7E504F"/>
                </a:solidFill>
              </a:rPr>
              <a:t>patient</a:t>
            </a:r>
            <a:r>
              <a:rPr b="1" sz="1300"/>
              <a:t>).execute();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System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7E504F"/>
                </a:solidFill>
              </a:rPr>
              <a:t>outcome</a:t>
            </a:r>
            <a:r>
              <a:rPr b="1" sz="1300"/>
              <a:t>.getId());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}</a:t>
            </a:r>
          </a:p>
        </p:txBody>
      </p:sp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700"/>
              <a:t>FHIR </a:t>
            </a:r>
            <a:r>
              <a:rPr sz="3700">
                <a:solidFill>
                  <a:srgbClr val="FF0000"/>
                </a:solidFill>
              </a:rPr>
              <a:t>Clients</a:t>
            </a:r>
            <a:r>
              <a:rPr sz="3700"/>
              <a:t>:</a:t>
            </a:r>
            <a:endParaRPr sz="3700"/>
          </a:p>
          <a:p>
            <a:pPr lvl="0">
              <a:defRPr sz="1800"/>
            </a:pPr>
            <a:r>
              <a:rPr sz="3700"/>
              <a:t>Basic CRUD - Read/Update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193" name="Shape 193"/>
          <p:cNvSpPr/>
          <p:nvPr/>
        </p:nvSpPr>
        <p:spPr>
          <a:xfrm>
            <a:off x="4184648" y="5919787"/>
            <a:ext cx="3673789" cy="307341"/>
          </a:xfrm>
          <a:prstGeom prst="rect">
            <a:avLst/>
          </a:prstGeom>
          <a:ln w="25400">
            <a:solidFill>
              <a:srgbClr val="5C5C8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9193"/>
                </a:solidFill>
              </a:rPr>
              <a:t>http://fhirtest.uhn.ca/base/Patient/4529/_history/2</a:t>
            </a:r>
          </a:p>
        </p:txBody>
      </p:sp>
      <p:sp>
        <p:nvSpPr>
          <p:cNvPr id="198" name="Shape 198"/>
          <p:cNvSpPr/>
          <p:nvPr/>
        </p:nvSpPr>
        <p:spPr>
          <a:xfrm>
            <a:off x="3501210" y="5613771"/>
            <a:ext cx="655518" cy="473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0274" fill="norm" stroke="1" extrusionOk="0">
                <a:moveTo>
                  <a:pt x="21506" y="20057"/>
                </a:moveTo>
                <a:cubicBezTo>
                  <a:pt x="7074" y="21600"/>
                  <a:pt x="-94" y="14914"/>
                  <a:pt x="1" y="0"/>
                </a:cubicBezTo>
              </a:path>
            </a:pathLst>
          </a:custGeom>
          <a:ln w="25400">
            <a:solidFill>
              <a:srgbClr val="5C5C8A"/>
            </a:solidFill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195" name="Shape 195"/>
          <p:cNvSpPr/>
          <p:nvPr/>
        </p:nvSpPr>
        <p:spPr>
          <a:xfrm>
            <a:off x="5035548" y="4223605"/>
            <a:ext cx="3673789" cy="307341"/>
          </a:xfrm>
          <a:prstGeom prst="rect">
            <a:avLst/>
          </a:prstGeom>
          <a:ln w="25400">
            <a:solidFill>
              <a:srgbClr val="5C5C8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9193"/>
                </a:solidFill>
              </a:rPr>
              <a:t>http://fhirtest.uhn.ca/base/Patient/4529/_history/1</a:t>
            </a:r>
          </a:p>
        </p:txBody>
      </p:sp>
      <p:sp>
        <p:nvSpPr>
          <p:cNvPr id="199" name="Shape 199"/>
          <p:cNvSpPr/>
          <p:nvPr/>
        </p:nvSpPr>
        <p:spPr>
          <a:xfrm>
            <a:off x="3681693" y="4426677"/>
            <a:ext cx="1335585" cy="1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8" fill="norm" stroke="1" extrusionOk="0">
                <a:moveTo>
                  <a:pt x="21600" y="8504"/>
                </a:moveTo>
                <a:cubicBezTo>
                  <a:pt x="7741" y="21600"/>
                  <a:pt x="541" y="18765"/>
                  <a:pt x="0" y="0"/>
                </a:cubicBezTo>
              </a:path>
            </a:pathLst>
          </a:custGeom>
          <a:ln w="25400">
            <a:solidFill>
              <a:srgbClr val="666699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197" name="Shape 197"/>
          <p:cNvSpPr/>
          <p:nvPr/>
        </p:nvSpPr>
        <p:spPr>
          <a:xfrm>
            <a:off x="609600" y="6233126"/>
            <a:ext cx="8382000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FHIR defines a powerful search mechanism</a:t>
            </a:r>
            <a:endParaRPr sz="3100"/>
          </a:p>
          <a:p>
            <a:pPr lvl="0">
              <a:defRPr sz="1800"/>
            </a:pPr>
            <a:r>
              <a:rPr sz="3100"/>
              <a:t>Searches are specially crafted URLs to express queries such as:</a:t>
            </a:r>
            <a:endParaRPr sz="3100"/>
          </a:p>
          <a:p>
            <a:pPr lvl="1" marL="800100" indent="-342900">
              <a:buSzPct val="75000"/>
              <a:buChar char="■"/>
              <a:defRPr sz="1800"/>
            </a:pPr>
            <a:r>
              <a:rPr sz="3100"/>
              <a:t>Find a Patient with the given Identifier</a:t>
            </a:r>
            <a:endParaRPr sz="3100"/>
          </a:p>
          <a:p>
            <a:pPr lvl="1" marL="800100" indent="-342900">
              <a:buSzPct val="75000"/>
              <a:buChar char="■"/>
              <a:defRPr sz="1800"/>
            </a:pPr>
            <a:r>
              <a:rPr sz="3100"/>
              <a:t>Find all Patients with given gender and DOB</a:t>
            </a:r>
            <a:endParaRPr sz="3100"/>
          </a:p>
          <a:p>
            <a:pPr lvl="1" marL="800100" indent="-342900">
              <a:buSzPct val="75000"/>
              <a:buChar char="■"/>
              <a:defRPr sz="1800"/>
            </a:pPr>
            <a:r>
              <a:rPr sz="3100"/>
              <a:t>Find all lab reports for a given patient identifier with an “abnormal” interpretation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FF0000"/>
                </a:solidFill>
              </a:rPr>
              <a:t>Clients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Searching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Searching is powerful, for lots more information please attend </a:t>
            </a:r>
            <a:r>
              <a:rPr sz="3100">
                <a:solidFill>
                  <a:srgbClr val="CC3300"/>
                </a:solidFill>
              </a:rPr>
              <a:t>FHIR Search for Client Developers</a:t>
            </a:r>
            <a:r>
              <a:rPr sz="3100"/>
              <a:t> in Q4</a:t>
            </a:r>
            <a:endParaRPr sz="3100"/>
          </a:p>
          <a:p>
            <a:pPr lvl="0">
              <a:defRPr sz="1800"/>
            </a:pPr>
            <a:endParaRPr sz="3100"/>
          </a:p>
          <a:p>
            <a:pPr lvl="0">
              <a:defRPr sz="1800"/>
            </a:pPr>
            <a:r>
              <a:rPr sz="3100"/>
              <a:t>For now, let’s imagine a search for a Patient named “Test” whose birthdate is before 2014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FF0000"/>
                </a:solidFill>
              </a:rPr>
              <a:t>Clients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Searching (2)</a:t>
            </a:r>
          </a:p>
        </p:txBody>
      </p:sp>
      <p:pic>
        <p:nvPicPr>
          <p:cNvPr id="20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49" y="5086349"/>
            <a:ext cx="8572502" cy="497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535223" y="1687611"/>
            <a:ext cx="6820742" cy="484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Example06_ClientReadAndUpdate</a:t>
            </a:r>
            <a:r>
              <a:rPr b="1" sz="1300"/>
              <a:t> {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[] </a:t>
            </a:r>
            <a:r>
              <a:rPr b="1" sz="1300">
                <a:solidFill>
                  <a:srgbClr val="7E504F"/>
                </a:solidFill>
              </a:rPr>
              <a:t>theArgs</a:t>
            </a:r>
            <a:r>
              <a:rPr b="1" sz="1300"/>
              <a:t>)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client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serverBaseUrl</a:t>
            </a:r>
            <a:r>
              <a:rPr b="1" sz="1300"/>
              <a:t> = </a:t>
            </a:r>
            <a:r>
              <a:rPr b="1" sz="1300">
                <a:solidFill>
                  <a:srgbClr val="3933FF"/>
                </a:solidFill>
              </a:rPr>
              <a:t>"http://fhirtest.uhn.ca/base"</a:t>
            </a:r>
            <a:r>
              <a:rPr b="1" sz="1300"/>
              <a:t>;</a:t>
            </a:r>
            <a:endParaRPr b="1" sz="1300"/>
          </a:p>
          <a:p>
            <a:pPr lvl="0" defTabSz="457200"/>
            <a:r>
              <a:rPr b="1" sz="1300"/>
              <a:t>		IGenericClient </a:t>
            </a:r>
            <a:r>
              <a:rPr b="1" sz="1300">
                <a:solidFill>
                  <a:srgbClr val="7E504F"/>
                </a:solidFill>
              </a:rPr>
              <a:t>client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.newRestfulGenericClient(</a:t>
            </a:r>
            <a:r>
              <a:rPr b="1" sz="1300">
                <a:solidFill>
                  <a:srgbClr val="7E504F"/>
                </a:solidFill>
              </a:rPr>
              <a:t>serverBaseUrl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Build a search and execute it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Bundle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response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client</a:t>
            </a:r>
            <a:r>
              <a:rPr b="1" sz="1300"/>
              <a:t>.search()</a:t>
            </a:r>
            <a:endParaRPr b="1" sz="1300"/>
          </a:p>
          <a:p>
            <a:pPr lvl="0" defTabSz="457200"/>
            <a:r>
              <a:rPr b="1" sz="1300"/>
              <a:t>			.forResource(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.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)</a:t>
            </a:r>
            <a:endParaRPr b="1" sz="1300"/>
          </a:p>
          <a:p>
            <a:pPr lvl="0" defTabSz="457200"/>
            <a:r>
              <a:rPr b="1" sz="1300"/>
              <a:t>			.where(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NAME</a:t>
            </a:r>
            <a:r>
              <a:rPr b="1" sz="1300"/>
              <a:t>.matches().value(</a:t>
            </a:r>
            <a:r>
              <a:rPr b="1" sz="1300">
                <a:solidFill>
                  <a:srgbClr val="3933FF"/>
                </a:solidFill>
              </a:rPr>
              <a:t>"Test"</a:t>
            </a:r>
            <a:r>
              <a:rPr b="1" sz="1300"/>
              <a:t>))</a:t>
            </a:r>
            <a:endParaRPr b="1" sz="1300"/>
          </a:p>
          <a:p>
            <a:pPr lvl="0" defTabSz="457200"/>
            <a:r>
              <a:rPr b="1" sz="1300"/>
              <a:t>			.and(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BIRTHDATE</a:t>
            </a:r>
            <a:r>
              <a:rPr b="1" sz="1300"/>
              <a:t>.before().day(</a:t>
            </a:r>
            <a:r>
              <a:rPr b="1" sz="1300">
                <a:solidFill>
                  <a:srgbClr val="3933FF"/>
                </a:solidFill>
              </a:rPr>
              <a:t>"2014-01-01"</a:t>
            </a:r>
            <a:r>
              <a:rPr b="1" sz="1300"/>
              <a:t>))</a:t>
            </a:r>
            <a:endParaRPr b="1" sz="1300"/>
          </a:p>
          <a:p>
            <a:pPr lvl="0" defTabSz="457200"/>
            <a:r>
              <a:rPr b="1" sz="1300"/>
              <a:t>			.limitTo(100)</a:t>
            </a:r>
            <a:endParaRPr b="1" sz="1300"/>
          </a:p>
          <a:p>
            <a:pPr lvl="0" defTabSz="457200"/>
            <a:r>
              <a:rPr b="1" sz="1300"/>
              <a:t>			.execute();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How many resources did we find?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System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3933FF"/>
                </a:solidFill>
              </a:rPr>
              <a:t>"Responses: "</a:t>
            </a:r>
            <a:r>
              <a:rPr b="1" sz="1300"/>
              <a:t> + </a:t>
            </a:r>
            <a:r>
              <a:rPr b="1" sz="1300">
                <a:solidFill>
                  <a:srgbClr val="7E504F"/>
                </a:solidFill>
              </a:rPr>
              <a:t>response</a:t>
            </a:r>
            <a:r>
              <a:rPr b="1" sz="1300"/>
              <a:t>.size());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Print the ID of the first one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IdDt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firstResponseId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response</a:t>
            </a:r>
            <a:r>
              <a:rPr b="1" sz="1300"/>
              <a:t>.getEntries().get(0).getResource().getId();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System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7E504F"/>
                </a:solidFill>
              </a:rPr>
              <a:t>firstResponseId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}</a:t>
            </a:r>
          </a:p>
        </p:txBody>
      </p:sp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FF0000"/>
                </a:solidFill>
              </a:rPr>
              <a:t>Clients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Searching (3)</a:t>
            </a: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13" name="Shape 213"/>
          <p:cNvSpPr/>
          <p:nvPr/>
        </p:nvSpPr>
        <p:spPr>
          <a:xfrm>
            <a:off x="4613843" y="6161087"/>
            <a:ext cx="3650895" cy="307341"/>
          </a:xfrm>
          <a:prstGeom prst="rect">
            <a:avLst/>
          </a:prstGeom>
          <a:ln w="25400">
            <a:solidFill>
              <a:srgbClr val="5C5C8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9193"/>
                </a:solidFill>
              </a:rPr>
              <a:t>http://fhirtest.uhn.ca/base/Patient/pt59/_history/1</a:t>
            </a:r>
          </a:p>
        </p:txBody>
      </p:sp>
      <p:sp>
        <p:nvSpPr>
          <p:cNvPr id="217" name="Shape 217"/>
          <p:cNvSpPr/>
          <p:nvPr/>
        </p:nvSpPr>
        <p:spPr>
          <a:xfrm>
            <a:off x="3621491" y="5973965"/>
            <a:ext cx="992437" cy="359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3" fill="norm" stroke="1" extrusionOk="0">
                <a:moveTo>
                  <a:pt x="21600" y="19345"/>
                </a:moveTo>
                <a:cubicBezTo>
                  <a:pt x="9232" y="21600"/>
                  <a:pt x="2032" y="15152"/>
                  <a:pt x="0" y="0"/>
                </a:cubicBezTo>
              </a:path>
            </a:pathLst>
          </a:custGeom>
          <a:ln w="25400">
            <a:solidFill>
              <a:srgbClr val="5C5C8A"/>
            </a:solidFill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215" name="Shape 215"/>
          <p:cNvSpPr/>
          <p:nvPr/>
        </p:nvSpPr>
        <p:spPr>
          <a:xfrm>
            <a:off x="6330948" y="5005387"/>
            <a:ext cx="216686" cy="307341"/>
          </a:xfrm>
          <a:prstGeom prst="rect">
            <a:avLst/>
          </a:prstGeom>
          <a:ln w="25400">
            <a:solidFill>
              <a:srgbClr val="5C5C8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300">
                <a:solidFill>
                  <a:srgbClr val="00919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009193"/>
                </a:solidFill>
              </a:rPr>
              <a:t>7</a:t>
            </a:r>
          </a:p>
        </p:txBody>
      </p:sp>
      <p:sp>
        <p:nvSpPr>
          <p:cNvPr id="218" name="Shape 218"/>
          <p:cNvSpPr/>
          <p:nvPr/>
        </p:nvSpPr>
        <p:spPr>
          <a:xfrm>
            <a:off x="5246000" y="5186515"/>
            <a:ext cx="1072245" cy="201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6" fill="norm" stroke="1" extrusionOk="0">
                <a:moveTo>
                  <a:pt x="21600" y="3267"/>
                </a:moveTo>
                <a:cubicBezTo>
                  <a:pt x="12796" y="21600"/>
                  <a:pt x="5596" y="20511"/>
                  <a:pt x="0" y="0"/>
                </a:cubicBezTo>
              </a:path>
            </a:pathLst>
          </a:custGeom>
          <a:ln w="25400">
            <a:solidFill>
              <a:srgbClr val="5C5C8A"/>
            </a:solidFill>
            <a:headEnd type="stealt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About this Presentation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All code samples are available on GitHub in fully working form</a:t>
            </a:r>
            <a:endParaRPr sz="3100"/>
          </a:p>
          <a:p>
            <a:pPr lvl="0">
              <a:defRPr sz="1800"/>
            </a:pPr>
            <a:r>
              <a:rPr sz="3100"/>
              <a:t>HAPI is too big a topic for 1.5 hours :)</a:t>
            </a:r>
            <a:endParaRPr sz="3100"/>
          </a:p>
          <a:p>
            <a:pPr lvl="0" marL="0" indent="0">
              <a:buClrTx/>
              <a:buSzTx/>
              <a:buFontTx/>
              <a:buNone/>
              <a:defRPr sz="1800"/>
            </a:pPr>
            <a:r>
              <a:rPr sz="3100"/>
              <a:t>so…</a:t>
            </a:r>
            <a:endParaRPr sz="3100"/>
          </a:p>
          <a:p>
            <a:pPr lvl="0">
              <a:defRPr sz="1800"/>
            </a:pPr>
            <a:r>
              <a:rPr sz="3100"/>
              <a:t>I will be around all day Monday to Wednesday to expand on topics I don’t cover here and help you with your projects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535223" y="1687611"/>
            <a:ext cx="6372360" cy="465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Example06_ClientReadAndUpdate</a:t>
            </a:r>
            <a:r>
              <a:rPr b="1" sz="1300"/>
              <a:t> {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[] </a:t>
            </a:r>
            <a:r>
              <a:rPr b="1" sz="1300">
                <a:solidFill>
                  <a:srgbClr val="7E504F"/>
                </a:solidFill>
              </a:rPr>
              <a:t>theArgs</a:t>
            </a:r>
            <a:r>
              <a:rPr b="1" sz="1300"/>
              <a:t>)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client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FhirContext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String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serverBaseUrl</a:t>
            </a:r>
            <a:r>
              <a:rPr b="1" sz="1300"/>
              <a:t> = </a:t>
            </a:r>
            <a:r>
              <a:rPr b="1" sz="1300">
                <a:solidFill>
                  <a:srgbClr val="3933FF"/>
                </a:solidFill>
              </a:rPr>
              <a:t>"http://fhirtest.uhn.ca/base"</a:t>
            </a:r>
            <a:r>
              <a:rPr b="1" sz="1300"/>
              <a:t>;</a:t>
            </a:r>
            <a:endParaRPr b="1" sz="1300"/>
          </a:p>
          <a:p>
            <a:pPr lvl="0" defTabSz="457200"/>
            <a:r>
              <a:rPr b="1" sz="1300"/>
              <a:t>		IGenericClient </a:t>
            </a:r>
            <a:r>
              <a:rPr b="1" sz="1300">
                <a:solidFill>
                  <a:srgbClr val="7E504F"/>
                </a:solidFill>
              </a:rPr>
              <a:t>client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.newRestfulGenericClient(</a:t>
            </a:r>
            <a:r>
              <a:rPr b="1" sz="1300">
                <a:solidFill>
                  <a:srgbClr val="7E504F"/>
                </a:solidFill>
              </a:rPr>
              <a:t>serverBaseUrl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Build a search and execute it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Bundle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response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client</a:t>
            </a:r>
            <a:r>
              <a:rPr b="1" sz="1300"/>
              <a:t>.search()</a:t>
            </a:r>
            <a:endParaRPr b="1" sz="1300"/>
          </a:p>
          <a:p>
            <a:pPr lvl="0" defTabSz="457200"/>
            <a:r>
              <a:rPr b="1" sz="1300"/>
              <a:t>			.forResource(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.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)</a:t>
            </a:r>
            <a:endParaRPr b="1" sz="1300"/>
          </a:p>
          <a:p>
            <a:pPr lvl="0" defTabSz="457200"/>
            <a:r>
              <a:rPr b="1" sz="1300"/>
              <a:t>			.where(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NAME</a:t>
            </a:r>
            <a:r>
              <a:rPr b="1" sz="1300"/>
              <a:t>.matches().value(</a:t>
            </a:r>
            <a:r>
              <a:rPr b="1" sz="1300">
                <a:solidFill>
                  <a:srgbClr val="3933FF"/>
                </a:solidFill>
              </a:rPr>
              <a:t>"Test"</a:t>
            </a:r>
            <a:r>
              <a:rPr b="1" sz="1300"/>
              <a:t>))</a:t>
            </a:r>
            <a:endParaRPr b="1" sz="1300"/>
          </a:p>
          <a:p>
            <a:pPr lvl="0" defTabSz="457200"/>
            <a:r>
              <a:rPr b="1" sz="1300"/>
              <a:t>			.and(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.</a:t>
            </a:r>
            <a:r>
              <a:rPr b="1" sz="1300">
                <a:solidFill>
                  <a:srgbClr val="0326CC"/>
                </a:solidFill>
              </a:rPr>
              <a:t>BIRTHDATE</a:t>
            </a:r>
            <a:r>
              <a:rPr b="1" sz="1300"/>
              <a:t>.before().day(</a:t>
            </a:r>
            <a:r>
              <a:rPr b="1" sz="1300">
                <a:solidFill>
                  <a:srgbClr val="3933FF"/>
                </a:solidFill>
              </a:rPr>
              <a:t>"2014-01-01"</a:t>
            </a:r>
            <a:r>
              <a:rPr b="1" sz="1300"/>
              <a:t>))</a:t>
            </a:r>
            <a:endParaRPr b="1" sz="1300"/>
          </a:p>
          <a:p>
            <a:pPr lvl="0" defTabSz="457200"/>
            <a:r>
              <a:rPr b="1" sz="1300"/>
              <a:t>			.limitTo(100)</a:t>
            </a:r>
            <a:endParaRPr b="1" sz="1300"/>
          </a:p>
          <a:p>
            <a:pPr lvl="0" defTabSz="457200"/>
            <a:r>
              <a:rPr b="1" sz="1300"/>
              <a:t>			.execute();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>
              <a:solidFill>
                <a:srgbClr val="4E9072"/>
              </a:solidFill>
            </a:endParaRPr>
          </a:p>
          <a:p>
            <a:pPr lvl="0" defTabSz="457200"/>
            <a:endParaRPr b="1" sz="1300">
              <a:solidFill>
                <a:srgbClr val="4E9072"/>
              </a:solidFill>
            </a:endParaRPr>
          </a:p>
          <a:p>
            <a:pPr lvl="0" defTabSz="457200"/>
            <a:endParaRPr b="1" sz="1300">
              <a:solidFill>
                <a:srgbClr val="4E9072"/>
              </a:solidFill>
            </a:endParaRPr>
          </a:p>
          <a:p>
            <a:pPr lvl="0" defTabSz="457200"/>
            <a:endParaRPr b="1" sz="1300">
              <a:solidFill>
                <a:srgbClr val="4E9072"/>
              </a:solidFill>
            </a:endParaRPr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}</a:t>
            </a:r>
          </a:p>
        </p:txBody>
      </p:sp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FF0000"/>
                </a:solidFill>
              </a:rPr>
              <a:t>Clients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Searching (4)</a:t>
            </a: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23" name="Shape 223"/>
          <p:cNvSpPr/>
          <p:nvPr/>
        </p:nvSpPr>
        <p:spPr>
          <a:xfrm>
            <a:off x="2940347" y="4469010"/>
            <a:ext cx="5550695" cy="15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76" y="5538"/>
                </a:lnTo>
                <a:lnTo>
                  <a:pt x="576" y="20687"/>
                </a:lnTo>
                <a:cubicBezTo>
                  <a:pt x="576" y="21191"/>
                  <a:pt x="687" y="21600"/>
                  <a:pt x="823" y="21600"/>
                </a:cubicBezTo>
                <a:lnTo>
                  <a:pt x="21353" y="21600"/>
                </a:lnTo>
                <a:cubicBezTo>
                  <a:pt x="21489" y="21600"/>
                  <a:pt x="21600" y="21191"/>
                  <a:pt x="21600" y="20687"/>
                </a:cubicBezTo>
                <a:lnTo>
                  <a:pt x="21600" y="4261"/>
                </a:lnTo>
                <a:cubicBezTo>
                  <a:pt x="21600" y="3757"/>
                  <a:pt x="21489" y="3348"/>
                  <a:pt x="21353" y="3348"/>
                </a:cubicBezTo>
                <a:lnTo>
                  <a:pt x="1080" y="33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CC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/>
            <a:r>
              <a:t>Many more options available for searching:</a:t>
            </a:r>
          </a:p>
          <a:p>
            <a:pPr lvl="0"/>
          </a:p>
          <a:p>
            <a:pPr lvl="0"/>
            <a:r>
              <a:rPr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http://jamesagnew.github.io/hapi-fhir/doc_rest_client.html#Type_-_SearchQuery</a:t>
            </a:r>
            <a:r>
              <a:t> 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FF0000"/>
                </a:solidFill>
              </a:rPr>
              <a:t>Clients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Lots More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You can follow a similar pattern to do many more operations:</a:t>
            </a:r>
            <a:endParaRPr sz="3100"/>
          </a:p>
          <a:p>
            <a:pPr lvl="1" marL="800100" indent="-342900">
              <a:buSzPct val="75000"/>
              <a:buChar char="■"/>
              <a:defRPr sz="1800"/>
            </a:pPr>
            <a:r>
              <a:rPr sz="3100"/>
              <a:t>Delete, Validate, History, Tags, etc…</a:t>
            </a:r>
            <a:endParaRPr sz="3100"/>
          </a:p>
          <a:p>
            <a:pPr lvl="0">
              <a:defRPr sz="1800"/>
            </a:pPr>
            <a:r>
              <a:rPr sz="3100"/>
              <a:t>Client logging interceptor can be very helpful</a:t>
            </a:r>
            <a:endParaRPr sz="3100"/>
          </a:p>
          <a:p>
            <a:pPr lvl="1" marL="800099" indent="-342899">
              <a:buSzPct val="75000"/>
              <a:buChar char="■"/>
              <a:defRPr sz="1800"/>
            </a:pPr>
            <a:r>
              <a:rPr sz="22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http://jamesagnew.github.io/hapi-fhir/doc_rest_client_interceptor.html#Logging:_Log_Requests_and_Responses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68680">
              <a:defRPr sz="3800"/>
            </a:lvl1pPr>
          </a:lstStyle>
          <a:p>
            <a:pPr lvl="0">
              <a:defRPr sz="1800"/>
            </a:pPr>
            <a:r>
              <a:rPr sz="3800"/>
              <a:t>HAPI: The Key Components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419100" y="1837978"/>
            <a:ext cx="8382001" cy="4480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Structure Classes (represent FHIR model)</a:t>
            </a:r>
            <a:endParaRPr sz="3100"/>
          </a:p>
          <a:p>
            <a:pPr lvl="0">
              <a:defRPr sz="1800"/>
            </a:pPr>
            <a:r>
              <a:rPr sz="3100"/>
              <a:t>Parsers (convert model into XML/JSON)</a:t>
            </a:r>
            <a:endParaRPr sz="3100"/>
          </a:p>
          <a:p>
            <a:pPr lvl="0">
              <a:defRPr sz="1800"/>
            </a:pPr>
            <a:r>
              <a:rPr sz="3100"/>
              <a:t>Client (use HTTP to access FHIR servers)</a:t>
            </a:r>
            <a:endParaRPr sz="3100"/>
          </a:p>
          <a:p>
            <a:pPr lvl="0">
              <a:defRPr sz="1800"/>
            </a:pPr>
            <a:r>
              <a:rPr sz="3100"/>
              <a:t>Server (build a FHIR server)</a:t>
            </a:r>
            <a:endParaRPr sz="3100"/>
          </a:p>
          <a:p>
            <a:pPr lvl="0">
              <a:defRPr sz="1800"/>
            </a:pPr>
            <a:r>
              <a:rPr sz="3100"/>
              <a:t>Utilities:</a:t>
            </a:r>
            <a:endParaRPr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Validator</a:t>
            </a:r>
            <a:endParaRPr sz="26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Narrative Generator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232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18161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23749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29337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3477897"/>
            <a:ext cx="567334" cy="56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4045230"/>
            <a:ext cx="567334" cy="567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FF0000"/>
                </a:solidFill>
              </a:rPr>
              <a:t>Server</a:t>
            </a:r>
            <a:r>
              <a:rPr sz="4000"/>
              <a:t>: Architecture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HAPI provides a REST Server framework</a:t>
            </a:r>
            <a:endParaRPr sz="3100"/>
          </a:p>
          <a:p>
            <a:pPr lvl="0">
              <a:defRPr sz="1800"/>
            </a:pPr>
            <a:r>
              <a:rPr sz="3100"/>
              <a:t>Based on standard JEE/Servlet 2.5+ </a:t>
            </a:r>
            <a:br>
              <a:rPr sz="3100"/>
            </a:br>
            <a:r>
              <a:rPr sz="2700"/>
              <a:t>(Tomcat, Glassfish, Websphere, JBoss, etc)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FF0000"/>
                </a:solidFill>
              </a:rPr>
              <a:t>Server</a:t>
            </a:r>
            <a:r>
              <a:rPr sz="4000"/>
              <a:t>: Architecture (2)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381000" y="1828800"/>
            <a:ext cx="2937520" cy="5029200"/>
          </a:xfrm>
          <a:prstGeom prst="rect">
            <a:avLst/>
          </a:prstGeom>
        </p:spPr>
        <p:txBody>
          <a:bodyPr/>
          <a:lstStyle/>
          <a:p>
            <a:pPr lvl="0" marL="342899" indent="-342899">
              <a:defRPr sz="1800"/>
            </a:pPr>
            <a:r>
              <a:rPr sz="2300"/>
              <a:t>Architecture is based on “Resource Providers” which are custom classes you write to interact with your resources</a:t>
            </a:r>
            <a:endParaRPr sz="2300"/>
          </a:p>
          <a:p>
            <a:pPr lvl="0" marL="342899" indent="-342899">
              <a:defRPr sz="1800"/>
            </a:pPr>
            <a:r>
              <a:rPr sz="2300"/>
              <a:t>This is a “low level”  API for building servers, not an “off the shelf” solution</a:t>
            </a:r>
          </a:p>
        </p:txBody>
      </p:sp>
      <p:sp>
        <p:nvSpPr>
          <p:cNvPr id="244" name="Shape 2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245" name="HAPI FHIR NL Diagram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210" y="1829414"/>
            <a:ext cx="5183390" cy="4497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Defining Resource Providers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381000" y="1625600"/>
            <a:ext cx="8382000" cy="1130154"/>
          </a:xfrm>
          <a:prstGeom prst="rect">
            <a:avLst/>
          </a:prstGeom>
        </p:spPr>
        <p:txBody>
          <a:bodyPr/>
          <a:lstStyle>
            <a:lvl1pPr marL="342899" indent="-342899">
              <a:defRPr sz="2400"/>
            </a:lvl1pPr>
          </a:lstStyle>
          <a:p>
            <a:pPr lvl="0">
              <a:defRPr sz="1800"/>
            </a:pPr>
            <a:r>
              <a:rPr sz="2400"/>
              <a:t>Resource Providers are classes you create with specially annotated methods (one class per resource type)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50" name="Shape 250"/>
          <p:cNvSpPr/>
          <p:nvPr/>
        </p:nvSpPr>
        <p:spPr>
          <a:xfrm>
            <a:off x="1473399" y="2641409"/>
            <a:ext cx="6197202" cy="408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Example01_ResourceProviders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implements</a:t>
            </a:r>
            <a:r>
              <a:rPr b="1" sz="1300"/>
              <a:t> IResourceProvider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777777"/>
                </a:solidFill>
              </a:rPr>
              <a:t>@Read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read(</a:t>
            </a:r>
            <a:r>
              <a:rPr b="1" sz="1300">
                <a:solidFill>
                  <a:srgbClr val="777777"/>
                </a:solidFill>
              </a:rPr>
              <a:t>@IdParam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IdDt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theId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931A68"/>
                </a:solidFill>
              </a:rPr>
              <a:t>return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null</a:t>
            </a:r>
            <a:r>
              <a:rPr b="1" sz="1300"/>
              <a:t>; </a:t>
            </a:r>
            <a:r>
              <a:rPr b="1" sz="1300">
                <a:solidFill>
                  <a:srgbClr val="4E9072"/>
                </a:solidFill>
              </a:rPr>
              <a:t>// populate this 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	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777777"/>
                </a:solidFill>
              </a:rPr>
              <a:t>@Create</a:t>
            </a:r>
            <a:r>
              <a:rPr b="1" sz="1300"/>
              <a:t> 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create(</a:t>
            </a:r>
            <a:r>
              <a:rPr b="1" sz="1300">
                <a:solidFill>
                  <a:srgbClr val="777777"/>
                </a:solidFill>
              </a:rPr>
              <a:t>@ResourceParam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thePatient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save the resource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	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777777"/>
                </a:solidFill>
              </a:rPr>
              <a:t>@Search</a:t>
            </a:r>
            <a:endParaRPr b="1" sz="1300"/>
          </a:p>
          <a:p>
            <a:pPr lvl="0" defTabSz="457200"/>
            <a:r>
              <a:rPr b="1" sz="1300"/>
              <a:t>	List&lt;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&gt; search(</a:t>
            </a:r>
            <a:endParaRPr b="1" sz="1300"/>
          </a:p>
          <a:p>
            <a:pPr lvl="0" defTabSz="457200"/>
            <a:r>
              <a:rPr b="1" sz="1300"/>
              <a:t>			</a:t>
            </a:r>
            <a:r>
              <a:rPr b="1" sz="1300">
                <a:solidFill>
                  <a:srgbClr val="777777"/>
                </a:solidFill>
              </a:rPr>
              <a:t>@OptionalParam</a:t>
            </a:r>
            <a:r>
              <a:rPr b="1" sz="1300"/>
              <a:t>(name=</a:t>
            </a:r>
            <a:r>
              <a:rPr b="1" sz="1300">
                <a:solidFill>
                  <a:srgbClr val="3933FF"/>
                </a:solidFill>
              </a:rPr>
              <a:t>"family"</a:t>
            </a:r>
            <a:r>
              <a:rPr b="1" sz="1300"/>
              <a:t>) </a:t>
            </a:r>
            <a:r>
              <a:rPr b="1" sz="1300">
                <a:solidFill>
                  <a:srgbClr val="006141"/>
                </a:solidFill>
              </a:rPr>
              <a:t>StringParam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theFamily</a:t>
            </a:r>
            <a:r>
              <a:rPr b="1" sz="1300"/>
              <a:t>,</a:t>
            </a:r>
            <a:endParaRPr b="1" sz="1300"/>
          </a:p>
          <a:p>
            <a:pPr lvl="0" defTabSz="457200"/>
            <a:r>
              <a:rPr b="1" sz="1300"/>
              <a:t>			</a:t>
            </a:r>
            <a:r>
              <a:rPr b="1" sz="1300">
                <a:solidFill>
                  <a:srgbClr val="777777"/>
                </a:solidFill>
              </a:rPr>
              <a:t>@OptionalParam</a:t>
            </a:r>
            <a:r>
              <a:rPr b="1" sz="1300"/>
              <a:t>(name=</a:t>
            </a:r>
            <a:r>
              <a:rPr b="1" sz="1300">
                <a:solidFill>
                  <a:srgbClr val="3933FF"/>
                </a:solidFill>
              </a:rPr>
              <a:t>"given"</a:t>
            </a:r>
            <a:r>
              <a:rPr b="1" sz="1300"/>
              <a:t>) </a:t>
            </a:r>
            <a:r>
              <a:rPr b="1" sz="1300">
                <a:solidFill>
                  <a:srgbClr val="006141"/>
                </a:solidFill>
              </a:rPr>
              <a:t>StringParam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theGiven</a:t>
            </a:r>
            <a:endParaRPr b="1" sz="1300"/>
          </a:p>
          <a:p>
            <a:pPr lvl="0" defTabSz="457200"/>
            <a:r>
              <a:rPr b="1" sz="1300"/>
              <a:t>			) {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931A68"/>
                </a:solidFill>
              </a:rPr>
              <a:t>return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null</a:t>
            </a:r>
            <a:r>
              <a:rPr b="1" sz="1300"/>
              <a:t>; </a:t>
            </a:r>
            <a:r>
              <a:rPr b="1" sz="1300">
                <a:solidFill>
                  <a:srgbClr val="4E9072"/>
                </a:solidFill>
              </a:rPr>
              <a:t>// populate this</a:t>
            </a:r>
            <a:endParaRPr b="1" sz="1300"/>
          </a:p>
          <a:p>
            <a:pPr lvl="0" defTabSz="457200"/>
            <a:r>
              <a:rPr b="1" sz="1300"/>
              <a:t>	}	</a:t>
            </a:r>
            <a:endParaRPr b="1" sz="1300"/>
          </a:p>
          <a:p>
            <a:pPr lvl="0" defTabSz="457200"/>
            <a:r>
              <a:rPr b="1" sz="1300"/>
              <a:t>}</a:t>
            </a:r>
            <a:endParaRPr b="1" sz="1300"/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The following slides show a simple example building a FHIR server using HAPI</a:t>
            </a:r>
            <a:endParaRPr sz="3100"/>
          </a:p>
          <a:p>
            <a:pPr lvl="0">
              <a:defRPr sz="1800"/>
            </a:pPr>
            <a:r>
              <a:rPr sz="3100"/>
              <a:t>Resources are stored in a HashMap (could just as easily be a database or something else!)</a:t>
            </a:r>
            <a:endParaRPr sz="3100"/>
          </a:p>
          <a:p>
            <a:pPr lvl="0">
              <a:defRPr sz="1800"/>
            </a:pPr>
            <a:r>
              <a:rPr sz="3100"/>
              <a:t>These samples can be downloaded and executed on your laptop very easily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A Simple Example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A simple resource provider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58" name="Shape 258"/>
          <p:cNvSpPr/>
          <p:nvPr/>
        </p:nvSpPr>
        <p:spPr>
          <a:xfrm>
            <a:off x="862329" y="1901545"/>
            <a:ext cx="7148524" cy="465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Example02_PatientResourceProvider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implements</a:t>
            </a:r>
            <a:r>
              <a:rPr b="1" sz="1300"/>
              <a:t> IResourceProvider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private</a:t>
            </a:r>
            <a:r>
              <a:rPr b="1" sz="1300"/>
              <a:t> Map&lt;</a:t>
            </a:r>
            <a:r>
              <a:rPr b="1" sz="1300">
                <a:solidFill>
                  <a:srgbClr val="006141"/>
                </a:solidFill>
              </a:rPr>
              <a:t>Long</a:t>
            </a:r>
            <a:r>
              <a:rPr b="1" sz="1300"/>
              <a:t>,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&gt; </a:t>
            </a:r>
            <a:r>
              <a:rPr b="1" sz="1300">
                <a:solidFill>
                  <a:srgbClr val="0326CC"/>
                </a:solidFill>
              </a:rPr>
              <a:t>myPatients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HashMap</a:t>
            </a:r>
            <a:r>
              <a:rPr b="1" sz="1300"/>
              <a:t>&lt;</a:t>
            </a:r>
            <a:r>
              <a:rPr b="1" sz="1300">
                <a:solidFill>
                  <a:srgbClr val="006141"/>
                </a:solidFill>
              </a:rPr>
              <a:t>Long</a:t>
            </a:r>
            <a:r>
              <a:rPr b="1" sz="1300"/>
              <a:t>,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&gt;();</a:t>
            </a:r>
            <a:endParaRPr b="1" sz="1300"/>
          </a:p>
          <a:p>
            <a:pPr lvl="0" defTabSz="457200"/>
            <a:r>
              <a:rPr b="1" sz="1300"/>
              <a:t>	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4F76CB"/>
                </a:solidFill>
              </a:rPr>
              <a:t>/** Constructor */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Example02_PatientResourceProvider() {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pat1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pat1</a:t>
            </a:r>
            <a:r>
              <a:rPr b="1" sz="1300"/>
              <a:t>.addIdentifier().setSystem(</a:t>
            </a:r>
            <a:r>
              <a:rPr b="1" sz="1300">
                <a:solidFill>
                  <a:srgbClr val="3933FF"/>
                </a:solidFill>
              </a:rPr>
              <a:t>"http://acme.com/MRNs"</a:t>
            </a:r>
            <a:r>
              <a:rPr b="1" sz="1300"/>
              <a:t>).setValue(</a:t>
            </a:r>
            <a:r>
              <a:rPr b="1" sz="1300">
                <a:solidFill>
                  <a:srgbClr val="3933FF"/>
                </a:solidFill>
              </a:rPr>
              <a:t>"7000135"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pat1</a:t>
            </a:r>
            <a:r>
              <a:rPr b="1" sz="1300"/>
              <a:t>.addName().addFamily(</a:t>
            </a:r>
            <a:r>
              <a:rPr b="1" sz="1300">
                <a:solidFill>
                  <a:srgbClr val="3933FF"/>
                </a:solidFill>
              </a:rPr>
              <a:t>"Simpson"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"Homer"</a:t>
            </a:r>
            <a:r>
              <a:rPr b="1" sz="1300"/>
              <a:t>).addGiven(</a:t>
            </a:r>
            <a:r>
              <a:rPr b="1" sz="1300">
                <a:solidFill>
                  <a:srgbClr val="3933FF"/>
                </a:solidFill>
              </a:rPr>
              <a:t>"J"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326CC"/>
                </a:solidFill>
              </a:rPr>
              <a:t>myPatients</a:t>
            </a:r>
            <a:r>
              <a:rPr b="1" sz="1300"/>
              <a:t>.put(1L, </a:t>
            </a:r>
            <a:r>
              <a:rPr b="1" sz="1300">
                <a:solidFill>
                  <a:srgbClr val="7E504F"/>
                </a:solidFill>
              </a:rPr>
              <a:t>pat1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	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4F76CB"/>
                </a:solidFill>
              </a:rPr>
              <a:t>/** Simple implementation of the "read" method */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777777"/>
                </a:solidFill>
              </a:rPr>
              <a:t>@Read</a:t>
            </a:r>
            <a:r>
              <a:rPr b="1" sz="1300"/>
              <a:t>()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read(</a:t>
            </a:r>
            <a:r>
              <a:rPr b="1" sz="1300">
                <a:solidFill>
                  <a:srgbClr val="777777"/>
                </a:solidFill>
              </a:rPr>
              <a:t>@IdParam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IdDt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theId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retVal</a:t>
            </a:r>
            <a:r>
              <a:rPr b="1" sz="1300"/>
              <a:t> = </a:t>
            </a:r>
            <a:r>
              <a:rPr b="1" sz="1300">
                <a:solidFill>
                  <a:srgbClr val="0326CC"/>
                </a:solidFill>
              </a:rPr>
              <a:t>myPatients</a:t>
            </a:r>
            <a:r>
              <a:rPr b="1" sz="1300"/>
              <a:t>.get(</a:t>
            </a:r>
            <a:r>
              <a:rPr b="1" sz="1300">
                <a:solidFill>
                  <a:srgbClr val="7E504F"/>
                </a:solidFill>
              </a:rPr>
              <a:t>theId</a:t>
            </a:r>
            <a:r>
              <a:rPr b="1" sz="1300"/>
              <a:t>.getIdPartAsLong());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931A68"/>
                </a:solidFill>
              </a:rPr>
              <a:t>if</a:t>
            </a:r>
            <a:r>
              <a:rPr b="1" sz="1300"/>
              <a:t> (</a:t>
            </a:r>
            <a:r>
              <a:rPr b="1" sz="1300">
                <a:solidFill>
                  <a:srgbClr val="7E504F"/>
                </a:solidFill>
              </a:rPr>
              <a:t>retVal</a:t>
            </a:r>
            <a:r>
              <a:rPr b="1" sz="1300"/>
              <a:t> == </a:t>
            </a:r>
            <a:r>
              <a:rPr b="1" sz="1300">
                <a:solidFill>
                  <a:srgbClr val="931A68"/>
                </a:solidFill>
              </a:rPr>
              <a:t>null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	</a:t>
            </a:r>
            <a:r>
              <a:rPr b="1" sz="1300">
                <a:solidFill>
                  <a:srgbClr val="931A68"/>
                </a:solidFill>
              </a:rPr>
              <a:t>throw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ResourceNotFoundException</a:t>
            </a:r>
            <a:r>
              <a:rPr b="1" sz="1300"/>
              <a:t>(</a:t>
            </a:r>
            <a:r>
              <a:rPr b="1" sz="1300">
                <a:solidFill>
                  <a:srgbClr val="7E504F"/>
                </a:solidFill>
              </a:rPr>
              <a:t>theId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}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931A68"/>
                </a:solidFill>
              </a:rPr>
              <a:t>return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retVal</a:t>
            </a:r>
            <a:r>
              <a:rPr b="1" sz="1300"/>
              <a:t>;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}</a:t>
            </a:r>
            <a:endParaRPr b="1" sz="1300"/>
          </a:p>
        </p:txBody>
      </p:sp>
      <p:sp>
        <p:nvSpPr>
          <p:cNvPr id="259" name="Shape 259"/>
          <p:cNvSpPr/>
          <p:nvPr/>
        </p:nvSpPr>
        <p:spPr>
          <a:xfrm>
            <a:off x="1819505" y="6227174"/>
            <a:ext cx="7060182" cy="301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https://github.com/jamesagnew/hapi-fhir/tree/master/hapi-fhir-tutorial/simple-server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A simple server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63" name="Shape 263"/>
          <p:cNvSpPr/>
          <p:nvPr/>
        </p:nvSpPr>
        <p:spPr>
          <a:xfrm>
            <a:off x="1416947" y="3139795"/>
            <a:ext cx="6386307" cy="218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777777"/>
                </a:solidFill>
              </a:rPr>
              <a:t>@WebServlet</a:t>
            </a:r>
            <a:r>
              <a:rPr b="1" sz="1300"/>
              <a:t>(</a:t>
            </a:r>
            <a:r>
              <a:rPr b="1" sz="1300">
                <a:solidFill>
                  <a:srgbClr val="3933FF"/>
                </a:solidFill>
              </a:rPr>
              <a:t>"/example02/*"</a:t>
            </a:r>
            <a:r>
              <a:rPr b="1" sz="1300"/>
              <a:t>)</a:t>
            </a:r>
            <a:endParaRPr b="1" sz="1300"/>
          </a:p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Example02_SimpleRestfulServer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extends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RestfulServer</a:t>
            </a:r>
            <a:r>
              <a:rPr b="1" sz="1300"/>
              <a:t>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private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final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long</a:t>
            </a:r>
            <a:r>
              <a:rPr b="1" sz="1300"/>
              <a:t> </a:t>
            </a:r>
            <a:r>
              <a:rPr b="1" sz="1300">
                <a:solidFill>
                  <a:srgbClr val="0326CC"/>
                </a:solidFill>
              </a:rPr>
              <a:t>serialVersionUID</a:t>
            </a:r>
            <a:r>
              <a:rPr b="1" sz="1300"/>
              <a:t> = 1L;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777777"/>
                </a:solidFill>
              </a:rPr>
              <a:t>@Override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protected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initialize() </a:t>
            </a:r>
            <a:r>
              <a:rPr b="1" sz="1300">
                <a:solidFill>
                  <a:srgbClr val="931A68"/>
                </a:solidFill>
              </a:rPr>
              <a:t>throws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ServletException</a:t>
            </a:r>
            <a:r>
              <a:rPr b="1" sz="1300"/>
              <a:t> {</a:t>
            </a:r>
            <a:endParaRPr b="1" sz="1300"/>
          </a:p>
          <a:p>
            <a:pPr lvl="0" defTabSz="457200"/>
            <a:r>
              <a:rPr b="1" sz="1300"/>
              <a:t>		setResourceProviders(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Example02_PatientResourceProvider</a:t>
            </a:r>
            <a:r>
              <a:rPr b="1" sz="1300"/>
              <a:t>());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}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xfrm>
            <a:off x="381000" y="1625600"/>
            <a:ext cx="8382000" cy="1130154"/>
          </a:xfrm>
          <a:prstGeom prst="rect">
            <a:avLst/>
          </a:prstGeom>
        </p:spPr>
        <p:txBody>
          <a:bodyPr lIns="0" tIns="0" rIns="0" bIns="0"/>
          <a:lstStyle>
            <a:lvl1pPr marL="342899" indent="-342899">
              <a:defRPr sz="2400"/>
            </a:lvl1pPr>
          </a:lstStyle>
          <a:p>
            <a:pPr lvl="0">
              <a:defRPr sz="1800"/>
            </a:pPr>
            <a:r>
              <a:rPr sz="2400"/>
              <a:t>The servlet is very simple: it creates an instance of each resource provider and declares the servlet path</a:t>
            </a:r>
          </a:p>
        </p:txBody>
      </p:sp>
      <p:sp>
        <p:nvSpPr>
          <p:cNvPr id="265" name="Shape 265"/>
          <p:cNvSpPr/>
          <p:nvPr/>
        </p:nvSpPr>
        <p:spPr>
          <a:xfrm>
            <a:off x="1819505" y="6227174"/>
            <a:ext cx="7060182" cy="301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https://github.com/jamesagnew/hapi-fhir/tree/master/hapi-fhir-tutorial/simple-server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body" idx="1"/>
          </p:nvPr>
        </p:nvSpPr>
        <p:spPr>
          <a:xfrm>
            <a:off x="381000" y="1828800"/>
            <a:ext cx="8382000" cy="6218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Console 1: Start Server</a:t>
            </a:r>
          </a:p>
        </p:txBody>
      </p:sp>
      <p:sp>
        <p:nvSpPr>
          <p:cNvPr id="268" name="Shape 2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Trying the server out</a:t>
            </a:r>
          </a:p>
        </p:txBody>
      </p:sp>
      <p:sp>
        <p:nvSpPr>
          <p:cNvPr id="270" name="Shape 270"/>
          <p:cNvSpPr/>
          <p:nvPr/>
        </p:nvSpPr>
        <p:spPr>
          <a:xfrm>
            <a:off x="418691" y="2474718"/>
            <a:ext cx="8638976" cy="1442863"/>
          </a:xfrm>
          <a:prstGeom prst="rect">
            <a:avLst/>
          </a:prstGeom>
          <a:solidFill>
            <a:srgbClr val="666699"/>
          </a:solidFill>
          <a:ln w="25400">
            <a:solidFill>
              <a:srgbClr val="4A4A7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>
                <a:solidFill>
                  <a:srgbClr val="949494"/>
                </a:solidFill>
              </a:rPr>
              <a:t>james</a:t>
            </a:r>
            <a:r>
              <a:rPr>
                <a:solidFill>
                  <a:srgbClr val="FFFFFF"/>
                </a:solidFill>
              </a:rPr>
              <a:t>$</a:t>
            </a:r>
            <a:r>
              <a:rPr>
                <a:solidFill>
                  <a:srgbClr val="949494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mvn jetty:run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[INFO] Scanning for projects...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2014-11-21 12:27:37.622:WARN:oejsh.RequestLogHandler:main: !RequestLog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2014-11-21 12:27:37.669:INFO:oejs.ServerConnector:main: Started ServerConnect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[INFO] Started Jetty Server</a:t>
            </a:r>
          </a:p>
        </p:txBody>
      </p:sp>
      <p:sp>
        <p:nvSpPr>
          <p:cNvPr id="271" name="Shape 271"/>
          <p:cNvSpPr/>
          <p:nvPr/>
        </p:nvSpPr>
        <p:spPr>
          <a:xfrm>
            <a:off x="381000" y="4065048"/>
            <a:ext cx="8382000" cy="62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342900" indent="-342900">
              <a:spcBef>
                <a:spcPts val="700"/>
              </a:spcBef>
              <a:buClr>
                <a:srgbClr val="CC3300"/>
              </a:buClr>
              <a:buSzPct val="75000"/>
              <a:buFont typeface="Wingdings"/>
              <a:buChar char="■"/>
              <a:defRPr sz="3100"/>
            </a:lvl1pPr>
          </a:lstStyle>
          <a:p>
            <a:pPr lvl="0">
              <a:defRPr sz="1800"/>
            </a:pPr>
            <a:r>
              <a:rPr sz="3100"/>
              <a:t>Console 2: Try it out!</a:t>
            </a:r>
          </a:p>
        </p:txBody>
      </p:sp>
      <p:sp>
        <p:nvSpPr>
          <p:cNvPr id="272" name="Shape 272"/>
          <p:cNvSpPr/>
          <p:nvPr/>
        </p:nvSpPr>
        <p:spPr>
          <a:xfrm>
            <a:off x="395226" y="4773049"/>
            <a:ext cx="8353548" cy="1176162"/>
          </a:xfrm>
          <a:prstGeom prst="rect">
            <a:avLst/>
          </a:prstGeom>
          <a:solidFill>
            <a:srgbClr val="666699"/>
          </a:solidFill>
          <a:ln w="25400">
            <a:solidFill>
              <a:srgbClr val="4A4A7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>
                <a:solidFill>
                  <a:srgbClr val="949494"/>
                </a:solidFill>
              </a:rPr>
              <a:t>james</a:t>
            </a:r>
            <a:r>
              <a:rPr>
                <a:solidFill>
                  <a:srgbClr val="FFFFFF"/>
                </a:solidFill>
              </a:rPr>
              <a:t>$ curl “http://localhost:8080/example02/Patient/1"</a:t>
            </a:r>
            <a:endParaRPr>
              <a:solidFill>
                <a:srgbClr val="949494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&lt;Patient xmlns="http://hl7.org/fhir"&gt;&lt;identifier&gt;&lt;system value="http://acme.com/MRNs"/&gt;&lt;value value="7000135"/&gt;&lt;/identifier&gt;&lt;name&gt;&lt;family value="Simpson"/&gt;&lt;given value="Homer"/&gt;&lt;given value="J"/&gt;&lt;/name&gt;&lt;/Patient&gt;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FHIR: A Quick Recap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381000" y="1828800"/>
            <a:ext cx="8382000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There are two key parts of FHIR to consider:</a:t>
            </a:r>
            <a:endParaRPr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The first is a data model for healthcare </a:t>
            </a:r>
            <a:r>
              <a:rPr sz="2600">
                <a:solidFill>
                  <a:srgbClr val="FF0000"/>
                </a:solidFill>
              </a:rPr>
              <a:t>Resources</a:t>
            </a:r>
            <a:r>
              <a:rPr sz="2600"/>
              <a:t> and supporting</a:t>
            </a:r>
            <a:br>
              <a:rPr sz="2600"/>
            </a:br>
            <a:r>
              <a:rPr sz="2600">
                <a:solidFill>
                  <a:srgbClr val="FF0000"/>
                </a:solidFill>
              </a:rPr>
              <a:t>Datatypes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62" name="image4.png" descr="Screen Shot 2014-11-18 at 7.46.08 PM.png"/>
          <p:cNvPicPr/>
          <p:nvPr/>
        </p:nvPicPr>
        <p:blipFill>
          <a:blip r:embed="rId2">
            <a:extLst/>
          </a:blip>
          <a:srcRect l="0" t="7432" r="0" b="4105"/>
          <a:stretch>
            <a:fillRect/>
          </a:stretch>
        </p:blipFill>
        <p:spPr>
          <a:xfrm>
            <a:off x="3340825" y="3311703"/>
            <a:ext cx="5551655" cy="3180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body" idx="1"/>
          </p:nvPr>
        </p:nvSpPr>
        <p:spPr>
          <a:xfrm>
            <a:off x="381000" y="1828800"/>
            <a:ext cx="8382000" cy="62186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Console 1: Start Server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Trying the server out (2)</a:t>
            </a:r>
          </a:p>
        </p:txBody>
      </p:sp>
      <p:pic>
        <p:nvPicPr>
          <p:cNvPr id="277" name="pasted-image.png"/>
          <p:cNvPicPr/>
          <p:nvPr/>
        </p:nvPicPr>
        <p:blipFill>
          <a:blip r:embed="rId2">
            <a:extLst/>
          </a:blip>
          <a:srcRect l="0" t="0" r="0" b="9368"/>
          <a:stretch>
            <a:fillRect/>
          </a:stretch>
        </p:blipFill>
        <p:spPr>
          <a:xfrm>
            <a:off x="368300" y="1687611"/>
            <a:ext cx="5791200" cy="4776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80" name="Shape 280"/>
          <p:cNvSpPr/>
          <p:nvPr/>
        </p:nvSpPr>
        <p:spPr>
          <a:xfrm>
            <a:off x="1244089" y="1687611"/>
            <a:ext cx="6655822" cy="446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Example03_PatientResourceProvider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implements</a:t>
            </a:r>
            <a:r>
              <a:rPr b="1" sz="1300"/>
              <a:t> IResourceProvider {</a:t>
            </a:r>
            <a:endParaRPr b="1" sz="1300"/>
          </a:p>
          <a:p>
            <a:pPr lvl="2" indent="457200" defTabSz="457200"/>
            <a:r>
              <a:rPr b="1" sz="1300"/>
              <a:t>// [ … some methods not shown … ]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777777"/>
                </a:solidFill>
              </a:rPr>
              <a:t>@Create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MethodOutcome</a:t>
            </a:r>
            <a:r>
              <a:rPr b="1" sz="1300"/>
              <a:t> create(</a:t>
            </a:r>
            <a:r>
              <a:rPr b="1" sz="1300">
                <a:solidFill>
                  <a:srgbClr val="777777"/>
                </a:solidFill>
              </a:rPr>
              <a:t>@ResourceParam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thePatient</a:t>
            </a:r>
            <a:r>
              <a:rPr b="1" sz="1300"/>
              <a:t>) {</a:t>
            </a:r>
            <a:endParaRPr b="1" sz="1300">
              <a:solidFill>
                <a:srgbClr val="777777"/>
              </a:solidFill>
            </a:endParaRPr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Give the resource the next sequential ID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931A68"/>
                </a:solidFill>
              </a:rPr>
              <a:t>long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id</a:t>
            </a:r>
            <a:r>
              <a:rPr b="1" sz="1300"/>
              <a:t> = </a:t>
            </a:r>
            <a:r>
              <a:rPr b="1" sz="1300">
                <a:solidFill>
                  <a:srgbClr val="0326CC"/>
                </a:solidFill>
              </a:rPr>
              <a:t>myNextId</a:t>
            </a:r>
            <a:r>
              <a:rPr b="1" sz="1300"/>
              <a:t>++;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thePatient</a:t>
            </a:r>
            <a:r>
              <a:rPr b="1" sz="1300"/>
              <a:t>.setId(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IdDt</a:t>
            </a:r>
            <a:r>
              <a:rPr b="1" sz="1300"/>
              <a:t>(</a:t>
            </a:r>
            <a:r>
              <a:rPr b="1" sz="1300">
                <a:solidFill>
                  <a:srgbClr val="7E504F"/>
                </a:solidFill>
              </a:rPr>
              <a:t>id</a:t>
            </a:r>
            <a:r>
              <a:rPr b="1" sz="1300"/>
              <a:t>));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Store the resource in memory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326CC"/>
                </a:solidFill>
              </a:rPr>
              <a:t>myPatients</a:t>
            </a:r>
            <a:r>
              <a:rPr b="1" sz="1300"/>
              <a:t>.put(</a:t>
            </a:r>
            <a:r>
              <a:rPr b="1" sz="1300">
                <a:solidFill>
                  <a:srgbClr val="7E504F"/>
                </a:solidFill>
              </a:rPr>
              <a:t>id</a:t>
            </a:r>
            <a:r>
              <a:rPr b="1" sz="1300"/>
              <a:t>, </a:t>
            </a:r>
            <a:r>
              <a:rPr b="1" sz="1300">
                <a:solidFill>
                  <a:srgbClr val="7E504F"/>
                </a:solidFill>
              </a:rPr>
              <a:t>thePatient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Inform the server of the ID for the newly stored resource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931A68"/>
                </a:solidFill>
              </a:rPr>
              <a:t>return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MethodOutcome</a:t>
            </a:r>
            <a:r>
              <a:rPr b="1" sz="1300"/>
              <a:t>(</a:t>
            </a:r>
            <a:r>
              <a:rPr b="1" sz="1300">
                <a:solidFill>
                  <a:srgbClr val="7E504F"/>
                </a:solidFill>
              </a:rPr>
              <a:t>thePatient</a:t>
            </a:r>
            <a:r>
              <a:rPr b="1" sz="1300"/>
              <a:t>.getId());</a:t>
            </a:r>
            <a:r>
              <a:rPr b="1" sz="1300">
                <a:solidFill>
                  <a:srgbClr val="006141"/>
                </a:solidFill>
              </a:rPr>
              <a:t>	</a:t>
            </a:r>
            <a:endParaRPr b="1" sz="1300">
              <a:solidFill>
                <a:srgbClr val="006141"/>
              </a:solidFill>
            </a:endParaRPr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	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777777"/>
                </a:solidFill>
              </a:rPr>
              <a:t>@Search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List&lt;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&gt; search() {</a:t>
            </a:r>
            <a:endParaRPr b="1" sz="1300"/>
          </a:p>
          <a:p>
            <a:pPr lvl="0" defTabSz="457200"/>
            <a:r>
              <a:rPr b="1" sz="1300"/>
              <a:t>		List&lt;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&gt; </a:t>
            </a:r>
            <a:r>
              <a:rPr b="1" sz="1300">
                <a:solidFill>
                  <a:srgbClr val="7E504F"/>
                </a:solidFill>
              </a:rPr>
              <a:t>retVal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</a:t>
            </a:r>
            <a:r>
              <a:rPr b="1" sz="1300">
                <a:solidFill>
                  <a:srgbClr val="006141"/>
                </a:solidFill>
              </a:rPr>
              <a:t>ArrayList</a:t>
            </a:r>
            <a:r>
              <a:rPr b="1" sz="1300"/>
              <a:t>&lt;</a:t>
            </a:r>
            <a:r>
              <a:rPr b="1" sz="1300">
                <a:solidFill>
                  <a:srgbClr val="006141"/>
                </a:solidFill>
              </a:rPr>
              <a:t>Patient</a:t>
            </a:r>
            <a:r>
              <a:rPr b="1" sz="1300"/>
              <a:t>&gt;();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retVal</a:t>
            </a:r>
            <a:r>
              <a:rPr b="1" sz="1300"/>
              <a:t>.addAll(</a:t>
            </a:r>
            <a:r>
              <a:rPr b="1" sz="1300">
                <a:solidFill>
                  <a:srgbClr val="0326CC"/>
                </a:solidFill>
              </a:rPr>
              <a:t>myPatients</a:t>
            </a:r>
            <a:r>
              <a:rPr b="1" sz="1300"/>
              <a:t>.values());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931A68"/>
                </a:solidFill>
              </a:rPr>
              <a:t>return</a:t>
            </a:r>
            <a:r>
              <a:rPr b="1" sz="1300"/>
              <a:t> </a:t>
            </a:r>
            <a:r>
              <a:rPr b="1" sz="1300">
                <a:solidFill>
                  <a:srgbClr val="7E504F"/>
                </a:solidFill>
              </a:rPr>
              <a:t>retVal</a:t>
            </a:r>
            <a:r>
              <a:rPr b="1" sz="1300"/>
              <a:t>;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}</a:t>
            </a:r>
          </a:p>
        </p:txBody>
      </p:sp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Adding Create and Search</a:t>
            </a:r>
          </a:p>
        </p:txBody>
      </p:sp>
      <p:sp>
        <p:nvSpPr>
          <p:cNvPr id="282" name="Shape 282"/>
          <p:cNvSpPr/>
          <p:nvPr/>
        </p:nvSpPr>
        <p:spPr>
          <a:xfrm>
            <a:off x="1819505" y="6227174"/>
            <a:ext cx="7060182" cy="301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https://github.com/jamesagnew/hapi-fhir/tree/master/hapi-fhir-tutorial/simple-server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body" idx="1"/>
          </p:nvPr>
        </p:nvSpPr>
        <p:spPr>
          <a:xfrm>
            <a:off x="381000" y="1828800"/>
            <a:ext cx="8382000" cy="52451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The following command executes a ‘create’</a:t>
            </a:r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86" name="Shape 286"/>
          <p:cNvSpPr/>
          <p:nvPr/>
        </p:nvSpPr>
        <p:spPr>
          <a:xfrm>
            <a:off x="368096" y="2377369"/>
            <a:ext cx="8407808" cy="1442862"/>
          </a:xfrm>
          <a:prstGeom prst="rect">
            <a:avLst/>
          </a:prstGeom>
          <a:solidFill>
            <a:srgbClr val="666699"/>
          </a:solidFill>
          <a:ln w="25400">
            <a:solidFill>
              <a:srgbClr val="4A4A7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curl -H "Content-Type: application/xml+fhir" \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-X POST \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-d '&lt;Patient xmlns="http://hl7.org/fhir"&gt;&lt;name&gt;&lt;family value="Fireman"/&gt;&lt;given value="John"/&gt;&lt;/name&gt;&lt;/Patient&gt;' \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"http://localhost:8080/example03/Patient"</a:t>
            </a:r>
          </a:p>
        </p:txBody>
      </p:sp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Testing out Create</a:t>
            </a:r>
          </a:p>
        </p:txBody>
      </p:sp>
      <p:sp>
        <p:nvSpPr>
          <p:cNvPr id="288" name="Shape 288"/>
          <p:cNvSpPr/>
          <p:nvPr/>
        </p:nvSpPr>
        <p:spPr>
          <a:xfrm>
            <a:off x="344612" y="4463629"/>
            <a:ext cx="6324400" cy="1709562"/>
          </a:xfrm>
          <a:prstGeom prst="rect">
            <a:avLst/>
          </a:prstGeom>
          <a:solidFill>
            <a:srgbClr val="666699"/>
          </a:solidFill>
          <a:ln w="25400">
            <a:solidFill>
              <a:srgbClr val="4A4A7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$ curl “http://localhost:8080/example03/Patient?_pretty=true”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&lt;feed xmlns="http://www.w3.org/2005/Atom"&gt;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&lt;os:totalResults&gt;2&lt;/os:totalResults&gt;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&lt;entry&gt;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&lt;title&gt;Patient 1&lt;/title&gt;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[ … snip … ]</a:t>
            </a:r>
          </a:p>
        </p:txBody>
      </p:sp>
      <p:sp>
        <p:nvSpPr>
          <p:cNvPr id="289" name="Shape 289"/>
          <p:cNvSpPr/>
          <p:nvPr/>
        </p:nvSpPr>
        <p:spPr>
          <a:xfrm>
            <a:off x="381000" y="3879674"/>
            <a:ext cx="8382000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marL="342900" indent="-342900">
              <a:spcBef>
                <a:spcPts val="700"/>
              </a:spcBef>
              <a:buClr>
                <a:srgbClr val="CC3300"/>
              </a:buClr>
              <a:buSzPct val="75000"/>
              <a:buFont typeface="Wingdings"/>
              <a:buChar char="■"/>
              <a:defRPr sz="3100"/>
            </a:lvl1pPr>
          </a:lstStyle>
          <a:p>
            <a:pPr lvl="0">
              <a:defRPr sz="1800"/>
            </a:pPr>
            <a:r>
              <a:rPr sz="3100"/>
              <a:t>Now perform a search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Adding Search Params</a:t>
            </a:r>
          </a:p>
        </p:txBody>
      </p:sp>
      <p:sp>
        <p:nvSpPr>
          <p:cNvPr id="293" name="Shape 293"/>
          <p:cNvSpPr/>
          <p:nvPr/>
        </p:nvSpPr>
        <p:spPr>
          <a:xfrm>
            <a:off x="1819505" y="6227174"/>
            <a:ext cx="7060182" cy="301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https://github.com/jamesagnew/hapi-fhir/tree/master/hapi-fhir-tutorial/simple-server</a:t>
            </a:r>
          </a:p>
        </p:txBody>
      </p:sp>
      <p:sp>
        <p:nvSpPr>
          <p:cNvPr id="294" name="Shape 294"/>
          <p:cNvSpPr/>
          <p:nvPr/>
        </p:nvSpPr>
        <p:spPr>
          <a:xfrm>
            <a:off x="249616" y="2774944"/>
            <a:ext cx="8452891" cy="3336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400">
                <a:solidFill>
                  <a:srgbClr val="777777"/>
                </a:solidFill>
              </a:rPr>
              <a:t>@Search</a:t>
            </a:r>
            <a:endParaRPr b="1" sz="1400"/>
          </a:p>
          <a:p>
            <a:pPr lvl="0" defTabSz="457200"/>
            <a:r>
              <a:rPr b="1" sz="1400">
                <a:solidFill>
                  <a:srgbClr val="931A68"/>
                </a:solidFill>
              </a:rPr>
              <a:t>public</a:t>
            </a:r>
            <a:r>
              <a:rPr b="1" sz="1400"/>
              <a:t> List&lt;Patient&gt; search(</a:t>
            </a:r>
            <a:r>
              <a:rPr b="1" sz="1400">
                <a:solidFill>
                  <a:srgbClr val="777777"/>
                </a:solidFill>
              </a:rPr>
              <a:t>@RequiredParam</a:t>
            </a:r>
            <a:r>
              <a:rPr b="1" sz="1400"/>
              <a:t>(name=</a:t>
            </a:r>
            <a:r>
              <a:rPr b="1" sz="1400">
                <a:solidFill>
                  <a:srgbClr val="3933FF"/>
                </a:solidFill>
              </a:rPr>
              <a:t>"family"</a:t>
            </a:r>
            <a:r>
              <a:rPr b="1" sz="1400"/>
              <a:t>) StringParam </a:t>
            </a:r>
            <a:r>
              <a:rPr b="1" sz="1400">
                <a:solidFill>
                  <a:srgbClr val="7E504F"/>
                </a:solidFill>
              </a:rPr>
              <a:t>theParam</a:t>
            </a:r>
            <a:r>
              <a:rPr b="1" sz="1400"/>
              <a:t>) {</a:t>
            </a:r>
            <a:endParaRPr b="1" sz="1400"/>
          </a:p>
          <a:p>
            <a:pPr lvl="0" defTabSz="457200"/>
            <a:r>
              <a:rPr b="1" sz="1400"/>
              <a:t>	List&lt;Patient&gt; </a:t>
            </a:r>
            <a:r>
              <a:rPr b="1" sz="1400">
                <a:solidFill>
                  <a:srgbClr val="7E504F"/>
                </a:solidFill>
              </a:rPr>
              <a:t>retVal</a:t>
            </a:r>
            <a:r>
              <a:rPr b="1" sz="1400"/>
              <a:t> = </a:t>
            </a:r>
            <a:r>
              <a:rPr b="1" sz="1400">
                <a:solidFill>
                  <a:srgbClr val="931A68"/>
                </a:solidFill>
              </a:rPr>
              <a:t>new</a:t>
            </a:r>
            <a:r>
              <a:rPr b="1" sz="1400"/>
              <a:t> ArrayList&lt;Patient&gt;();</a:t>
            </a:r>
            <a:endParaRPr b="1" sz="1400"/>
          </a:p>
          <a:p>
            <a:pPr lvl="0" defTabSz="457200"/>
            <a:endParaRPr b="1" sz="1400">
              <a:solidFill>
                <a:srgbClr val="4E9072"/>
              </a:solidFill>
            </a:endParaRPr>
          </a:p>
          <a:p>
            <a:pPr lvl="0" defTabSz="457200"/>
            <a:r>
              <a:rPr b="1" sz="1400"/>
              <a:t>	</a:t>
            </a:r>
            <a:r>
              <a:rPr b="1" sz="1400">
                <a:solidFill>
                  <a:srgbClr val="4E9072"/>
                </a:solidFill>
              </a:rPr>
              <a:t>// Loop through the patients looking for matches</a:t>
            </a:r>
            <a:endParaRPr b="1" sz="1400"/>
          </a:p>
          <a:p>
            <a:pPr lvl="0" defTabSz="457200"/>
            <a:r>
              <a:rPr b="1" sz="1400"/>
              <a:t>	</a:t>
            </a:r>
            <a:r>
              <a:rPr b="1" sz="1400">
                <a:solidFill>
                  <a:srgbClr val="931A68"/>
                </a:solidFill>
              </a:rPr>
              <a:t>for</a:t>
            </a:r>
            <a:r>
              <a:rPr b="1" sz="1400"/>
              <a:t> (Patient </a:t>
            </a:r>
            <a:r>
              <a:rPr b="1" sz="1400">
                <a:solidFill>
                  <a:srgbClr val="7E504F"/>
                </a:solidFill>
              </a:rPr>
              <a:t>next</a:t>
            </a:r>
            <a:r>
              <a:rPr b="1" sz="1400"/>
              <a:t> : </a:t>
            </a:r>
            <a:r>
              <a:rPr b="1" sz="1400">
                <a:solidFill>
                  <a:srgbClr val="0326CC"/>
                </a:solidFill>
              </a:rPr>
              <a:t>myPatients</a:t>
            </a:r>
            <a:r>
              <a:rPr b="1" sz="1400"/>
              <a:t>.values()) {</a:t>
            </a:r>
            <a:endParaRPr b="1" sz="1400"/>
          </a:p>
          <a:p>
            <a:pPr lvl="0" defTabSz="457200"/>
            <a:r>
              <a:rPr b="1" sz="1400"/>
              <a:t>		String </a:t>
            </a:r>
            <a:r>
              <a:rPr b="1" sz="1400">
                <a:solidFill>
                  <a:srgbClr val="7E504F"/>
                </a:solidFill>
              </a:rPr>
              <a:t>familyName</a:t>
            </a:r>
            <a:r>
              <a:rPr b="1" sz="1400"/>
              <a:t> = </a:t>
            </a:r>
            <a:r>
              <a:rPr b="1" sz="1400">
                <a:solidFill>
                  <a:srgbClr val="7E504F"/>
                </a:solidFill>
              </a:rPr>
              <a:t>next</a:t>
            </a:r>
            <a:r>
              <a:rPr b="1" sz="1400"/>
              <a:t>.getNameFirstRep().getFamilyAsSingleString().toLowerCase();</a:t>
            </a:r>
            <a:endParaRPr b="1" sz="1400"/>
          </a:p>
          <a:p>
            <a:pPr lvl="0" defTabSz="457200"/>
            <a:r>
              <a:rPr b="1" sz="1400"/>
              <a:t>		</a:t>
            </a:r>
            <a:r>
              <a:rPr b="1" sz="1400">
                <a:solidFill>
                  <a:srgbClr val="931A68"/>
                </a:solidFill>
              </a:rPr>
              <a:t>if</a:t>
            </a:r>
            <a:r>
              <a:rPr b="1" sz="1400"/>
              <a:t> (</a:t>
            </a:r>
            <a:r>
              <a:rPr b="1" sz="1400">
                <a:solidFill>
                  <a:srgbClr val="7E504F"/>
                </a:solidFill>
              </a:rPr>
              <a:t>familyName</a:t>
            </a:r>
            <a:r>
              <a:rPr b="1" sz="1400"/>
              <a:t>.contains(</a:t>
            </a:r>
            <a:r>
              <a:rPr b="1" sz="1400">
                <a:solidFill>
                  <a:srgbClr val="7E504F"/>
                </a:solidFill>
              </a:rPr>
              <a:t>theParam</a:t>
            </a:r>
            <a:r>
              <a:rPr b="1" sz="1400"/>
              <a:t>.getValue().toLowerCase()) == </a:t>
            </a:r>
            <a:r>
              <a:rPr b="1" sz="1400">
                <a:solidFill>
                  <a:srgbClr val="931A68"/>
                </a:solidFill>
              </a:rPr>
              <a:t>false</a:t>
            </a:r>
            <a:r>
              <a:rPr b="1" sz="1400"/>
              <a:t>) {</a:t>
            </a:r>
            <a:endParaRPr b="1" sz="1400"/>
          </a:p>
          <a:p>
            <a:pPr lvl="0" defTabSz="457200"/>
            <a:r>
              <a:rPr b="1" sz="1400"/>
              <a:t>			</a:t>
            </a:r>
            <a:r>
              <a:rPr b="1" sz="1400">
                <a:solidFill>
                  <a:srgbClr val="931A68"/>
                </a:solidFill>
              </a:rPr>
              <a:t>continue</a:t>
            </a:r>
            <a:r>
              <a:rPr b="1" sz="1400"/>
              <a:t>;</a:t>
            </a:r>
            <a:endParaRPr b="1" sz="1400"/>
          </a:p>
          <a:p>
            <a:pPr lvl="0" defTabSz="457200"/>
            <a:r>
              <a:rPr b="1" sz="1400"/>
              <a:t>		}</a:t>
            </a:r>
            <a:endParaRPr b="1" sz="1400"/>
          </a:p>
          <a:p>
            <a:pPr lvl="0" defTabSz="457200"/>
            <a:r>
              <a:rPr b="1" sz="1400"/>
              <a:t>		</a:t>
            </a:r>
            <a:r>
              <a:rPr b="1" sz="1400">
                <a:solidFill>
                  <a:srgbClr val="7E504F"/>
                </a:solidFill>
              </a:rPr>
              <a:t>retVal</a:t>
            </a:r>
            <a:r>
              <a:rPr b="1" sz="1400"/>
              <a:t>.add(</a:t>
            </a:r>
            <a:r>
              <a:rPr b="1" sz="1400">
                <a:solidFill>
                  <a:srgbClr val="7E504F"/>
                </a:solidFill>
              </a:rPr>
              <a:t>next</a:t>
            </a:r>
            <a:r>
              <a:rPr b="1" sz="1400"/>
              <a:t>);</a:t>
            </a:r>
            <a:endParaRPr b="1" sz="1400"/>
          </a:p>
          <a:p>
            <a:pPr lvl="0" defTabSz="457200"/>
            <a:r>
              <a:rPr b="1" sz="1400"/>
              <a:t>	}</a:t>
            </a:r>
            <a:endParaRPr b="1" sz="1400"/>
          </a:p>
          <a:p>
            <a:pPr lvl="0" defTabSz="457200"/>
            <a:r>
              <a:rPr b="1" sz="1400"/>
              <a:t>	</a:t>
            </a:r>
            <a:endParaRPr b="1" sz="1400"/>
          </a:p>
          <a:p>
            <a:pPr lvl="0" defTabSz="457200"/>
            <a:r>
              <a:rPr b="1" sz="1400"/>
              <a:t>	</a:t>
            </a:r>
            <a:r>
              <a:rPr b="1" sz="1400">
                <a:solidFill>
                  <a:srgbClr val="931A68"/>
                </a:solidFill>
              </a:rPr>
              <a:t>return</a:t>
            </a:r>
            <a:r>
              <a:rPr b="1" sz="1400"/>
              <a:t> </a:t>
            </a:r>
            <a:r>
              <a:rPr b="1" sz="1400">
                <a:solidFill>
                  <a:srgbClr val="7E504F"/>
                </a:solidFill>
              </a:rPr>
              <a:t>retVal</a:t>
            </a:r>
            <a:r>
              <a:rPr b="1" sz="1400"/>
              <a:t>;		</a:t>
            </a:r>
            <a:endParaRPr b="1" sz="1400"/>
          </a:p>
          <a:p>
            <a:pPr lvl="0" defTabSz="457200"/>
            <a:r>
              <a:rPr b="1" sz="1400"/>
              <a:t>}</a:t>
            </a:r>
            <a:endParaRPr b="1" sz="1400"/>
          </a:p>
        </p:txBody>
      </p:sp>
      <p:sp>
        <p:nvSpPr>
          <p:cNvPr id="295" name="Shape 295"/>
          <p:cNvSpPr/>
          <p:nvPr/>
        </p:nvSpPr>
        <p:spPr>
          <a:xfrm>
            <a:off x="2882900" y="1983635"/>
            <a:ext cx="4100513" cy="426925"/>
          </a:xfrm>
          <a:prstGeom prst="rect">
            <a:avLst/>
          </a:prstGeom>
          <a:solidFill>
            <a:srgbClr val="E9FEF9"/>
          </a:solidFill>
          <a:ln w="25400">
            <a:solidFill>
              <a:srgbClr val="2EABB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t>http://acme.com/Patient?family=SMITH</a:t>
            </a:r>
          </a:p>
        </p:txBody>
      </p:sp>
      <p:sp>
        <p:nvSpPr>
          <p:cNvPr id="296" name="Shape 296"/>
          <p:cNvSpPr/>
          <p:nvPr/>
        </p:nvSpPr>
        <p:spPr>
          <a:xfrm>
            <a:off x="4914872" y="2501872"/>
            <a:ext cx="248770" cy="446238"/>
          </a:xfrm>
          <a:prstGeom prst="line">
            <a:avLst/>
          </a:prstGeom>
          <a:solidFill>
            <a:srgbClr val="E9FEF9"/>
          </a:solidFill>
          <a:ln w="25400">
            <a:solidFill>
              <a:srgbClr val="2EABB1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CC3300"/>
                </a:solidFill>
              </a:rPr>
              <a:t>Server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Much more is available</a:t>
            </a:r>
          </a:p>
        </p:txBody>
      </p:sp>
      <p:sp>
        <p:nvSpPr>
          <p:cNvPr id="299" name="Shape 2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Combining multiple parameters</a:t>
            </a:r>
            <a:endParaRPr sz="3100"/>
          </a:p>
          <a:p>
            <a:pPr lvl="0">
              <a:defRPr sz="1800"/>
            </a:pPr>
            <a:r>
              <a:rPr sz="3100"/>
              <a:t>Parameters for sorting, limiting, paging, etc.</a:t>
            </a:r>
          </a:p>
        </p:txBody>
      </p:sp>
      <p:sp>
        <p:nvSpPr>
          <p:cNvPr id="300" name="Shape 3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FHIR </a:t>
            </a:r>
            <a:r>
              <a:rPr sz="3100">
                <a:solidFill>
                  <a:srgbClr val="FF0000"/>
                </a:solidFill>
              </a:rPr>
              <a:t>Server</a:t>
            </a:r>
            <a:r>
              <a:rPr sz="3100"/>
              <a:t>:</a:t>
            </a:r>
            <a:endParaRPr sz="3100"/>
          </a:p>
          <a:p>
            <a:pPr lvl="0">
              <a:defRPr sz="1800"/>
            </a:pPr>
            <a:r>
              <a:rPr sz="3100"/>
              <a:t>Learn More</a:t>
            </a:r>
          </a:p>
        </p:txBody>
      </p:sp>
      <p:sp>
        <p:nvSpPr>
          <p:cNvPr id="304" name="Shape 304"/>
          <p:cNvSpPr/>
          <p:nvPr/>
        </p:nvSpPr>
        <p:spPr>
          <a:xfrm>
            <a:off x="1819505" y="6227174"/>
            <a:ext cx="7060182" cy="301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5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https://github.com/jamesagnew/hapi-fhir/tree/master/hapi-fhir-tutorial/simple-server</a:t>
            </a:r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Implementing a server which supports the full FHIR functionality is tricky! For some good insight, please attend “</a:t>
            </a:r>
            <a:r>
              <a:rPr sz="3100">
                <a:solidFill>
                  <a:srgbClr val="CC3300"/>
                </a:solidFill>
              </a:rPr>
              <a:t>FHIR Search for Server Developers</a:t>
            </a:r>
            <a:r>
              <a:rPr sz="3100"/>
              <a:t>” in Q4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68680">
              <a:defRPr sz="3800"/>
            </a:lvl1pPr>
          </a:lstStyle>
          <a:p>
            <a:pPr lvl="0">
              <a:defRPr sz="1800"/>
            </a:pPr>
            <a:r>
              <a:rPr sz="3800"/>
              <a:t>HAPI: The Key Components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419100" y="1837978"/>
            <a:ext cx="8382001" cy="448052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Structure Classes (represent FHIR model)</a:t>
            </a:r>
            <a:endParaRPr sz="3100"/>
          </a:p>
          <a:p>
            <a:pPr lvl="0">
              <a:defRPr sz="1800"/>
            </a:pPr>
            <a:r>
              <a:rPr sz="3100"/>
              <a:t>Parsers (convert model into XML/JSON)</a:t>
            </a:r>
            <a:endParaRPr sz="3100"/>
          </a:p>
          <a:p>
            <a:pPr lvl="0">
              <a:defRPr sz="1800"/>
            </a:pPr>
            <a:r>
              <a:rPr sz="3100"/>
              <a:t>Client (use HTTP to access FHIR servers)</a:t>
            </a:r>
            <a:endParaRPr sz="3100"/>
          </a:p>
          <a:p>
            <a:pPr lvl="0">
              <a:defRPr sz="1800"/>
            </a:pPr>
            <a:r>
              <a:rPr sz="3100"/>
              <a:t>Server (build a FHIR server)</a:t>
            </a:r>
            <a:endParaRPr sz="3100"/>
          </a:p>
          <a:p>
            <a:pPr lvl="0">
              <a:defRPr sz="1800"/>
            </a:pPr>
            <a:r>
              <a:rPr sz="3100"/>
              <a:t>Utilities:</a:t>
            </a:r>
            <a:endParaRPr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Validator</a:t>
            </a:r>
            <a:endParaRPr sz="26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Narrative Generator</a:t>
            </a:r>
          </a:p>
        </p:txBody>
      </p:sp>
      <p:sp>
        <p:nvSpPr>
          <p:cNvPr id="309" name="Shape 309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310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18161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23749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5" y="2933700"/>
            <a:ext cx="567334" cy="567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85" y="3477897"/>
            <a:ext cx="567334" cy="56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asted-image-filtere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485" y="4045230"/>
            <a:ext cx="567334" cy="567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CC3300"/>
                </a:solidFill>
              </a:rPr>
              <a:t>Validation</a:t>
            </a:r>
          </a:p>
        </p:txBody>
      </p:sp>
      <p:sp>
        <p:nvSpPr>
          <p:cNvPr id="317" name="Shape 3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FHIR distributes a set of Schema (XSD) and Schematron (SCH) files containing FHIR validation rules</a:t>
            </a:r>
            <a:endParaRPr sz="3100"/>
          </a:p>
          <a:p>
            <a:pPr lvl="0">
              <a:defRPr sz="1800"/>
            </a:pPr>
            <a:r>
              <a:rPr sz="3100"/>
              <a:t>These are included with HAPI and may be applied using the validation framework</a:t>
            </a:r>
            <a:endParaRPr sz="3100"/>
          </a:p>
          <a:p>
            <a:pPr lvl="0">
              <a:defRPr sz="1800"/>
            </a:pPr>
            <a:r>
              <a:rPr sz="3100"/>
              <a:t>Rules include:</a:t>
            </a:r>
            <a:endParaRPr sz="3100"/>
          </a:p>
          <a:p>
            <a:pPr lvl="1" marL="800100" indent="-342900">
              <a:buSzPct val="75000"/>
              <a:buChar char="■"/>
              <a:defRPr sz="1800"/>
            </a:pPr>
            <a:r>
              <a:rPr sz="3100"/>
              <a:t>Coded element must have valid code</a:t>
            </a:r>
            <a:endParaRPr sz="3100"/>
          </a:p>
          <a:p>
            <a:pPr lvl="1" marL="800100" indent="-342900">
              <a:buSzPct val="75000"/>
              <a:buChar char="■"/>
              <a:defRPr sz="1800"/>
            </a:pPr>
            <a:r>
              <a:rPr sz="3100"/>
              <a:t>Date “from” must be before date “to”</a:t>
            </a:r>
          </a:p>
        </p:txBody>
      </p:sp>
      <p:sp>
        <p:nvSpPr>
          <p:cNvPr id="318" name="Shape 3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CC3300"/>
                </a:solidFill>
              </a:rPr>
              <a:t>Validation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A simple example</a:t>
            </a:r>
          </a:p>
        </p:txBody>
      </p:sp>
      <p:sp>
        <p:nvSpPr>
          <p:cNvPr id="321" name="Shape 3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22" name="Shape 322"/>
          <p:cNvSpPr/>
          <p:nvPr/>
        </p:nvSpPr>
        <p:spPr>
          <a:xfrm>
            <a:off x="408804" y="1996795"/>
            <a:ext cx="6014992" cy="446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Example08_ValidateResource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main(String[] </a:t>
            </a:r>
            <a:r>
              <a:rPr b="1" sz="1300">
                <a:solidFill>
                  <a:srgbClr val="7E504F"/>
                </a:solidFill>
              </a:rPr>
              <a:t>args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an encounter with an invalid status and no class</a:t>
            </a:r>
            <a:endParaRPr b="1" sz="1300"/>
          </a:p>
          <a:p>
            <a:pPr lvl="0" defTabSz="457200"/>
            <a:r>
              <a:rPr b="1" sz="1300"/>
              <a:t>		Encounter </a:t>
            </a:r>
            <a:r>
              <a:rPr b="1" sz="1300">
                <a:solidFill>
                  <a:srgbClr val="7E504F"/>
                </a:solidFill>
              </a:rPr>
              <a:t>enc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Encounter();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enc</a:t>
            </a:r>
            <a:r>
              <a:rPr b="1" sz="1300"/>
              <a:t>.getStatus().setValueAsString(</a:t>
            </a:r>
            <a:r>
              <a:rPr b="1" sz="1300">
                <a:solidFill>
                  <a:srgbClr val="3933FF"/>
                </a:solidFill>
              </a:rPr>
              <a:t>"invalid_status"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new </a:t>
            </a:r>
            <a:r>
              <a:rPr b="1" sz="1300" u="sng">
                <a:solidFill>
                  <a:srgbClr val="4E9072"/>
                </a:solidFill>
              </a:rPr>
              <a:t>validator</a:t>
            </a:r>
            <a:endParaRPr b="1" sz="1300"/>
          </a:p>
          <a:p>
            <a:pPr lvl="0" defTabSz="457200"/>
            <a:r>
              <a:rPr b="1" sz="1300"/>
              <a:t>		FhirContext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FhirContext();</a:t>
            </a:r>
            <a:endParaRPr b="1" sz="1300"/>
          </a:p>
          <a:p>
            <a:pPr lvl="0" defTabSz="457200"/>
            <a:r>
              <a:rPr b="1" sz="1300"/>
              <a:t>		FhirValidator </a:t>
            </a:r>
            <a:r>
              <a:rPr b="1" sz="1300">
                <a:solidFill>
                  <a:srgbClr val="7E504F"/>
                </a:solidFill>
              </a:rPr>
              <a:t>validator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.newValidator();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Did we succeed?</a:t>
            </a:r>
            <a:endParaRPr b="1" sz="1300"/>
          </a:p>
          <a:p>
            <a:pPr lvl="0" defTabSz="457200"/>
            <a:r>
              <a:rPr b="1" sz="1300"/>
              <a:t>		ValidationResult </a:t>
            </a:r>
            <a:r>
              <a:rPr b="1" sz="1300">
                <a:solidFill>
                  <a:srgbClr val="7E504F"/>
                </a:solidFill>
              </a:rPr>
              <a:t>result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validator</a:t>
            </a:r>
            <a:r>
              <a:rPr b="1" sz="1300"/>
              <a:t>.validateWithResult(</a:t>
            </a:r>
            <a:r>
              <a:rPr b="1" sz="1300">
                <a:solidFill>
                  <a:srgbClr val="7E504F"/>
                </a:solidFill>
              </a:rPr>
              <a:t>enc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System.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3933FF"/>
                </a:solidFill>
              </a:rPr>
              <a:t>"Success: "</a:t>
            </a:r>
            <a:r>
              <a:rPr b="1" sz="1300"/>
              <a:t> + </a:t>
            </a:r>
            <a:r>
              <a:rPr b="1" sz="1300">
                <a:solidFill>
                  <a:srgbClr val="7E504F"/>
                </a:solidFill>
              </a:rPr>
              <a:t>result</a:t>
            </a:r>
            <a:r>
              <a:rPr b="1" sz="1300"/>
              <a:t>.isSuccessful());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What was the result</a:t>
            </a:r>
            <a:endParaRPr b="1" sz="1300"/>
          </a:p>
          <a:p>
            <a:pPr lvl="0" defTabSz="457200"/>
            <a:r>
              <a:rPr b="1" sz="1300"/>
              <a:t>		OperationOutcome </a:t>
            </a:r>
            <a:r>
              <a:rPr b="1" sz="1300">
                <a:solidFill>
                  <a:srgbClr val="7E504F"/>
                </a:solidFill>
              </a:rPr>
              <a:t>outcome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result</a:t>
            </a:r>
            <a:r>
              <a:rPr b="1" sz="1300"/>
              <a:t>.getOperationOutcome();</a:t>
            </a:r>
            <a:endParaRPr b="1" sz="1300"/>
          </a:p>
          <a:p>
            <a:pPr lvl="0" defTabSz="457200"/>
            <a:r>
              <a:rPr b="1" sz="1300"/>
              <a:t>		IParser </a:t>
            </a:r>
            <a:r>
              <a:rPr b="1" sz="1300">
                <a:solidFill>
                  <a:srgbClr val="7E504F"/>
                </a:solidFill>
              </a:rPr>
              <a:t>parser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.newXmlParser().setPrettyPrint(</a:t>
            </a:r>
            <a:r>
              <a:rPr b="1" sz="1300">
                <a:solidFill>
                  <a:srgbClr val="931A68"/>
                </a:solidFill>
              </a:rPr>
              <a:t>true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System.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7E504F"/>
                </a:solidFill>
              </a:rPr>
              <a:t>parser</a:t>
            </a:r>
            <a:r>
              <a:rPr b="1" sz="1300"/>
              <a:t>.encodeResourceToString(</a:t>
            </a:r>
            <a:r>
              <a:rPr b="1" sz="1300">
                <a:solidFill>
                  <a:srgbClr val="7E504F"/>
                </a:solidFill>
              </a:rPr>
              <a:t>outcome</a:t>
            </a:r>
            <a:r>
              <a:rPr b="1" sz="1300"/>
              <a:t>));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}	</a:t>
            </a:r>
            <a:endParaRPr b="1" sz="1300"/>
          </a:p>
          <a:p>
            <a:pPr lvl="0" defTabSz="457200"/>
            <a:r>
              <a:rPr b="1" sz="1300"/>
              <a:t>}</a:t>
            </a:r>
          </a:p>
        </p:txBody>
      </p:sp>
      <p:sp>
        <p:nvSpPr>
          <p:cNvPr id="323" name="Shape 323"/>
          <p:cNvSpPr/>
          <p:nvPr/>
        </p:nvSpPr>
        <p:spPr>
          <a:xfrm>
            <a:off x="1193800" y="6245826"/>
            <a:ext cx="7766745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CC3300"/>
                </a:solidFill>
              </a:rPr>
              <a:t>Validation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A simple example</a:t>
            </a:r>
          </a:p>
        </p:txBody>
      </p:sp>
      <p:sp>
        <p:nvSpPr>
          <p:cNvPr id="326" name="Shape 3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27" name="Shape 327"/>
          <p:cNvSpPr/>
          <p:nvPr/>
        </p:nvSpPr>
        <p:spPr>
          <a:xfrm>
            <a:off x="408804" y="1996795"/>
            <a:ext cx="6014992" cy="446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Example08_ValidateResource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static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main(String[] </a:t>
            </a:r>
            <a:r>
              <a:rPr b="1" sz="1300">
                <a:solidFill>
                  <a:srgbClr val="7E504F"/>
                </a:solidFill>
              </a:rPr>
              <a:t>args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an encounter with an invalid status and no class</a:t>
            </a:r>
            <a:endParaRPr b="1" sz="1300"/>
          </a:p>
          <a:p>
            <a:pPr lvl="0" defTabSz="457200"/>
            <a:r>
              <a:rPr b="1" sz="1300"/>
              <a:t>		Encounter </a:t>
            </a:r>
            <a:r>
              <a:rPr b="1" sz="1300">
                <a:solidFill>
                  <a:srgbClr val="7E504F"/>
                </a:solidFill>
              </a:rPr>
              <a:t>enc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Encounter();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7E504F"/>
                </a:solidFill>
              </a:rPr>
              <a:t>enc</a:t>
            </a:r>
            <a:r>
              <a:rPr b="1" sz="1300"/>
              <a:t>.getStatus().setValueAsString(</a:t>
            </a:r>
            <a:r>
              <a:rPr b="1" sz="1300">
                <a:solidFill>
                  <a:srgbClr val="3933FF"/>
                </a:solidFill>
              </a:rPr>
              <a:t>"invalid_status"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Create a new </a:t>
            </a:r>
            <a:r>
              <a:rPr b="1" sz="1300" u="sng">
                <a:solidFill>
                  <a:srgbClr val="4E9072"/>
                </a:solidFill>
              </a:rPr>
              <a:t>validator</a:t>
            </a:r>
            <a:endParaRPr b="1" sz="1300"/>
          </a:p>
          <a:p>
            <a:pPr lvl="0" defTabSz="457200"/>
            <a:r>
              <a:rPr b="1" sz="1300"/>
              <a:t>		FhirContext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FhirContext();</a:t>
            </a:r>
            <a:endParaRPr b="1" sz="1300"/>
          </a:p>
          <a:p>
            <a:pPr lvl="0" defTabSz="457200"/>
            <a:r>
              <a:rPr b="1" sz="1300"/>
              <a:t>		FhirValidator </a:t>
            </a:r>
            <a:r>
              <a:rPr b="1" sz="1300">
                <a:solidFill>
                  <a:srgbClr val="7E504F"/>
                </a:solidFill>
              </a:rPr>
              <a:t>validator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.newValidator();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Did we succeed?</a:t>
            </a:r>
            <a:endParaRPr b="1" sz="1300"/>
          </a:p>
          <a:p>
            <a:pPr lvl="0" defTabSz="457200"/>
            <a:r>
              <a:rPr b="1" sz="1300"/>
              <a:t>		ValidationResult </a:t>
            </a:r>
            <a:r>
              <a:rPr b="1" sz="1300">
                <a:solidFill>
                  <a:srgbClr val="7E504F"/>
                </a:solidFill>
              </a:rPr>
              <a:t>result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validator</a:t>
            </a:r>
            <a:r>
              <a:rPr b="1" sz="1300"/>
              <a:t>.validateWithResult(</a:t>
            </a:r>
            <a:r>
              <a:rPr b="1" sz="1300">
                <a:solidFill>
                  <a:srgbClr val="7E504F"/>
                </a:solidFill>
              </a:rPr>
              <a:t>enc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System.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3933FF"/>
                </a:solidFill>
              </a:rPr>
              <a:t>"Success: "</a:t>
            </a:r>
            <a:r>
              <a:rPr b="1" sz="1300"/>
              <a:t> + </a:t>
            </a:r>
            <a:r>
              <a:rPr b="1" sz="1300">
                <a:solidFill>
                  <a:srgbClr val="7E504F"/>
                </a:solidFill>
              </a:rPr>
              <a:t>result</a:t>
            </a:r>
            <a:r>
              <a:rPr b="1" sz="1300"/>
              <a:t>.isSuccessful());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4E9072"/>
                </a:solidFill>
              </a:rPr>
              <a:t>// What was the result</a:t>
            </a:r>
            <a:endParaRPr b="1" sz="1300"/>
          </a:p>
          <a:p>
            <a:pPr lvl="0" defTabSz="457200"/>
            <a:r>
              <a:rPr b="1" sz="1300"/>
              <a:t>		OperationOutcome </a:t>
            </a:r>
            <a:r>
              <a:rPr b="1" sz="1300">
                <a:solidFill>
                  <a:srgbClr val="7E504F"/>
                </a:solidFill>
              </a:rPr>
              <a:t>outcome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result</a:t>
            </a:r>
            <a:r>
              <a:rPr b="1" sz="1300"/>
              <a:t>.getOperationOutcome();</a:t>
            </a:r>
            <a:endParaRPr b="1" sz="1300"/>
          </a:p>
          <a:p>
            <a:pPr lvl="0" defTabSz="457200"/>
            <a:r>
              <a:rPr b="1" sz="1300"/>
              <a:t>		IParser </a:t>
            </a:r>
            <a:r>
              <a:rPr b="1" sz="1300">
                <a:solidFill>
                  <a:srgbClr val="7E504F"/>
                </a:solidFill>
              </a:rPr>
              <a:t>parser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ctx</a:t>
            </a:r>
            <a:r>
              <a:rPr b="1" sz="1300"/>
              <a:t>.newXmlParser().setPrettyPrint(</a:t>
            </a:r>
            <a:r>
              <a:rPr b="1" sz="1300">
                <a:solidFill>
                  <a:srgbClr val="931A68"/>
                </a:solidFill>
              </a:rPr>
              <a:t>true</a:t>
            </a:r>
            <a:r>
              <a:rPr b="1" sz="1300"/>
              <a:t>);</a:t>
            </a:r>
            <a:endParaRPr b="1" sz="1300"/>
          </a:p>
          <a:p>
            <a:pPr lvl="0" defTabSz="457200"/>
            <a:r>
              <a:rPr b="1" sz="1300"/>
              <a:t>		System.</a:t>
            </a:r>
            <a:r>
              <a:rPr b="1" sz="1300">
                <a:solidFill>
                  <a:srgbClr val="0326CC"/>
                </a:solidFill>
              </a:rPr>
              <a:t>out</a:t>
            </a:r>
            <a:r>
              <a:rPr b="1" sz="1300"/>
              <a:t>.println(</a:t>
            </a:r>
            <a:r>
              <a:rPr b="1" sz="1300">
                <a:solidFill>
                  <a:srgbClr val="7E504F"/>
                </a:solidFill>
              </a:rPr>
              <a:t>parser</a:t>
            </a:r>
            <a:r>
              <a:rPr b="1" sz="1300"/>
              <a:t>.encodeResourceToString(</a:t>
            </a:r>
            <a:r>
              <a:rPr b="1" sz="1300">
                <a:solidFill>
                  <a:srgbClr val="7E504F"/>
                </a:solidFill>
              </a:rPr>
              <a:t>outcome</a:t>
            </a:r>
            <a:r>
              <a:rPr b="1" sz="1300"/>
              <a:t>));</a:t>
            </a:r>
            <a:endParaRPr b="1" sz="1300"/>
          </a:p>
          <a:p>
            <a:pPr lvl="0" defTabSz="457200"/>
            <a:r>
              <a:rPr b="1" sz="1300"/>
              <a:t>		</a:t>
            </a:r>
            <a:endParaRPr b="1" sz="1300"/>
          </a:p>
          <a:p>
            <a:pPr lvl="0" defTabSz="457200"/>
            <a:r>
              <a:rPr b="1" sz="1300"/>
              <a:t>	}	</a:t>
            </a:r>
            <a:endParaRPr b="1" sz="1300"/>
          </a:p>
          <a:p>
            <a:pPr lvl="0" defTabSz="457200"/>
            <a:r>
              <a:rPr b="1" sz="1300"/>
              <a:t>}</a:t>
            </a:r>
          </a:p>
        </p:txBody>
      </p:sp>
      <p:sp>
        <p:nvSpPr>
          <p:cNvPr id="328" name="Shape 328"/>
          <p:cNvSpPr/>
          <p:nvPr/>
        </p:nvSpPr>
        <p:spPr>
          <a:xfrm>
            <a:off x="1197643" y="1906953"/>
            <a:ext cx="7079854" cy="379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3" y="0"/>
                </a:moveTo>
                <a:cubicBezTo>
                  <a:pt x="203" y="0"/>
                  <a:pt x="0" y="379"/>
                  <a:pt x="0" y="846"/>
                </a:cubicBezTo>
                <a:lnTo>
                  <a:pt x="0" y="16064"/>
                </a:lnTo>
                <a:cubicBezTo>
                  <a:pt x="0" y="16531"/>
                  <a:pt x="203" y="16910"/>
                  <a:pt x="453" y="16910"/>
                </a:cubicBezTo>
                <a:lnTo>
                  <a:pt x="13242" y="16910"/>
                </a:lnTo>
                <a:lnTo>
                  <a:pt x="14146" y="21600"/>
                </a:lnTo>
                <a:lnTo>
                  <a:pt x="15052" y="16910"/>
                </a:lnTo>
                <a:lnTo>
                  <a:pt x="21147" y="16910"/>
                </a:lnTo>
                <a:cubicBezTo>
                  <a:pt x="21397" y="16910"/>
                  <a:pt x="21600" y="16531"/>
                  <a:pt x="21600" y="16064"/>
                </a:cubicBezTo>
                <a:lnTo>
                  <a:pt x="21600" y="846"/>
                </a:lnTo>
                <a:cubicBezTo>
                  <a:pt x="21600" y="379"/>
                  <a:pt x="21397" y="0"/>
                  <a:pt x="21147" y="0"/>
                </a:cubicBezTo>
                <a:lnTo>
                  <a:pt x="453" y="0"/>
                </a:lnTo>
                <a:close/>
              </a:path>
            </a:pathLst>
          </a:custGeom>
          <a:solidFill>
            <a:srgbClr val="666699"/>
          </a:solidFill>
          <a:ln w="25400">
            <a:solidFill>
              <a:srgbClr val="4A4A7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/>
            <a:r>
              <a:rPr>
                <a:solidFill>
                  <a:srgbClr val="FFFFFF"/>
                </a:solidFill>
              </a:rPr>
              <a:t>&lt;OperationOutcome xmlns="http://hl7.org/fhir"&gt;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&lt;issue&gt;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&lt;severity value="error"/&gt;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&lt;details value="cvc-enumeration-valid: Value 'invalid_status' is not facet-valid with respect to enumeration '[planned, in progress, onleave, finished, cancelled]'. It must be a value from the enumeration."/&gt;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&lt;location value="Line[1] Col[72]"/&gt;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&lt;/issue&gt;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&lt;issue&gt;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&lt;severity value="error"/&gt;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&lt;details value="cvc-attribute.3: The value 'invalid_status' of attribute 'value' on element 'status' is not valid with respect to its type, 'EncounterState-list'."/&gt;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&lt;location value="Line[1] Col[72]"/&gt;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&lt;/issue&gt;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&lt;issue&gt;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&lt;severity value="error"/&gt;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&lt;details value="cvc-complex-type.2.4.b: The content of element 'Encounter' is not complete. One of '{&amp;quot;http://hl7.org/fhir&amp;quot;:class}' is expected."/&gt;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   &lt;location value="Line[1] Col[84]"/&gt;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   &lt;/issue&gt;</a:t>
            </a:r>
            <a:endParaRPr>
              <a:solidFill>
                <a:srgbClr val="FFFFFF"/>
              </a:solidFill>
            </a:endParaRPr>
          </a:p>
          <a:p>
            <a:pPr lvl="0"/>
            <a:r>
              <a:rPr>
                <a:solidFill>
                  <a:srgbClr val="FFFFFF"/>
                </a:solidFill>
              </a:rPr>
              <a:t>&lt;/OperationOutcome&gt;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idx="1"/>
          </p:nvPr>
        </p:nvSpPr>
        <p:spPr>
          <a:xfrm>
            <a:off x="381000" y="1828800"/>
            <a:ext cx="8382000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The second is a RESTful API for interacting with that model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6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9911" y="299695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5935" y="5229199"/>
            <a:ext cx="1152129" cy="115212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4499991" y="4077072"/>
            <a:ext cx="144017" cy="1152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50"/>
                </a:moveTo>
                <a:lnTo>
                  <a:pt x="5400" y="20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20250"/>
                </a:lnTo>
                <a:lnTo>
                  <a:pt x="21600" y="20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C3300"/>
          </a:solidFill>
          <a:ln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69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560" y="4293096"/>
            <a:ext cx="7947284" cy="504057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FHIR: A Quick Recap (2)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FHIR </a:t>
            </a:r>
            <a:r>
              <a:rPr sz="4000">
                <a:solidFill>
                  <a:srgbClr val="CC3300"/>
                </a:solidFill>
              </a:rPr>
              <a:t>Validation</a:t>
            </a:r>
            <a:r>
              <a:rPr sz="4000"/>
              <a:t>:</a:t>
            </a:r>
            <a:endParaRPr sz="4000"/>
          </a:p>
          <a:p>
            <a:pPr lvl="0">
              <a:defRPr sz="1800"/>
            </a:pPr>
            <a:r>
              <a:rPr sz="4000"/>
              <a:t>Scope</a:t>
            </a:r>
          </a:p>
        </p:txBody>
      </p:sp>
      <p:sp>
        <p:nvSpPr>
          <p:cNvPr id="331" name="Shape 3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Validator currently validates against Schema and Schematron only</a:t>
            </a:r>
            <a:endParaRPr sz="3100"/>
          </a:p>
          <a:p>
            <a:pPr lvl="0">
              <a:defRPr sz="1800"/>
            </a:pPr>
            <a:r>
              <a:rPr sz="3100"/>
              <a:t>Still to come:</a:t>
            </a:r>
            <a:endParaRPr sz="3100"/>
          </a:p>
          <a:p>
            <a:pPr lvl="1" marL="800100" indent="-342900">
              <a:buSzPct val="75000"/>
              <a:buChar char="■"/>
              <a:defRPr sz="1800"/>
            </a:pPr>
            <a:r>
              <a:rPr sz="3100"/>
              <a:t>ValueSet validation</a:t>
            </a:r>
            <a:endParaRPr sz="3100"/>
          </a:p>
          <a:p>
            <a:pPr lvl="1" marL="800100" indent="-342900">
              <a:buSzPct val="75000"/>
              <a:buChar char="■"/>
              <a:defRPr sz="1800"/>
            </a:pPr>
            <a:r>
              <a:rPr sz="3100"/>
              <a:t>Profile validation</a:t>
            </a:r>
            <a:endParaRPr sz="3100"/>
          </a:p>
          <a:p>
            <a:pPr lvl="0">
              <a:defRPr sz="1800"/>
            </a:pPr>
            <a:r>
              <a:rPr sz="3100"/>
              <a:t>We would love help on these! :)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The </a:t>
            </a:r>
            <a:r>
              <a:rPr sz="4000">
                <a:solidFill>
                  <a:srgbClr val="CC3300"/>
                </a:solidFill>
              </a:rPr>
              <a:t>Narrative Generator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HAPI comes with a module for generating HTML narratives based on resources</a:t>
            </a:r>
            <a:endParaRPr sz="3100"/>
          </a:p>
          <a:p>
            <a:pPr lvl="0">
              <a:defRPr sz="1800"/>
            </a:pPr>
            <a:r>
              <a:rPr sz="3100"/>
              <a:t>Generator uses Thymeleaf templating engine from </a:t>
            </a:r>
            <a:r>
              <a:rPr sz="31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http://www.thymeleaf.org/</a:t>
            </a:r>
          </a:p>
        </p:txBody>
      </p:sp>
      <p:sp>
        <p:nvSpPr>
          <p:cNvPr id="336" name="Shape 3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Using the </a:t>
            </a:r>
            <a:r>
              <a:rPr sz="4000">
                <a:solidFill>
                  <a:srgbClr val="CC3300"/>
                </a:solidFill>
              </a:rPr>
              <a:t>Narrative Generator</a:t>
            </a:r>
          </a:p>
        </p:txBody>
      </p:sp>
      <p:sp>
        <p:nvSpPr>
          <p:cNvPr id="339" name="Shape 3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40" name="Shape 340"/>
          <p:cNvSpPr/>
          <p:nvPr/>
        </p:nvSpPr>
        <p:spPr>
          <a:xfrm>
            <a:off x="278505" y="2028961"/>
            <a:ext cx="8663191" cy="440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class</a:t>
            </a:r>
            <a:r>
              <a:rPr b="1" sz="1500"/>
              <a:t> Example09_NarrativeGenerator {</a:t>
            </a:r>
            <a:endParaRPr b="1" sz="1500"/>
          </a:p>
          <a:p>
            <a:pPr lvl="0" defTabSz="457200"/>
            <a:endParaRPr b="1" sz="1500"/>
          </a:p>
          <a:p>
            <a:pPr lvl="0" defTabSz="457200"/>
            <a:r>
              <a:rPr b="1" sz="1500"/>
              <a:t>	</a:t>
            </a:r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static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void</a:t>
            </a:r>
            <a:r>
              <a:rPr b="1" sz="1500"/>
              <a:t> main(String[] </a:t>
            </a:r>
            <a:r>
              <a:rPr b="1" sz="1500">
                <a:solidFill>
                  <a:srgbClr val="7E504F"/>
                </a:solidFill>
              </a:rPr>
              <a:t>args</a:t>
            </a:r>
            <a:r>
              <a:rPr b="1" sz="1500"/>
              <a:t>) {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4E9072"/>
                </a:solidFill>
              </a:rPr>
              <a:t>// Create an encounter with an invalid status and no class</a:t>
            </a:r>
            <a:endParaRPr b="1" sz="1500"/>
          </a:p>
          <a:p>
            <a:pPr lvl="0" defTabSz="457200"/>
            <a:r>
              <a:rPr b="1" sz="1500"/>
              <a:t>		Patient 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Patient();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.addName().addFamily(</a:t>
            </a:r>
            <a:r>
              <a:rPr b="1" sz="1500">
                <a:solidFill>
                  <a:srgbClr val="3933FF"/>
                </a:solidFill>
              </a:rPr>
              <a:t>"Simpson"</a:t>
            </a:r>
            <a:r>
              <a:rPr b="1" sz="1500"/>
              <a:t>).addGiven(</a:t>
            </a:r>
            <a:r>
              <a:rPr b="1" sz="1500">
                <a:solidFill>
                  <a:srgbClr val="3933FF"/>
                </a:solidFill>
              </a:rPr>
              <a:t>"Homer"</a:t>
            </a:r>
            <a:r>
              <a:rPr b="1" sz="1500"/>
              <a:t>).addGiven(</a:t>
            </a:r>
            <a:r>
              <a:rPr b="1" sz="1500">
                <a:solidFill>
                  <a:srgbClr val="3933FF"/>
                </a:solidFill>
              </a:rPr>
              <a:t>"Jay"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.addAddress().addLine(</a:t>
            </a:r>
            <a:r>
              <a:rPr b="1" sz="1500">
                <a:solidFill>
                  <a:srgbClr val="3933FF"/>
                </a:solidFill>
              </a:rPr>
              <a:t>"342 Evergreen Terrace"</a:t>
            </a:r>
            <a:r>
              <a:rPr b="1" sz="1500"/>
              <a:t>).addLine(</a:t>
            </a:r>
            <a:r>
              <a:rPr b="1" sz="1500">
                <a:solidFill>
                  <a:srgbClr val="3933FF"/>
                </a:solidFill>
              </a:rPr>
              <a:t>"Springfield"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.addIdentifier().setLabel(</a:t>
            </a:r>
            <a:r>
              <a:rPr b="1" sz="1500">
                <a:solidFill>
                  <a:srgbClr val="3933FF"/>
                </a:solidFill>
              </a:rPr>
              <a:t>"MRN: 12345"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4E9072"/>
                </a:solidFill>
              </a:rPr>
              <a:t>// Create a new context and enable the narrative generator</a:t>
            </a:r>
            <a:endParaRPr b="1" sz="1500"/>
          </a:p>
          <a:p>
            <a:pPr lvl="0" defTabSz="457200"/>
            <a:r>
              <a:rPr b="1" sz="1500"/>
              <a:t>		FhirContext </a:t>
            </a:r>
            <a:r>
              <a:rPr b="1" sz="1500">
                <a:solidFill>
                  <a:srgbClr val="7E504F"/>
                </a:solidFill>
              </a:rPr>
              <a:t>ctx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FhirContext();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ctx</a:t>
            </a:r>
            <a:r>
              <a:rPr b="1" sz="1500"/>
              <a:t>.setNarrativeGenerator(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DefaultThymeleafNarrativeGenerator());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String </a:t>
            </a:r>
            <a:r>
              <a:rPr b="1" sz="1500">
                <a:solidFill>
                  <a:srgbClr val="7E504F"/>
                </a:solidFill>
              </a:rPr>
              <a:t>res</a:t>
            </a:r>
            <a:r>
              <a:rPr b="1" sz="1500"/>
              <a:t> = </a:t>
            </a:r>
            <a:r>
              <a:rPr b="1" sz="1500">
                <a:solidFill>
                  <a:srgbClr val="7E504F"/>
                </a:solidFill>
              </a:rPr>
              <a:t>ctx</a:t>
            </a:r>
            <a:r>
              <a:rPr b="1" sz="1500"/>
              <a:t>.newJsonParser().setPrettyPrint(</a:t>
            </a:r>
            <a:r>
              <a:rPr b="1" sz="1500">
                <a:solidFill>
                  <a:srgbClr val="931A68"/>
                </a:solidFill>
              </a:rPr>
              <a:t>true</a:t>
            </a:r>
            <a:r>
              <a:rPr b="1" sz="1500"/>
              <a:t>).encodeResourceToString(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System.</a:t>
            </a:r>
            <a:r>
              <a:rPr b="1" sz="1500">
                <a:solidFill>
                  <a:srgbClr val="0326CC"/>
                </a:solidFill>
              </a:rPr>
              <a:t>out</a:t>
            </a:r>
            <a:r>
              <a:rPr b="1" sz="1500"/>
              <a:t>.println(</a:t>
            </a:r>
            <a:r>
              <a:rPr b="1" sz="1500">
                <a:solidFill>
                  <a:srgbClr val="7E504F"/>
                </a:solidFill>
              </a:rPr>
              <a:t>res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}</a:t>
            </a:r>
            <a:endParaRPr b="1" sz="1500"/>
          </a:p>
          <a:p>
            <a:pPr lvl="0" defTabSz="457200"/>
            <a:r>
              <a:rPr b="1" sz="1500"/>
              <a:t>	</a:t>
            </a:r>
            <a:endParaRPr b="1" sz="1500"/>
          </a:p>
          <a:p>
            <a:pPr lvl="0" defTabSz="457200"/>
            <a:r>
              <a:rPr b="1" sz="1500"/>
              <a:t>}</a:t>
            </a:r>
            <a:endParaRPr b="1" sz="1500"/>
          </a:p>
        </p:txBody>
      </p:sp>
      <p:sp>
        <p:nvSpPr>
          <p:cNvPr id="341" name="Shape 341"/>
          <p:cNvSpPr/>
          <p:nvPr/>
        </p:nvSpPr>
        <p:spPr>
          <a:xfrm>
            <a:off x="1193800" y="6245826"/>
            <a:ext cx="7766745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Using the </a:t>
            </a:r>
            <a:r>
              <a:rPr sz="4000">
                <a:solidFill>
                  <a:srgbClr val="CC3300"/>
                </a:solidFill>
              </a:rPr>
              <a:t>Narrative Generator</a:t>
            </a:r>
          </a:p>
        </p:txBody>
      </p:sp>
      <p:sp>
        <p:nvSpPr>
          <p:cNvPr id="344" name="Shape 3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45" name="Shape 345"/>
          <p:cNvSpPr/>
          <p:nvPr/>
        </p:nvSpPr>
        <p:spPr>
          <a:xfrm>
            <a:off x="278505" y="2028961"/>
            <a:ext cx="8663191" cy="440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class</a:t>
            </a:r>
            <a:r>
              <a:rPr b="1" sz="1500"/>
              <a:t> Example09_NarrativeGenerator {</a:t>
            </a:r>
            <a:endParaRPr b="1" sz="1500"/>
          </a:p>
          <a:p>
            <a:pPr lvl="0" defTabSz="457200"/>
            <a:endParaRPr b="1" sz="1500"/>
          </a:p>
          <a:p>
            <a:pPr lvl="0" defTabSz="457200"/>
            <a:r>
              <a:rPr b="1" sz="1500"/>
              <a:t>	</a:t>
            </a:r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static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void</a:t>
            </a:r>
            <a:r>
              <a:rPr b="1" sz="1500"/>
              <a:t> main(String[] </a:t>
            </a:r>
            <a:r>
              <a:rPr b="1" sz="1500">
                <a:solidFill>
                  <a:srgbClr val="7E504F"/>
                </a:solidFill>
              </a:rPr>
              <a:t>args</a:t>
            </a:r>
            <a:r>
              <a:rPr b="1" sz="1500"/>
              <a:t>) {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4E9072"/>
                </a:solidFill>
              </a:rPr>
              <a:t>// Create an encounter with an invalid status and no class</a:t>
            </a:r>
            <a:endParaRPr b="1" sz="1500"/>
          </a:p>
          <a:p>
            <a:pPr lvl="0" defTabSz="457200"/>
            <a:r>
              <a:rPr b="1" sz="1500"/>
              <a:t>		Patient 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Patient();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.addName().addFamily(</a:t>
            </a:r>
            <a:r>
              <a:rPr b="1" sz="1500">
                <a:solidFill>
                  <a:srgbClr val="3933FF"/>
                </a:solidFill>
              </a:rPr>
              <a:t>"Simpson"</a:t>
            </a:r>
            <a:r>
              <a:rPr b="1" sz="1500"/>
              <a:t>).addGiven(</a:t>
            </a:r>
            <a:r>
              <a:rPr b="1" sz="1500">
                <a:solidFill>
                  <a:srgbClr val="3933FF"/>
                </a:solidFill>
              </a:rPr>
              <a:t>"Homer"</a:t>
            </a:r>
            <a:r>
              <a:rPr b="1" sz="1500"/>
              <a:t>).addGiven(</a:t>
            </a:r>
            <a:r>
              <a:rPr b="1" sz="1500">
                <a:solidFill>
                  <a:srgbClr val="3933FF"/>
                </a:solidFill>
              </a:rPr>
              <a:t>"Jay"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.addAddress().addLine(</a:t>
            </a:r>
            <a:r>
              <a:rPr b="1" sz="1500">
                <a:solidFill>
                  <a:srgbClr val="3933FF"/>
                </a:solidFill>
              </a:rPr>
              <a:t>"342 Evergreen Terrace"</a:t>
            </a:r>
            <a:r>
              <a:rPr b="1" sz="1500"/>
              <a:t>).addLine(</a:t>
            </a:r>
            <a:r>
              <a:rPr b="1" sz="1500">
                <a:solidFill>
                  <a:srgbClr val="3933FF"/>
                </a:solidFill>
              </a:rPr>
              <a:t>"Springfield"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.addIdentifier().setLabel(</a:t>
            </a:r>
            <a:r>
              <a:rPr b="1" sz="1500">
                <a:solidFill>
                  <a:srgbClr val="3933FF"/>
                </a:solidFill>
              </a:rPr>
              <a:t>"MRN: 12345"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4E9072"/>
                </a:solidFill>
              </a:rPr>
              <a:t>// Create a new context and enable the narrative generator</a:t>
            </a:r>
            <a:endParaRPr b="1" sz="1500"/>
          </a:p>
          <a:p>
            <a:pPr lvl="0" defTabSz="457200"/>
            <a:r>
              <a:rPr b="1" sz="1500"/>
              <a:t>		FhirContext </a:t>
            </a:r>
            <a:r>
              <a:rPr b="1" sz="1500">
                <a:solidFill>
                  <a:srgbClr val="7E504F"/>
                </a:solidFill>
              </a:rPr>
              <a:t>ctx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FhirContext();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ctx</a:t>
            </a:r>
            <a:r>
              <a:rPr b="1" sz="1500"/>
              <a:t>.setNarrativeGenerator(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DefaultThymeleafNarrativeGenerator());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String </a:t>
            </a:r>
            <a:r>
              <a:rPr b="1" sz="1500">
                <a:solidFill>
                  <a:srgbClr val="7E504F"/>
                </a:solidFill>
              </a:rPr>
              <a:t>res</a:t>
            </a:r>
            <a:r>
              <a:rPr b="1" sz="1500"/>
              <a:t> = </a:t>
            </a:r>
            <a:r>
              <a:rPr b="1" sz="1500">
                <a:solidFill>
                  <a:srgbClr val="7E504F"/>
                </a:solidFill>
              </a:rPr>
              <a:t>ctx</a:t>
            </a:r>
            <a:r>
              <a:rPr b="1" sz="1500"/>
              <a:t>.newJsonParser().setPrettyPrint(</a:t>
            </a:r>
            <a:r>
              <a:rPr b="1" sz="1500">
                <a:solidFill>
                  <a:srgbClr val="931A68"/>
                </a:solidFill>
              </a:rPr>
              <a:t>true</a:t>
            </a:r>
            <a:r>
              <a:rPr b="1" sz="1500"/>
              <a:t>).encodeResourceToString(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System.</a:t>
            </a:r>
            <a:r>
              <a:rPr b="1" sz="1500">
                <a:solidFill>
                  <a:srgbClr val="0326CC"/>
                </a:solidFill>
              </a:rPr>
              <a:t>out</a:t>
            </a:r>
            <a:r>
              <a:rPr b="1" sz="1500"/>
              <a:t>.println(</a:t>
            </a:r>
            <a:r>
              <a:rPr b="1" sz="1500">
                <a:solidFill>
                  <a:srgbClr val="7E504F"/>
                </a:solidFill>
              </a:rPr>
              <a:t>res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}</a:t>
            </a:r>
            <a:endParaRPr b="1" sz="1500"/>
          </a:p>
          <a:p>
            <a:pPr lvl="0" defTabSz="457200"/>
            <a:r>
              <a:rPr b="1" sz="1500"/>
              <a:t>	</a:t>
            </a:r>
            <a:endParaRPr b="1" sz="1500"/>
          </a:p>
          <a:p>
            <a:pPr lvl="0" defTabSz="457200"/>
            <a:r>
              <a:rPr b="1" sz="1500"/>
              <a:t>}</a:t>
            </a:r>
            <a:endParaRPr b="1" sz="1500"/>
          </a:p>
        </p:txBody>
      </p:sp>
      <p:sp>
        <p:nvSpPr>
          <p:cNvPr id="346" name="Shape 346"/>
          <p:cNvSpPr/>
          <p:nvPr/>
        </p:nvSpPr>
        <p:spPr>
          <a:xfrm>
            <a:off x="1193800" y="6245826"/>
            <a:ext cx="7766745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  <p:sp>
        <p:nvSpPr>
          <p:cNvPr id="347" name="Shape 347"/>
          <p:cNvSpPr/>
          <p:nvPr/>
        </p:nvSpPr>
        <p:spPr>
          <a:xfrm>
            <a:off x="1260673" y="1700311"/>
            <a:ext cx="7079854" cy="297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3" y="0"/>
                </a:moveTo>
                <a:cubicBezTo>
                  <a:pt x="203" y="0"/>
                  <a:pt x="0" y="483"/>
                  <a:pt x="0" y="1078"/>
                </a:cubicBezTo>
                <a:lnTo>
                  <a:pt x="0" y="15952"/>
                </a:lnTo>
                <a:cubicBezTo>
                  <a:pt x="0" y="16547"/>
                  <a:pt x="203" y="17030"/>
                  <a:pt x="453" y="17030"/>
                </a:cubicBezTo>
                <a:lnTo>
                  <a:pt x="15870" y="17030"/>
                </a:lnTo>
                <a:lnTo>
                  <a:pt x="16775" y="21600"/>
                </a:lnTo>
                <a:lnTo>
                  <a:pt x="17681" y="17030"/>
                </a:lnTo>
                <a:lnTo>
                  <a:pt x="21147" y="17030"/>
                </a:lnTo>
                <a:cubicBezTo>
                  <a:pt x="21397" y="17030"/>
                  <a:pt x="21600" y="16547"/>
                  <a:pt x="21600" y="15952"/>
                </a:cubicBezTo>
                <a:lnTo>
                  <a:pt x="21600" y="1078"/>
                </a:lnTo>
                <a:cubicBezTo>
                  <a:pt x="21600" y="483"/>
                  <a:pt x="21397" y="0"/>
                  <a:pt x="21147" y="0"/>
                </a:cubicBezTo>
                <a:lnTo>
                  <a:pt x="453" y="0"/>
                </a:lnTo>
                <a:close/>
              </a:path>
            </a:pathLst>
          </a:custGeom>
          <a:solidFill>
            <a:srgbClr val="666699"/>
          </a:solidFill>
          <a:ln w="25400">
            <a:solidFill>
              <a:srgbClr val="4A4A7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4572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A narrative generator is configured against a single FhirContext and applies to everything generated by it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Using the </a:t>
            </a:r>
            <a:r>
              <a:rPr sz="4000">
                <a:solidFill>
                  <a:srgbClr val="CC3300"/>
                </a:solidFill>
              </a:rPr>
              <a:t>Narrative Generator</a:t>
            </a:r>
          </a:p>
        </p:txBody>
      </p:sp>
      <p:sp>
        <p:nvSpPr>
          <p:cNvPr id="350" name="Shape 3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51" name="Shape 351"/>
          <p:cNvSpPr/>
          <p:nvPr/>
        </p:nvSpPr>
        <p:spPr>
          <a:xfrm>
            <a:off x="278505" y="2028961"/>
            <a:ext cx="8663191" cy="440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class</a:t>
            </a:r>
            <a:r>
              <a:rPr b="1" sz="1500"/>
              <a:t> Example09_NarrativeGenerator {</a:t>
            </a:r>
            <a:endParaRPr b="1" sz="1500"/>
          </a:p>
          <a:p>
            <a:pPr lvl="0" defTabSz="457200"/>
            <a:endParaRPr b="1" sz="1500"/>
          </a:p>
          <a:p>
            <a:pPr lvl="0" defTabSz="457200"/>
            <a:r>
              <a:rPr b="1" sz="1500"/>
              <a:t>	</a:t>
            </a:r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static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void</a:t>
            </a:r>
            <a:r>
              <a:rPr b="1" sz="1500"/>
              <a:t> main(String[] </a:t>
            </a:r>
            <a:r>
              <a:rPr b="1" sz="1500">
                <a:solidFill>
                  <a:srgbClr val="7E504F"/>
                </a:solidFill>
              </a:rPr>
              <a:t>args</a:t>
            </a:r>
            <a:r>
              <a:rPr b="1" sz="1500"/>
              <a:t>) {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4E9072"/>
                </a:solidFill>
              </a:rPr>
              <a:t>// Create an encounter with an invalid status and no class</a:t>
            </a:r>
            <a:endParaRPr b="1" sz="1500"/>
          </a:p>
          <a:p>
            <a:pPr lvl="0" defTabSz="457200"/>
            <a:r>
              <a:rPr b="1" sz="1500"/>
              <a:t>		Patient 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Patient();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.addName().addFamily(</a:t>
            </a:r>
            <a:r>
              <a:rPr b="1" sz="1500">
                <a:solidFill>
                  <a:srgbClr val="3933FF"/>
                </a:solidFill>
              </a:rPr>
              <a:t>"Simpson"</a:t>
            </a:r>
            <a:r>
              <a:rPr b="1" sz="1500"/>
              <a:t>).addGiven(</a:t>
            </a:r>
            <a:r>
              <a:rPr b="1" sz="1500">
                <a:solidFill>
                  <a:srgbClr val="3933FF"/>
                </a:solidFill>
              </a:rPr>
              <a:t>"Homer"</a:t>
            </a:r>
            <a:r>
              <a:rPr b="1" sz="1500"/>
              <a:t>).addGiven(</a:t>
            </a:r>
            <a:r>
              <a:rPr b="1" sz="1500">
                <a:solidFill>
                  <a:srgbClr val="3933FF"/>
                </a:solidFill>
              </a:rPr>
              <a:t>"Jay"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.addAddress().addLine(</a:t>
            </a:r>
            <a:r>
              <a:rPr b="1" sz="1500">
                <a:solidFill>
                  <a:srgbClr val="3933FF"/>
                </a:solidFill>
              </a:rPr>
              <a:t>"342 Evergreen Terrace"</a:t>
            </a:r>
            <a:r>
              <a:rPr b="1" sz="1500"/>
              <a:t>).addLine(</a:t>
            </a:r>
            <a:r>
              <a:rPr b="1" sz="1500">
                <a:solidFill>
                  <a:srgbClr val="3933FF"/>
                </a:solidFill>
              </a:rPr>
              <a:t>"Springfield"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.addIdentifier().setLabel(</a:t>
            </a:r>
            <a:r>
              <a:rPr b="1" sz="1500">
                <a:solidFill>
                  <a:srgbClr val="3933FF"/>
                </a:solidFill>
              </a:rPr>
              <a:t>"MRN: 12345"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4E9072"/>
                </a:solidFill>
              </a:rPr>
              <a:t>// Create a new context and enable the narrative generator</a:t>
            </a:r>
            <a:endParaRPr b="1" sz="1500"/>
          </a:p>
          <a:p>
            <a:pPr lvl="0" defTabSz="457200"/>
            <a:r>
              <a:rPr b="1" sz="1500"/>
              <a:t>		FhirContext </a:t>
            </a:r>
            <a:r>
              <a:rPr b="1" sz="1500">
                <a:solidFill>
                  <a:srgbClr val="7E504F"/>
                </a:solidFill>
              </a:rPr>
              <a:t>ctx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FhirContext();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ctx</a:t>
            </a:r>
            <a:r>
              <a:rPr b="1" sz="1500"/>
              <a:t>.setNarrativeGenerator(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DefaultThymeleafNarrativeGenerator());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String </a:t>
            </a:r>
            <a:r>
              <a:rPr b="1" sz="1500">
                <a:solidFill>
                  <a:srgbClr val="7E504F"/>
                </a:solidFill>
              </a:rPr>
              <a:t>res</a:t>
            </a:r>
            <a:r>
              <a:rPr b="1" sz="1500"/>
              <a:t> = </a:t>
            </a:r>
            <a:r>
              <a:rPr b="1" sz="1500">
                <a:solidFill>
                  <a:srgbClr val="7E504F"/>
                </a:solidFill>
              </a:rPr>
              <a:t>ctx</a:t>
            </a:r>
            <a:r>
              <a:rPr b="1" sz="1500"/>
              <a:t>.newJsonParser().setPrettyPrint(</a:t>
            </a:r>
            <a:r>
              <a:rPr b="1" sz="1500">
                <a:solidFill>
                  <a:srgbClr val="931A68"/>
                </a:solidFill>
              </a:rPr>
              <a:t>true</a:t>
            </a:r>
            <a:r>
              <a:rPr b="1" sz="1500"/>
              <a:t>).encodeResourceToString(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System.</a:t>
            </a:r>
            <a:r>
              <a:rPr b="1" sz="1500">
                <a:solidFill>
                  <a:srgbClr val="0326CC"/>
                </a:solidFill>
              </a:rPr>
              <a:t>out</a:t>
            </a:r>
            <a:r>
              <a:rPr b="1" sz="1500"/>
              <a:t>.println(</a:t>
            </a:r>
            <a:r>
              <a:rPr b="1" sz="1500">
                <a:solidFill>
                  <a:srgbClr val="7E504F"/>
                </a:solidFill>
              </a:rPr>
              <a:t>res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}</a:t>
            </a:r>
            <a:endParaRPr b="1" sz="1500"/>
          </a:p>
          <a:p>
            <a:pPr lvl="0" defTabSz="457200"/>
            <a:r>
              <a:rPr b="1" sz="1500"/>
              <a:t>	</a:t>
            </a:r>
            <a:endParaRPr b="1" sz="1500"/>
          </a:p>
          <a:p>
            <a:pPr lvl="0" defTabSz="457200"/>
            <a:r>
              <a:rPr b="1" sz="1500"/>
              <a:t>}</a:t>
            </a:r>
            <a:endParaRPr b="1" sz="1500"/>
          </a:p>
        </p:txBody>
      </p:sp>
      <p:sp>
        <p:nvSpPr>
          <p:cNvPr id="352" name="Shape 352"/>
          <p:cNvSpPr/>
          <p:nvPr/>
        </p:nvSpPr>
        <p:spPr>
          <a:xfrm>
            <a:off x="1193800" y="6245826"/>
            <a:ext cx="7766745" cy="59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spcBef>
                <a:spcPts val="700"/>
              </a:spcBef>
              <a:def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https://github.com/jamesagnew/hapi-fhir/tree/master/hapi-fhir-tutorial/skeleton-project</a:t>
            </a:r>
          </a:p>
        </p:txBody>
      </p:sp>
      <p:sp>
        <p:nvSpPr>
          <p:cNvPr id="353" name="Shape 353"/>
          <p:cNvSpPr/>
          <p:nvPr/>
        </p:nvSpPr>
        <p:spPr>
          <a:xfrm>
            <a:off x="1260673" y="1700311"/>
            <a:ext cx="7079854" cy="3363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3" y="0"/>
                </a:moveTo>
                <a:cubicBezTo>
                  <a:pt x="203" y="0"/>
                  <a:pt x="0" y="427"/>
                  <a:pt x="0" y="953"/>
                </a:cubicBezTo>
                <a:lnTo>
                  <a:pt x="0" y="18106"/>
                </a:lnTo>
                <a:cubicBezTo>
                  <a:pt x="0" y="18632"/>
                  <a:pt x="203" y="19059"/>
                  <a:pt x="453" y="19059"/>
                </a:cubicBezTo>
                <a:lnTo>
                  <a:pt x="15981" y="19059"/>
                </a:lnTo>
                <a:lnTo>
                  <a:pt x="16886" y="21600"/>
                </a:lnTo>
                <a:lnTo>
                  <a:pt x="17792" y="19059"/>
                </a:lnTo>
                <a:lnTo>
                  <a:pt x="21147" y="19059"/>
                </a:lnTo>
                <a:cubicBezTo>
                  <a:pt x="21397" y="19059"/>
                  <a:pt x="21600" y="18632"/>
                  <a:pt x="21600" y="18106"/>
                </a:cubicBezTo>
                <a:lnTo>
                  <a:pt x="21600" y="953"/>
                </a:lnTo>
                <a:cubicBezTo>
                  <a:pt x="21600" y="427"/>
                  <a:pt x="21397" y="0"/>
                  <a:pt x="21147" y="0"/>
                </a:cubicBezTo>
                <a:lnTo>
                  <a:pt x="453" y="0"/>
                </a:lnTo>
                <a:close/>
              </a:path>
            </a:pathLst>
          </a:custGeom>
          <a:solidFill>
            <a:srgbClr val="666699"/>
          </a:solidFill>
          <a:ln w="25400">
            <a:solidFill>
              <a:srgbClr val="4A4A7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/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[ … snip … ]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&lt;div&gt;&lt;div class=\"hapiHeaderText\"&gt; Homer Jay &lt;b&gt;SIMPSON &lt;/b&gt;&lt;/div&gt;&lt;table class=\"hapiPropertyTable\"&gt;&lt;tbody&gt;&lt;tr&gt;&lt;td&gt;Identifier&lt;/td&gt;&lt;td&gt;MRN: 12345&lt;/td&gt;&lt;/tr&gt;&lt;tr&gt;&lt;td&gt;Address&lt;/td&gt;&lt;td&gt;&lt;span&gt;342 Evergreen Terrace &lt;/span&gt;&lt;br/&gt;&lt;span&gt;Springfield &lt;/span&gt;&lt;br/&gt;&lt;/td&gt;&lt;/tr&gt;&lt;/tbody&gt;&lt;/table&gt;&lt;/div&gt;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[ … snip … ]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Generated narratives can be seen on our test server:</a:t>
            </a:r>
            <a:br>
              <a:rPr sz="3100"/>
            </a:br>
            <a:r>
              <a:rPr sz="31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http://fhirtest.uhn.ca/read?serverId=home&amp;resource=DiagnosticReport&amp;action=read&amp;id=84&amp;vid=1</a:t>
            </a:r>
          </a:p>
        </p:txBody>
      </p:sp>
      <p:sp>
        <p:nvSpPr>
          <p:cNvPr id="356" name="Shape 3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57" name="Shape 35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/>
              <a:t>Sample </a:t>
            </a:r>
            <a:r>
              <a:rPr sz="4000">
                <a:solidFill>
                  <a:srgbClr val="CC3300"/>
                </a:solidFill>
              </a:rPr>
              <a:t>Generated Narrative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>
                <a:solidFill>
                  <a:srgbClr val="CC3300"/>
                </a:solidFill>
              </a:rPr>
              <a:t>Extensions</a:t>
            </a:r>
            <a:r>
              <a:rPr sz="4000"/>
              <a:t>: The Easy Way</a:t>
            </a:r>
          </a:p>
        </p:txBody>
      </p:sp>
      <p:sp>
        <p:nvSpPr>
          <p:cNvPr id="360" name="Shape 360"/>
          <p:cNvSpPr/>
          <p:nvPr>
            <p:ph type="body" idx="1"/>
          </p:nvPr>
        </p:nvSpPr>
        <p:spPr>
          <a:xfrm>
            <a:off x="381000" y="1828800"/>
            <a:ext cx="8382000" cy="10499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Every element has a collection of “undeclared” extensions</a:t>
            </a:r>
          </a:p>
        </p:txBody>
      </p:sp>
      <p:sp>
        <p:nvSpPr>
          <p:cNvPr id="361" name="Shape 3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62" name="Shape 362"/>
          <p:cNvSpPr/>
          <p:nvPr/>
        </p:nvSpPr>
        <p:spPr>
          <a:xfrm>
            <a:off x="372868" y="3088287"/>
            <a:ext cx="7883052" cy="397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class</a:t>
            </a:r>
            <a:r>
              <a:rPr b="1" sz="1500"/>
              <a:t> Example10_Extensions {</a:t>
            </a:r>
            <a:endParaRPr b="1" sz="1500"/>
          </a:p>
          <a:p>
            <a:pPr lvl="0" defTabSz="457200"/>
            <a:endParaRPr b="1" sz="1500"/>
          </a:p>
          <a:p>
            <a:pPr lvl="0" defTabSz="457200"/>
            <a:r>
              <a:rPr b="1" sz="1500"/>
              <a:t>	</a:t>
            </a:r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static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void</a:t>
            </a:r>
            <a:r>
              <a:rPr b="1" sz="1500"/>
              <a:t> main(String[] </a:t>
            </a:r>
            <a:r>
              <a:rPr b="1" sz="1500">
                <a:solidFill>
                  <a:srgbClr val="7E504F"/>
                </a:solidFill>
              </a:rPr>
              <a:t>args</a:t>
            </a:r>
            <a:r>
              <a:rPr b="1" sz="1500"/>
              <a:t>) {</a:t>
            </a:r>
            <a:endParaRPr b="1" sz="1500"/>
          </a:p>
          <a:p>
            <a:pPr lvl="0" defTabSz="457200"/>
            <a:r>
              <a:rPr b="1" sz="1500"/>
              <a:t>		Patient 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Patient();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.addName().addFamily(</a:t>
            </a:r>
            <a:r>
              <a:rPr b="1" sz="1500">
                <a:solidFill>
                  <a:srgbClr val="3933FF"/>
                </a:solidFill>
              </a:rPr>
              <a:t>"Simpson"</a:t>
            </a:r>
            <a:r>
              <a:rPr b="1" sz="1500"/>
              <a:t>).addGiven(</a:t>
            </a:r>
            <a:r>
              <a:rPr b="1" sz="1500">
                <a:solidFill>
                  <a:srgbClr val="3933FF"/>
                </a:solidFill>
              </a:rPr>
              <a:t>"Homer"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String </a:t>
            </a:r>
            <a:r>
              <a:rPr b="1" sz="1500">
                <a:solidFill>
                  <a:srgbClr val="7E504F"/>
                </a:solidFill>
              </a:rPr>
              <a:t>url</a:t>
            </a:r>
            <a:r>
              <a:rPr b="1" sz="1500"/>
              <a:t> = </a:t>
            </a:r>
            <a:r>
              <a:rPr b="1" sz="1500">
                <a:solidFill>
                  <a:srgbClr val="3933FF"/>
                </a:solidFill>
              </a:rPr>
              <a:t>"http://acme.org#eyeColour"</a:t>
            </a:r>
            <a:r>
              <a:rPr b="1" sz="1500"/>
              <a:t>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931A68"/>
                </a:solidFill>
              </a:rPr>
              <a:t>boolean</a:t>
            </a:r>
            <a:r>
              <a:rPr b="1" sz="1500"/>
              <a:t> </a:t>
            </a:r>
            <a:r>
              <a:rPr b="1" sz="1500">
                <a:solidFill>
                  <a:srgbClr val="7E504F"/>
                </a:solidFill>
              </a:rPr>
              <a:t>isModifier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false</a:t>
            </a:r>
            <a:r>
              <a:rPr b="1" sz="1500"/>
              <a:t>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.addUndeclaredExtension(</a:t>
            </a:r>
            <a:r>
              <a:rPr b="1" sz="1500">
                <a:solidFill>
                  <a:srgbClr val="7E504F"/>
                </a:solidFill>
              </a:rPr>
              <a:t>isModifier</a:t>
            </a:r>
            <a:r>
              <a:rPr b="1" sz="1500"/>
              <a:t>, </a:t>
            </a:r>
            <a:r>
              <a:rPr b="1" sz="1500">
                <a:solidFill>
                  <a:srgbClr val="7E504F"/>
                </a:solidFill>
              </a:rPr>
              <a:t>url</a:t>
            </a:r>
            <a:r>
              <a:rPr b="1" sz="1500"/>
              <a:t>).setValue(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CodeDt(</a:t>
            </a:r>
            <a:r>
              <a:rPr b="1" sz="1500">
                <a:solidFill>
                  <a:srgbClr val="3933FF"/>
                </a:solidFill>
              </a:rPr>
              <a:t>“blue"</a:t>
            </a:r>
            <a:r>
              <a:rPr b="1" sz="1500"/>
              <a:t>));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IParser </a:t>
            </a:r>
            <a:r>
              <a:rPr b="1" sz="1500">
                <a:solidFill>
                  <a:srgbClr val="7E504F"/>
                </a:solidFill>
              </a:rPr>
              <a:t>p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FhirContext().newXmlParser().setPrettyPrint(</a:t>
            </a:r>
            <a:r>
              <a:rPr b="1" sz="1500">
                <a:solidFill>
                  <a:srgbClr val="931A68"/>
                </a:solidFill>
              </a:rPr>
              <a:t>true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String </a:t>
            </a:r>
            <a:r>
              <a:rPr b="1" sz="1500">
                <a:solidFill>
                  <a:srgbClr val="7E504F"/>
                </a:solidFill>
              </a:rPr>
              <a:t>encoded</a:t>
            </a:r>
            <a:r>
              <a:rPr b="1" sz="1500"/>
              <a:t> = </a:t>
            </a:r>
            <a:r>
              <a:rPr b="1" sz="1500">
                <a:solidFill>
                  <a:srgbClr val="7E504F"/>
                </a:solidFill>
              </a:rPr>
              <a:t>p</a:t>
            </a:r>
            <a:r>
              <a:rPr b="1" sz="1500"/>
              <a:t>.encodeResourceToString(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System.</a:t>
            </a:r>
            <a:r>
              <a:rPr b="1" sz="1500">
                <a:solidFill>
                  <a:srgbClr val="0326CC"/>
                </a:solidFill>
              </a:rPr>
              <a:t>out</a:t>
            </a:r>
            <a:r>
              <a:rPr b="1" sz="1500"/>
              <a:t>.println(</a:t>
            </a:r>
            <a:r>
              <a:rPr b="1" sz="1500">
                <a:solidFill>
                  <a:srgbClr val="7E504F"/>
                </a:solidFill>
              </a:rPr>
              <a:t>encoded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}</a:t>
            </a:r>
            <a:endParaRPr b="1" sz="1500"/>
          </a:p>
          <a:p>
            <a:pPr lvl="0" defTabSz="457200"/>
            <a:r>
              <a:rPr b="1" sz="1500"/>
              <a:t>	</a:t>
            </a:r>
            <a:endParaRPr b="1" sz="1500"/>
          </a:p>
          <a:p>
            <a:pPr lvl="0" defTabSz="457200"/>
            <a:r>
              <a:rPr b="1" sz="1500"/>
              <a:t>}</a:t>
            </a:r>
            <a:endParaRPr b="1" sz="1500"/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>
                <a:solidFill>
                  <a:srgbClr val="CC3300"/>
                </a:solidFill>
              </a:rPr>
              <a:t>Extensions</a:t>
            </a:r>
            <a:r>
              <a:rPr sz="4000"/>
              <a:t>: The Easy Way</a:t>
            </a:r>
          </a:p>
        </p:txBody>
      </p:sp>
      <p:sp>
        <p:nvSpPr>
          <p:cNvPr id="365" name="Shape 365"/>
          <p:cNvSpPr/>
          <p:nvPr>
            <p:ph type="body" idx="1"/>
          </p:nvPr>
        </p:nvSpPr>
        <p:spPr>
          <a:xfrm>
            <a:off x="381000" y="1828800"/>
            <a:ext cx="8382000" cy="104993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100"/>
              <a:t>Every element has a collection of “undeclared” extensions</a:t>
            </a:r>
          </a:p>
        </p:txBody>
      </p:sp>
      <p:sp>
        <p:nvSpPr>
          <p:cNvPr id="366" name="Shape 3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67" name="Shape 367"/>
          <p:cNvSpPr/>
          <p:nvPr/>
        </p:nvSpPr>
        <p:spPr>
          <a:xfrm>
            <a:off x="372868" y="3088287"/>
            <a:ext cx="7883052" cy="397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/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class</a:t>
            </a:r>
            <a:r>
              <a:rPr b="1" sz="1500"/>
              <a:t> Example10_Extensions {</a:t>
            </a:r>
            <a:endParaRPr b="1" sz="1500"/>
          </a:p>
          <a:p>
            <a:pPr lvl="0" defTabSz="457200"/>
            <a:endParaRPr b="1" sz="1500"/>
          </a:p>
          <a:p>
            <a:pPr lvl="0" defTabSz="457200"/>
            <a:r>
              <a:rPr b="1" sz="1500"/>
              <a:t>	</a:t>
            </a:r>
            <a:r>
              <a:rPr b="1" sz="1500">
                <a:solidFill>
                  <a:srgbClr val="931A68"/>
                </a:solidFill>
              </a:rPr>
              <a:t>public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static</a:t>
            </a:r>
            <a:r>
              <a:rPr b="1" sz="1500"/>
              <a:t> </a:t>
            </a:r>
            <a:r>
              <a:rPr b="1" sz="1500">
                <a:solidFill>
                  <a:srgbClr val="931A68"/>
                </a:solidFill>
              </a:rPr>
              <a:t>void</a:t>
            </a:r>
            <a:r>
              <a:rPr b="1" sz="1500"/>
              <a:t> main(String[] </a:t>
            </a:r>
            <a:r>
              <a:rPr b="1" sz="1500">
                <a:solidFill>
                  <a:srgbClr val="7E504F"/>
                </a:solidFill>
              </a:rPr>
              <a:t>args</a:t>
            </a:r>
            <a:r>
              <a:rPr b="1" sz="1500"/>
              <a:t>) {</a:t>
            </a:r>
            <a:endParaRPr b="1" sz="1500"/>
          </a:p>
          <a:p>
            <a:pPr lvl="0" defTabSz="457200"/>
            <a:r>
              <a:rPr b="1" sz="1500"/>
              <a:t>		Patient 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Patient();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.addName().addFamily(</a:t>
            </a:r>
            <a:r>
              <a:rPr b="1" sz="1500">
                <a:solidFill>
                  <a:srgbClr val="3933FF"/>
                </a:solidFill>
              </a:rPr>
              <a:t>"Simpson"</a:t>
            </a:r>
            <a:r>
              <a:rPr b="1" sz="1500"/>
              <a:t>).addGiven(</a:t>
            </a:r>
            <a:r>
              <a:rPr b="1" sz="1500">
                <a:solidFill>
                  <a:srgbClr val="3933FF"/>
                </a:solidFill>
              </a:rPr>
              <a:t>"Homer"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String </a:t>
            </a:r>
            <a:r>
              <a:rPr b="1" sz="1500">
                <a:solidFill>
                  <a:srgbClr val="7E504F"/>
                </a:solidFill>
              </a:rPr>
              <a:t>url</a:t>
            </a:r>
            <a:r>
              <a:rPr b="1" sz="1500"/>
              <a:t> = </a:t>
            </a:r>
            <a:r>
              <a:rPr b="1" sz="1500">
                <a:solidFill>
                  <a:srgbClr val="3933FF"/>
                </a:solidFill>
              </a:rPr>
              <a:t>"http://acme.org#eyeColour"</a:t>
            </a:r>
            <a:r>
              <a:rPr b="1" sz="1500"/>
              <a:t>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931A68"/>
                </a:solidFill>
              </a:rPr>
              <a:t>boolean</a:t>
            </a:r>
            <a:r>
              <a:rPr b="1" sz="1500"/>
              <a:t> </a:t>
            </a:r>
            <a:r>
              <a:rPr b="1" sz="1500">
                <a:solidFill>
                  <a:srgbClr val="7E504F"/>
                </a:solidFill>
              </a:rPr>
              <a:t>isModifier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false</a:t>
            </a:r>
            <a:r>
              <a:rPr b="1" sz="1500"/>
              <a:t>;</a:t>
            </a:r>
            <a:endParaRPr b="1" sz="1500"/>
          </a:p>
          <a:p>
            <a:pPr lvl="0" defTabSz="457200"/>
            <a:r>
              <a:rPr b="1" sz="1500"/>
              <a:t>		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.addUndeclaredExtension(</a:t>
            </a:r>
            <a:r>
              <a:rPr b="1" sz="1500">
                <a:solidFill>
                  <a:srgbClr val="7E504F"/>
                </a:solidFill>
              </a:rPr>
              <a:t>isModifier</a:t>
            </a:r>
            <a:r>
              <a:rPr b="1" sz="1500"/>
              <a:t>, </a:t>
            </a:r>
            <a:r>
              <a:rPr b="1" sz="1500">
                <a:solidFill>
                  <a:srgbClr val="7E504F"/>
                </a:solidFill>
              </a:rPr>
              <a:t>url</a:t>
            </a:r>
            <a:r>
              <a:rPr b="1" sz="1500"/>
              <a:t>).setValue(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CodeDt(</a:t>
            </a:r>
            <a:r>
              <a:rPr b="1" sz="1500">
                <a:solidFill>
                  <a:srgbClr val="3933FF"/>
                </a:solidFill>
              </a:rPr>
              <a:t>“blue"</a:t>
            </a:r>
            <a:r>
              <a:rPr b="1" sz="1500"/>
              <a:t>));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IParser </a:t>
            </a:r>
            <a:r>
              <a:rPr b="1" sz="1500">
                <a:solidFill>
                  <a:srgbClr val="7E504F"/>
                </a:solidFill>
              </a:rPr>
              <a:t>p</a:t>
            </a:r>
            <a:r>
              <a:rPr b="1" sz="1500"/>
              <a:t> = </a:t>
            </a:r>
            <a:r>
              <a:rPr b="1" sz="1500">
                <a:solidFill>
                  <a:srgbClr val="931A68"/>
                </a:solidFill>
              </a:rPr>
              <a:t>new</a:t>
            </a:r>
            <a:r>
              <a:rPr b="1" sz="1500"/>
              <a:t> FhirContext().newXmlParser().setPrettyPrint(</a:t>
            </a:r>
            <a:r>
              <a:rPr b="1" sz="1500">
                <a:solidFill>
                  <a:srgbClr val="931A68"/>
                </a:solidFill>
              </a:rPr>
              <a:t>true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String </a:t>
            </a:r>
            <a:r>
              <a:rPr b="1" sz="1500">
                <a:solidFill>
                  <a:srgbClr val="7E504F"/>
                </a:solidFill>
              </a:rPr>
              <a:t>encoded</a:t>
            </a:r>
            <a:r>
              <a:rPr b="1" sz="1500"/>
              <a:t> = </a:t>
            </a:r>
            <a:r>
              <a:rPr b="1" sz="1500">
                <a:solidFill>
                  <a:srgbClr val="7E504F"/>
                </a:solidFill>
              </a:rPr>
              <a:t>p</a:t>
            </a:r>
            <a:r>
              <a:rPr b="1" sz="1500"/>
              <a:t>.encodeResourceToString(</a:t>
            </a:r>
            <a:r>
              <a:rPr b="1" sz="1500">
                <a:solidFill>
                  <a:srgbClr val="7E504F"/>
                </a:solidFill>
              </a:rPr>
              <a:t>pat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	</a:t>
            </a:r>
            <a:endParaRPr b="1" sz="1500"/>
          </a:p>
          <a:p>
            <a:pPr lvl="0" defTabSz="457200"/>
            <a:r>
              <a:rPr b="1" sz="1500"/>
              <a:t>		System.</a:t>
            </a:r>
            <a:r>
              <a:rPr b="1" sz="1500">
                <a:solidFill>
                  <a:srgbClr val="0326CC"/>
                </a:solidFill>
              </a:rPr>
              <a:t>out</a:t>
            </a:r>
            <a:r>
              <a:rPr b="1" sz="1500"/>
              <a:t>.println(</a:t>
            </a:r>
            <a:r>
              <a:rPr b="1" sz="1500">
                <a:solidFill>
                  <a:srgbClr val="7E504F"/>
                </a:solidFill>
              </a:rPr>
              <a:t>encoded</a:t>
            </a:r>
            <a:r>
              <a:rPr b="1" sz="1500"/>
              <a:t>);</a:t>
            </a:r>
            <a:endParaRPr b="1" sz="1500"/>
          </a:p>
          <a:p>
            <a:pPr lvl="0" defTabSz="457200"/>
            <a:r>
              <a:rPr b="1" sz="1500"/>
              <a:t>	}</a:t>
            </a:r>
            <a:endParaRPr b="1" sz="1500"/>
          </a:p>
          <a:p>
            <a:pPr lvl="0" defTabSz="457200"/>
            <a:r>
              <a:rPr b="1" sz="1500"/>
              <a:t>	</a:t>
            </a:r>
            <a:endParaRPr b="1" sz="1500"/>
          </a:p>
          <a:p>
            <a:pPr lvl="0" defTabSz="457200"/>
            <a:r>
              <a:rPr b="1" sz="1500"/>
              <a:t>}</a:t>
            </a:r>
            <a:endParaRPr b="1" sz="1500"/>
          </a:p>
        </p:txBody>
      </p:sp>
      <p:sp>
        <p:nvSpPr>
          <p:cNvPr id="368" name="Shape 368"/>
          <p:cNvSpPr/>
          <p:nvPr/>
        </p:nvSpPr>
        <p:spPr>
          <a:xfrm>
            <a:off x="1400305" y="2041281"/>
            <a:ext cx="5870973" cy="3463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4" y="0"/>
                </a:moveTo>
                <a:cubicBezTo>
                  <a:pt x="105" y="0"/>
                  <a:pt x="0" y="177"/>
                  <a:pt x="0" y="396"/>
                </a:cubicBezTo>
                <a:lnTo>
                  <a:pt x="0" y="14794"/>
                </a:lnTo>
                <a:cubicBezTo>
                  <a:pt x="0" y="15013"/>
                  <a:pt x="105" y="15190"/>
                  <a:pt x="234" y="15190"/>
                </a:cubicBezTo>
                <a:lnTo>
                  <a:pt x="15047" y="15190"/>
                </a:lnTo>
                <a:lnTo>
                  <a:pt x="15514" y="21600"/>
                </a:lnTo>
                <a:lnTo>
                  <a:pt x="15981" y="15190"/>
                </a:lnTo>
                <a:lnTo>
                  <a:pt x="21366" y="15190"/>
                </a:lnTo>
                <a:cubicBezTo>
                  <a:pt x="21495" y="15190"/>
                  <a:pt x="21600" y="15013"/>
                  <a:pt x="21600" y="14794"/>
                </a:cubicBezTo>
                <a:lnTo>
                  <a:pt x="21600" y="396"/>
                </a:lnTo>
                <a:cubicBezTo>
                  <a:pt x="21600" y="177"/>
                  <a:pt x="21495" y="0"/>
                  <a:pt x="21366" y="0"/>
                </a:cubicBezTo>
                <a:lnTo>
                  <a:pt x="234" y="0"/>
                </a:lnTo>
                <a:close/>
              </a:path>
            </a:pathLst>
          </a:custGeom>
          <a:solidFill>
            <a:srgbClr val="666699"/>
          </a:solidFill>
          <a:ln w="25400">
            <a:solidFill>
              <a:srgbClr val="4A4A7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 defTabSz="457200"/>
            <a:r>
              <a:rPr sz="1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&lt;Patient xmlns="http://hl7.org/fhir"&gt;</a:t>
            </a:r>
            <a:endParaRPr sz="15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 sz="1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&lt;extension url="http://acme.org#eyeColour"&gt;</a:t>
            </a:r>
            <a:endParaRPr sz="15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 sz="1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&lt;valueCode value="blue"/&gt;</a:t>
            </a:r>
            <a:endParaRPr sz="15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 sz="1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&lt;/extension&gt;</a:t>
            </a:r>
            <a:endParaRPr sz="15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 sz="1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&lt;name&gt;</a:t>
            </a:r>
            <a:endParaRPr sz="15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 sz="1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&lt;family value="Simpson"/&gt;</a:t>
            </a:r>
            <a:endParaRPr sz="15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 sz="1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&lt;given value="Homer"/&gt;</a:t>
            </a:r>
            <a:endParaRPr sz="15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 sz="1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&lt;/name&gt;</a:t>
            </a:r>
            <a:endParaRPr sz="15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defTabSz="457200"/>
            <a:r>
              <a:rPr sz="1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&lt;/Patient&gt;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body" idx="1"/>
          </p:nvPr>
        </p:nvSpPr>
        <p:spPr>
          <a:xfrm>
            <a:off x="381000" y="1828800"/>
            <a:ext cx="8382000" cy="10028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HAPI also provides a set of annotations for creating statically typed extensions</a:t>
            </a:r>
          </a:p>
        </p:txBody>
      </p:sp>
      <p:sp>
        <p:nvSpPr>
          <p:cNvPr id="371" name="Shape 3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sp>
        <p:nvSpPr>
          <p:cNvPr id="372" name="Shape 372"/>
          <p:cNvSpPr/>
          <p:nvPr/>
        </p:nvSpPr>
        <p:spPr>
          <a:xfrm>
            <a:off x="385500" y="2944612"/>
            <a:ext cx="7103751" cy="3896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/>
            <a:r>
              <a:rPr b="1" sz="1300">
                <a:solidFill>
                  <a:srgbClr val="777777"/>
                </a:solidFill>
              </a:rPr>
              <a:t>@ResourceDef</a:t>
            </a:r>
            <a:r>
              <a:rPr b="1" sz="1300"/>
              <a:t>(name=</a:t>
            </a:r>
            <a:r>
              <a:rPr b="1" sz="1300">
                <a:solidFill>
                  <a:srgbClr val="3933FF"/>
                </a:solidFill>
              </a:rPr>
              <a:t>"Patient"</a:t>
            </a:r>
            <a:r>
              <a:rPr b="1" sz="1300"/>
              <a:t>)</a:t>
            </a:r>
            <a:endParaRPr b="1" sz="1300"/>
          </a:p>
          <a:p>
            <a:pPr lvl="0" defTabSz="457200"/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class</a:t>
            </a:r>
            <a:r>
              <a:rPr b="1" sz="1300"/>
              <a:t> Example11_ExtendedPatient </a:t>
            </a:r>
            <a:r>
              <a:rPr b="1" sz="1300">
                <a:solidFill>
                  <a:srgbClr val="931A68"/>
                </a:solidFill>
              </a:rPr>
              <a:t>extends</a:t>
            </a:r>
            <a:r>
              <a:rPr b="1" sz="1300"/>
              <a:t> Patient {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777777"/>
                </a:solidFill>
              </a:rPr>
              <a:t>@Child</a:t>
            </a:r>
            <a:r>
              <a:rPr b="1" sz="1300"/>
              <a:t>(name = </a:t>
            </a:r>
            <a:r>
              <a:rPr b="1" sz="1300">
                <a:solidFill>
                  <a:srgbClr val="3933FF"/>
                </a:solidFill>
              </a:rPr>
              <a:t>"eyeColour"</a:t>
            </a:r>
            <a:r>
              <a:rPr b="1" sz="1300"/>
              <a:t>)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777777"/>
                </a:solidFill>
              </a:rPr>
              <a:t>@Extension</a:t>
            </a:r>
            <a:r>
              <a:rPr b="1" sz="1300"/>
              <a:t>(url=</a:t>
            </a:r>
            <a:r>
              <a:rPr b="1" sz="1300">
                <a:solidFill>
                  <a:srgbClr val="3933FF"/>
                </a:solidFill>
              </a:rPr>
              <a:t>"http://acme.org/#extpt"</a:t>
            </a:r>
            <a:r>
              <a:rPr b="1" sz="1300"/>
              <a:t>, definedLocally = </a:t>
            </a:r>
            <a:r>
              <a:rPr b="1" sz="1300">
                <a:solidFill>
                  <a:srgbClr val="931A68"/>
                </a:solidFill>
              </a:rPr>
              <a:t>false</a:t>
            </a:r>
            <a:r>
              <a:rPr b="1" sz="1300"/>
              <a:t>, isModifier = </a:t>
            </a:r>
            <a:r>
              <a:rPr b="1" sz="1300">
                <a:solidFill>
                  <a:srgbClr val="931A68"/>
                </a:solidFill>
              </a:rPr>
              <a:t>false</a:t>
            </a:r>
            <a:r>
              <a:rPr b="1" sz="1300"/>
              <a:t>)</a:t>
            </a:r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private</a:t>
            </a:r>
            <a:r>
              <a:rPr b="1" sz="1300"/>
              <a:t> CodeDt </a:t>
            </a:r>
            <a:r>
              <a:rPr b="1" sz="1300">
                <a:solidFill>
                  <a:srgbClr val="0326CC"/>
                </a:solidFill>
              </a:rPr>
              <a:t>myEyeColour</a:t>
            </a:r>
            <a:r>
              <a:rPr b="1" sz="1300"/>
              <a:t>;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CodeDt getEyeColour() {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931A68"/>
                </a:solidFill>
              </a:rPr>
              <a:t>if</a:t>
            </a:r>
            <a:r>
              <a:rPr b="1" sz="1300"/>
              <a:t> (</a:t>
            </a:r>
            <a:r>
              <a:rPr b="1" sz="1300">
                <a:solidFill>
                  <a:srgbClr val="0326CC"/>
                </a:solidFill>
              </a:rPr>
              <a:t>myEyeColour</a:t>
            </a:r>
            <a:r>
              <a:rPr b="1" sz="1300"/>
              <a:t> == </a:t>
            </a:r>
            <a:r>
              <a:rPr b="1" sz="1300">
                <a:solidFill>
                  <a:srgbClr val="931A68"/>
                </a:solidFill>
              </a:rPr>
              <a:t>null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	</a:t>
            </a:r>
            <a:r>
              <a:rPr b="1" sz="1300">
                <a:solidFill>
                  <a:srgbClr val="0326CC"/>
                </a:solidFill>
              </a:rPr>
              <a:t>myEyeColour</a:t>
            </a:r>
            <a:r>
              <a:rPr b="1" sz="1300"/>
              <a:t> = </a:t>
            </a:r>
            <a:r>
              <a:rPr b="1" sz="1300">
                <a:solidFill>
                  <a:srgbClr val="931A68"/>
                </a:solidFill>
              </a:rPr>
              <a:t>new</a:t>
            </a:r>
            <a:r>
              <a:rPr b="1" sz="1300"/>
              <a:t> CodeDt();</a:t>
            </a:r>
            <a:endParaRPr b="1" sz="1300"/>
          </a:p>
          <a:p>
            <a:pPr lvl="0" defTabSz="457200"/>
            <a:r>
              <a:rPr b="1" sz="1300"/>
              <a:t>		}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931A68"/>
                </a:solidFill>
              </a:rPr>
              <a:t>return</a:t>
            </a:r>
            <a:r>
              <a:rPr b="1" sz="1300"/>
              <a:t> </a:t>
            </a:r>
            <a:r>
              <a:rPr b="1" sz="1300">
                <a:solidFill>
                  <a:srgbClr val="0326CC"/>
                </a:solidFill>
              </a:rPr>
              <a:t>myEyeColour</a:t>
            </a:r>
            <a:r>
              <a:rPr b="1" sz="1300"/>
              <a:t>;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endParaRPr b="1" sz="1300"/>
          </a:p>
          <a:p>
            <a:pPr lvl="0" defTabSz="457200"/>
            <a:r>
              <a:rPr b="1" sz="1300"/>
              <a:t>	</a:t>
            </a:r>
            <a:r>
              <a:rPr b="1" sz="1300">
                <a:solidFill>
                  <a:srgbClr val="931A68"/>
                </a:solidFill>
              </a:rPr>
              <a:t>public</a:t>
            </a:r>
            <a:r>
              <a:rPr b="1" sz="1300"/>
              <a:t> </a:t>
            </a:r>
            <a:r>
              <a:rPr b="1" sz="1300">
                <a:solidFill>
                  <a:srgbClr val="931A68"/>
                </a:solidFill>
              </a:rPr>
              <a:t>void</a:t>
            </a:r>
            <a:r>
              <a:rPr b="1" sz="1300"/>
              <a:t> setEyeColour(CodeDt </a:t>
            </a:r>
            <a:r>
              <a:rPr b="1" sz="1300">
                <a:solidFill>
                  <a:srgbClr val="7E504F"/>
                </a:solidFill>
              </a:rPr>
              <a:t>theEyeColour</a:t>
            </a:r>
            <a:r>
              <a:rPr b="1" sz="1300"/>
              <a:t>) {</a:t>
            </a:r>
            <a:endParaRPr b="1" sz="1300"/>
          </a:p>
          <a:p>
            <a:pPr lvl="0" defTabSz="457200"/>
            <a:r>
              <a:rPr b="1" sz="1300"/>
              <a:t>		</a:t>
            </a:r>
            <a:r>
              <a:rPr b="1" sz="1300">
                <a:solidFill>
                  <a:srgbClr val="0326CC"/>
                </a:solidFill>
              </a:rPr>
              <a:t>myEyeColour</a:t>
            </a:r>
            <a:r>
              <a:rPr b="1" sz="1300"/>
              <a:t> = </a:t>
            </a:r>
            <a:r>
              <a:rPr b="1" sz="1300">
                <a:solidFill>
                  <a:srgbClr val="7E504F"/>
                </a:solidFill>
              </a:rPr>
              <a:t>theEyeColour</a:t>
            </a:r>
            <a:r>
              <a:rPr b="1" sz="1300"/>
              <a:t>;</a:t>
            </a:r>
            <a:endParaRPr b="1" sz="1300"/>
          </a:p>
          <a:p>
            <a:pPr lvl="0" defTabSz="457200"/>
            <a:r>
              <a:rPr b="1" sz="1300"/>
              <a:t>	}</a:t>
            </a:r>
            <a:endParaRPr b="1" sz="1300"/>
          </a:p>
          <a:p>
            <a:pPr lvl="0" defTabSz="457200"/>
            <a:r>
              <a:rPr b="1" sz="1300"/>
              <a:t>	</a:t>
            </a:r>
            <a:endParaRPr b="1" sz="1300"/>
          </a:p>
          <a:p>
            <a:pPr lvl="0" defTabSz="457200"/>
            <a:r>
              <a:rPr b="1" sz="1300"/>
              <a:t>}</a:t>
            </a:r>
            <a:endParaRPr b="1" sz="1300"/>
          </a:p>
        </p:txBody>
      </p:sp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>
                <a:solidFill>
                  <a:srgbClr val="CC3300"/>
                </a:solidFill>
              </a:rPr>
              <a:t>Extensions</a:t>
            </a:r>
            <a:r>
              <a:rPr sz="4000"/>
              <a:t>: The “Hard” Way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Get </a:t>
            </a:r>
            <a:r>
              <a:rPr sz="4000">
                <a:solidFill>
                  <a:srgbClr val="CC3300"/>
                </a:solidFill>
              </a:rPr>
              <a:t>Help</a:t>
            </a:r>
            <a:r>
              <a:rPr sz="4000"/>
              <a:t>!</a:t>
            </a:r>
          </a:p>
        </p:txBody>
      </p:sp>
      <p:sp>
        <p:nvSpPr>
          <p:cNvPr id="376" name="Shape 3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See our website for documentation:</a:t>
            </a:r>
            <a:br>
              <a:rPr sz="3100"/>
            </a:br>
            <a:r>
              <a:rPr sz="31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http://jamesagnew.github.io/hapi-fhir/</a:t>
            </a:r>
            <a:r>
              <a:rPr sz="3100"/>
              <a:t> </a:t>
            </a:r>
            <a:endParaRPr sz="3100"/>
          </a:p>
          <a:p>
            <a:pPr lvl="0" marL="0" indent="0">
              <a:buClrTx/>
              <a:buSzTx/>
              <a:buFontTx/>
              <a:buNone/>
              <a:defRPr sz="1800"/>
            </a:pPr>
            <a:endParaRPr sz="3100"/>
          </a:p>
          <a:p>
            <a:pPr lvl="0">
              <a:defRPr sz="1800"/>
            </a:pPr>
            <a:r>
              <a:rPr sz="3100"/>
              <a:t>We also have a Google Group / Mailing List</a:t>
            </a:r>
            <a:br>
              <a:rPr sz="3100"/>
            </a:br>
            <a:r>
              <a:rPr sz="31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3" invalidUrl="" action="" tgtFrame="" tooltip="" history="1" highlightClick="0" endSnd="0"/>
              </a:rPr>
              <a:t>https://groups.google.com/d/forum/hapi-fhir</a:t>
            </a:r>
            <a:r>
              <a:rPr sz="3100"/>
              <a:t> </a:t>
            </a:r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The HAPI Project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81000" y="1828800"/>
            <a:ext cx="8382000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HAPI started in 2001 as an HL7 v2 Library</a:t>
            </a:r>
            <a:endParaRPr sz="3100"/>
          </a:p>
          <a:p>
            <a:pPr lvl="0">
              <a:defRPr sz="1800"/>
            </a:pPr>
            <a:r>
              <a:rPr sz="3100"/>
              <a:t>Built to support a simple web portal, now used in applications around the world</a:t>
            </a:r>
            <a:endParaRPr sz="31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 marL="0" indent="320777">
              <a:spcBef>
                <a:spcPts val="800"/>
              </a:spcBef>
              <a:buSzTx/>
              <a:buNone/>
              <a:defRPr sz="1800"/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HL7 v2 - </a:t>
            </a:r>
            <a:r>
              <a:rPr sz="2800"/>
              <a:t>http://hl7api.sourceforge.net</a:t>
            </a:r>
            <a:br>
              <a:rPr sz="2800"/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FHIR   - </a:t>
            </a:r>
            <a:r>
              <a:rPr sz="2900"/>
              <a:t>http://jamesagnew.github.io/hapi-fhir/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75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" y="3445669"/>
            <a:ext cx="7416801" cy="137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Get </a:t>
            </a:r>
            <a:r>
              <a:rPr sz="4000">
                <a:solidFill>
                  <a:srgbClr val="CC3300"/>
                </a:solidFill>
              </a:rPr>
              <a:t>Involved</a:t>
            </a:r>
            <a:r>
              <a:rPr sz="4000"/>
              <a:t>!</a:t>
            </a:r>
          </a:p>
        </p:txBody>
      </p:sp>
      <p:sp>
        <p:nvSpPr>
          <p:cNvPr id="380" name="Shape 3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HAPI is a large worldwide community of developers</a:t>
            </a:r>
            <a:endParaRPr sz="3100"/>
          </a:p>
          <a:p>
            <a:pPr lvl="0">
              <a:defRPr sz="1800"/>
            </a:pPr>
            <a:r>
              <a:rPr sz="3100"/>
              <a:t>Today most are working on HL7 v2, but this is changing fast</a:t>
            </a:r>
            <a:endParaRPr sz="3100"/>
          </a:p>
          <a:p>
            <a:pPr lvl="0">
              <a:defRPr sz="1800"/>
            </a:pPr>
            <a:r>
              <a:rPr sz="3100"/>
              <a:t>We are very grateful to the many people who have contributed so far, maybe you could be next?</a:t>
            </a:r>
          </a:p>
        </p:txBody>
      </p:sp>
      <p:sp>
        <p:nvSpPr>
          <p:cNvPr id="381" name="Shape 3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HAPI: </a:t>
            </a:r>
            <a:r>
              <a:rPr sz="4000">
                <a:solidFill>
                  <a:srgbClr val="CC3300"/>
                </a:solidFill>
              </a:rPr>
              <a:t>Other Topics</a:t>
            </a:r>
          </a:p>
        </p:txBody>
      </p:sp>
      <p:sp>
        <p:nvSpPr>
          <p:cNvPr id="384" name="Shape 3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>
                <a:solidFill>
                  <a:srgbClr val="CC3300"/>
                </a:solidFill>
              </a:rPr>
              <a:t>Web Testing UI</a:t>
            </a:r>
            <a:r>
              <a:rPr sz="3100"/>
              <a:t>: The testing interface shown on our test server may be added to your own server</a:t>
            </a:r>
            <a:endParaRPr sz="3100"/>
          </a:p>
          <a:p>
            <a:pPr lvl="0">
              <a:defRPr sz="1800"/>
            </a:pPr>
            <a:r>
              <a:rPr sz="3100">
                <a:solidFill>
                  <a:srgbClr val="CC3300"/>
                </a:solidFill>
              </a:rPr>
              <a:t>JPA</a:t>
            </a:r>
            <a:r>
              <a:rPr sz="3100"/>
              <a:t>: HAPI has a JPA module which stores and indexes resources in a relational database using Hibernate </a:t>
            </a:r>
          </a:p>
        </p:txBody>
      </p:sp>
      <p:sp>
        <p:nvSpPr>
          <p:cNvPr id="385" name="Shape 3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Thank You!</a:t>
            </a:r>
          </a:p>
        </p:txBody>
      </p:sp>
      <p:sp>
        <p:nvSpPr>
          <p:cNvPr id="388" name="Shape 3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 u="sng">
                <a:solidFill>
                  <a:srgbClr val="999900"/>
                </a:solidFill>
                <a:uFill>
                  <a:solidFill>
                    <a:srgbClr val="999900"/>
                  </a:solidFill>
                </a:uFill>
                <a:hlinkClick r:id="rId2" invalidUrl="" action="" tgtFrame="" tooltip="" history="1" highlightClick="0" endSnd="0"/>
              </a:rPr>
              <a:t>jamesagnew@gmail.com</a:t>
            </a:r>
            <a:endParaRPr sz="3100"/>
          </a:p>
          <a:p>
            <a:pPr lvl="0">
              <a:defRPr sz="1800"/>
            </a:pPr>
            <a:r>
              <a:rPr sz="3100"/>
              <a:t>jamesagnew214 on Skype</a:t>
            </a:r>
          </a:p>
        </p:txBody>
      </p:sp>
      <p:sp>
        <p:nvSpPr>
          <p:cNvPr id="389" name="Shape 3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HAPI FHIR: What?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Not a client or a server, but a toolkit for building either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HAPI FHIR: Why?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381000" y="1828800"/>
            <a:ext cx="8382000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342899" indent="-342899">
              <a:defRPr sz="2400"/>
            </a:lvl1pPr>
          </a:lstStyle>
          <a:p>
            <a:pPr lvl="0">
              <a:defRPr sz="1800"/>
            </a:pPr>
            <a:r>
              <a:rPr sz="2400"/>
              <a:t>HAPI FHIR was started to simplify access to our internal data sources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  <p:pic>
        <p:nvPicPr>
          <p:cNvPr id="84" name="HAPI FHIR NL Diagram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2317750"/>
            <a:ext cx="6139375" cy="419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323528" y="332656"/>
            <a:ext cx="6552728" cy="11521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Design Goals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381000" y="1844824"/>
            <a:ext cx="8382000" cy="44805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100"/>
              <a:t>Use Anywhere</a:t>
            </a:r>
            <a:endParaRPr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Apache 2.0 License for all components</a:t>
            </a:r>
            <a:endParaRPr sz="26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Minimal dependencies</a:t>
            </a:r>
            <a:endParaRPr sz="2600"/>
          </a:p>
          <a:p>
            <a:pPr lvl="0">
              <a:defRPr sz="1800"/>
            </a:pPr>
            <a:r>
              <a:rPr sz="3100"/>
              <a:t>Be Flexible</a:t>
            </a:r>
            <a:endParaRPr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Loosely coupled, pluggable components</a:t>
            </a:r>
            <a:endParaRPr sz="2600"/>
          </a:p>
          <a:p>
            <a:pPr lvl="0">
              <a:defRPr sz="1800"/>
            </a:pPr>
            <a:r>
              <a:rPr sz="3100"/>
              <a:t>Be Powerful</a:t>
            </a:r>
            <a:endParaRPr sz="31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600"/>
              <a:t>“Steal” all the best ideas from existing frameworks: JAX-WS, Springframework, .NET FHIR API </a:t>
            </a:r>
            <a:r>
              <a:rPr sz="2600">
                <a:latin typeface="Wingdings"/>
                <a:ea typeface="Wingdings"/>
                <a:cs typeface="Wingdings"/>
                <a:sym typeface="Wingdings"/>
              </a:rPr>
              <a:t>☺</a:t>
            </a:r>
            <a:endParaRPr sz="2600"/>
          </a:p>
          <a:p>
            <a:pPr lvl="1" marL="0" indent="457200">
              <a:spcBef>
                <a:spcPts val="600"/>
              </a:spcBef>
              <a:buSzTx/>
              <a:buNone/>
              <a:defRPr sz="1800"/>
            </a:pPr>
            <a:r>
              <a:rPr sz="2600"/>
              <a:t>	..etc..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xfrm>
            <a:off x="179511" y="6190742"/>
            <a:ext cx="72008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3300"/>
      </a:accent1>
      <a:accent2>
        <a:srgbClr val="666699"/>
      </a:accent2>
      <a:accent3>
        <a:srgbClr val="8F8F8F"/>
      </a:accent3>
      <a:accent4>
        <a:srgbClr val="707070"/>
      </a:accent4>
      <a:accent5>
        <a:srgbClr val="E2ADAA"/>
      </a:accent5>
      <a:accent6>
        <a:srgbClr val="5C5C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33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CC330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3300"/>
      </a:accent1>
      <a:accent2>
        <a:srgbClr val="666699"/>
      </a:accent2>
      <a:accent3>
        <a:srgbClr val="8F8F8F"/>
      </a:accent3>
      <a:accent4>
        <a:srgbClr val="707070"/>
      </a:accent4>
      <a:accent5>
        <a:srgbClr val="E2ADAA"/>
      </a:accent5>
      <a:accent6>
        <a:srgbClr val="5C5C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33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CC330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