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9" r:id="rId3"/>
    <p:sldMasterId id="2147483677" r:id="rId4"/>
  </p:sldMasterIdLst>
  <p:notesMasterIdLst>
    <p:notesMasterId r:id="rId44"/>
  </p:notesMasterIdLst>
  <p:sldIdLst>
    <p:sldId id="286" r:id="rId5"/>
    <p:sldId id="287" r:id="rId6"/>
    <p:sldId id="303" r:id="rId7"/>
    <p:sldId id="257" r:id="rId8"/>
    <p:sldId id="259" r:id="rId9"/>
    <p:sldId id="258" r:id="rId10"/>
    <p:sldId id="300" r:id="rId11"/>
    <p:sldId id="268" r:id="rId12"/>
    <p:sldId id="294" r:id="rId13"/>
    <p:sldId id="288" r:id="rId14"/>
    <p:sldId id="260" r:id="rId15"/>
    <p:sldId id="261" r:id="rId16"/>
    <p:sldId id="262" r:id="rId17"/>
    <p:sldId id="263" r:id="rId18"/>
    <p:sldId id="284" r:id="rId19"/>
    <p:sldId id="285" r:id="rId20"/>
    <p:sldId id="298" r:id="rId21"/>
    <p:sldId id="299" r:id="rId22"/>
    <p:sldId id="264" r:id="rId23"/>
    <p:sldId id="265" r:id="rId24"/>
    <p:sldId id="290" r:id="rId25"/>
    <p:sldId id="266" r:id="rId26"/>
    <p:sldId id="291" r:id="rId27"/>
    <p:sldId id="267" r:id="rId28"/>
    <p:sldId id="279" r:id="rId29"/>
    <p:sldId id="269" r:id="rId30"/>
    <p:sldId id="295" r:id="rId31"/>
    <p:sldId id="280" r:id="rId32"/>
    <p:sldId id="296" r:id="rId33"/>
    <p:sldId id="293" r:id="rId34"/>
    <p:sldId id="297" r:id="rId35"/>
    <p:sldId id="281" r:id="rId36"/>
    <p:sldId id="304" r:id="rId37"/>
    <p:sldId id="292" r:id="rId38"/>
    <p:sldId id="274" r:id="rId39"/>
    <p:sldId id="273" r:id="rId40"/>
    <p:sldId id="301" r:id="rId41"/>
    <p:sldId id="302" r:id="rId42"/>
    <p:sldId id="275" r:id="rId43"/>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16E9DC-0020-4057-AAFD-C985D04E36E5}">
          <p14:sldIdLst>
            <p14:sldId id="286"/>
            <p14:sldId id="287"/>
            <p14:sldId id="303"/>
            <p14:sldId id="257"/>
            <p14:sldId id="259"/>
            <p14:sldId id="258"/>
            <p14:sldId id="300"/>
            <p14:sldId id="268"/>
            <p14:sldId id="294"/>
            <p14:sldId id="288"/>
            <p14:sldId id="260"/>
            <p14:sldId id="261"/>
            <p14:sldId id="262"/>
            <p14:sldId id="263"/>
            <p14:sldId id="284"/>
            <p14:sldId id="285"/>
            <p14:sldId id="298"/>
            <p14:sldId id="299"/>
            <p14:sldId id="264"/>
            <p14:sldId id="265"/>
            <p14:sldId id="290"/>
            <p14:sldId id="266"/>
            <p14:sldId id="291"/>
            <p14:sldId id="267"/>
            <p14:sldId id="279"/>
            <p14:sldId id="269"/>
            <p14:sldId id="295"/>
            <p14:sldId id="280"/>
            <p14:sldId id="296"/>
            <p14:sldId id="293"/>
            <p14:sldId id="297"/>
            <p14:sldId id="281"/>
            <p14:sldId id="304"/>
            <p14:sldId id="292"/>
            <p14:sldId id="274"/>
            <p14:sldId id="273"/>
            <p14:sldId id="301"/>
            <p14:sldId id="302"/>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71" autoAdjust="0"/>
  </p:normalViewPr>
  <p:slideViewPr>
    <p:cSldViewPr>
      <p:cViewPr varScale="1">
        <p:scale>
          <a:sx n="92" d="100"/>
          <a:sy n="92" d="100"/>
        </p:scale>
        <p:origin x="-21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3ADB25-CE06-4481-8D9E-F2BFDF9FB899}" type="datetimeFigureOut">
              <a:rPr lang="nl-NL" smtClean="0"/>
              <a:t>25-11-2014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D69F4-C5CC-41A4-92DC-942F689B88F4}" type="slidenum">
              <a:rPr lang="nl-NL" smtClean="0"/>
              <a:t>‹#›</a:t>
            </a:fld>
            <a:endParaRPr lang="nl-NL"/>
          </a:p>
        </p:txBody>
      </p:sp>
    </p:spTree>
    <p:extLst>
      <p:ext uri="{BB962C8B-B14F-4D97-AF65-F5344CB8AC3E}">
        <p14:creationId xmlns:p14="http://schemas.microsoft.com/office/powerpoint/2010/main" val="114497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ftp://medical.nema.org/medical/dicom/supps/LB/sup161_lb.pdf"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hl7.org/implement/standards/fhir/careplan.html" TargetMode="External"/><Relationship Id="rId4" Type="http://schemas.openxmlformats.org/officeDocument/2006/relationships/hyperlink" Target="http://hl7.org/implement/standards/fhir/diagnosticrepor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What</a:t>
            </a:r>
            <a:r>
              <a:rPr lang="nl-NL" baseline="0" dirty="0" smtClean="0"/>
              <a:t> is </a:t>
            </a:r>
            <a:r>
              <a:rPr lang="nl-NL" baseline="0" dirty="0" err="1" smtClean="0"/>
              <a:t>it</a:t>
            </a:r>
            <a:r>
              <a:rPr lang="nl-NL" baseline="0" dirty="0" smtClean="0"/>
              <a:t>? </a:t>
            </a:r>
          </a:p>
          <a:p>
            <a:r>
              <a:rPr lang="nl-NL" dirty="0" err="1" smtClean="0"/>
              <a:t>What</a:t>
            </a:r>
            <a:r>
              <a:rPr lang="nl-NL" dirty="0" smtClean="0"/>
              <a:t> is</a:t>
            </a:r>
            <a:r>
              <a:rPr lang="nl-NL" baseline="0" dirty="0" smtClean="0"/>
              <a:t> </a:t>
            </a:r>
            <a:r>
              <a:rPr lang="nl-NL" baseline="0" dirty="0" err="1" smtClean="0"/>
              <a:t>it</a:t>
            </a:r>
            <a:r>
              <a:rPr lang="nl-NL" baseline="0" dirty="0" smtClean="0"/>
              <a:t> </a:t>
            </a:r>
            <a:r>
              <a:rPr lang="nl-NL" baseline="0" dirty="0" err="1" smtClean="0"/>
              <a:t>used</a:t>
            </a:r>
            <a:r>
              <a:rPr lang="nl-NL" baseline="0" dirty="0" smtClean="0"/>
              <a:t> </a:t>
            </a:r>
            <a:r>
              <a:rPr lang="nl-NL" baseline="0" dirty="0" err="1" smtClean="0"/>
              <a:t>for</a:t>
            </a:r>
            <a:r>
              <a:rPr lang="nl-NL" baseline="0" dirty="0" smtClean="0"/>
              <a:t>? </a:t>
            </a:r>
          </a:p>
          <a:p>
            <a:r>
              <a:rPr lang="nl-NL" baseline="0" dirty="0" err="1" smtClean="0"/>
              <a:t>Who</a:t>
            </a:r>
            <a:r>
              <a:rPr lang="nl-NL" baseline="0" dirty="0" smtClean="0"/>
              <a:t> </a:t>
            </a:r>
            <a:r>
              <a:rPr lang="nl-NL" baseline="0" dirty="0" err="1" smtClean="0"/>
              <a:t>uses</a:t>
            </a:r>
            <a:r>
              <a:rPr lang="nl-NL" baseline="0" dirty="0" smtClean="0"/>
              <a:t> </a:t>
            </a:r>
            <a:r>
              <a:rPr lang="nl-NL" baseline="0" dirty="0" err="1" smtClean="0"/>
              <a:t>it</a:t>
            </a:r>
            <a:r>
              <a:rPr lang="nl-NL" baseline="0" dirty="0" smtClean="0"/>
              <a:t>? </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4</a:t>
            </a:fld>
            <a:endParaRPr lang="nl-NL"/>
          </a:p>
        </p:txBody>
      </p:sp>
    </p:spTree>
    <p:extLst>
      <p:ext uri="{BB962C8B-B14F-4D97-AF65-F5344CB8AC3E}">
        <p14:creationId xmlns:p14="http://schemas.microsoft.com/office/powerpoint/2010/main" val="272833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20</a:t>
            </a:fld>
            <a:endParaRPr lang="nl-NL"/>
          </a:p>
        </p:txBody>
      </p:sp>
    </p:spTree>
    <p:extLst>
      <p:ext uri="{BB962C8B-B14F-4D97-AF65-F5344CB8AC3E}">
        <p14:creationId xmlns:p14="http://schemas.microsoft.com/office/powerpoint/2010/main" val="3367206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21</a:t>
            </a:fld>
            <a:endParaRPr lang="nl-NL"/>
          </a:p>
        </p:txBody>
      </p:sp>
    </p:spTree>
    <p:extLst>
      <p:ext uri="{BB962C8B-B14F-4D97-AF65-F5344CB8AC3E}">
        <p14:creationId xmlns:p14="http://schemas.microsoft.com/office/powerpoint/2010/main" val="1762064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QIDO-</a:t>
            </a:r>
            <a:r>
              <a:rPr lang="nl-NL" dirty="0" err="1" smtClean="0"/>
              <a:t>Queries</a:t>
            </a:r>
            <a:r>
              <a:rPr lang="nl-NL" baseline="0" dirty="0" smtClean="0"/>
              <a:t> omzetten naar FHIR?</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22</a:t>
            </a:fld>
            <a:endParaRPr lang="nl-NL"/>
          </a:p>
        </p:txBody>
      </p:sp>
    </p:spTree>
    <p:extLst>
      <p:ext uri="{BB962C8B-B14F-4D97-AF65-F5344CB8AC3E}">
        <p14:creationId xmlns:p14="http://schemas.microsoft.com/office/powerpoint/2010/main" val="3320995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QIDO-</a:t>
            </a:r>
            <a:r>
              <a:rPr lang="nl-NL" dirty="0" err="1" smtClean="0"/>
              <a:t>Queries</a:t>
            </a:r>
            <a:r>
              <a:rPr lang="nl-NL" baseline="0" dirty="0" smtClean="0"/>
              <a:t> omzetten naar FHIR?</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solidFill>
                  <a:prstClr val="black"/>
                </a:solidFill>
              </a:rPr>
              <a:pPr/>
              <a:t>23</a:t>
            </a:fld>
            <a:endParaRPr lang="nl-NL">
              <a:solidFill>
                <a:prstClr val="black"/>
              </a:solidFill>
            </a:endParaRPr>
          </a:p>
        </p:txBody>
      </p:sp>
    </p:spTree>
    <p:extLst>
      <p:ext uri="{BB962C8B-B14F-4D97-AF65-F5344CB8AC3E}">
        <p14:creationId xmlns:p14="http://schemas.microsoft.com/office/powerpoint/2010/main" val="3320995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EHR</a:t>
            </a:r>
            <a:r>
              <a:rPr lang="nl-NL" baseline="0" dirty="0" smtClean="0"/>
              <a:t> geen </a:t>
            </a:r>
            <a:r>
              <a:rPr lang="nl-NL" baseline="0" dirty="0" err="1" smtClean="0"/>
              <a:t>Dicom</a:t>
            </a:r>
            <a:r>
              <a:rPr lang="nl-NL" baseline="0" dirty="0" smtClean="0"/>
              <a:t> hoeft te praten, en al FHIR kan….</a:t>
            </a:r>
          </a:p>
          <a:p>
            <a:endParaRPr lang="nl-NL" baseline="0" dirty="0" smtClean="0"/>
          </a:p>
          <a:p>
            <a:r>
              <a:rPr lang="nl-NL" baseline="0" dirty="0" err="1" smtClean="0"/>
              <a:t>Here</a:t>
            </a:r>
            <a:r>
              <a:rPr lang="nl-NL" baseline="0" dirty="0" smtClean="0"/>
              <a:t> a picture </a:t>
            </a:r>
            <a:r>
              <a:rPr lang="nl-NL" baseline="0" dirty="0" err="1" smtClean="0"/>
              <a:t>with</a:t>
            </a:r>
            <a:r>
              <a:rPr lang="nl-NL" baseline="0" dirty="0" smtClean="0"/>
              <a:t> </a:t>
            </a:r>
            <a:r>
              <a:rPr lang="nl-NL" baseline="0" dirty="0" err="1" smtClean="0"/>
              <a:t>an</a:t>
            </a:r>
            <a:r>
              <a:rPr lang="nl-NL" baseline="0" dirty="0" smtClean="0"/>
              <a:t> EHR </a:t>
            </a:r>
            <a:r>
              <a:rPr lang="nl-NL" baseline="0" dirty="0" err="1" smtClean="0"/>
              <a:t>that</a:t>
            </a:r>
            <a:r>
              <a:rPr lang="nl-NL" baseline="0" dirty="0" smtClean="0"/>
              <a:t> </a:t>
            </a:r>
            <a:r>
              <a:rPr lang="nl-NL" baseline="0" dirty="0" err="1" smtClean="0"/>
              <a:t>talks</a:t>
            </a:r>
            <a:r>
              <a:rPr lang="nl-NL" baseline="0" dirty="0" smtClean="0"/>
              <a:t> FHIR </a:t>
            </a:r>
            <a:r>
              <a:rPr lang="nl-NL" baseline="0" dirty="0" err="1" smtClean="0"/>
              <a:t>and</a:t>
            </a:r>
            <a:r>
              <a:rPr lang="nl-NL" baseline="0" dirty="0" smtClean="0"/>
              <a:t> DICOM…</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24</a:t>
            </a:fld>
            <a:endParaRPr lang="nl-NL"/>
          </a:p>
        </p:txBody>
      </p:sp>
    </p:spTree>
    <p:extLst>
      <p:ext uri="{BB962C8B-B14F-4D97-AF65-F5344CB8AC3E}">
        <p14:creationId xmlns:p14="http://schemas.microsoft.com/office/powerpoint/2010/main" val="1905908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EHR</a:t>
            </a:r>
            <a:r>
              <a:rPr lang="nl-NL" baseline="0" dirty="0" smtClean="0"/>
              <a:t> geen </a:t>
            </a:r>
            <a:r>
              <a:rPr lang="nl-NL" baseline="0" dirty="0" err="1" smtClean="0"/>
              <a:t>Dicom</a:t>
            </a:r>
            <a:r>
              <a:rPr lang="nl-NL" baseline="0" dirty="0" smtClean="0"/>
              <a:t> hoeft te praten, en al FHIR kan….</a:t>
            </a:r>
          </a:p>
          <a:p>
            <a:endParaRPr lang="nl-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err="1" smtClean="0"/>
              <a:t>Here</a:t>
            </a:r>
            <a:r>
              <a:rPr lang="nl-NL" baseline="0" dirty="0" smtClean="0"/>
              <a:t> a picture </a:t>
            </a:r>
            <a:r>
              <a:rPr lang="nl-NL" baseline="0" dirty="0" err="1" smtClean="0"/>
              <a:t>with</a:t>
            </a:r>
            <a:r>
              <a:rPr lang="nl-NL" baseline="0" dirty="0" smtClean="0"/>
              <a:t> </a:t>
            </a:r>
            <a:r>
              <a:rPr lang="nl-NL" baseline="0" dirty="0" err="1" smtClean="0"/>
              <a:t>an</a:t>
            </a:r>
            <a:r>
              <a:rPr lang="nl-NL" baseline="0" dirty="0" smtClean="0"/>
              <a:t> EHR </a:t>
            </a:r>
            <a:r>
              <a:rPr lang="nl-NL" baseline="0" dirty="0" err="1" smtClean="0"/>
              <a:t>that</a:t>
            </a:r>
            <a:r>
              <a:rPr lang="nl-NL" baseline="0" dirty="0" smtClean="0"/>
              <a:t> </a:t>
            </a:r>
            <a:r>
              <a:rPr lang="nl-NL" baseline="0" dirty="0" err="1" smtClean="0"/>
              <a:t>talks</a:t>
            </a:r>
            <a:r>
              <a:rPr lang="nl-NL" baseline="0" dirty="0" smtClean="0"/>
              <a:t> </a:t>
            </a:r>
            <a:r>
              <a:rPr lang="nl-NL" baseline="0" dirty="0" err="1" smtClean="0"/>
              <a:t>only</a:t>
            </a:r>
            <a:r>
              <a:rPr lang="nl-NL" baseline="0" dirty="0" smtClean="0"/>
              <a:t> FHIR…</a:t>
            </a:r>
            <a:endParaRPr lang="nl-NL" dirty="0" smtClean="0"/>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a:solidFill>
                  <a:prstClr val="black"/>
                </a:solidFill>
              </a:rPr>
              <a:pPr/>
              <a:t>25</a:t>
            </a:fld>
            <a:endParaRPr lang="nl-NL">
              <a:solidFill>
                <a:prstClr val="black"/>
              </a:solidFill>
            </a:endParaRPr>
          </a:p>
        </p:txBody>
      </p:sp>
    </p:spTree>
    <p:extLst>
      <p:ext uri="{BB962C8B-B14F-4D97-AF65-F5344CB8AC3E}">
        <p14:creationId xmlns:p14="http://schemas.microsoft.com/office/powerpoint/2010/main" val="190590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Add</a:t>
            </a:r>
            <a:r>
              <a:rPr lang="nl-NL" dirty="0" smtClean="0"/>
              <a:t> slide </a:t>
            </a:r>
            <a:r>
              <a:rPr lang="nl-NL" dirty="0" err="1" smtClean="0"/>
              <a:t>with</a:t>
            </a:r>
            <a:r>
              <a:rPr lang="nl-NL" dirty="0" smtClean="0"/>
              <a:t> </a:t>
            </a:r>
            <a:r>
              <a:rPr lang="nl-NL" dirty="0" err="1" smtClean="0"/>
              <a:t>some</a:t>
            </a:r>
            <a:r>
              <a:rPr lang="nl-NL" dirty="0" smtClean="0"/>
              <a:t> </a:t>
            </a:r>
            <a:r>
              <a:rPr lang="nl-NL" dirty="0" err="1" smtClean="0"/>
              <a:t>examples</a:t>
            </a:r>
            <a:r>
              <a:rPr lang="nl-NL" baseline="0" dirty="0" smtClean="0"/>
              <a:t> in code</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26</a:t>
            </a:fld>
            <a:endParaRPr lang="nl-NL"/>
          </a:p>
        </p:txBody>
      </p:sp>
    </p:spTree>
    <p:extLst>
      <p:ext uri="{BB962C8B-B14F-4D97-AF65-F5344CB8AC3E}">
        <p14:creationId xmlns:p14="http://schemas.microsoft.com/office/powerpoint/2010/main" val="3758125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Add</a:t>
            </a:r>
            <a:r>
              <a:rPr lang="nl-NL" dirty="0" smtClean="0"/>
              <a:t> Slide</a:t>
            </a:r>
            <a:r>
              <a:rPr lang="nl-NL" baseline="0" dirty="0" smtClean="0"/>
              <a:t> </a:t>
            </a:r>
            <a:r>
              <a:rPr lang="nl-NL" baseline="0" dirty="0" err="1" smtClean="0"/>
              <a:t>with</a:t>
            </a:r>
            <a:r>
              <a:rPr lang="nl-NL" baseline="0" dirty="0" smtClean="0"/>
              <a:t> </a:t>
            </a:r>
            <a:r>
              <a:rPr lang="nl-NL" baseline="0" dirty="0" err="1" smtClean="0"/>
              <a:t>Dicom</a:t>
            </a:r>
            <a:r>
              <a:rPr lang="nl-NL" baseline="0" dirty="0" smtClean="0"/>
              <a:t> </a:t>
            </a:r>
            <a:r>
              <a:rPr lang="nl-NL" baseline="0" dirty="0" err="1" smtClean="0"/>
              <a:t>Coding</a:t>
            </a:r>
            <a:r>
              <a:rPr lang="nl-NL" baseline="0" dirty="0" smtClean="0"/>
              <a:t> </a:t>
            </a:r>
            <a:r>
              <a:rPr lang="nl-NL" baseline="0" dirty="0" err="1" smtClean="0"/>
              <a:t>and</a:t>
            </a:r>
            <a:r>
              <a:rPr lang="nl-NL" baseline="0" dirty="0" smtClean="0"/>
              <a:t> Human Name</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28</a:t>
            </a:fld>
            <a:endParaRPr lang="nl-NL"/>
          </a:p>
        </p:txBody>
      </p:sp>
    </p:spTree>
    <p:extLst>
      <p:ext uri="{BB962C8B-B14F-4D97-AF65-F5344CB8AC3E}">
        <p14:creationId xmlns:p14="http://schemas.microsoft.com/office/powerpoint/2010/main" val="1357010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Add</a:t>
            </a:r>
            <a:r>
              <a:rPr lang="nl-NL" dirty="0" smtClean="0"/>
              <a:t> Slide</a:t>
            </a:r>
            <a:r>
              <a:rPr lang="nl-NL" baseline="0" dirty="0" smtClean="0"/>
              <a:t> </a:t>
            </a:r>
            <a:r>
              <a:rPr lang="nl-NL" baseline="0" dirty="0" err="1" smtClean="0"/>
              <a:t>with</a:t>
            </a:r>
            <a:r>
              <a:rPr lang="nl-NL" baseline="0" dirty="0" smtClean="0"/>
              <a:t> </a:t>
            </a:r>
            <a:r>
              <a:rPr lang="nl-NL" baseline="0" dirty="0" err="1" smtClean="0"/>
              <a:t>Dicom</a:t>
            </a:r>
            <a:r>
              <a:rPr lang="nl-NL" baseline="0" dirty="0" smtClean="0"/>
              <a:t> </a:t>
            </a:r>
            <a:r>
              <a:rPr lang="nl-NL" baseline="0" dirty="0" err="1" smtClean="0"/>
              <a:t>Coding</a:t>
            </a:r>
            <a:r>
              <a:rPr lang="nl-NL" baseline="0" dirty="0" smtClean="0"/>
              <a:t> </a:t>
            </a:r>
            <a:r>
              <a:rPr lang="nl-NL" baseline="0" dirty="0" err="1" smtClean="0"/>
              <a:t>and</a:t>
            </a:r>
            <a:r>
              <a:rPr lang="nl-NL" baseline="0" dirty="0" smtClean="0"/>
              <a:t> Human Name</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solidFill>
                  <a:prstClr val="black"/>
                </a:solidFill>
              </a:rPr>
              <a:pPr/>
              <a:t>29</a:t>
            </a:fld>
            <a:endParaRPr lang="nl-NL">
              <a:solidFill>
                <a:prstClr val="black"/>
              </a:solidFill>
            </a:endParaRPr>
          </a:p>
        </p:txBody>
      </p:sp>
    </p:spTree>
    <p:extLst>
      <p:ext uri="{BB962C8B-B14F-4D97-AF65-F5344CB8AC3E}">
        <p14:creationId xmlns:p14="http://schemas.microsoft.com/office/powerpoint/2010/main" val="1357010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30</a:t>
            </a:fld>
            <a:endParaRPr lang="nl-NL"/>
          </a:p>
        </p:txBody>
      </p:sp>
    </p:spTree>
    <p:extLst>
      <p:ext uri="{BB962C8B-B14F-4D97-AF65-F5344CB8AC3E}">
        <p14:creationId xmlns:p14="http://schemas.microsoft.com/office/powerpoint/2010/main" val="261001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See </a:t>
            </a:r>
            <a:r>
              <a:rPr lang="nl-NL" dirty="0" err="1" smtClean="0"/>
              <a:t>it</a:t>
            </a:r>
            <a:r>
              <a:rPr lang="nl-NL" dirty="0" smtClean="0"/>
              <a:t> </a:t>
            </a:r>
            <a:r>
              <a:rPr lang="nl-NL" dirty="0" err="1" smtClean="0"/>
              <a:t>like</a:t>
            </a:r>
            <a:r>
              <a:rPr lang="nl-NL" baseline="0" dirty="0" smtClean="0"/>
              <a:t> a </a:t>
            </a:r>
            <a:r>
              <a:rPr lang="nl-NL" baseline="0" dirty="0" err="1" smtClean="0"/>
              <a:t>photo</a:t>
            </a:r>
            <a:r>
              <a:rPr lang="nl-NL" baseline="0" dirty="0" smtClean="0"/>
              <a:t> album </a:t>
            </a:r>
            <a:r>
              <a:rPr lang="nl-NL" baseline="0" dirty="0" err="1" smtClean="0"/>
              <a:t>with</a:t>
            </a:r>
            <a:r>
              <a:rPr lang="nl-NL" baseline="0" dirty="0" smtClean="0"/>
              <a:t> pictures….</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5</a:t>
            </a:fld>
            <a:endParaRPr lang="nl-NL"/>
          </a:p>
        </p:txBody>
      </p:sp>
    </p:spTree>
    <p:extLst>
      <p:ext uri="{BB962C8B-B14F-4D97-AF65-F5344CB8AC3E}">
        <p14:creationId xmlns:p14="http://schemas.microsoft.com/office/powerpoint/2010/main" val="2182334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Visueel</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32</a:t>
            </a:fld>
            <a:endParaRPr lang="nl-NL"/>
          </a:p>
        </p:txBody>
      </p:sp>
    </p:spTree>
    <p:extLst>
      <p:ext uri="{BB962C8B-B14F-4D97-AF65-F5344CB8AC3E}">
        <p14:creationId xmlns:p14="http://schemas.microsoft.com/office/powerpoint/2010/main" val="2795516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Slide toevoegen over</a:t>
            </a:r>
            <a:r>
              <a:rPr lang="nl-NL" baseline="0" dirty="0" smtClean="0"/>
              <a:t> </a:t>
            </a:r>
            <a:r>
              <a:rPr lang="nl-NL" baseline="0" dirty="0" err="1" smtClean="0"/>
              <a:t>ImagingStudy</a:t>
            </a:r>
            <a:r>
              <a:rPr lang="nl-NL" baseline="0" dirty="0" smtClean="0"/>
              <a:t> search als jij DICOM hebt…</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34</a:t>
            </a:fld>
            <a:endParaRPr lang="nl-NL"/>
          </a:p>
        </p:txBody>
      </p:sp>
    </p:spTree>
    <p:extLst>
      <p:ext uri="{BB962C8B-B14F-4D97-AF65-F5344CB8AC3E}">
        <p14:creationId xmlns:p14="http://schemas.microsoft.com/office/powerpoint/2010/main" val="1969465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Dicom</a:t>
            </a:r>
            <a:r>
              <a:rPr lang="nl-NL" dirty="0" smtClean="0"/>
              <a:t> </a:t>
            </a:r>
            <a:r>
              <a:rPr lang="nl-NL" dirty="0" err="1" smtClean="0"/>
              <a:t>allows</a:t>
            </a:r>
            <a:r>
              <a:rPr lang="nl-NL" dirty="0" smtClean="0"/>
              <a:t> search on </a:t>
            </a:r>
            <a:r>
              <a:rPr lang="nl-NL" dirty="0" err="1" smtClean="0"/>
              <a:t>all</a:t>
            </a:r>
            <a:r>
              <a:rPr lang="nl-NL" dirty="0" smtClean="0"/>
              <a:t> parameter,</a:t>
            </a:r>
            <a:r>
              <a:rPr lang="nl-NL" baseline="0" dirty="0" smtClean="0"/>
              <a:t> </a:t>
            </a:r>
            <a:r>
              <a:rPr lang="nl-NL" baseline="0" dirty="0" err="1" smtClean="0"/>
              <a:t>fhir</a:t>
            </a:r>
            <a:r>
              <a:rPr lang="nl-NL" baseline="0" dirty="0" smtClean="0"/>
              <a:t> op slechts een aantal</a:t>
            </a:r>
          </a:p>
          <a:p>
            <a:r>
              <a:rPr lang="nl-NL" baseline="0" dirty="0" err="1" smtClean="0"/>
              <a:t>Minimal</a:t>
            </a:r>
            <a:r>
              <a:rPr lang="nl-NL" baseline="0" dirty="0" smtClean="0"/>
              <a:t> search parameter on DICOM Native model in FHIR? No….</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36</a:t>
            </a:fld>
            <a:endParaRPr lang="nl-NL"/>
          </a:p>
        </p:txBody>
      </p:sp>
    </p:spTree>
    <p:extLst>
      <p:ext uri="{BB962C8B-B14F-4D97-AF65-F5344CB8AC3E}">
        <p14:creationId xmlns:p14="http://schemas.microsoft.com/office/powerpoint/2010/main" val="107264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8</a:t>
            </a:fld>
            <a:endParaRPr lang="nl-NL"/>
          </a:p>
        </p:txBody>
      </p:sp>
    </p:spTree>
    <p:extLst>
      <p:ext uri="{BB962C8B-B14F-4D97-AF65-F5344CB8AC3E}">
        <p14:creationId xmlns:p14="http://schemas.microsoft.com/office/powerpoint/2010/main" val="105263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Presentatie</a:t>
            </a:r>
            <a:r>
              <a:rPr lang="nl-NL" baseline="0" dirty="0" smtClean="0"/>
              <a:t> Rene</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11</a:t>
            </a:fld>
            <a:endParaRPr lang="nl-NL"/>
          </a:p>
        </p:txBody>
      </p:sp>
    </p:spTree>
    <p:extLst>
      <p:ext uri="{BB962C8B-B14F-4D97-AF65-F5344CB8AC3E}">
        <p14:creationId xmlns:p14="http://schemas.microsoft.com/office/powerpoint/2010/main" val="112600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eb </a:t>
            </a:r>
            <a:r>
              <a:rPr lang="en-US" sz="1200" b="0" i="0" u="sng"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ccess to </a:t>
            </a:r>
            <a:r>
              <a:rPr lang="en-US" sz="1200" b="0" i="0" u="sng"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ICOM </a:t>
            </a:r>
            <a:r>
              <a:rPr lang="en-US" sz="1200" b="0" i="0" u="sng"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bjects (WADO) enables you to retrieve specific studies, series and instances by reference. </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13</a:t>
            </a:fld>
            <a:endParaRPr lang="nl-NL"/>
          </a:p>
        </p:txBody>
      </p:sp>
    </p:spTree>
    <p:extLst>
      <p:ext uri="{BB962C8B-B14F-4D97-AF65-F5344CB8AC3E}">
        <p14:creationId xmlns:p14="http://schemas.microsoft.com/office/powerpoint/2010/main" val="278818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rPr>
              <a:t>Q</a:t>
            </a:r>
            <a:r>
              <a:rPr lang="en-US" sz="1200" b="0" i="0" kern="1200" dirty="0" smtClean="0">
                <a:solidFill>
                  <a:schemeClr val="tx1"/>
                </a:solidFill>
                <a:effectLst/>
                <a:latin typeface="+mn-lt"/>
                <a:ea typeface="+mn-ea"/>
                <a:cs typeface="+mn-cs"/>
              </a:rPr>
              <a:t>uery based on </a:t>
            </a:r>
            <a:r>
              <a:rPr lang="en-US" sz="1200" b="0" i="0" u="sng"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D for </a:t>
            </a:r>
            <a:r>
              <a:rPr lang="en-US" sz="1200" b="0" i="0" u="sng"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ICOM </a:t>
            </a:r>
            <a:r>
              <a:rPr lang="en-US" sz="1200" b="0" i="0" u="sng"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bjects (QIDO) enables you to search for studies, series and instances by patient ID, and receive their unique identifiers to retrieve the binary representations with WADO.</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14</a:t>
            </a:fld>
            <a:endParaRPr lang="nl-NL"/>
          </a:p>
        </p:txBody>
      </p:sp>
    </p:spTree>
    <p:extLst>
      <p:ext uri="{BB962C8B-B14F-4D97-AF65-F5344CB8AC3E}">
        <p14:creationId xmlns:p14="http://schemas.microsoft.com/office/powerpoint/2010/main" val="400418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Sectie van het beeld bij </a:t>
            </a:r>
            <a:r>
              <a:rPr lang="nl-NL" dirty="0" err="1" smtClean="0"/>
              <a:t>wado</a:t>
            </a:r>
            <a:endParaRPr lang="nl-NL" dirty="0" smtClean="0"/>
          </a:p>
          <a:p>
            <a:r>
              <a:rPr lang="nl-NL" dirty="0" smtClean="0"/>
              <a:t>Duidelijk maken</a:t>
            </a:r>
            <a:r>
              <a:rPr lang="nl-NL" baseline="0" dirty="0" smtClean="0"/>
              <a:t> dat het een response is</a:t>
            </a:r>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16</a:t>
            </a:fld>
            <a:endParaRPr lang="nl-NL"/>
          </a:p>
        </p:txBody>
      </p:sp>
    </p:spTree>
    <p:extLst>
      <p:ext uri="{BB962C8B-B14F-4D97-AF65-F5344CB8AC3E}">
        <p14:creationId xmlns:p14="http://schemas.microsoft.com/office/powerpoint/2010/main" val="423792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IODs</a:t>
            </a:r>
            <a:r>
              <a:rPr lang="nl-NL" sz="1200" kern="1200" dirty="0" smtClean="0">
                <a:solidFill>
                  <a:schemeClr val="tx1"/>
                </a:solidFill>
                <a:effectLst/>
                <a:latin typeface="+mn-lt"/>
                <a:ea typeface="+mn-ea"/>
                <a:cs typeface="+mn-cs"/>
              </a:rPr>
              <a:t> worden </a:t>
            </a:r>
            <a:r>
              <a:rPr lang="nl-NL" sz="1200" kern="1200" dirty="0" err="1" smtClean="0">
                <a:solidFill>
                  <a:schemeClr val="tx1"/>
                </a:solidFill>
                <a:effectLst/>
                <a:latin typeface="+mn-lt"/>
                <a:ea typeface="+mn-ea"/>
                <a:cs typeface="+mn-cs"/>
              </a:rPr>
              <a:t>gedfineerd</a:t>
            </a:r>
            <a:r>
              <a:rPr lang="nl-NL" sz="1200" kern="1200" dirty="0" smtClean="0">
                <a:solidFill>
                  <a:schemeClr val="tx1"/>
                </a:solidFill>
                <a:effectLst/>
                <a:latin typeface="+mn-lt"/>
                <a:ea typeface="+mn-ea"/>
                <a:cs typeface="+mn-cs"/>
              </a:rPr>
              <a:t> in termen van Information </a:t>
            </a:r>
            <a:r>
              <a:rPr lang="nl-NL" sz="1200" kern="1200" dirty="0" err="1" smtClean="0">
                <a:solidFill>
                  <a:schemeClr val="tx1"/>
                </a:solidFill>
                <a:effectLst/>
                <a:latin typeface="+mn-lt"/>
                <a:ea typeface="+mn-ea"/>
                <a:cs typeface="+mn-cs"/>
              </a:rPr>
              <a:t>Entites</a:t>
            </a:r>
            <a:r>
              <a:rPr lang="nl-NL" sz="1200" kern="1200" dirty="0" smtClean="0">
                <a:solidFill>
                  <a:schemeClr val="tx1"/>
                </a:solidFill>
                <a:effectLst/>
                <a:latin typeface="+mn-lt"/>
                <a:ea typeface="+mn-ea"/>
                <a:cs typeface="+mn-cs"/>
              </a:rPr>
              <a:t> (IE), die op hun beurt weer bestaan uit 1 of meer modules (die elk weer bestaan uit 1 of meet attributen). </a:t>
            </a:r>
            <a:r>
              <a:rPr lang="nl-NL" sz="1200" kern="1200" dirty="0" err="1" smtClean="0">
                <a:solidFill>
                  <a:schemeClr val="tx1"/>
                </a:solidFill>
                <a:effectLst/>
                <a:latin typeface="+mn-lt"/>
                <a:ea typeface="+mn-ea"/>
                <a:cs typeface="+mn-cs"/>
              </a:rPr>
              <a:t>IEs</a:t>
            </a:r>
            <a:r>
              <a:rPr lang="nl-NL" sz="1200" kern="1200" dirty="0" smtClean="0">
                <a:solidFill>
                  <a:schemeClr val="tx1"/>
                </a:solidFill>
                <a:effectLst/>
                <a:latin typeface="+mn-lt"/>
                <a:ea typeface="+mn-ea"/>
                <a:cs typeface="+mn-cs"/>
              </a:rPr>
              <a:t> zitten het dichtst bij de </a:t>
            </a:r>
            <a:r>
              <a:rPr lang="nl-NL" sz="1200" kern="1200" dirty="0" err="1" smtClean="0">
                <a:solidFill>
                  <a:schemeClr val="tx1"/>
                </a:solidFill>
                <a:effectLst/>
                <a:latin typeface="+mn-lt"/>
                <a:ea typeface="+mn-ea"/>
                <a:cs typeface="+mn-cs"/>
              </a:rPr>
              <a:t>granulariteit</a:t>
            </a:r>
            <a:r>
              <a:rPr lang="nl-NL" sz="1200" kern="1200" dirty="0" smtClean="0">
                <a:solidFill>
                  <a:schemeClr val="tx1"/>
                </a:solidFill>
                <a:effectLst/>
                <a:latin typeface="+mn-lt"/>
                <a:ea typeface="+mn-ea"/>
                <a:cs typeface="+mn-cs"/>
              </a:rPr>
              <a:t> van Resources.</a:t>
            </a:r>
          </a:p>
          <a:p>
            <a:endParaRPr lang="nl-NL" dirty="0" smtClean="0"/>
          </a:p>
          <a:p>
            <a:r>
              <a:rPr lang="nl-NL" sz="1200" kern="1200" dirty="0" smtClean="0">
                <a:solidFill>
                  <a:schemeClr val="tx1"/>
                </a:solidFill>
                <a:effectLst/>
                <a:latin typeface="+mn-lt"/>
                <a:ea typeface="+mn-ea"/>
                <a:cs typeface="+mn-cs"/>
              </a:rPr>
              <a:t>DICOM Part 3, appendix C sectie 7.2 beschrijft bijvoorbeeld de </a:t>
            </a:r>
            <a:r>
              <a:rPr lang="nl-NL" sz="1200" kern="1200" dirty="0" err="1" smtClean="0">
                <a:solidFill>
                  <a:schemeClr val="tx1"/>
                </a:solidFill>
                <a:effectLst/>
                <a:latin typeface="+mn-lt"/>
                <a:ea typeface="+mn-ea"/>
                <a:cs typeface="+mn-cs"/>
              </a:rPr>
              <a:t>Study</a:t>
            </a:r>
            <a:r>
              <a:rPr lang="nl-NL" sz="1200" kern="1200" dirty="0" smtClean="0">
                <a:solidFill>
                  <a:schemeClr val="tx1"/>
                </a:solidFill>
                <a:effectLst/>
                <a:latin typeface="+mn-lt"/>
                <a:ea typeface="+mn-ea"/>
                <a:cs typeface="+mn-cs"/>
              </a:rPr>
              <a:t> IE,</a:t>
            </a:r>
          </a:p>
          <a:p>
            <a:r>
              <a:rPr lang="nl-NL" sz="1200" kern="1200" dirty="0" smtClean="0">
                <a:solidFill>
                  <a:schemeClr val="tx1"/>
                </a:solidFill>
                <a:effectLst/>
                <a:latin typeface="+mn-lt"/>
                <a:ea typeface="+mn-ea"/>
                <a:cs typeface="+mn-cs"/>
              </a:rPr>
              <a:t>C.7.3 de Series IE, C.7.6 Common Image IE (als generieke </a:t>
            </a:r>
            <a:r>
              <a:rPr lang="nl-NL" sz="1200" kern="1200" dirty="0" err="1" smtClean="0">
                <a:solidFill>
                  <a:schemeClr val="tx1"/>
                </a:solidFill>
                <a:effectLst/>
                <a:latin typeface="+mn-lt"/>
                <a:ea typeface="+mn-ea"/>
                <a:cs typeface="+mn-cs"/>
              </a:rPr>
              <a:t>instance</a:t>
            </a:r>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Wellicht dat andere </a:t>
            </a:r>
            <a:r>
              <a:rPr lang="nl-NL" sz="1200" kern="1200" dirty="0" err="1" smtClean="0">
                <a:solidFill>
                  <a:schemeClr val="tx1"/>
                </a:solidFill>
                <a:effectLst/>
                <a:latin typeface="+mn-lt"/>
                <a:ea typeface="+mn-ea"/>
                <a:cs typeface="+mn-cs"/>
              </a:rPr>
              <a:t>IEs</a:t>
            </a:r>
            <a:r>
              <a:rPr lang="nl-NL" sz="1200" kern="1200" dirty="0" smtClean="0">
                <a:solidFill>
                  <a:schemeClr val="tx1"/>
                </a:solidFill>
                <a:effectLst/>
                <a:latin typeface="+mn-lt"/>
                <a:ea typeface="+mn-ea"/>
                <a:cs typeface="+mn-cs"/>
              </a:rPr>
              <a:t> in appendix C voor je van belang zijn, zoals </a:t>
            </a:r>
            <a:r>
              <a:rPr lang="nl-NL" sz="1200" kern="1200" dirty="0" err="1" smtClean="0">
                <a:solidFill>
                  <a:schemeClr val="tx1"/>
                </a:solidFill>
                <a:effectLst/>
                <a:latin typeface="+mn-lt"/>
                <a:ea typeface="+mn-ea"/>
                <a:cs typeface="+mn-cs"/>
              </a:rPr>
              <a:t>Modality</a:t>
            </a:r>
            <a:r>
              <a:rPr lang="nl-NL" sz="1200" kern="1200" dirty="0" smtClean="0">
                <a:solidFill>
                  <a:schemeClr val="tx1"/>
                </a:solidFill>
                <a:effectLst/>
                <a:latin typeface="+mn-lt"/>
                <a:ea typeface="+mn-ea"/>
                <a:cs typeface="+mn-cs"/>
              </a:rPr>
              <a:t>.</a:t>
            </a:r>
          </a:p>
          <a:p>
            <a:r>
              <a:rPr lang="nl-NL" sz="1200" kern="1200" dirty="0" smtClean="0">
                <a:solidFill>
                  <a:schemeClr val="tx1"/>
                </a:solidFill>
                <a:effectLst/>
                <a:latin typeface="+mn-lt"/>
                <a:ea typeface="+mn-ea"/>
                <a:cs typeface="+mn-cs"/>
              </a:rPr>
              <a:t> </a:t>
            </a:r>
          </a:p>
          <a:p>
            <a:r>
              <a:rPr lang="nl-NL" sz="1200" kern="1200" dirty="0" err="1" smtClean="0">
                <a:solidFill>
                  <a:schemeClr val="tx1"/>
                </a:solidFill>
                <a:effectLst/>
                <a:latin typeface="+mn-lt"/>
                <a:ea typeface="+mn-ea"/>
                <a:cs typeface="+mn-cs"/>
              </a:rPr>
              <a:t>Definite</a:t>
            </a:r>
            <a:r>
              <a:rPr lang="nl-NL" sz="1200" kern="1200" dirty="0" smtClean="0">
                <a:solidFill>
                  <a:schemeClr val="tx1"/>
                </a:solidFill>
                <a:effectLst/>
                <a:latin typeface="+mn-lt"/>
                <a:ea typeface="+mn-ea"/>
                <a:cs typeface="+mn-cs"/>
              </a:rPr>
              <a:t> tabellen van </a:t>
            </a:r>
            <a:r>
              <a:rPr lang="nl-NL" sz="1200" kern="1200" dirty="0" err="1" smtClean="0">
                <a:solidFill>
                  <a:schemeClr val="tx1"/>
                </a:solidFill>
                <a:effectLst/>
                <a:latin typeface="+mn-lt"/>
                <a:ea typeface="+mn-ea"/>
                <a:cs typeface="+mn-cs"/>
              </a:rPr>
              <a:t>IEs</a:t>
            </a:r>
            <a:r>
              <a:rPr lang="nl-NL" sz="1200" kern="1200" dirty="0" smtClean="0">
                <a:solidFill>
                  <a:schemeClr val="tx1"/>
                </a:solidFill>
                <a:effectLst/>
                <a:latin typeface="+mn-lt"/>
                <a:ea typeface="+mn-ea"/>
                <a:cs typeface="+mn-cs"/>
              </a:rPr>
              <a:t> bevatten een kolom 'Type', die de waarde 1 (</a:t>
            </a:r>
            <a:r>
              <a:rPr lang="nl-NL" sz="1200" kern="1200" dirty="0" err="1" smtClean="0">
                <a:solidFill>
                  <a:schemeClr val="tx1"/>
                </a:solidFill>
                <a:effectLst/>
                <a:latin typeface="+mn-lt"/>
                <a:ea typeface="+mn-ea"/>
                <a:cs typeface="+mn-cs"/>
              </a:rPr>
              <a:t>mandatory</a:t>
            </a:r>
            <a:r>
              <a:rPr lang="nl-NL" sz="1200" kern="1200" dirty="0" smtClean="0">
                <a:solidFill>
                  <a:schemeClr val="tx1"/>
                </a:solidFill>
                <a:effectLst/>
                <a:latin typeface="+mn-lt"/>
                <a:ea typeface="+mn-ea"/>
                <a:cs typeface="+mn-cs"/>
              </a:rPr>
              <a:t>), 2 (verplicht indien bekend bij zender, ook bekend als 'RE' </a:t>
            </a:r>
          </a:p>
          <a:p>
            <a:r>
              <a:rPr lang="nl-NL" sz="1200" kern="1200" dirty="0" smtClean="0">
                <a:solidFill>
                  <a:schemeClr val="tx1"/>
                </a:solidFill>
                <a:effectLst/>
                <a:latin typeface="+mn-lt"/>
                <a:ea typeface="+mn-ea"/>
                <a:cs typeface="+mn-cs"/>
              </a:rPr>
              <a:t>in IHE en HL7 v2) en 3 (optioneel).</a:t>
            </a: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17</a:t>
            </a:fld>
            <a:endParaRPr lang="nl-NL"/>
          </a:p>
        </p:txBody>
      </p:sp>
    </p:spTree>
    <p:extLst>
      <p:ext uri="{BB962C8B-B14F-4D97-AF65-F5344CB8AC3E}">
        <p14:creationId xmlns:p14="http://schemas.microsoft.com/office/powerpoint/2010/main" val="342750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resource summarizes a series of images or other instances generated as part of an imaging study, and provides references to where the images are available using </a:t>
            </a:r>
            <a:r>
              <a:rPr lang="en-US" sz="1200" b="0" i="0" u="none" strike="noStrike" kern="1200" dirty="0" smtClean="0">
                <a:solidFill>
                  <a:schemeClr val="tx1"/>
                </a:solidFill>
                <a:effectLst/>
                <a:latin typeface="+mn-lt"/>
                <a:ea typeface="+mn-ea"/>
                <a:cs typeface="+mn-cs"/>
                <a:hlinkClick r:id="rId3"/>
              </a:rPr>
              <a:t>WADO-RS</a:t>
            </a:r>
            <a:r>
              <a:rPr lang="en-US" sz="1200" b="0" i="0" kern="1200" dirty="0" smtClean="0">
                <a:solidFill>
                  <a:schemeClr val="tx1"/>
                </a:solidFill>
                <a:effectLst/>
                <a:latin typeface="+mn-lt"/>
                <a:ea typeface="+mn-ea"/>
                <a:cs typeface="+mn-cs"/>
              </a:rPr>
              <a:t>. This resource is used to make information concerning images etc. that are available in other clinical contexts such as </a:t>
            </a:r>
            <a:r>
              <a:rPr lang="en-US" sz="1200" b="0" i="0" u="none" strike="noStrike" kern="1200" dirty="0" smtClean="0">
                <a:solidFill>
                  <a:schemeClr val="tx1"/>
                </a:solidFill>
                <a:effectLst/>
                <a:latin typeface="+mn-lt"/>
                <a:ea typeface="+mn-ea"/>
                <a:cs typeface="+mn-cs"/>
                <a:hlinkClick r:id="rId4"/>
              </a:rPr>
              <a:t>diagnostic reports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Care Plans</a:t>
            </a:r>
            <a:r>
              <a:rPr lang="en-US" sz="1200" b="0" i="0" kern="1200" dirty="0" smtClean="0">
                <a:solidFill>
                  <a:schemeClr val="tx1"/>
                </a:solidFill>
                <a:effectLst/>
                <a:latin typeface="+mn-lt"/>
                <a:ea typeface="+mn-ea"/>
                <a:cs typeface="+mn-cs"/>
              </a:rPr>
              <a:t>, etc. Also, see the use case description below.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resources has been specifically designed with use in DICOM contexts in mind. The content is closely based on the definitions of the equivalent DICOM constructs, and informed by usage patterns already established through DICOM implementation practices, including XDS-I. It is not, however, necessary to use DICOM infrastructure in order to use this resource.</a:t>
            </a:r>
          </a:p>
          <a:p>
            <a:endParaRPr lang="nl-NL" dirty="0" smtClean="0"/>
          </a:p>
          <a:p>
            <a:r>
              <a:rPr lang="en-US" sz="1200" b="0" i="0" kern="1200" dirty="0" smtClean="0">
                <a:solidFill>
                  <a:schemeClr val="tx1"/>
                </a:solidFill>
                <a:effectLst/>
                <a:latin typeface="+mn-lt"/>
                <a:ea typeface="+mn-ea"/>
                <a:cs typeface="+mn-cs"/>
              </a:rPr>
              <a:t>First: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list of all the </a:t>
            </a:r>
            <a:r>
              <a:rPr lang="en-US" sz="1200" b="0" i="0" kern="1200" dirty="0" err="1" smtClean="0">
                <a:solidFill>
                  <a:schemeClr val="tx1"/>
                </a:solidFill>
                <a:effectLst/>
                <a:latin typeface="+mn-lt"/>
                <a:ea typeface="+mn-ea"/>
                <a:cs typeface="+mn-cs"/>
              </a:rPr>
              <a:t>Series.ImageModality</a:t>
            </a:r>
            <a:r>
              <a:rPr lang="en-US" sz="1200" b="0" i="0" kern="1200" dirty="0" smtClean="0">
                <a:solidFill>
                  <a:schemeClr val="tx1"/>
                </a:solidFill>
                <a:effectLst/>
                <a:latin typeface="+mn-lt"/>
                <a:ea typeface="+mn-ea"/>
                <a:cs typeface="+mn-cs"/>
              </a:rPr>
              <a:t> values that are actual acquisition modalities</a:t>
            </a:r>
          </a:p>
          <a:p>
            <a:r>
              <a:rPr lang="en-US" sz="1200" b="0" i="0" kern="1200" dirty="0" smtClean="0">
                <a:solidFill>
                  <a:schemeClr val="tx1"/>
                </a:solidFill>
                <a:effectLst/>
                <a:latin typeface="+mn-lt"/>
                <a:ea typeface="+mn-ea"/>
                <a:cs typeface="+mn-cs"/>
              </a:rPr>
              <a:t>Second: The modality of this series sequence.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Uri: WADO-RS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Uid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Indentifier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695D69F4-C5CC-41A4-92DC-942F689B88F4}" type="slidenum">
              <a:rPr lang="nl-NL" smtClean="0"/>
              <a:t>19</a:t>
            </a:fld>
            <a:endParaRPr lang="nl-NL"/>
          </a:p>
        </p:txBody>
      </p:sp>
    </p:spTree>
    <p:extLst>
      <p:ext uri="{BB962C8B-B14F-4D97-AF65-F5344CB8AC3E}">
        <p14:creationId xmlns:p14="http://schemas.microsoft.com/office/powerpoint/2010/main" val="229488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4506649B-F1DA-4026-BA44-AB443F6F91AA}" type="datetimeFigureOut">
              <a:rPr lang="nl-NL" smtClean="0"/>
              <a:t>25-11-2014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328410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506649B-F1DA-4026-BA44-AB443F6F91AA}" type="datetimeFigureOut">
              <a:rPr lang="nl-NL" smtClean="0"/>
              <a:t>25-11-2014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417334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506649B-F1DA-4026-BA44-AB443F6F91AA}" type="datetimeFigureOut">
              <a:rPr lang="nl-NL" smtClean="0"/>
              <a:t>25-11-2014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34268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solidFill>
                  <a:srgbClr val="000000"/>
                </a:solidFill>
              </a:endParaRPr>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a:solidFill>
                  <a:srgbClr val="000000"/>
                </a:solidFill>
              </a:rPr>
              <a:t>       © 2013 HL7 ® International. Licensed under Creative Commons. HL7 &amp; Health 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203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a:solidFill>
                <a:srgbClr val="000000"/>
              </a:solidFill>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7910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28885119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34814229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7422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4021492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a:solidFill>
                <a:srgbClr val="000000"/>
              </a:solidFill>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4145537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dirty="0">
              <a:solidFill>
                <a:srgbClr val="000000"/>
              </a:solidFill>
            </a:endParaRPr>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a:solidFill>
                  <a:srgbClr val="000000"/>
                </a:solidFill>
              </a:rPr>
              <a:pPr/>
              <a:t>‹#›</a:t>
            </a:fld>
            <a:endParaRPr lang="nl-NL">
              <a:solidFill>
                <a:srgbClr val="000000"/>
              </a:solidFill>
            </a:endParaRPr>
          </a:p>
        </p:txBody>
      </p:sp>
    </p:spTree>
    <p:extLst>
      <p:ext uri="{BB962C8B-B14F-4D97-AF65-F5344CB8AC3E}">
        <p14:creationId xmlns:p14="http://schemas.microsoft.com/office/powerpoint/2010/main" val="23606096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4506649B-F1DA-4026-BA44-AB443F6F91AA}" type="datetimeFigureOut">
              <a:rPr lang="nl-NL" smtClean="0"/>
              <a:t>25-11-2014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3779872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solidFill>
                  <a:srgbClr val="000000"/>
                </a:solidFill>
              </a:endParaRPr>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solidFill>
                  <a:srgbClr val="000000"/>
                </a:solidFill>
              </a:rPr>
              <a:t>       © 2014 HL7 ® </a:t>
            </a:r>
            <a:r>
              <a:rPr lang="en-US" sz="800" b="1" dirty="0">
                <a:solidFill>
                  <a:srgbClr val="000000"/>
                </a:solidFill>
              </a:rPr>
              <a:t>International. </a:t>
            </a:r>
            <a:r>
              <a:rPr lang="en-US" sz="800" b="1" dirty="0" smtClean="0">
                <a:solidFill>
                  <a:srgbClr val="000000"/>
                </a:solidFill>
              </a:rPr>
              <a:t>Licensed under Creative Commons. </a:t>
            </a:r>
            <a:r>
              <a:rPr lang="en-US" sz="800" b="1" dirty="0">
                <a:solidFill>
                  <a:srgbClr val="000000"/>
                </a:solidFill>
              </a:rPr>
              <a:t>HL7 </a:t>
            </a:r>
            <a:r>
              <a:rPr lang="en-US" sz="800" b="1" dirty="0" smtClean="0">
                <a:solidFill>
                  <a:srgbClr val="000000"/>
                </a:solidFill>
              </a:rPr>
              <a:t>&amp; Health </a:t>
            </a:r>
            <a:r>
              <a:rPr lang="en-US" sz="800" b="1" dirty="0">
                <a:solidFill>
                  <a:srgbClr val="000000"/>
                </a:solidFill>
              </a:rPr>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0424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312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smtClean="0">
              <a:solidFill>
                <a:srgbClr val="000000"/>
              </a:solidFill>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1178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6160911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37718856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69184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3154974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smtClean="0">
              <a:solidFill>
                <a:srgbClr val="000000"/>
              </a:solidFill>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926479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solidFill>
                  <a:srgbClr val="000000"/>
                </a:solidFill>
              </a:endParaRPr>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solidFill>
                  <a:srgbClr val="000000"/>
                </a:solidFill>
              </a:rPr>
              <a:t>       © 2014 HL7 ® </a:t>
            </a:r>
            <a:r>
              <a:rPr lang="en-US" sz="800" b="1" dirty="0">
                <a:solidFill>
                  <a:srgbClr val="000000"/>
                </a:solidFill>
              </a:rPr>
              <a:t>International. </a:t>
            </a:r>
            <a:r>
              <a:rPr lang="en-US" sz="800" b="1" dirty="0" smtClean="0">
                <a:solidFill>
                  <a:srgbClr val="000000"/>
                </a:solidFill>
              </a:rPr>
              <a:t>Licensed under Creative Commons. </a:t>
            </a:r>
            <a:r>
              <a:rPr lang="en-US" sz="800" b="1" dirty="0">
                <a:solidFill>
                  <a:srgbClr val="000000"/>
                </a:solidFill>
              </a:rPr>
              <a:t>HL7 </a:t>
            </a:r>
            <a:r>
              <a:rPr lang="en-US" sz="800" b="1" dirty="0" smtClean="0">
                <a:solidFill>
                  <a:srgbClr val="000000"/>
                </a:solidFill>
              </a:rPr>
              <a:t>&amp; Health </a:t>
            </a:r>
            <a:r>
              <a:rPr lang="en-US" sz="800" b="1" dirty="0">
                <a:solidFill>
                  <a:srgbClr val="000000"/>
                </a:solidFill>
              </a:rPr>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0424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0373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smtClean="0">
              <a:solidFill>
                <a:srgbClr val="000000"/>
              </a:solidFill>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3014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1964957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6649B-F1DA-4026-BA44-AB443F6F91AA}" type="datetimeFigureOut">
              <a:rPr lang="nl-NL" smtClean="0"/>
              <a:t>25-11-2014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2474271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378253062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89811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Tree>
    <p:extLst>
      <p:ext uri="{BB962C8B-B14F-4D97-AF65-F5344CB8AC3E}">
        <p14:creationId xmlns:p14="http://schemas.microsoft.com/office/powerpoint/2010/main" val="4035107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CA" dirty="0" smtClean="0">
              <a:solidFill>
                <a:srgbClr val="000000"/>
              </a:solidFill>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solidFill>
                  <a:srgbClr val="000000">
                    <a:tint val="75000"/>
                  </a:srgbClr>
                </a:solidFill>
              </a:rPr>
              <a:pPr/>
              <a:t>‹#›</a:t>
            </a:fld>
            <a:endParaRPr lang="en-CA" dirty="0">
              <a:solidFill>
                <a:srgbClr val="000000">
                  <a:tint val="75000"/>
                </a:srgbClr>
              </a:solidFill>
            </a:endParaRPr>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50902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4506649B-F1DA-4026-BA44-AB443F6F91AA}" type="datetimeFigureOut">
              <a:rPr lang="nl-NL" smtClean="0"/>
              <a:t>25-11-2014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211480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4506649B-F1DA-4026-BA44-AB443F6F91AA}" type="datetimeFigureOut">
              <a:rPr lang="nl-NL" smtClean="0"/>
              <a:t>25-11-2014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266119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4506649B-F1DA-4026-BA44-AB443F6F91AA}" type="datetimeFigureOut">
              <a:rPr lang="nl-NL" smtClean="0"/>
              <a:t>25-11-2014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125118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6649B-F1DA-4026-BA44-AB443F6F91AA}" type="datetimeFigureOut">
              <a:rPr lang="nl-NL" smtClean="0"/>
              <a:t>25-11-2014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234532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6649B-F1DA-4026-BA44-AB443F6F91AA}" type="datetimeFigureOut">
              <a:rPr lang="nl-NL" smtClean="0"/>
              <a:t>25-11-2014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311681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6649B-F1DA-4026-BA44-AB443F6F91AA}" type="datetimeFigureOut">
              <a:rPr lang="nl-NL" smtClean="0"/>
              <a:t>25-11-2014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A866A67-617E-4583-8231-AE4AF6BF0642}" type="slidenum">
              <a:rPr lang="nl-NL" smtClean="0"/>
              <a:t>‹#›</a:t>
            </a:fld>
            <a:endParaRPr lang="nl-NL"/>
          </a:p>
        </p:txBody>
      </p:sp>
    </p:spTree>
    <p:extLst>
      <p:ext uri="{BB962C8B-B14F-4D97-AF65-F5344CB8AC3E}">
        <p14:creationId xmlns:p14="http://schemas.microsoft.com/office/powerpoint/2010/main" val="25853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649B-F1DA-4026-BA44-AB443F6F91AA}" type="datetimeFigureOut">
              <a:rPr lang="nl-NL" smtClean="0"/>
              <a:t>25-11-2014</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66A67-617E-4583-8231-AE4AF6BF0642}" type="slidenum">
              <a:rPr lang="nl-NL" smtClean="0"/>
              <a:t>‹#›</a:t>
            </a:fld>
            <a:endParaRPr lang="nl-NL"/>
          </a:p>
        </p:txBody>
      </p:sp>
    </p:spTree>
    <p:extLst>
      <p:ext uri="{BB962C8B-B14F-4D97-AF65-F5344CB8AC3E}">
        <p14:creationId xmlns:p14="http://schemas.microsoft.com/office/powerpoint/2010/main" val="260181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solidFill>
                <a:srgbClr val="0000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a:solidFill>
                  <a:srgbClr val="000000"/>
                </a:solidFill>
              </a:rPr>
              <a:t>© 2014 HL7 ® International. Licensed under Creative Commons. HL7 &amp; Health Level Seven are registered trademarks of Health Level Seven International. Reg. U.S. TM Office.</a:t>
            </a:r>
          </a:p>
        </p:txBody>
      </p:sp>
      <p:pic>
        <p:nvPicPr>
          <p:cNvPr id="9" name="Picture 8"/>
          <p:cNvPicPr>
            <a:picLocks noChangeAspect="1"/>
          </p:cNvPicPr>
          <p:nvPr userDrawn="1"/>
        </p:nvPicPr>
        <p:blipFill rotWithShape="1">
          <a:blip r:embed="rId10">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2197179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solidFill>
                <a:srgbClr val="0000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solidFill>
                  <a:srgbClr val="000000"/>
                </a:solidFill>
              </a:rPr>
              <a:t>© 2014 HL7 ® International. Licensed under Creative Commons. HL7 &amp; Health Level Seven are registered trademarks of Health Level Seven International. Reg. U.S. TM Office.</a:t>
            </a:r>
            <a:endParaRPr lang="en-US" sz="800" b="1" dirty="0">
              <a:solidFill>
                <a:srgbClr val="000000"/>
              </a:solidFill>
            </a:endParaRPr>
          </a:p>
        </p:txBody>
      </p:sp>
      <p:pic>
        <p:nvPicPr>
          <p:cNvPr id="9" name="Picture 8"/>
          <p:cNvPicPr>
            <a:picLocks noChangeAspect="1"/>
          </p:cNvPicPr>
          <p:nvPr userDrawn="1"/>
        </p:nvPicPr>
        <p:blipFill rotWithShape="1">
          <a:blip r:embed="rId9">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36825712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dirty="0">
              <a:solidFill>
                <a:srgbClr val="000000"/>
              </a:solidFill>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solidFill>
                <a:srgbClr val="0000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solidFill>
                  <a:srgbClr val="000000"/>
                </a:solidFill>
              </a:rPr>
              <a:t>© 2014 HL7 ® International. Licensed under Creative Commons. HL7 &amp; Health Level Seven are registered trademarks of Health Level Seven International. Reg. U.S. TM Office.</a:t>
            </a:r>
            <a:endParaRPr lang="en-US" sz="800" b="1" dirty="0">
              <a:solidFill>
                <a:srgbClr val="000000"/>
              </a:solidFill>
            </a:endParaRPr>
          </a:p>
        </p:txBody>
      </p:sp>
      <p:pic>
        <p:nvPicPr>
          <p:cNvPr id="9" name="Picture 8"/>
          <p:cNvPicPr>
            <a:picLocks noChangeAspect="1"/>
          </p:cNvPicPr>
          <p:nvPr userDrawn="1"/>
        </p:nvPicPr>
        <p:blipFill rotWithShape="1">
          <a:blip r:embed="rId9">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15745401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9.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DICOM &amp; FHIR</a:t>
            </a:r>
            <a:endParaRPr lang="en-AU" dirty="0"/>
          </a:p>
        </p:txBody>
      </p:sp>
      <p:sp>
        <p:nvSpPr>
          <p:cNvPr id="3" name="Subtitle 2"/>
          <p:cNvSpPr>
            <a:spLocks noGrp="1"/>
          </p:cNvSpPr>
          <p:nvPr>
            <p:ph type="subTitle" idx="1"/>
          </p:nvPr>
        </p:nvSpPr>
        <p:spPr/>
        <p:txBody>
          <a:bodyPr/>
          <a:lstStyle/>
          <a:p>
            <a:r>
              <a:rPr lang="en-AU" dirty="0" smtClean="0"/>
              <a:t>Marten Smits</a:t>
            </a:r>
          </a:p>
          <a:p>
            <a:r>
              <a:rPr lang="en-AU" dirty="0" smtClean="0"/>
              <a:t>FHIR Developer Days</a:t>
            </a:r>
          </a:p>
          <a:p>
            <a:r>
              <a:rPr lang="en-AU" dirty="0" smtClean="0"/>
              <a:t>November 25, 2014</a:t>
            </a:r>
            <a:endParaRPr lang="en-AU" dirty="0"/>
          </a:p>
        </p:txBody>
      </p:sp>
    </p:spTree>
    <p:extLst>
      <p:ext uri="{BB962C8B-B14F-4D97-AF65-F5344CB8AC3E}">
        <p14:creationId xmlns:p14="http://schemas.microsoft.com/office/powerpoint/2010/main" val="2222591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264696" cy="1152128"/>
          </a:xfrm>
        </p:spPr>
        <p:txBody>
          <a:bodyPr/>
          <a:lstStyle/>
          <a:p>
            <a:pPr algn="ctr"/>
            <a:r>
              <a:rPr lang="nl-NL" dirty="0" smtClean="0"/>
              <a:t>Traditional DICOM transport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10</a:t>
            </a:fld>
            <a:endParaRPr lang="en-CA" dirty="0">
              <a:solidFill>
                <a:srgbClr val="000000">
                  <a:tint val="75000"/>
                </a:srgbClr>
              </a:solidFill>
            </a:endParaRPr>
          </a:p>
        </p:txBody>
      </p:sp>
      <p:sp>
        <p:nvSpPr>
          <p:cNvPr id="5" name="Rectangle 4"/>
          <p:cNvSpPr/>
          <p:nvPr/>
        </p:nvSpPr>
        <p:spPr bwMode="auto">
          <a:xfrm>
            <a:off x="827584" y="1916832"/>
            <a:ext cx="1913004" cy="2664296"/>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rgbClr val="6699FF"/>
              </a:solidFill>
              <a:effectLst/>
              <a:latin typeface="Arial" charset="0"/>
            </a:endParaRPr>
          </a:p>
        </p:txBody>
      </p:sp>
      <p:sp>
        <p:nvSpPr>
          <p:cNvPr id="7" name="Rectangle 6"/>
          <p:cNvSpPr/>
          <p:nvPr/>
        </p:nvSpPr>
        <p:spPr bwMode="auto">
          <a:xfrm>
            <a:off x="6172747" y="1916832"/>
            <a:ext cx="1913004" cy="2664296"/>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rgbClr val="6699FF"/>
              </a:solidFill>
              <a:effectLst/>
              <a:latin typeface="Arial" charset="0"/>
            </a:endParaRPr>
          </a:p>
        </p:txBody>
      </p:sp>
      <p:cxnSp>
        <p:nvCxnSpPr>
          <p:cNvPr id="9" name="Straight Arrow Connector 8"/>
          <p:cNvCxnSpPr/>
          <p:nvPr/>
        </p:nvCxnSpPr>
        <p:spPr bwMode="auto">
          <a:xfrm>
            <a:off x="2740588" y="2132856"/>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H="1">
            <a:off x="2740588" y="2420888"/>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2740583" y="2941203"/>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a:off x="2740584" y="3248980"/>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2740588" y="3861048"/>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H="1">
            <a:off x="2740588" y="4149080"/>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4204639" y="3248980"/>
            <a:ext cx="504056" cy="369332"/>
          </a:xfrm>
          <a:prstGeom prst="rect">
            <a:avLst/>
          </a:prstGeom>
          <a:noFill/>
        </p:spPr>
        <p:txBody>
          <a:bodyPr wrap="square" rtlCol="0">
            <a:spAutoFit/>
          </a:bodyPr>
          <a:lstStyle/>
          <a:p>
            <a:r>
              <a:rPr lang="nl-NL" dirty="0" smtClean="0"/>
              <a:t>….</a:t>
            </a:r>
            <a:endParaRPr lang="nl-NL" dirty="0"/>
          </a:p>
        </p:txBody>
      </p:sp>
      <p:sp>
        <p:nvSpPr>
          <p:cNvPr id="21" name="TextBox 20"/>
          <p:cNvSpPr txBox="1"/>
          <p:nvPr/>
        </p:nvSpPr>
        <p:spPr>
          <a:xfrm>
            <a:off x="3732920" y="1841284"/>
            <a:ext cx="1447481" cy="307777"/>
          </a:xfrm>
          <a:prstGeom prst="rect">
            <a:avLst/>
          </a:prstGeom>
          <a:noFill/>
        </p:spPr>
        <p:txBody>
          <a:bodyPr wrap="square" rtlCol="0">
            <a:spAutoFit/>
          </a:bodyPr>
          <a:lstStyle/>
          <a:p>
            <a:r>
              <a:rPr lang="nl-NL" sz="1400" dirty="0" smtClean="0"/>
              <a:t>Get Image #1</a:t>
            </a:r>
            <a:endParaRPr lang="nl-NL" sz="1400" dirty="0"/>
          </a:p>
        </p:txBody>
      </p:sp>
      <p:sp>
        <p:nvSpPr>
          <p:cNvPr id="22" name="TextBox 21"/>
          <p:cNvSpPr txBox="1"/>
          <p:nvPr/>
        </p:nvSpPr>
        <p:spPr>
          <a:xfrm>
            <a:off x="3621252" y="2149061"/>
            <a:ext cx="1559154" cy="307777"/>
          </a:xfrm>
          <a:prstGeom prst="rect">
            <a:avLst/>
          </a:prstGeom>
          <a:noFill/>
        </p:spPr>
        <p:txBody>
          <a:bodyPr wrap="square" rtlCol="0">
            <a:spAutoFit/>
          </a:bodyPr>
          <a:lstStyle/>
          <a:p>
            <a:r>
              <a:rPr lang="nl-NL" sz="1400" dirty="0" smtClean="0"/>
              <a:t>Return Image #1</a:t>
            </a:r>
            <a:endParaRPr lang="nl-NL" sz="1400" dirty="0"/>
          </a:p>
        </p:txBody>
      </p:sp>
      <p:sp>
        <p:nvSpPr>
          <p:cNvPr id="23" name="TextBox 22"/>
          <p:cNvSpPr txBox="1"/>
          <p:nvPr/>
        </p:nvSpPr>
        <p:spPr>
          <a:xfrm>
            <a:off x="3732921" y="2638466"/>
            <a:ext cx="1447481" cy="307777"/>
          </a:xfrm>
          <a:prstGeom prst="rect">
            <a:avLst/>
          </a:prstGeom>
          <a:noFill/>
        </p:spPr>
        <p:txBody>
          <a:bodyPr wrap="square" rtlCol="0">
            <a:spAutoFit/>
          </a:bodyPr>
          <a:lstStyle/>
          <a:p>
            <a:r>
              <a:rPr lang="nl-NL" sz="1400" dirty="0" smtClean="0"/>
              <a:t>Get Image #2</a:t>
            </a:r>
            <a:endParaRPr lang="nl-NL" sz="1400" dirty="0"/>
          </a:p>
        </p:txBody>
      </p:sp>
      <p:sp>
        <p:nvSpPr>
          <p:cNvPr id="24" name="TextBox 23"/>
          <p:cNvSpPr txBox="1"/>
          <p:nvPr/>
        </p:nvSpPr>
        <p:spPr>
          <a:xfrm>
            <a:off x="3621251" y="2941203"/>
            <a:ext cx="1559154" cy="307777"/>
          </a:xfrm>
          <a:prstGeom prst="rect">
            <a:avLst/>
          </a:prstGeom>
          <a:noFill/>
        </p:spPr>
        <p:txBody>
          <a:bodyPr wrap="square" rtlCol="0">
            <a:spAutoFit/>
          </a:bodyPr>
          <a:lstStyle/>
          <a:p>
            <a:r>
              <a:rPr lang="nl-NL" sz="1400" dirty="0" smtClean="0"/>
              <a:t>Return Image #2</a:t>
            </a:r>
            <a:endParaRPr lang="nl-NL" sz="1400" dirty="0"/>
          </a:p>
        </p:txBody>
      </p:sp>
      <p:sp>
        <p:nvSpPr>
          <p:cNvPr id="25" name="TextBox 24"/>
          <p:cNvSpPr txBox="1"/>
          <p:nvPr/>
        </p:nvSpPr>
        <p:spPr>
          <a:xfrm>
            <a:off x="3593333" y="3553271"/>
            <a:ext cx="1614992" cy="307777"/>
          </a:xfrm>
          <a:prstGeom prst="rect">
            <a:avLst/>
          </a:prstGeom>
          <a:noFill/>
        </p:spPr>
        <p:txBody>
          <a:bodyPr wrap="square" rtlCol="0">
            <a:spAutoFit/>
          </a:bodyPr>
          <a:lstStyle/>
          <a:p>
            <a:r>
              <a:rPr lang="nl-NL" sz="1400" dirty="0" smtClean="0"/>
              <a:t>Get Image #1000</a:t>
            </a:r>
            <a:endParaRPr lang="nl-NL" sz="1400" dirty="0"/>
          </a:p>
        </p:txBody>
      </p:sp>
      <p:sp>
        <p:nvSpPr>
          <p:cNvPr id="26" name="TextBox 25"/>
          <p:cNvSpPr txBox="1"/>
          <p:nvPr/>
        </p:nvSpPr>
        <p:spPr>
          <a:xfrm>
            <a:off x="3443443" y="3861048"/>
            <a:ext cx="1914772" cy="307777"/>
          </a:xfrm>
          <a:prstGeom prst="rect">
            <a:avLst/>
          </a:prstGeom>
          <a:noFill/>
        </p:spPr>
        <p:txBody>
          <a:bodyPr wrap="square" rtlCol="0">
            <a:spAutoFit/>
          </a:bodyPr>
          <a:lstStyle/>
          <a:p>
            <a:r>
              <a:rPr lang="nl-NL" sz="1400" dirty="0" smtClean="0"/>
              <a:t>Return Image #1000</a:t>
            </a:r>
            <a:endParaRPr lang="nl-NL" sz="1400" dirty="0"/>
          </a:p>
        </p:txBody>
      </p:sp>
      <p:sp>
        <p:nvSpPr>
          <p:cNvPr id="27" name="TextBox 26"/>
          <p:cNvSpPr txBox="1"/>
          <p:nvPr/>
        </p:nvSpPr>
        <p:spPr>
          <a:xfrm>
            <a:off x="1043608" y="2801285"/>
            <a:ext cx="1252337" cy="461665"/>
          </a:xfrm>
          <a:prstGeom prst="rect">
            <a:avLst/>
          </a:prstGeom>
          <a:noFill/>
        </p:spPr>
        <p:txBody>
          <a:bodyPr wrap="square" rtlCol="0">
            <a:spAutoFit/>
          </a:bodyPr>
          <a:lstStyle/>
          <a:p>
            <a:r>
              <a:rPr lang="nl-NL" sz="2400" dirty="0" smtClean="0">
                <a:solidFill>
                  <a:schemeClr val="accent3"/>
                </a:solidFill>
              </a:rPr>
              <a:t>Viewer</a:t>
            </a:r>
            <a:endParaRPr lang="nl-NL" sz="2400" dirty="0">
              <a:solidFill>
                <a:schemeClr val="accent3"/>
              </a:solidFill>
            </a:endParaRPr>
          </a:p>
        </p:txBody>
      </p:sp>
      <p:sp>
        <p:nvSpPr>
          <p:cNvPr id="28" name="TextBox 27"/>
          <p:cNvSpPr txBox="1"/>
          <p:nvPr/>
        </p:nvSpPr>
        <p:spPr>
          <a:xfrm>
            <a:off x="6603816" y="2679592"/>
            <a:ext cx="1122962" cy="461665"/>
          </a:xfrm>
          <a:prstGeom prst="rect">
            <a:avLst/>
          </a:prstGeom>
          <a:noFill/>
        </p:spPr>
        <p:txBody>
          <a:bodyPr wrap="square" rtlCol="0">
            <a:spAutoFit/>
          </a:bodyPr>
          <a:lstStyle/>
          <a:p>
            <a:r>
              <a:rPr lang="nl-NL" sz="2400" dirty="0" smtClean="0">
                <a:solidFill>
                  <a:schemeClr val="accent3"/>
                </a:solidFill>
              </a:rPr>
              <a:t>PACS</a:t>
            </a:r>
            <a:endParaRPr lang="nl-NL" sz="2400" dirty="0">
              <a:solidFill>
                <a:schemeClr val="accent3"/>
              </a:solidFill>
            </a:endParaRPr>
          </a:p>
        </p:txBody>
      </p:sp>
      <p:sp>
        <p:nvSpPr>
          <p:cNvPr id="31" name="Content Placeholder 4"/>
          <p:cNvSpPr>
            <a:spLocks noGrp="1"/>
          </p:cNvSpPr>
          <p:nvPr>
            <p:ph idx="1"/>
          </p:nvPr>
        </p:nvSpPr>
        <p:spPr>
          <a:xfrm>
            <a:off x="680750" y="4941168"/>
            <a:ext cx="7071320" cy="504056"/>
          </a:xfrm>
        </p:spPr>
        <p:txBody>
          <a:bodyPr/>
          <a:lstStyle/>
          <a:p>
            <a:r>
              <a:rPr lang="en-US" sz="2400" dirty="0" smtClean="0"/>
              <a:t>One call and response per image</a:t>
            </a:r>
          </a:p>
          <a:p>
            <a:r>
              <a:rPr lang="en-US" sz="2400" dirty="0" smtClean="0"/>
              <a:t>The same metadata with each image</a:t>
            </a:r>
            <a:endParaRPr lang="en-US" sz="2400" dirty="0"/>
          </a:p>
          <a:p>
            <a:pPr marL="0" indent="0">
              <a:buNone/>
            </a:pPr>
            <a:endParaRPr lang="nl-NL" dirty="0"/>
          </a:p>
        </p:txBody>
      </p:sp>
    </p:spTree>
    <p:extLst>
      <p:ext uri="{BB962C8B-B14F-4D97-AF65-F5344CB8AC3E}">
        <p14:creationId xmlns:p14="http://schemas.microsoft.com/office/powerpoint/2010/main" val="3681368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RESTful</a:t>
            </a:r>
            <a:r>
              <a:rPr lang="nl-NL" dirty="0" smtClean="0"/>
              <a:t> DICOM</a:t>
            </a:r>
            <a:endParaRPr lang="nl-NL" dirty="0"/>
          </a:p>
        </p:txBody>
      </p:sp>
      <p:sp>
        <p:nvSpPr>
          <p:cNvPr id="3" name="Content Placeholder 2"/>
          <p:cNvSpPr>
            <a:spLocks noGrp="1"/>
          </p:cNvSpPr>
          <p:nvPr>
            <p:ph idx="1"/>
          </p:nvPr>
        </p:nvSpPr>
        <p:spPr/>
        <p:txBody>
          <a:bodyPr/>
          <a:lstStyle/>
          <a:p>
            <a:pPr marL="0" indent="0">
              <a:buNone/>
            </a:pPr>
            <a:endParaRPr lang="nl-NL" dirty="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11</a:t>
            </a:fld>
            <a:endParaRPr lang="en-CA" dirty="0">
              <a:solidFill>
                <a:srgbClr val="000000">
                  <a:tint val="75000"/>
                </a:srgbClr>
              </a:solidFill>
            </a:endParaRPr>
          </a:p>
        </p:txBody>
      </p:sp>
      <p:sp>
        <p:nvSpPr>
          <p:cNvPr id="5" name="Rectangle 4"/>
          <p:cNvSpPr/>
          <p:nvPr/>
        </p:nvSpPr>
        <p:spPr bwMode="auto">
          <a:xfrm>
            <a:off x="827584" y="1916832"/>
            <a:ext cx="1913004" cy="2664296"/>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rgbClr val="6699FF"/>
              </a:solidFill>
              <a:effectLst/>
              <a:latin typeface="Arial" charset="0"/>
            </a:endParaRPr>
          </a:p>
        </p:txBody>
      </p:sp>
      <p:sp>
        <p:nvSpPr>
          <p:cNvPr id="6" name="Rectangle 5"/>
          <p:cNvSpPr/>
          <p:nvPr/>
        </p:nvSpPr>
        <p:spPr bwMode="auto">
          <a:xfrm>
            <a:off x="6144111" y="1916832"/>
            <a:ext cx="1913004" cy="2664296"/>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rgbClr val="6699FF"/>
              </a:solidFill>
              <a:effectLst/>
              <a:latin typeface="Arial" charset="0"/>
            </a:endParaRPr>
          </a:p>
        </p:txBody>
      </p:sp>
      <p:cxnSp>
        <p:nvCxnSpPr>
          <p:cNvPr id="7" name="Straight Arrow Connector 6"/>
          <p:cNvCxnSpPr/>
          <p:nvPr/>
        </p:nvCxnSpPr>
        <p:spPr bwMode="auto">
          <a:xfrm>
            <a:off x="2711952" y="2257127"/>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H="1">
            <a:off x="2740590" y="2564904"/>
            <a:ext cx="340352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2711951" y="3802451"/>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2714543" y="4110228"/>
            <a:ext cx="34321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3675098" y="1951786"/>
            <a:ext cx="1447481" cy="307777"/>
          </a:xfrm>
          <a:prstGeom prst="rect">
            <a:avLst/>
          </a:prstGeom>
          <a:noFill/>
        </p:spPr>
        <p:txBody>
          <a:bodyPr wrap="square" rtlCol="0">
            <a:spAutoFit/>
          </a:bodyPr>
          <a:lstStyle/>
          <a:p>
            <a:r>
              <a:rPr lang="nl-NL" sz="1400" dirty="0" smtClean="0"/>
              <a:t>Get </a:t>
            </a:r>
            <a:r>
              <a:rPr lang="nl-NL" sz="1400" dirty="0" err="1" smtClean="0"/>
              <a:t>metadata</a:t>
            </a:r>
            <a:endParaRPr lang="nl-NL" sz="1400" dirty="0"/>
          </a:p>
        </p:txBody>
      </p:sp>
      <p:sp>
        <p:nvSpPr>
          <p:cNvPr id="15" name="TextBox 14"/>
          <p:cNvSpPr txBox="1"/>
          <p:nvPr/>
        </p:nvSpPr>
        <p:spPr>
          <a:xfrm>
            <a:off x="3629662" y="2257127"/>
            <a:ext cx="1559154" cy="307777"/>
          </a:xfrm>
          <a:prstGeom prst="rect">
            <a:avLst/>
          </a:prstGeom>
          <a:noFill/>
        </p:spPr>
        <p:txBody>
          <a:bodyPr wrap="square" rtlCol="0">
            <a:spAutoFit/>
          </a:bodyPr>
          <a:lstStyle/>
          <a:p>
            <a:r>
              <a:rPr lang="nl-NL" sz="1400" dirty="0" smtClean="0"/>
              <a:t>Return </a:t>
            </a:r>
            <a:r>
              <a:rPr lang="nl-NL" sz="1400" dirty="0" err="1" smtClean="0"/>
              <a:t>metadata</a:t>
            </a:r>
            <a:endParaRPr lang="nl-NL" sz="1400" dirty="0"/>
          </a:p>
        </p:txBody>
      </p:sp>
      <p:sp>
        <p:nvSpPr>
          <p:cNvPr id="16" name="TextBox 15"/>
          <p:cNvSpPr txBox="1"/>
          <p:nvPr/>
        </p:nvSpPr>
        <p:spPr>
          <a:xfrm>
            <a:off x="3651044" y="3470641"/>
            <a:ext cx="1713044" cy="307777"/>
          </a:xfrm>
          <a:prstGeom prst="rect">
            <a:avLst/>
          </a:prstGeom>
          <a:noFill/>
        </p:spPr>
        <p:txBody>
          <a:bodyPr wrap="square" rtlCol="0">
            <a:spAutoFit/>
          </a:bodyPr>
          <a:lstStyle/>
          <a:p>
            <a:r>
              <a:rPr lang="nl-NL" sz="1400" dirty="0" smtClean="0"/>
              <a:t>Get Image #1-1000</a:t>
            </a:r>
            <a:endParaRPr lang="nl-NL" sz="1400" dirty="0"/>
          </a:p>
        </p:txBody>
      </p:sp>
      <p:sp>
        <p:nvSpPr>
          <p:cNvPr id="17" name="TextBox 16"/>
          <p:cNvSpPr txBox="1"/>
          <p:nvPr/>
        </p:nvSpPr>
        <p:spPr>
          <a:xfrm>
            <a:off x="3491880" y="3802927"/>
            <a:ext cx="2416952" cy="307777"/>
          </a:xfrm>
          <a:prstGeom prst="rect">
            <a:avLst/>
          </a:prstGeom>
          <a:noFill/>
        </p:spPr>
        <p:txBody>
          <a:bodyPr wrap="square" rtlCol="0">
            <a:spAutoFit/>
          </a:bodyPr>
          <a:lstStyle/>
          <a:p>
            <a:r>
              <a:rPr lang="nl-NL" sz="1400" dirty="0" smtClean="0"/>
              <a:t>Return Image #1-1000</a:t>
            </a:r>
            <a:endParaRPr lang="nl-NL" sz="1400" dirty="0"/>
          </a:p>
        </p:txBody>
      </p:sp>
      <p:sp>
        <p:nvSpPr>
          <p:cNvPr id="20" name="TextBox 19"/>
          <p:cNvSpPr txBox="1"/>
          <p:nvPr/>
        </p:nvSpPr>
        <p:spPr>
          <a:xfrm>
            <a:off x="2843808" y="2852936"/>
            <a:ext cx="3168352" cy="338554"/>
          </a:xfrm>
          <a:prstGeom prst="rect">
            <a:avLst/>
          </a:prstGeom>
          <a:noFill/>
        </p:spPr>
        <p:txBody>
          <a:bodyPr wrap="square" rtlCol="0">
            <a:spAutoFit/>
          </a:bodyPr>
          <a:lstStyle/>
          <a:p>
            <a:r>
              <a:rPr lang="nl-NL" sz="1600" dirty="0" err="1" smtClean="0"/>
              <a:t>Choose</a:t>
            </a:r>
            <a:r>
              <a:rPr lang="nl-NL" sz="1600" dirty="0" smtClean="0"/>
              <a:t> </a:t>
            </a:r>
            <a:r>
              <a:rPr lang="nl-NL" sz="1600" dirty="0" err="1" smtClean="0"/>
              <a:t>which</a:t>
            </a:r>
            <a:r>
              <a:rPr lang="nl-NL" sz="1600" dirty="0" smtClean="0"/>
              <a:t> images </a:t>
            </a:r>
            <a:r>
              <a:rPr lang="nl-NL" sz="1600" dirty="0" err="1" smtClean="0"/>
              <a:t>you</a:t>
            </a:r>
            <a:r>
              <a:rPr lang="nl-NL" sz="1600" dirty="0"/>
              <a:t> </a:t>
            </a:r>
            <a:r>
              <a:rPr lang="nl-NL" sz="1600" dirty="0" err="1" smtClean="0"/>
              <a:t>need</a:t>
            </a:r>
            <a:endParaRPr lang="nl-NL" sz="1600" dirty="0"/>
          </a:p>
        </p:txBody>
      </p:sp>
      <p:sp>
        <p:nvSpPr>
          <p:cNvPr id="23" name="TextBox 22"/>
          <p:cNvSpPr txBox="1"/>
          <p:nvPr/>
        </p:nvSpPr>
        <p:spPr>
          <a:xfrm>
            <a:off x="971600" y="2791380"/>
            <a:ext cx="1180329" cy="461665"/>
          </a:xfrm>
          <a:prstGeom prst="rect">
            <a:avLst/>
          </a:prstGeom>
          <a:noFill/>
        </p:spPr>
        <p:txBody>
          <a:bodyPr wrap="square" rtlCol="0">
            <a:spAutoFit/>
          </a:bodyPr>
          <a:lstStyle/>
          <a:p>
            <a:r>
              <a:rPr lang="nl-NL" sz="2400" dirty="0" smtClean="0">
                <a:solidFill>
                  <a:schemeClr val="accent3"/>
                </a:solidFill>
              </a:rPr>
              <a:t>Viewer</a:t>
            </a:r>
            <a:endParaRPr lang="nl-NL" sz="2400" dirty="0">
              <a:solidFill>
                <a:schemeClr val="accent3"/>
              </a:solidFill>
            </a:endParaRPr>
          </a:p>
        </p:txBody>
      </p:sp>
      <p:sp>
        <p:nvSpPr>
          <p:cNvPr id="24" name="TextBox 23"/>
          <p:cNvSpPr txBox="1"/>
          <p:nvPr/>
        </p:nvSpPr>
        <p:spPr>
          <a:xfrm>
            <a:off x="6603816" y="2679592"/>
            <a:ext cx="1122962" cy="461665"/>
          </a:xfrm>
          <a:prstGeom prst="rect">
            <a:avLst/>
          </a:prstGeom>
          <a:noFill/>
        </p:spPr>
        <p:txBody>
          <a:bodyPr wrap="square" rtlCol="0">
            <a:spAutoFit/>
          </a:bodyPr>
          <a:lstStyle/>
          <a:p>
            <a:r>
              <a:rPr lang="nl-NL" sz="2400" dirty="0" smtClean="0">
                <a:solidFill>
                  <a:schemeClr val="accent3"/>
                </a:solidFill>
              </a:rPr>
              <a:t>PACS</a:t>
            </a:r>
            <a:endParaRPr lang="nl-NL" sz="2400" dirty="0">
              <a:solidFill>
                <a:schemeClr val="accent3"/>
              </a:solidFill>
            </a:endParaRPr>
          </a:p>
        </p:txBody>
      </p:sp>
      <p:sp>
        <p:nvSpPr>
          <p:cNvPr id="25" name="Content Placeholder 4"/>
          <p:cNvSpPr txBox="1">
            <a:spLocks/>
          </p:cNvSpPr>
          <p:nvPr/>
        </p:nvSpPr>
        <p:spPr bwMode="auto">
          <a:xfrm>
            <a:off x="680750" y="4941168"/>
            <a:ext cx="70713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US" sz="2400" kern="0" dirty="0" smtClean="0"/>
              <a:t>The same metadata is sent only once</a:t>
            </a:r>
          </a:p>
          <a:p>
            <a:r>
              <a:rPr lang="en-US" sz="2400" kern="0" dirty="0" smtClean="0"/>
              <a:t>Only one call and response for all images</a:t>
            </a:r>
          </a:p>
          <a:p>
            <a:pPr marL="0" indent="0">
              <a:buNone/>
            </a:pPr>
            <a:endParaRPr lang="nl-NL" kern="0" dirty="0"/>
          </a:p>
        </p:txBody>
      </p:sp>
      <p:sp>
        <p:nvSpPr>
          <p:cNvPr id="26" name="Rectangle 25"/>
          <p:cNvSpPr/>
          <p:nvPr/>
        </p:nvSpPr>
        <p:spPr bwMode="auto">
          <a:xfrm>
            <a:off x="827584" y="1916832"/>
            <a:ext cx="1913004" cy="2664296"/>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rgbClr val="6699FF"/>
              </a:solidFill>
              <a:effectLst/>
              <a:latin typeface="Arial" charset="0"/>
            </a:endParaRPr>
          </a:p>
        </p:txBody>
      </p:sp>
      <p:sp>
        <p:nvSpPr>
          <p:cNvPr id="27" name="TextBox 26"/>
          <p:cNvSpPr txBox="1"/>
          <p:nvPr/>
        </p:nvSpPr>
        <p:spPr>
          <a:xfrm>
            <a:off x="1043608" y="2801285"/>
            <a:ext cx="1252337" cy="461665"/>
          </a:xfrm>
          <a:prstGeom prst="rect">
            <a:avLst/>
          </a:prstGeom>
          <a:noFill/>
        </p:spPr>
        <p:txBody>
          <a:bodyPr wrap="square" rtlCol="0">
            <a:spAutoFit/>
          </a:bodyPr>
          <a:lstStyle/>
          <a:p>
            <a:r>
              <a:rPr lang="nl-NL" sz="2400" dirty="0" smtClean="0">
                <a:solidFill>
                  <a:schemeClr val="accent3"/>
                </a:solidFill>
              </a:rPr>
              <a:t>Viewer</a:t>
            </a:r>
            <a:endParaRPr lang="nl-NL" sz="2400" dirty="0">
              <a:solidFill>
                <a:schemeClr val="accent3"/>
              </a:solidFill>
            </a:endParaRPr>
          </a:p>
        </p:txBody>
      </p:sp>
    </p:spTree>
    <p:extLst>
      <p:ext uri="{BB962C8B-B14F-4D97-AF65-F5344CB8AC3E}">
        <p14:creationId xmlns:p14="http://schemas.microsoft.com/office/powerpoint/2010/main" val="3182099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Store (STOW-RS)</a:t>
            </a:r>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12</a:t>
            </a:fld>
            <a:endParaRPr lang="en-CA" dirty="0">
              <a:solidFill>
                <a:srgbClr val="000000">
                  <a:tint val="75000"/>
                </a:srgbClr>
              </a:solidFill>
            </a:endParaRPr>
          </a:p>
        </p:txBody>
      </p:sp>
      <p:pic>
        <p:nvPicPr>
          <p:cNvPr id="8194" name="Picture 2" descr="http://dicomweb.hcintegrations.ca/images/stowexample.d80ba0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3487"/>
            <a:ext cx="61436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32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Retrieve</a:t>
            </a:r>
            <a:r>
              <a:rPr lang="nl-NL" dirty="0" smtClean="0"/>
              <a:t> (WADO-RS)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13</a:t>
            </a:fld>
            <a:endParaRPr lang="en-CA" dirty="0">
              <a:solidFill>
                <a:srgbClr val="000000">
                  <a:tint val="75000"/>
                </a:srgbClr>
              </a:solidFill>
            </a:endParaRPr>
          </a:p>
        </p:txBody>
      </p:sp>
      <p:pic>
        <p:nvPicPr>
          <p:cNvPr id="9220" name="Picture 4" descr="http://dicomweb.hcintegrations.ca/images/wadoexample.bf654e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844824"/>
            <a:ext cx="608647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388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Query (QIDO-RS)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14</a:t>
            </a:fld>
            <a:endParaRPr lang="en-CA" dirty="0">
              <a:solidFill>
                <a:srgbClr val="000000">
                  <a:tint val="75000"/>
                </a:srgbClr>
              </a:solidFill>
            </a:endParaRPr>
          </a:p>
        </p:txBody>
      </p:sp>
      <p:pic>
        <p:nvPicPr>
          <p:cNvPr id="1026" name="Picture 2" descr="C:\Users\Marten\Desktop\qidoexample.5ea0dc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15" y="2060848"/>
            <a:ext cx="65627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755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Query (QIDO-RS)</a:t>
            </a:r>
          </a:p>
        </p:txBody>
      </p:sp>
      <p:sp>
        <p:nvSpPr>
          <p:cNvPr id="3" name="Content Placeholder 2"/>
          <p:cNvSpPr>
            <a:spLocks noGrp="1"/>
          </p:cNvSpPr>
          <p:nvPr>
            <p:ph idx="1"/>
          </p:nvPr>
        </p:nvSpPr>
        <p:spPr/>
        <p:txBody>
          <a:bodyPr/>
          <a:lstStyle/>
          <a:p>
            <a:r>
              <a:rPr lang="nl-NL" sz="1400" b="1" dirty="0" smtClean="0"/>
              <a:t>Look up studies</a:t>
            </a:r>
          </a:p>
          <a:p>
            <a:pPr marL="0" indent="0">
              <a:buNone/>
            </a:pPr>
            <a:r>
              <a:rPr lang="nl-NL" sz="1400" dirty="0"/>
              <a:t> </a:t>
            </a:r>
            <a:r>
              <a:rPr lang="nl-NL" sz="1400" dirty="0" smtClean="0"/>
              <a:t>      GET [base-</a:t>
            </a:r>
            <a:r>
              <a:rPr lang="nl-NL" sz="1400" dirty="0" err="1" smtClean="0"/>
              <a:t>url</a:t>
            </a:r>
            <a:r>
              <a:rPr lang="nl-NL" sz="1400" dirty="0" smtClean="0"/>
              <a:t>]/studies?...</a:t>
            </a:r>
          </a:p>
          <a:p>
            <a:pPr marL="0" indent="0">
              <a:buNone/>
            </a:pPr>
            <a:endParaRPr lang="nl-NL" sz="1400" dirty="0" smtClean="0"/>
          </a:p>
          <a:p>
            <a:r>
              <a:rPr lang="nl-NL" sz="1400" b="1" dirty="0" smtClean="0"/>
              <a:t>Look up series in a </a:t>
            </a:r>
            <a:r>
              <a:rPr lang="nl-NL" sz="1400" b="1" dirty="0" err="1" smtClean="0"/>
              <a:t>study</a:t>
            </a:r>
            <a:endParaRPr lang="nl-NL" sz="1400" b="1" dirty="0" smtClean="0"/>
          </a:p>
          <a:p>
            <a:pPr marL="0" indent="0">
              <a:buNone/>
            </a:pPr>
            <a:r>
              <a:rPr lang="nl-NL" sz="1400" dirty="0" smtClean="0"/>
              <a:t>       GET [base-</a:t>
            </a:r>
            <a:r>
              <a:rPr lang="nl-NL" sz="1400" dirty="0" err="1" smtClean="0"/>
              <a:t>url</a:t>
            </a:r>
            <a:r>
              <a:rPr lang="nl-NL" sz="1400" dirty="0" smtClean="0"/>
              <a:t>]/studies/{</a:t>
            </a:r>
            <a:r>
              <a:rPr lang="nl-NL" sz="1400" dirty="0" err="1" smtClean="0"/>
              <a:t>studyUID</a:t>
            </a:r>
            <a:r>
              <a:rPr lang="nl-NL" sz="1400" dirty="0" smtClean="0"/>
              <a:t>}/series?...</a:t>
            </a:r>
          </a:p>
          <a:p>
            <a:pPr marL="0" indent="0">
              <a:buNone/>
            </a:pPr>
            <a:endParaRPr lang="nl-NL" sz="1400" dirty="0" smtClean="0"/>
          </a:p>
          <a:p>
            <a:r>
              <a:rPr lang="nl-NL" sz="1400" b="1" dirty="0" smtClean="0"/>
              <a:t>Look up series</a:t>
            </a:r>
          </a:p>
          <a:p>
            <a:pPr marL="0" indent="0">
              <a:buNone/>
            </a:pPr>
            <a:r>
              <a:rPr lang="nl-NL" sz="1400" dirty="0" smtClean="0"/>
              <a:t>       GET [base-</a:t>
            </a:r>
            <a:r>
              <a:rPr lang="nl-NL" sz="1400" dirty="0" err="1" smtClean="0"/>
              <a:t>url</a:t>
            </a:r>
            <a:r>
              <a:rPr lang="nl-NL" sz="1400" dirty="0" smtClean="0"/>
              <a:t>]/series?...</a:t>
            </a:r>
          </a:p>
          <a:p>
            <a:pPr marL="0" indent="0">
              <a:buNone/>
            </a:pPr>
            <a:endParaRPr lang="nl-NL" sz="1400" dirty="0" smtClean="0"/>
          </a:p>
          <a:p>
            <a:r>
              <a:rPr lang="nl-NL" sz="1400" b="1" dirty="0" smtClean="0"/>
              <a:t>Look up </a:t>
            </a:r>
            <a:r>
              <a:rPr lang="nl-NL" sz="1400" b="1" dirty="0" err="1" smtClean="0"/>
              <a:t>instances</a:t>
            </a:r>
            <a:r>
              <a:rPr lang="nl-NL" sz="1400" b="1" dirty="0" smtClean="0"/>
              <a:t> </a:t>
            </a:r>
            <a:r>
              <a:rPr lang="nl-NL" sz="1400" b="1" dirty="0" err="1" smtClean="0"/>
              <a:t>for</a:t>
            </a:r>
            <a:r>
              <a:rPr lang="nl-NL" sz="1400" b="1" dirty="0" smtClean="0"/>
              <a:t> a </a:t>
            </a:r>
            <a:r>
              <a:rPr lang="nl-NL" sz="1400" b="1" dirty="0" err="1" smtClean="0"/>
              <a:t>study</a:t>
            </a:r>
            <a:r>
              <a:rPr lang="nl-NL" sz="1400" b="1" dirty="0" smtClean="0"/>
              <a:t>/series</a:t>
            </a:r>
          </a:p>
          <a:p>
            <a:pPr marL="0" indent="0">
              <a:buNone/>
            </a:pPr>
            <a:r>
              <a:rPr lang="nl-NL" sz="1400" dirty="0" smtClean="0"/>
              <a:t>       GET </a:t>
            </a:r>
            <a:r>
              <a:rPr lang="nl-NL" sz="1400" dirty="0"/>
              <a:t>[base-</a:t>
            </a:r>
            <a:r>
              <a:rPr lang="nl-NL" sz="1400" dirty="0" err="1"/>
              <a:t>url</a:t>
            </a:r>
            <a:r>
              <a:rPr lang="nl-NL" sz="1400" dirty="0"/>
              <a:t>]</a:t>
            </a:r>
            <a:r>
              <a:rPr lang="nl-NL" sz="1400" dirty="0" smtClean="0"/>
              <a:t>/</a:t>
            </a:r>
            <a:r>
              <a:rPr lang="nl-NL" sz="1400" dirty="0"/>
              <a:t>studies/{</a:t>
            </a:r>
            <a:r>
              <a:rPr lang="nl-NL" sz="1400" dirty="0" err="1"/>
              <a:t>studyUID</a:t>
            </a:r>
            <a:r>
              <a:rPr lang="nl-NL" sz="1400" dirty="0"/>
              <a:t>}/series/{</a:t>
            </a:r>
            <a:r>
              <a:rPr lang="nl-NL" sz="1400" dirty="0" err="1"/>
              <a:t>seriesUID</a:t>
            </a:r>
            <a:r>
              <a:rPr lang="nl-NL" sz="1400" dirty="0"/>
              <a:t>}/</a:t>
            </a:r>
            <a:r>
              <a:rPr lang="nl-NL" sz="1400" dirty="0" err="1"/>
              <a:t>instances</a:t>
            </a:r>
            <a:r>
              <a:rPr lang="nl-NL" sz="1400" dirty="0" smtClean="0"/>
              <a:t>?...</a:t>
            </a:r>
          </a:p>
          <a:p>
            <a:pPr marL="0" indent="0">
              <a:buNone/>
            </a:pPr>
            <a:endParaRPr lang="nl-NL" sz="1400" dirty="0" smtClean="0"/>
          </a:p>
          <a:p>
            <a:r>
              <a:rPr lang="nl-NL" sz="1400" b="1" dirty="0" smtClean="0"/>
              <a:t>Look up </a:t>
            </a:r>
            <a:r>
              <a:rPr lang="nl-NL" sz="1400" b="1" dirty="0" err="1" smtClean="0"/>
              <a:t>instances</a:t>
            </a:r>
            <a:r>
              <a:rPr lang="nl-NL" sz="1400" b="1" dirty="0" smtClean="0"/>
              <a:t> </a:t>
            </a:r>
            <a:r>
              <a:rPr lang="nl-NL" sz="1400" b="1" dirty="0" err="1" smtClean="0"/>
              <a:t>by</a:t>
            </a:r>
            <a:r>
              <a:rPr lang="nl-NL" sz="1400" b="1" dirty="0" smtClean="0"/>
              <a:t> </a:t>
            </a:r>
            <a:r>
              <a:rPr lang="nl-NL" sz="1400" b="1" dirty="0" err="1" smtClean="0"/>
              <a:t>study</a:t>
            </a:r>
            <a:endParaRPr lang="nl-NL" sz="1400" b="1" dirty="0" smtClean="0"/>
          </a:p>
          <a:p>
            <a:pPr marL="0" indent="0">
              <a:buNone/>
            </a:pPr>
            <a:r>
              <a:rPr lang="nl-NL" sz="1400" dirty="0"/>
              <a:t> </a:t>
            </a:r>
            <a:r>
              <a:rPr lang="nl-NL" sz="1400" dirty="0" smtClean="0"/>
              <a:t>      GET [base-</a:t>
            </a:r>
            <a:r>
              <a:rPr lang="nl-NL" sz="1400" dirty="0" err="1" smtClean="0"/>
              <a:t>url</a:t>
            </a:r>
            <a:r>
              <a:rPr lang="nl-NL" sz="1400" dirty="0" smtClean="0"/>
              <a:t>]/</a:t>
            </a:r>
            <a:r>
              <a:rPr lang="nl-NL" sz="1400" dirty="0"/>
              <a:t>studies/{</a:t>
            </a:r>
            <a:r>
              <a:rPr lang="nl-NL" sz="1400" dirty="0" err="1"/>
              <a:t>studyUID</a:t>
            </a:r>
            <a:r>
              <a:rPr lang="nl-NL" sz="1400" dirty="0"/>
              <a:t>}/</a:t>
            </a:r>
            <a:r>
              <a:rPr lang="nl-NL" sz="1400" dirty="0" err="1"/>
              <a:t>instances</a:t>
            </a:r>
            <a:r>
              <a:rPr lang="nl-NL" sz="1400" dirty="0" smtClean="0"/>
              <a:t>?...</a:t>
            </a:r>
          </a:p>
          <a:p>
            <a:pPr marL="0" indent="0">
              <a:buNone/>
            </a:pPr>
            <a:endParaRPr lang="nl-NL" sz="1400" dirty="0"/>
          </a:p>
          <a:p>
            <a:r>
              <a:rPr lang="nl-NL" sz="1400" b="1" dirty="0" smtClean="0"/>
              <a:t>Look up </a:t>
            </a:r>
            <a:r>
              <a:rPr lang="nl-NL" sz="1400" b="1" dirty="0" err="1" smtClean="0"/>
              <a:t>instances</a:t>
            </a:r>
            <a:endParaRPr lang="nl-NL" sz="1400" b="1" dirty="0" smtClean="0"/>
          </a:p>
          <a:p>
            <a:pPr marL="0" indent="0">
              <a:buNone/>
            </a:pPr>
            <a:r>
              <a:rPr lang="nl-NL" sz="1400" dirty="0" smtClean="0"/>
              <a:t>       GET [base-</a:t>
            </a:r>
            <a:r>
              <a:rPr lang="nl-NL" sz="1400" dirty="0" err="1" smtClean="0"/>
              <a:t>url</a:t>
            </a:r>
            <a:r>
              <a:rPr lang="nl-NL" sz="1400" dirty="0" smtClean="0"/>
              <a:t>]/</a:t>
            </a:r>
            <a:r>
              <a:rPr lang="nl-NL" sz="1400" dirty="0" err="1" smtClean="0"/>
              <a:t>instances</a:t>
            </a:r>
            <a:r>
              <a:rPr lang="nl-NL" sz="1400" dirty="0" smtClean="0"/>
              <a:t>?...</a:t>
            </a:r>
            <a:endParaRPr lang="nl-NL" sz="1400"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15</a:t>
            </a:fld>
            <a:endParaRPr lang="en-CA" dirty="0">
              <a:solidFill>
                <a:srgbClr val="000000">
                  <a:tint val="75000"/>
                </a:srgbClr>
              </a:solidFill>
            </a:endParaRPr>
          </a:p>
        </p:txBody>
      </p:sp>
    </p:spTree>
    <p:extLst>
      <p:ext uri="{BB962C8B-B14F-4D97-AF65-F5344CB8AC3E}">
        <p14:creationId xmlns:p14="http://schemas.microsoft.com/office/powerpoint/2010/main" val="1172776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912768" cy="1152128"/>
          </a:xfrm>
        </p:spPr>
        <p:txBody>
          <a:bodyPr/>
          <a:lstStyle/>
          <a:p>
            <a:r>
              <a:rPr lang="nl-NL" dirty="0" smtClean="0"/>
              <a:t>QIDO-RS </a:t>
            </a:r>
            <a:r>
              <a:rPr lang="nl-NL" dirty="0" err="1" smtClean="0"/>
              <a:t>then</a:t>
            </a:r>
            <a:r>
              <a:rPr lang="nl-NL" dirty="0" smtClean="0"/>
              <a:t> WADO-RS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16</a:t>
            </a:fld>
            <a:endParaRPr lang="en-CA" dirty="0">
              <a:solidFill>
                <a:srgbClr val="000000">
                  <a:tint val="75000"/>
                </a:srgbClr>
              </a:solidFill>
            </a:endParaRPr>
          </a:p>
        </p:txBody>
      </p:sp>
      <p:sp>
        <p:nvSpPr>
          <p:cNvPr id="5" name="Rectangle 4"/>
          <p:cNvSpPr>
            <a:spLocks noChangeArrowheads="1"/>
          </p:cNvSpPr>
          <p:nvPr/>
        </p:nvSpPr>
        <p:spPr bwMode="auto">
          <a:xfrm>
            <a:off x="489528" y="2348880"/>
            <a:ext cx="7730845" cy="710552"/>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72000" tIns="108000" rIns="0" bIns="108000" numCol="1" anchor="ctr" anchorCtr="0" compatLnSpc="1">
            <a:prstTxWarp prst="textNoShape">
              <a:avLst/>
            </a:prstTxWarp>
            <a:spAutoFit/>
          </a:bodyPr>
          <a:lstStyle>
            <a:defPPr>
              <a:defRPr lang="nl-N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600" b="0" i="0" u="none" strike="noStrike" cap="none" normalizeH="0" baseline="0" dirty="0" smtClean="0">
                <a:ln>
                  <a:noFill/>
                </a:ln>
                <a:solidFill>
                  <a:srgbClr val="333333"/>
                </a:solidFill>
                <a:effectLst/>
                <a:latin typeface="Courier New" panose="02070309020205020404" pitchFamily="49" charset="0"/>
                <a:ea typeface="Monaco"/>
                <a:cs typeface="Courier New" panose="02070309020205020404" pitchFamily="49" charset="0"/>
              </a:rPr>
              <a:t>GET https://dicomweb.myhospital.com/studies/?00100010=THOMPSON</a:t>
            </a:r>
            <a:br>
              <a:rPr kumimoji="0" lang="nl-NL" altLang="nl-NL" sz="1600" b="0" i="0" u="none" strike="noStrike" cap="none" normalizeH="0" baseline="0" dirty="0" smtClean="0">
                <a:ln>
                  <a:noFill/>
                </a:ln>
                <a:solidFill>
                  <a:srgbClr val="333333"/>
                </a:solidFill>
                <a:effectLst/>
                <a:latin typeface="Courier New" panose="02070309020205020404" pitchFamily="49" charset="0"/>
                <a:ea typeface="Monaco"/>
                <a:cs typeface="Courier New" panose="02070309020205020404" pitchFamily="49" charset="0"/>
              </a:rPr>
            </a:br>
            <a:r>
              <a:rPr kumimoji="0" lang="nl-NL" altLang="nl-NL" sz="1600" b="0" i="0" u="none" strike="noStrike" cap="none" normalizeH="0" baseline="0" dirty="0" smtClean="0">
                <a:ln>
                  <a:noFill/>
                </a:ln>
                <a:solidFill>
                  <a:srgbClr val="333333"/>
                </a:solidFill>
                <a:effectLst/>
                <a:latin typeface="Courier New" panose="02070309020205020404" pitchFamily="49" charset="0"/>
                <a:ea typeface="Monaco"/>
                <a:cs typeface="Courier New" panose="02070309020205020404" pitchFamily="49" charset="0"/>
              </a:rPr>
              <a:t>Accept: </a:t>
            </a:r>
            <a:r>
              <a:rPr kumimoji="0" lang="nl-NL" altLang="nl-NL" sz="1600" b="0" i="0" u="none" strike="noStrike" cap="none" normalizeH="0" baseline="0" dirty="0" err="1" smtClean="0">
                <a:ln>
                  <a:noFill/>
                </a:ln>
                <a:solidFill>
                  <a:srgbClr val="333333"/>
                </a:solidFill>
                <a:effectLst/>
                <a:latin typeface="Courier New" panose="02070309020205020404" pitchFamily="49" charset="0"/>
                <a:ea typeface="Monaco"/>
                <a:cs typeface="Courier New" panose="02070309020205020404" pitchFamily="49" charset="0"/>
              </a:rPr>
              <a:t>application</a:t>
            </a:r>
            <a:r>
              <a:rPr kumimoji="0" lang="nl-NL" altLang="nl-NL" sz="1600" b="0" i="0" u="none" strike="noStrike" cap="none" normalizeH="0" baseline="0" dirty="0" smtClean="0">
                <a:ln>
                  <a:noFill/>
                </a:ln>
                <a:solidFill>
                  <a:srgbClr val="333333"/>
                </a:solidFill>
                <a:effectLst/>
                <a:latin typeface="Courier New" panose="02070309020205020404" pitchFamily="49" charset="0"/>
                <a:ea typeface="Monaco"/>
                <a:cs typeface="Courier New" panose="02070309020205020404" pitchFamily="49" charset="0"/>
              </a:rPr>
              <a:t>/</a:t>
            </a:r>
            <a:r>
              <a:rPr kumimoji="0" lang="nl-NL" altLang="nl-NL" sz="1600" b="0" i="0" u="none" strike="noStrike" cap="none" normalizeH="0" baseline="0" dirty="0" err="1" smtClean="0">
                <a:ln>
                  <a:noFill/>
                </a:ln>
                <a:solidFill>
                  <a:srgbClr val="333333"/>
                </a:solidFill>
                <a:effectLst/>
                <a:latin typeface="Courier New" panose="02070309020205020404" pitchFamily="49" charset="0"/>
                <a:ea typeface="Monaco"/>
                <a:cs typeface="Courier New" panose="02070309020205020404" pitchFamily="49" charset="0"/>
              </a:rPr>
              <a:t>json</a:t>
            </a:r>
            <a:r>
              <a:rPr kumimoji="0" lang="nl-NL" altLang="nl-NL"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Rectangle 5"/>
          <p:cNvSpPr/>
          <p:nvPr/>
        </p:nvSpPr>
        <p:spPr>
          <a:xfrm>
            <a:off x="479698" y="3284984"/>
            <a:ext cx="5404172" cy="369332"/>
          </a:xfrm>
          <a:prstGeom prst="rect">
            <a:avLst/>
          </a:prstGeom>
        </p:spPr>
        <p:txBody>
          <a:bodyPr wrap="none">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b="1" dirty="0" err="1" smtClean="0"/>
              <a:t>Json</a:t>
            </a:r>
            <a:r>
              <a:rPr lang="nl-NL" b="1" dirty="0" smtClean="0"/>
              <a:t> Response :  </a:t>
            </a:r>
            <a:r>
              <a:rPr lang="nl-NL" b="1" dirty="0" err="1" smtClean="0"/>
              <a:t>Add</a:t>
            </a:r>
            <a:r>
              <a:rPr lang="nl-NL" b="1" dirty="0" smtClean="0"/>
              <a:t> </a:t>
            </a:r>
            <a:r>
              <a:rPr lang="nl-NL" b="1" dirty="0" err="1"/>
              <a:t>Retrieve</a:t>
            </a:r>
            <a:r>
              <a:rPr lang="nl-NL" b="1" dirty="0"/>
              <a:t> URL (0008,1190)</a:t>
            </a:r>
          </a:p>
        </p:txBody>
      </p:sp>
      <p:sp>
        <p:nvSpPr>
          <p:cNvPr id="7" name="Rectangle 6"/>
          <p:cNvSpPr>
            <a:spLocks noChangeArrowheads="1"/>
          </p:cNvSpPr>
          <p:nvPr/>
        </p:nvSpPr>
        <p:spPr bwMode="auto">
          <a:xfrm>
            <a:off x="479698" y="3811693"/>
            <a:ext cx="7740675" cy="864440"/>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72000" tIns="108000" rIns="0" bIns="108000" numCol="1" anchor="ctr" anchorCtr="0" compatLnSpc="1">
            <a:prstTxWarp prst="textNoShape">
              <a:avLst/>
            </a:prstTxWarp>
            <a:spAutoFit/>
          </a:bodyPr>
          <a:lstStyle>
            <a:defPPr>
              <a:defRPr lang="nl-N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spcBef>
                <a:spcPct val="0"/>
              </a:spcBef>
              <a:spcAft>
                <a:spcPct val="0"/>
              </a:spcAft>
            </a:pPr>
            <a:r>
              <a:rPr lang="nl-NL" altLang="nl-NL" sz="1400" dirty="0" smtClean="0">
                <a:solidFill>
                  <a:srgbClr val="333333"/>
                </a:solidFill>
                <a:latin typeface="Courier New" panose="02070309020205020404" pitchFamily="49" charset="0"/>
                <a:ea typeface="Monaco"/>
                <a:cs typeface="Courier New" panose="02070309020205020404" pitchFamily="49" charset="0"/>
              </a:rPr>
              <a:t>"</a:t>
            </a:r>
            <a:r>
              <a:rPr lang="nl-NL" altLang="nl-NL" sz="1400" dirty="0">
                <a:solidFill>
                  <a:srgbClr val="333333"/>
                </a:solidFill>
                <a:latin typeface="Courier New" panose="02070309020205020404" pitchFamily="49" charset="0"/>
                <a:ea typeface="Monaco"/>
                <a:cs typeface="Courier New" panose="02070309020205020404" pitchFamily="49" charset="0"/>
              </a:rPr>
              <a:t>00081190": { "vr": "UT", </a:t>
            </a:r>
            <a:endParaRPr lang="nl-NL" altLang="nl-NL" sz="1400" dirty="0" smtClean="0">
              <a:solidFill>
                <a:srgbClr val="333333"/>
              </a:solidFill>
              <a:latin typeface="Courier New" panose="02070309020205020404" pitchFamily="49" charset="0"/>
              <a:ea typeface="Monaco"/>
              <a:cs typeface="Courier New" panose="02070309020205020404" pitchFamily="49" charset="0"/>
            </a:endParaRPr>
          </a:p>
          <a:p>
            <a:pPr fontAlgn="base">
              <a:spcBef>
                <a:spcPct val="0"/>
              </a:spcBef>
              <a:spcAft>
                <a:spcPct val="0"/>
              </a:spcAft>
            </a:pPr>
            <a:r>
              <a:rPr lang="nl-NL" altLang="nl-NL" sz="1400" dirty="0" smtClean="0">
                <a:solidFill>
                  <a:srgbClr val="333333"/>
                </a:solidFill>
                <a:latin typeface="Courier New" panose="02070309020205020404" pitchFamily="49" charset="0"/>
                <a:ea typeface="Monaco"/>
                <a:cs typeface="Courier New" panose="02070309020205020404" pitchFamily="49" charset="0"/>
              </a:rPr>
              <a:t>"</a:t>
            </a:r>
            <a:r>
              <a:rPr lang="nl-NL" altLang="nl-NL" sz="1400" dirty="0">
                <a:solidFill>
                  <a:srgbClr val="333333"/>
                </a:solidFill>
                <a:latin typeface="Courier New" panose="02070309020205020404" pitchFamily="49" charset="0"/>
                <a:ea typeface="Monaco"/>
                <a:cs typeface="Courier New" panose="02070309020205020404" pitchFamily="49" charset="0"/>
              </a:rPr>
              <a:t>Value": [ "https://dicomweb.myhospital.com/studies</a:t>
            </a:r>
            <a:r>
              <a:rPr lang="nl-NL" altLang="nl-NL" sz="1400" dirty="0" smtClean="0">
                <a:solidFill>
                  <a:srgbClr val="333333"/>
                </a:solidFill>
                <a:latin typeface="Courier New" panose="02070309020205020404" pitchFamily="49" charset="0"/>
                <a:ea typeface="Monaco"/>
                <a:cs typeface="Courier New" panose="02070309020205020404" pitchFamily="49" charset="0"/>
              </a:rPr>
              <a:t>/</a:t>
            </a:r>
          </a:p>
          <a:p>
            <a:pPr fontAlgn="base">
              <a:spcBef>
                <a:spcPct val="0"/>
              </a:spcBef>
              <a:spcAft>
                <a:spcPct val="0"/>
              </a:spcAft>
            </a:pPr>
            <a:r>
              <a:rPr lang="nl-NL" altLang="nl-NL" sz="1400" dirty="0">
                <a:solidFill>
                  <a:srgbClr val="333333"/>
                </a:solidFill>
                <a:latin typeface="Courier New" panose="02070309020205020404" pitchFamily="49" charset="0"/>
                <a:ea typeface="Monaco"/>
                <a:cs typeface="Courier New" panose="02070309020205020404" pitchFamily="49" charset="0"/>
              </a:rPr>
              <a:t> </a:t>
            </a:r>
            <a:r>
              <a:rPr lang="nl-NL" altLang="nl-NL" sz="1400" dirty="0" smtClean="0">
                <a:solidFill>
                  <a:srgbClr val="333333"/>
                </a:solidFill>
                <a:latin typeface="Courier New" panose="02070309020205020404" pitchFamily="49" charset="0"/>
                <a:ea typeface="Monaco"/>
                <a:cs typeface="Courier New" panose="02070309020205020404" pitchFamily="49" charset="0"/>
              </a:rPr>
              <a:t>   1.2.392.200036.9116.2.2.2.1762893313.1029997326.945873</a:t>
            </a:r>
            <a:r>
              <a:rPr lang="nl-NL" altLang="nl-NL" sz="1400" dirty="0">
                <a:solidFill>
                  <a:srgbClr val="333333"/>
                </a:solidFill>
                <a:latin typeface="Courier New" panose="02070309020205020404" pitchFamily="49" charset="0"/>
                <a:ea typeface="Monaco"/>
                <a:cs typeface="Courier New" panose="02070309020205020404" pitchFamily="49" charset="0"/>
              </a:rPr>
              <a:t>" ] } </a:t>
            </a:r>
          </a:p>
        </p:txBody>
      </p:sp>
      <p:sp>
        <p:nvSpPr>
          <p:cNvPr id="8" name="Rectangle 7"/>
          <p:cNvSpPr>
            <a:spLocks noChangeArrowheads="1"/>
          </p:cNvSpPr>
          <p:nvPr/>
        </p:nvSpPr>
        <p:spPr bwMode="auto">
          <a:xfrm>
            <a:off x="457714" y="5373216"/>
            <a:ext cx="7732483" cy="956773"/>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72000" tIns="108000" rIns="0" bIns="108000" numCol="1" anchor="ctr" anchorCtr="0" compatLnSpc="1">
            <a:prstTxWarp prst="textNoShape">
              <a:avLst/>
            </a:prstTxWarp>
            <a:spAutoFit/>
          </a:bodyPr>
          <a:lstStyle>
            <a:defPPr>
              <a:defRPr lang="nl-NL"/>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spcBef>
                <a:spcPct val="0"/>
              </a:spcBef>
              <a:spcAft>
                <a:spcPct val="0"/>
              </a:spcAft>
            </a:pPr>
            <a:r>
              <a:rPr lang="nl-NL" altLang="nl-NL" sz="1600" dirty="0" smtClean="0">
                <a:solidFill>
                  <a:srgbClr val="333333"/>
                </a:solidFill>
                <a:latin typeface="Courier New" panose="02070309020205020404" pitchFamily="49" charset="0"/>
                <a:ea typeface="Monaco"/>
                <a:cs typeface="Courier New" panose="02070309020205020404" pitchFamily="49" charset="0"/>
              </a:rPr>
              <a:t>GET </a:t>
            </a:r>
            <a:r>
              <a:rPr lang="nl-NL" altLang="nl-NL" sz="1600" dirty="0">
                <a:solidFill>
                  <a:srgbClr val="333333"/>
                </a:solidFill>
                <a:latin typeface="Courier New" panose="02070309020205020404" pitchFamily="49" charset="0"/>
                <a:ea typeface="Monaco"/>
                <a:cs typeface="Courier New" panose="02070309020205020404" pitchFamily="49" charset="0"/>
              </a:rPr>
              <a:t>https://dicomweb.myhospital.com/studies</a:t>
            </a:r>
            <a:r>
              <a:rPr lang="nl-NL" altLang="nl-NL" sz="1600" dirty="0" smtClean="0">
                <a:solidFill>
                  <a:srgbClr val="333333"/>
                </a:solidFill>
                <a:latin typeface="Courier New" panose="02070309020205020404" pitchFamily="49" charset="0"/>
                <a:ea typeface="Monaco"/>
                <a:cs typeface="Courier New" panose="02070309020205020404" pitchFamily="49" charset="0"/>
              </a:rPr>
              <a:t>/</a:t>
            </a:r>
          </a:p>
          <a:p>
            <a:pPr fontAlgn="base">
              <a:spcBef>
                <a:spcPct val="0"/>
              </a:spcBef>
              <a:spcAft>
                <a:spcPct val="0"/>
              </a:spcAft>
            </a:pPr>
            <a:r>
              <a:rPr lang="nl-NL" altLang="nl-NL" sz="1600" dirty="0" smtClean="0">
                <a:solidFill>
                  <a:srgbClr val="333333"/>
                </a:solidFill>
                <a:latin typeface="Courier New" panose="02070309020205020404" pitchFamily="49" charset="0"/>
                <a:ea typeface="Monaco"/>
                <a:cs typeface="Courier New" panose="02070309020205020404" pitchFamily="49" charset="0"/>
              </a:rPr>
              <a:t>     1.2.392.200036.9116.2.2.2.1762893313.1029997326.945873 </a:t>
            </a:r>
          </a:p>
          <a:p>
            <a:pPr fontAlgn="base">
              <a:spcBef>
                <a:spcPct val="0"/>
              </a:spcBef>
              <a:spcAft>
                <a:spcPct val="0"/>
              </a:spcAft>
            </a:pPr>
            <a:r>
              <a:rPr lang="nl-NL" altLang="nl-NL" sz="1600" dirty="0" smtClean="0">
                <a:solidFill>
                  <a:srgbClr val="333333"/>
                </a:solidFill>
                <a:latin typeface="Courier New" panose="02070309020205020404" pitchFamily="49" charset="0"/>
                <a:ea typeface="Monaco"/>
                <a:cs typeface="Courier New" panose="02070309020205020404" pitchFamily="49" charset="0"/>
              </a:rPr>
              <a:t>Accept</a:t>
            </a:r>
            <a:r>
              <a:rPr lang="nl-NL" altLang="nl-NL" sz="1600" dirty="0">
                <a:solidFill>
                  <a:srgbClr val="333333"/>
                </a:solidFill>
                <a:latin typeface="Courier New" panose="02070309020205020404" pitchFamily="49" charset="0"/>
                <a:ea typeface="Monaco"/>
                <a:cs typeface="Courier New" panose="02070309020205020404" pitchFamily="49" charset="0"/>
              </a:rPr>
              <a:t>: </a:t>
            </a:r>
            <a:r>
              <a:rPr lang="nl-NL" altLang="nl-NL" sz="1600" dirty="0" err="1">
                <a:solidFill>
                  <a:srgbClr val="333333"/>
                </a:solidFill>
                <a:latin typeface="Courier New" panose="02070309020205020404" pitchFamily="49" charset="0"/>
                <a:ea typeface="Monaco"/>
                <a:cs typeface="Courier New" panose="02070309020205020404" pitchFamily="49" charset="0"/>
              </a:rPr>
              <a:t>multipart</a:t>
            </a:r>
            <a:r>
              <a:rPr lang="nl-NL" altLang="nl-NL" sz="1600" dirty="0">
                <a:solidFill>
                  <a:srgbClr val="333333"/>
                </a:solidFill>
                <a:latin typeface="Courier New" panose="02070309020205020404" pitchFamily="49" charset="0"/>
                <a:ea typeface="Monaco"/>
                <a:cs typeface="Courier New" panose="02070309020205020404" pitchFamily="49" charset="0"/>
              </a:rPr>
              <a:t>/</a:t>
            </a:r>
            <a:r>
              <a:rPr lang="nl-NL" altLang="nl-NL" sz="1600" dirty="0" err="1">
                <a:solidFill>
                  <a:srgbClr val="333333"/>
                </a:solidFill>
                <a:latin typeface="Courier New" panose="02070309020205020404" pitchFamily="49" charset="0"/>
                <a:ea typeface="Monaco"/>
                <a:cs typeface="Courier New" panose="02070309020205020404" pitchFamily="49" charset="0"/>
              </a:rPr>
              <a:t>related</a:t>
            </a:r>
            <a:r>
              <a:rPr lang="nl-NL" altLang="nl-NL" sz="1600" dirty="0">
                <a:solidFill>
                  <a:srgbClr val="333333"/>
                </a:solidFill>
                <a:latin typeface="Courier New" panose="02070309020205020404" pitchFamily="49" charset="0"/>
                <a:ea typeface="Monaco"/>
                <a:cs typeface="Courier New" panose="02070309020205020404" pitchFamily="49" charset="0"/>
              </a:rPr>
              <a:t>; type=image/</a:t>
            </a:r>
            <a:r>
              <a:rPr lang="nl-NL" altLang="nl-NL" sz="1600" dirty="0" err="1">
                <a:solidFill>
                  <a:srgbClr val="333333"/>
                </a:solidFill>
                <a:latin typeface="Courier New" panose="02070309020205020404" pitchFamily="49" charset="0"/>
                <a:ea typeface="Monaco"/>
                <a:cs typeface="Courier New" panose="02070309020205020404" pitchFamily="49" charset="0"/>
              </a:rPr>
              <a:t>jpeg</a:t>
            </a:r>
            <a:r>
              <a:rPr lang="nl-NL" altLang="nl-NL" sz="1600" dirty="0">
                <a:solidFill>
                  <a:srgbClr val="333333"/>
                </a:solidFill>
                <a:latin typeface="Courier New" panose="02070309020205020404" pitchFamily="49" charset="0"/>
                <a:ea typeface="Monaco"/>
                <a:cs typeface="Courier New" panose="02070309020205020404" pitchFamily="49" charset="0"/>
              </a:rPr>
              <a:t> </a:t>
            </a:r>
          </a:p>
        </p:txBody>
      </p:sp>
      <p:sp>
        <p:nvSpPr>
          <p:cNvPr id="9" name="Rectangle 8"/>
          <p:cNvSpPr/>
          <p:nvPr/>
        </p:nvSpPr>
        <p:spPr>
          <a:xfrm>
            <a:off x="489528" y="1772816"/>
            <a:ext cx="1249060" cy="369332"/>
          </a:xfrm>
          <a:prstGeom prst="rect">
            <a:avLst/>
          </a:prstGeom>
        </p:spPr>
        <p:txBody>
          <a:bodyPr wrap="none">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b="1" dirty="0" smtClean="0"/>
              <a:t>QIDO-RS:</a:t>
            </a:r>
            <a:endParaRPr lang="nl-NL" b="1" dirty="0"/>
          </a:p>
        </p:txBody>
      </p:sp>
      <p:sp>
        <p:nvSpPr>
          <p:cNvPr id="10" name="Rectangle 9"/>
          <p:cNvSpPr/>
          <p:nvPr/>
        </p:nvSpPr>
        <p:spPr>
          <a:xfrm>
            <a:off x="489528" y="4869160"/>
            <a:ext cx="1377365" cy="369332"/>
          </a:xfrm>
          <a:prstGeom prst="rect">
            <a:avLst/>
          </a:prstGeom>
        </p:spPr>
        <p:txBody>
          <a:bodyPr wrap="none">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b="1" dirty="0" smtClean="0"/>
              <a:t>WADO-RS:</a:t>
            </a:r>
            <a:endParaRPr lang="nl-NL" b="1" dirty="0"/>
          </a:p>
        </p:txBody>
      </p:sp>
    </p:spTree>
    <p:extLst>
      <p:ext uri="{BB962C8B-B14F-4D97-AF65-F5344CB8AC3E}">
        <p14:creationId xmlns:p14="http://schemas.microsoft.com/office/powerpoint/2010/main" val="233771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Information </a:t>
            </a:r>
            <a:r>
              <a:rPr lang="nl-NL" dirty="0" err="1" smtClean="0"/>
              <a:t>Entities</a:t>
            </a:r>
            <a:r>
              <a:rPr lang="nl-NL" dirty="0" smtClean="0"/>
              <a:t> (IE)</a:t>
            </a:r>
            <a:endParaRPr lang="nl-NL" dirty="0"/>
          </a:p>
        </p:txBody>
      </p:sp>
      <p:sp>
        <p:nvSpPr>
          <p:cNvPr id="3" name="Content Placeholder 2"/>
          <p:cNvSpPr>
            <a:spLocks noGrp="1"/>
          </p:cNvSpPr>
          <p:nvPr>
            <p:ph idx="1"/>
          </p:nvPr>
        </p:nvSpPr>
        <p:spPr/>
        <p:txBody>
          <a:bodyPr/>
          <a:lstStyle/>
          <a:p>
            <a:r>
              <a:rPr lang="nl-NL" dirty="0" smtClean="0"/>
              <a:t>DICOM </a:t>
            </a:r>
            <a:r>
              <a:rPr lang="nl-NL" dirty="0" err="1" smtClean="0"/>
              <a:t>IEs</a:t>
            </a:r>
            <a:r>
              <a:rPr lang="nl-NL" dirty="0" smtClean="0"/>
              <a:t> </a:t>
            </a:r>
            <a:r>
              <a:rPr lang="nl-NL" dirty="0" err="1" smtClean="0"/>
              <a:t>can</a:t>
            </a:r>
            <a:r>
              <a:rPr lang="nl-NL" dirty="0" smtClean="0"/>
              <a:t> </a:t>
            </a:r>
            <a:r>
              <a:rPr lang="nl-NL" dirty="0" err="1" smtClean="0"/>
              <a:t>be</a:t>
            </a:r>
            <a:r>
              <a:rPr lang="nl-NL" dirty="0" smtClean="0"/>
              <a:t> </a:t>
            </a:r>
            <a:r>
              <a:rPr lang="nl-NL" dirty="0" err="1" smtClean="0"/>
              <a:t>compared</a:t>
            </a:r>
            <a:r>
              <a:rPr lang="nl-NL" dirty="0" smtClean="0"/>
              <a:t> </a:t>
            </a:r>
            <a:r>
              <a:rPr lang="nl-NL" dirty="0" err="1" smtClean="0"/>
              <a:t>to</a:t>
            </a:r>
            <a:r>
              <a:rPr lang="nl-NL" dirty="0" smtClean="0"/>
              <a:t> resources</a:t>
            </a:r>
          </a:p>
          <a:p>
            <a:pPr lvl="1"/>
            <a:r>
              <a:rPr lang="nl-NL" dirty="0" err="1" smtClean="0"/>
              <a:t>Patient</a:t>
            </a:r>
            <a:r>
              <a:rPr lang="nl-NL" dirty="0" smtClean="0"/>
              <a:t> IE </a:t>
            </a:r>
          </a:p>
          <a:p>
            <a:pPr lvl="1"/>
            <a:r>
              <a:rPr lang="nl-NL" dirty="0" err="1" smtClean="0"/>
              <a:t>Study</a:t>
            </a:r>
            <a:r>
              <a:rPr lang="nl-NL" dirty="0" smtClean="0"/>
              <a:t> IE</a:t>
            </a:r>
          </a:p>
          <a:p>
            <a:pPr lvl="1"/>
            <a:r>
              <a:rPr lang="nl-NL" dirty="0" smtClean="0"/>
              <a:t>Series IE</a:t>
            </a:r>
          </a:p>
          <a:p>
            <a:pPr lvl="1"/>
            <a:r>
              <a:rPr lang="nl-NL" dirty="0" smtClean="0"/>
              <a:t>Common Image IE (</a:t>
            </a:r>
            <a:r>
              <a:rPr lang="nl-NL" dirty="0" err="1" smtClean="0"/>
              <a:t>instance</a:t>
            </a:r>
            <a:r>
              <a:rPr lang="nl-NL" dirty="0" smtClean="0"/>
              <a:t>)</a:t>
            </a:r>
          </a:p>
          <a:p>
            <a:endParaRPr lang="nl-NL" dirty="0"/>
          </a:p>
          <a:p>
            <a:pPr marL="0" indent="0">
              <a:buNone/>
            </a:pP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17</a:t>
            </a:fld>
            <a:endParaRPr lang="en-CA" dirty="0">
              <a:solidFill>
                <a:srgbClr val="000000">
                  <a:tint val="75000"/>
                </a:srgbClr>
              </a:solidFill>
            </a:endParaRPr>
          </a:p>
        </p:txBody>
      </p:sp>
    </p:spTree>
    <p:extLst>
      <p:ext uri="{BB962C8B-B14F-4D97-AF65-F5344CB8AC3E}">
        <p14:creationId xmlns:p14="http://schemas.microsoft.com/office/powerpoint/2010/main" val="3860380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Information </a:t>
            </a:r>
            <a:r>
              <a:rPr lang="nl-NL" dirty="0" err="1" smtClean="0"/>
              <a:t>Entities</a:t>
            </a:r>
            <a:r>
              <a:rPr lang="nl-NL" dirty="0" smtClean="0"/>
              <a:t> (IE)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18</a:t>
            </a:fld>
            <a:endParaRPr lang="en-CA" dirty="0">
              <a:solidFill>
                <a:srgbClr val="000000">
                  <a:tint val="75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12182"/>
            <a:ext cx="5450557" cy="432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844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FHIR </a:t>
            </a:r>
            <a:r>
              <a:rPr lang="nl-NL" dirty="0" err="1" smtClean="0"/>
              <a:t>ImagingStudy</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19</a:t>
            </a:fld>
            <a:endParaRPr lang="en-CA" dirty="0">
              <a:solidFill>
                <a:srgbClr val="000000">
                  <a:tint val="75000"/>
                </a:srgbClr>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01" y="1844824"/>
            <a:ext cx="8393779" cy="290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ame 2"/>
          <p:cNvSpPr/>
          <p:nvPr/>
        </p:nvSpPr>
        <p:spPr bwMode="auto">
          <a:xfrm>
            <a:off x="467544" y="3068960"/>
            <a:ext cx="1728192" cy="227427"/>
          </a:xfrm>
          <a:prstGeom prst="fram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6" name="Frame 5"/>
          <p:cNvSpPr/>
          <p:nvPr/>
        </p:nvSpPr>
        <p:spPr bwMode="auto">
          <a:xfrm>
            <a:off x="3882611" y="2841534"/>
            <a:ext cx="1337461" cy="217378"/>
          </a:xfrm>
          <a:prstGeom prst="fram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7" name="Frame 6"/>
          <p:cNvSpPr/>
          <p:nvPr/>
        </p:nvSpPr>
        <p:spPr bwMode="auto">
          <a:xfrm>
            <a:off x="467544" y="3501008"/>
            <a:ext cx="648072" cy="227427"/>
          </a:xfrm>
          <a:prstGeom prst="fram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8" name="Frame 7"/>
          <p:cNvSpPr/>
          <p:nvPr/>
        </p:nvSpPr>
        <p:spPr bwMode="auto">
          <a:xfrm>
            <a:off x="467544" y="2492896"/>
            <a:ext cx="648072" cy="227427"/>
          </a:xfrm>
          <a:prstGeom prst="fram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9" name="Frame 8"/>
          <p:cNvSpPr/>
          <p:nvPr/>
        </p:nvSpPr>
        <p:spPr bwMode="auto">
          <a:xfrm>
            <a:off x="3882611" y="3578381"/>
            <a:ext cx="545373" cy="227427"/>
          </a:xfrm>
          <a:prstGeom prst="fram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0" name="Frame 9"/>
          <p:cNvSpPr/>
          <p:nvPr/>
        </p:nvSpPr>
        <p:spPr bwMode="auto">
          <a:xfrm>
            <a:off x="3889320" y="3042251"/>
            <a:ext cx="531954" cy="184828"/>
          </a:xfrm>
          <a:prstGeom prst="fram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1" name="Frame 10"/>
          <p:cNvSpPr/>
          <p:nvPr/>
        </p:nvSpPr>
        <p:spPr bwMode="auto">
          <a:xfrm>
            <a:off x="7264536" y="3013912"/>
            <a:ext cx="603089" cy="168761"/>
          </a:xfrm>
          <a:prstGeom prst="fram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3" name="Frame 12"/>
          <p:cNvSpPr/>
          <p:nvPr/>
        </p:nvSpPr>
        <p:spPr bwMode="auto">
          <a:xfrm>
            <a:off x="7247795" y="3578380"/>
            <a:ext cx="636573" cy="227427"/>
          </a:xfrm>
          <a:prstGeom prst="fram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5" name="Rectangle 4"/>
          <p:cNvSpPr/>
          <p:nvPr/>
        </p:nvSpPr>
        <p:spPr>
          <a:xfrm>
            <a:off x="405801" y="5454290"/>
            <a:ext cx="184731" cy="369332"/>
          </a:xfrm>
          <a:prstGeom prst="rect">
            <a:avLst/>
          </a:prstGeom>
        </p:spPr>
        <p:txBody>
          <a:bodyPr wrap="none">
            <a:spAutoFit/>
          </a:bodyPr>
          <a:lstStyle/>
          <a:p>
            <a:endParaRPr lang="nl-NL" dirty="0"/>
          </a:p>
        </p:txBody>
      </p:sp>
      <p:sp>
        <p:nvSpPr>
          <p:cNvPr id="17" name="Content Placeholder 2"/>
          <p:cNvSpPr>
            <a:spLocks noGrp="1"/>
          </p:cNvSpPr>
          <p:nvPr>
            <p:ph idx="1"/>
          </p:nvPr>
        </p:nvSpPr>
        <p:spPr>
          <a:xfrm>
            <a:off x="381000" y="5013176"/>
            <a:ext cx="8382000" cy="1296144"/>
          </a:xfrm>
        </p:spPr>
        <p:txBody>
          <a:bodyPr/>
          <a:lstStyle/>
          <a:p>
            <a:r>
              <a:rPr lang="nl-NL" dirty="0" err="1" smtClean="0"/>
              <a:t>Biggest</a:t>
            </a:r>
            <a:r>
              <a:rPr lang="nl-NL" dirty="0" smtClean="0"/>
              <a:t> </a:t>
            </a:r>
            <a:r>
              <a:rPr lang="nl-NL" dirty="0" err="1" smtClean="0"/>
              <a:t>difference</a:t>
            </a:r>
            <a:r>
              <a:rPr lang="nl-NL" dirty="0" smtClean="0"/>
              <a:t>: </a:t>
            </a:r>
            <a:r>
              <a:rPr lang="nl-NL" dirty="0" err="1" smtClean="0"/>
              <a:t>Granularity</a:t>
            </a:r>
            <a:endParaRPr lang="nl-NL" dirty="0" smtClean="0"/>
          </a:p>
        </p:txBody>
      </p:sp>
    </p:spTree>
    <p:extLst>
      <p:ext uri="{BB962C8B-B14F-4D97-AF65-F5344CB8AC3E}">
        <p14:creationId xmlns:p14="http://schemas.microsoft.com/office/powerpoint/2010/main" val="292767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CA" dirty="0"/>
          </a:p>
        </p:txBody>
      </p:sp>
      <p:sp>
        <p:nvSpPr>
          <p:cNvPr id="3" name="Content Placeholder 2"/>
          <p:cNvSpPr>
            <a:spLocks noGrp="1"/>
          </p:cNvSpPr>
          <p:nvPr>
            <p:ph idx="1"/>
          </p:nvPr>
        </p:nvSpPr>
        <p:spPr/>
        <p:txBody>
          <a:bodyPr/>
          <a:lstStyle/>
          <a:p>
            <a:r>
              <a:rPr lang="en-US" b="1" dirty="0" smtClean="0"/>
              <a:t>Name:</a:t>
            </a:r>
            <a:r>
              <a:rPr lang="en-US" dirty="0" smtClean="0"/>
              <a:t> Marten Smits</a:t>
            </a:r>
          </a:p>
          <a:p>
            <a:r>
              <a:rPr lang="en-US" b="1" dirty="0" smtClean="0"/>
              <a:t>Company:</a:t>
            </a:r>
            <a:r>
              <a:rPr lang="en-US" dirty="0" smtClean="0"/>
              <a:t> </a:t>
            </a:r>
            <a:r>
              <a:rPr lang="en-US" dirty="0" err="1" smtClean="0"/>
              <a:t>Furore</a:t>
            </a:r>
            <a:endParaRPr lang="en-US" dirty="0" smtClean="0"/>
          </a:p>
          <a:p>
            <a:r>
              <a:rPr lang="en-US" b="1" dirty="0" smtClean="0"/>
              <a:t>Background:</a:t>
            </a:r>
          </a:p>
          <a:p>
            <a:pPr lvl="1"/>
            <a:r>
              <a:rPr lang="en-US" dirty="0" smtClean="0"/>
              <a:t>Medical Informatics at University of Amsterdam</a:t>
            </a:r>
          </a:p>
          <a:p>
            <a:pPr lvl="1"/>
            <a:r>
              <a:rPr lang="en-US" dirty="0" smtClean="0"/>
              <a:t>Graduating project about FHIR, CDA and DCMs</a:t>
            </a:r>
            <a:endParaRPr lang="en-US" dirty="0"/>
          </a:p>
          <a:p>
            <a:r>
              <a:rPr lang="en-US" b="1" dirty="0"/>
              <a:t>Now</a:t>
            </a:r>
            <a:r>
              <a:rPr lang="en-US" b="1" dirty="0" smtClean="0"/>
              <a:t>:</a:t>
            </a:r>
            <a:r>
              <a:rPr lang="en-US" dirty="0"/>
              <a:t> </a:t>
            </a:r>
            <a:r>
              <a:rPr lang="en-US" dirty="0" smtClean="0"/>
              <a:t>Developing FHIR Tools at </a:t>
            </a:r>
            <a:r>
              <a:rPr lang="en-US" dirty="0" err="1" smtClean="0"/>
              <a:t>Furore</a:t>
            </a:r>
            <a:endParaRPr lang="en-US" b="1"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a:t>
            </a:fld>
            <a:endParaRPr lang="en-CA" dirty="0">
              <a:solidFill>
                <a:srgbClr val="000000">
                  <a:tint val="75000"/>
                </a:srgbClr>
              </a:solidFill>
            </a:endParaRPr>
          </a:p>
        </p:txBody>
      </p:sp>
    </p:spTree>
    <p:extLst>
      <p:ext uri="{BB962C8B-B14F-4D97-AF65-F5344CB8AC3E}">
        <p14:creationId xmlns:p14="http://schemas.microsoft.com/office/powerpoint/2010/main" val="2441177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6912768" cy="1152128"/>
          </a:xfrm>
        </p:spPr>
        <p:txBody>
          <a:bodyPr/>
          <a:lstStyle/>
          <a:p>
            <a:r>
              <a:rPr lang="nl-NL" dirty="0" err="1" smtClean="0"/>
              <a:t>ImagingStudy</a:t>
            </a:r>
            <a:r>
              <a:rPr lang="nl-NL" dirty="0" smtClean="0"/>
              <a:t> </a:t>
            </a:r>
            <a:r>
              <a:rPr lang="nl-NL" dirty="0" err="1" smtClean="0"/>
              <a:t>and</a:t>
            </a:r>
            <a:r>
              <a:rPr lang="nl-NL" dirty="0" smtClean="0"/>
              <a:t> DICOM</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20</a:t>
            </a:fld>
            <a:endParaRPr lang="en-CA" dirty="0">
              <a:solidFill>
                <a:srgbClr val="000000">
                  <a:tint val="75000"/>
                </a:srgbClr>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32891"/>
            <a:ext cx="3456384" cy="2455092"/>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13" y="1732891"/>
            <a:ext cx="3879725" cy="338829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37106"/>
            <a:ext cx="4193210" cy="136815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482849" y="5853932"/>
            <a:ext cx="7272808" cy="369332"/>
          </a:xfrm>
          <a:prstGeom prst="rect">
            <a:avLst/>
          </a:prstGeom>
          <a:noFill/>
        </p:spPr>
        <p:txBody>
          <a:bodyPr wrap="square" rtlCol="0">
            <a:spAutoFit/>
          </a:bodyPr>
          <a:lstStyle/>
          <a:p>
            <a:r>
              <a:rPr lang="nl-NL" dirty="0"/>
              <a:t>http://hl7.org/implement/standards/fhir/imagingstudy-mappings.html</a:t>
            </a:r>
          </a:p>
        </p:txBody>
      </p:sp>
    </p:spTree>
    <p:extLst>
      <p:ext uri="{BB962C8B-B14F-4D97-AF65-F5344CB8AC3E}">
        <p14:creationId xmlns:p14="http://schemas.microsoft.com/office/powerpoint/2010/main" val="2592137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FHIR </a:t>
            </a:r>
            <a:r>
              <a:rPr lang="nl-NL" dirty="0" err="1" smtClean="0"/>
              <a:t>ValueSets</a:t>
            </a:r>
            <a:endParaRPr lang="nl-NL" dirty="0"/>
          </a:p>
        </p:txBody>
      </p:sp>
      <p:sp>
        <p:nvSpPr>
          <p:cNvPr id="3" name="Content Placeholder 2"/>
          <p:cNvSpPr>
            <a:spLocks noGrp="1"/>
          </p:cNvSpPr>
          <p:nvPr>
            <p:ph idx="1"/>
          </p:nvPr>
        </p:nvSpPr>
        <p:spPr/>
        <p:txBody>
          <a:bodyPr/>
          <a:lstStyle/>
          <a:p>
            <a:r>
              <a:rPr lang="nl-NL" dirty="0" err="1" smtClean="0"/>
              <a:t>ValueSets</a:t>
            </a:r>
            <a:r>
              <a:rPr lang="nl-NL" dirty="0" smtClean="0"/>
              <a:t> are </a:t>
            </a:r>
            <a:r>
              <a:rPr lang="nl-NL" dirty="0" err="1" smtClean="0"/>
              <a:t>also</a:t>
            </a:r>
            <a:r>
              <a:rPr lang="nl-NL" dirty="0" smtClean="0"/>
              <a:t> </a:t>
            </a:r>
            <a:r>
              <a:rPr lang="nl-NL" dirty="0" err="1" smtClean="0"/>
              <a:t>based</a:t>
            </a:r>
            <a:r>
              <a:rPr lang="nl-NL" dirty="0" smtClean="0"/>
              <a:t> on DICOM:</a:t>
            </a:r>
          </a:p>
          <a:p>
            <a:pPr lvl="1"/>
            <a:r>
              <a:rPr lang="nl-NL" dirty="0" err="1" smtClean="0"/>
              <a:t>Modality</a:t>
            </a:r>
            <a:endParaRPr lang="nl-NL" dirty="0" smtClean="0"/>
          </a:p>
          <a:p>
            <a:pPr lvl="1"/>
            <a:r>
              <a:rPr lang="nl-NL" dirty="0" smtClean="0"/>
              <a:t>Availability</a:t>
            </a:r>
          </a:p>
          <a:p>
            <a:pPr lvl="1"/>
            <a:r>
              <a:rPr lang="nl-NL" dirty="0" err="1" smtClean="0"/>
              <a:t>ImageModality</a:t>
            </a:r>
            <a:endParaRPr lang="nl-NL"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21</a:t>
            </a:fld>
            <a:endParaRPr lang="en-CA" dirty="0">
              <a:solidFill>
                <a:srgbClr val="000000">
                  <a:tint val="75000"/>
                </a:srgb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67" y="3933056"/>
            <a:ext cx="7945437" cy="2266950"/>
          </a:xfrm>
          <a:prstGeom prst="rect">
            <a:avLst/>
          </a:prstGeom>
          <a:noFill/>
          <a:ln w="19050">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Frame 7"/>
          <p:cNvSpPr/>
          <p:nvPr/>
        </p:nvSpPr>
        <p:spPr bwMode="auto">
          <a:xfrm>
            <a:off x="467544" y="4149080"/>
            <a:ext cx="8048059" cy="432048"/>
          </a:xfrm>
          <a:prstGeom prst="fram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58294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QIDO on FHIR?</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22</a:t>
            </a:fld>
            <a:endParaRPr lang="en-CA" dirty="0">
              <a:solidFill>
                <a:srgbClr val="000000">
                  <a:tint val="75000"/>
                </a:srgbClr>
              </a:solidFill>
            </a:endParaRPr>
          </a:p>
        </p:txBody>
      </p:sp>
      <p:sp>
        <p:nvSpPr>
          <p:cNvPr id="8" name="Can 7"/>
          <p:cNvSpPr/>
          <p:nvPr/>
        </p:nvSpPr>
        <p:spPr bwMode="auto">
          <a:xfrm>
            <a:off x="5658868" y="1938484"/>
            <a:ext cx="1800200" cy="1800200"/>
          </a:xfrm>
          <a:prstGeom prst="can">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658868" y="4541601"/>
            <a:ext cx="1800200" cy="833140"/>
          </a:xfrm>
          <a:prstGeom prst="rect">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391345" y="4541600"/>
            <a:ext cx="1872208" cy="833140"/>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1550924" y="2390987"/>
            <a:ext cx="1553049" cy="895193"/>
          </a:xfrm>
          <a:prstGeom prst="rect">
            <a:avLst/>
          </a:prstGeom>
          <a:solidFill>
            <a:srgbClr val="6699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715380" y="2515418"/>
            <a:ext cx="1224138" cy="646331"/>
          </a:xfrm>
          <a:prstGeom prst="rect">
            <a:avLst/>
          </a:prstGeom>
          <a:noFill/>
        </p:spPr>
        <p:txBody>
          <a:bodyPr wrap="square" rtlCol="0">
            <a:spAutoFit/>
          </a:bodyPr>
          <a:lstStyle/>
          <a:p>
            <a:pPr algn="ctr"/>
            <a:r>
              <a:rPr lang="nl-NL" dirty="0" smtClean="0"/>
              <a:t>QIDO-RS</a:t>
            </a:r>
          </a:p>
          <a:p>
            <a:pPr algn="ctr"/>
            <a:r>
              <a:rPr lang="nl-NL" dirty="0" smtClean="0"/>
              <a:t>Query</a:t>
            </a:r>
            <a:endParaRPr lang="nl-NL" dirty="0"/>
          </a:p>
        </p:txBody>
      </p:sp>
      <p:cxnSp>
        <p:nvCxnSpPr>
          <p:cNvPr id="14" name="Straight Arrow Connector 13"/>
          <p:cNvCxnSpPr/>
          <p:nvPr/>
        </p:nvCxnSpPr>
        <p:spPr bwMode="auto">
          <a:xfrm>
            <a:off x="3103973" y="2852936"/>
            <a:ext cx="2554895" cy="0"/>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883178" y="2390987"/>
            <a:ext cx="1368152" cy="1200329"/>
          </a:xfrm>
          <a:prstGeom prst="rect">
            <a:avLst/>
          </a:prstGeom>
          <a:noFill/>
        </p:spPr>
        <p:txBody>
          <a:bodyPr wrap="square" rtlCol="0">
            <a:spAutoFit/>
          </a:bodyPr>
          <a:lstStyle/>
          <a:p>
            <a:pPr algn="ctr"/>
            <a:r>
              <a:rPr lang="nl-NL" dirty="0" smtClean="0">
                <a:solidFill>
                  <a:schemeClr val="bg1"/>
                </a:solidFill>
              </a:rPr>
              <a:t>FHIR Server </a:t>
            </a:r>
            <a:r>
              <a:rPr lang="nl-NL" dirty="0" err="1" smtClean="0">
                <a:solidFill>
                  <a:schemeClr val="bg1"/>
                </a:solidFill>
              </a:rPr>
              <a:t>with</a:t>
            </a:r>
            <a:r>
              <a:rPr lang="nl-NL" dirty="0" smtClean="0">
                <a:solidFill>
                  <a:schemeClr val="bg1"/>
                </a:solidFill>
              </a:rPr>
              <a:t> QIDO-RS </a:t>
            </a:r>
            <a:r>
              <a:rPr lang="nl-NL" dirty="0" err="1" smtClean="0">
                <a:solidFill>
                  <a:schemeClr val="bg1"/>
                </a:solidFill>
              </a:rPr>
              <a:t>endpoint</a:t>
            </a:r>
            <a:endParaRPr lang="nl-NL" dirty="0">
              <a:solidFill>
                <a:schemeClr val="bg1"/>
              </a:solidFill>
            </a:endParaRPr>
          </a:p>
        </p:txBody>
      </p:sp>
      <p:cxnSp>
        <p:nvCxnSpPr>
          <p:cNvPr id="24" name="Straight Arrow Connector 23"/>
          <p:cNvCxnSpPr>
            <a:stCxn id="8" idx="3"/>
            <a:endCxn id="9" idx="0"/>
          </p:cNvCxnSpPr>
          <p:nvPr/>
        </p:nvCxnSpPr>
        <p:spPr bwMode="auto">
          <a:xfrm>
            <a:off x="6558968" y="3738684"/>
            <a:ext cx="0" cy="802917"/>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5683818" y="4635005"/>
            <a:ext cx="1800200" cy="646331"/>
          </a:xfrm>
          <a:prstGeom prst="rect">
            <a:avLst/>
          </a:prstGeom>
          <a:noFill/>
        </p:spPr>
        <p:txBody>
          <a:bodyPr wrap="square" rtlCol="0">
            <a:spAutoFit/>
          </a:bodyPr>
          <a:lstStyle/>
          <a:p>
            <a:pPr algn="ctr"/>
            <a:r>
              <a:rPr lang="nl-NL" dirty="0" err="1" smtClean="0">
                <a:solidFill>
                  <a:schemeClr val="bg1"/>
                </a:solidFill>
              </a:rPr>
              <a:t>ImagingStudy</a:t>
            </a:r>
            <a:endParaRPr lang="nl-NL" dirty="0" smtClean="0">
              <a:solidFill>
                <a:schemeClr val="bg1"/>
              </a:solidFill>
            </a:endParaRPr>
          </a:p>
          <a:p>
            <a:pPr algn="ctr"/>
            <a:r>
              <a:rPr lang="nl-NL" dirty="0" smtClean="0">
                <a:solidFill>
                  <a:schemeClr val="bg1"/>
                </a:solidFill>
              </a:rPr>
              <a:t>Resources</a:t>
            </a:r>
            <a:endParaRPr lang="nl-NL" dirty="0">
              <a:solidFill>
                <a:schemeClr val="bg1"/>
              </a:solidFill>
            </a:endParaRPr>
          </a:p>
        </p:txBody>
      </p:sp>
      <p:cxnSp>
        <p:nvCxnSpPr>
          <p:cNvPr id="27" name="Straight Arrow Connector 26"/>
          <p:cNvCxnSpPr>
            <a:stCxn id="9" idx="1"/>
            <a:endCxn id="10" idx="3"/>
          </p:cNvCxnSpPr>
          <p:nvPr/>
        </p:nvCxnSpPr>
        <p:spPr bwMode="auto">
          <a:xfrm flipH="1" flipV="1">
            <a:off x="3263553" y="4958170"/>
            <a:ext cx="2395315" cy="1"/>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13267" y="4588302"/>
            <a:ext cx="1872208" cy="646331"/>
          </a:xfrm>
          <a:prstGeom prst="rect">
            <a:avLst/>
          </a:prstGeom>
          <a:noFill/>
        </p:spPr>
        <p:txBody>
          <a:bodyPr wrap="square" rtlCol="0">
            <a:spAutoFit/>
          </a:bodyPr>
          <a:lstStyle/>
          <a:p>
            <a:pPr algn="ctr"/>
            <a:r>
              <a:rPr lang="nl-NL" dirty="0" smtClean="0"/>
              <a:t>Native </a:t>
            </a:r>
            <a:r>
              <a:rPr lang="nl-NL" dirty="0" err="1" smtClean="0"/>
              <a:t>Dicom</a:t>
            </a:r>
            <a:r>
              <a:rPr lang="nl-NL" dirty="0" smtClean="0"/>
              <a:t> Model </a:t>
            </a:r>
            <a:r>
              <a:rPr lang="nl-NL" dirty="0" err="1" smtClean="0"/>
              <a:t>Objects</a:t>
            </a:r>
            <a:endParaRPr lang="nl-NL" dirty="0"/>
          </a:p>
        </p:txBody>
      </p:sp>
    </p:spTree>
    <p:extLst>
      <p:ext uri="{BB962C8B-B14F-4D97-AF65-F5344CB8AC3E}">
        <p14:creationId xmlns:p14="http://schemas.microsoft.com/office/powerpoint/2010/main" val="3541915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FHIR on QIDO?</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23</a:t>
            </a:fld>
            <a:endParaRPr lang="en-CA" dirty="0">
              <a:solidFill>
                <a:srgbClr val="000000">
                  <a:tint val="75000"/>
                </a:srgbClr>
              </a:solidFill>
            </a:endParaRPr>
          </a:p>
        </p:txBody>
      </p:sp>
      <p:sp>
        <p:nvSpPr>
          <p:cNvPr id="8" name="Can 7"/>
          <p:cNvSpPr/>
          <p:nvPr/>
        </p:nvSpPr>
        <p:spPr bwMode="auto">
          <a:xfrm>
            <a:off x="5658868" y="1938484"/>
            <a:ext cx="1800200" cy="1800200"/>
          </a:xfrm>
          <a:prstGeom prst="can">
            <a:avLst/>
          </a:prstGeom>
          <a:solidFill>
            <a:srgbClr val="6699FF"/>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nl-NL" smtClean="0">
              <a:solidFill>
                <a:srgbClr val="000000"/>
              </a:solidFill>
            </a:endParaRPr>
          </a:p>
        </p:txBody>
      </p:sp>
      <p:sp>
        <p:nvSpPr>
          <p:cNvPr id="9" name="Rectangle 8"/>
          <p:cNvSpPr/>
          <p:nvPr/>
        </p:nvSpPr>
        <p:spPr bwMode="auto">
          <a:xfrm>
            <a:off x="5658868" y="4541601"/>
            <a:ext cx="1800200" cy="833140"/>
          </a:xfrm>
          <a:prstGeom prst="rect">
            <a:avLst/>
          </a:prstGeom>
          <a:solidFill>
            <a:srgbClr val="6699FF"/>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nl-NL" smtClean="0">
              <a:solidFill>
                <a:srgbClr val="000000"/>
              </a:solidFill>
            </a:endParaRPr>
          </a:p>
        </p:txBody>
      </p:sp>
      <p:sp>
        <p:nvSpPr>
          <p:cNvPr id="10" name="Rectangle 9"/>
          <p:cNvSpPr/>
          <p:nvPr/>
        </p:nvSpPr>
        <p:spPr bwMode="auto">
          <a:xfrm>
            <a:off x="1391345" y="4541600"/>
            <a:ext cx="1872208" cy="83314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nl-NL" smtClean="0">
              <a:solidFill>
                <a:srgbClr val="000000"/>
              </a:solidFill>
            </a:endParaRPr>
          </a:p>
        </p:txBody>
      </p:sp>
      <p:sp>
        <p:nvSpPr>
          <p:cNvPr id="11" name="Rectangle 10"/>
          <p:cNvSpPr/>
          <p:nvPr/>
        </p:nvSpPr>
        <p:spPr bwMode="auto">
          <a:xfrm>
            <a:off x="1550924" y="2390987"/>
            <a:ext cx="1553049" cy="895193"/>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nl-NL" smtClean="0">
              <a:solidFill>
                <a:srgbClr val="000000"/>
              </a:solidFill>
            </a:endParaRPr>
          </a:p>
        </p:txBody>
      </p:sp>
      <p:sp>
        <p:nvSpPr>
          <p:cNvPr id="12" name="TextBox 11"/>
          <p:cNvSpPr txBox="1"/>
          <p:nvPr/>
        </p:nvSpPr>
        <p:spPr>
          <a:xfrm>
            <a:off x="1715379" y="2529486"/>
            <a:ext cx="1224138" cy="646331"/>
          </a:xfrm>
          <a:prstGeom prst="rect">
            <a:avLst/>
          </a:prstGeom>
          <a:noFill/>
        </p:spPr>
        <p:txBody>
          <a:bodyPr wrap="square" rtlCol="0">
            <a:spAutoFit/>
          </a:bodyPr>
          <a:lstStyle/>
          <a:p>
            <a:pPr algn="ctr"/>
            <a:r>
              <a:rPr lang="nl-NL" dirty="0" smtClean="0">
                <a:solidFill>
                  <a:schemeClr val="accent3"/>
                </a:solidFill>
              </a:rPr>
              <a:t>FHIR Search</a:t>
            </a:r>
            <a:endParaRPr lang="nl-NL" dirty="0">
              <a:solidFill>
                <a:schemeClr val="accent3"/>
              </a:solidFill>
            </a:endParaRPr>
          </a:p>
        </p:txBody>
      </p:sp>
      <p:cxnSp>
        <p:nvCxnSpPr>
          <p:cNvPr id="14" name="Straight Arrow Connector 13"/>
          <p:cNvCxnSpPr>
            <a:stCxn id="11" idx="3"/>
            <a:endCxn id="8" idx="2"/>
          </p:cNvCxnSpPr>
          <p:nvPr/>
        </p:nvCxnSpPr>
        <p:spPr bwMode="auto">
          <a:xfrm>
            <a:off x="3103973" y="2838584"/>
            <a:ext cx="2554895" cy="0"/>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899842" y="2549062"/>
            <a:ext cx="1368152" cy="923330"/>
          </a:xfrm>
          <a:prstGeom prst="rect">
            <a:avLst/>
          </a:prstGeom>
          <a:noFill/>
        </p:spPr>
        <p:txBody>
          <a:bodyPr wrap="square" rtlCol="0">
            <a:spAutoFit/>
          </a:bodyPr>
          <a:lstStyle/>
          <a:p>
            <a:pPr algn="ctr"/>
            <a:r>
              <a:rPr lang="nl-NL" dirty="0" smtClean="0"/>
              <a:t>PACS </a:t>
            </a:r>
            <a:r>
              <a:rPr lang="nl-NL" dirty="0" err="1" smtClean="0"/>
              <a:t>with</a:t>
            </a:r>
            <a:r>
              <a:rPr lang="nl-NL" dirty="0" smtClean="0"/>
              <a:t> FHIR </a:t>
            </a:r>
            <a:r>
              <a:rPr lang="nl-NL" dirty="0" err="1" smtClean="0"/>
              <a:t>endpoint</a:t>
            </a:r>
            <a:endParaRPr lang="nl-NL" dirty="0"/>
          </a:p>
        </p:txBody>
      </p:sp>
      <p:cxnSp>
        <p:nvCxnSpPr>
          <p:cNvPr id="24" name="Straight Arrow Connector 23"/>
          <p:cNvCxnSpPr>
            <a:stCxn id="8" idx="3"/>
            <a:endCxn id="9" idx="0"/>
          </p:cNvCxnSpPr>
          <p:nvPr/>
        </p:nvCxnSpPr>
        <p:spPr bwMode="auto">
          <a:xfrm>
            <a:off x="6558968" y="3738684"/>
            <a:ext cx="0" cy="802917"/>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5683818" y="4635005"/>
            <a:ext cx="1800200" cy="646331"/>
          </a:xfrm>
          <a:prstGeom prst="rect">
            <a:avLst/>
          </a:prstGeom>
          <a:solidFill>
            <a:srgbClr val="6699FF"/>
          </a:solidFill>
        </p:spPr>
        <p:txBody>
          <a:bodyPr wrap="square" rtlCol="0">
            <a:spAutoFit/>
          </a:bodyPr>
          <a:lstStyle/>
          <a:p>
            <a:pPr algn="ctr"/>
            <a:r>
              <a:rPr lang="nl-NL" dirty="0" err="1" smtClean="0"/>
              <a:t>Dicom</a:t>
            </a:r>
            <a:r>
              <a:rPr lang="nl-NL" dirty="0" smtClean="0"/>
              <a:t> Native </a:t>
            </a:r>
            <a:r>
              <a:rPr lang="nl-NL" dirty="0" err="1" smtClean="0"/>
              <a:t>Models</a:t>
            </a:r>
            <a:endParaRPr lang="nl-NL" dirty="0"/>
          </a:p>
        </p:txBody>
      </p:sp>
      <p:cxnSp>
        <p:nvCxnSpPr>
          <p:cNvPr id="27" name="Straight Arrow Connector 26"/>
          <p:cNvCxnSpPr>
            <a:stCxn id="9" idx="1"/>
            <a:endCxn id="10" idx="3"/>
          </p:cNvCxnSpPr>
          <p:nvPr/>
        </p:nvCxnSpPr>
        <p:spPr bwMode="auto">
          <a:xfrm flipH="1" flipV="1">
            <a:off x="3263553" y="4958170"/>
            <a:ext cx="2395315" cy="1"/>
          </a:xfrm>
          <a:prstGeom prst="straightConnector1">
            <a:avLst/>
          </a:prstGeom>
          <a:solidFill>
            <a:schemeClr val="accent1"/>
          </a:solidFill>
          <a:ln w="412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13267" y="4604302"/>
            <a:ext cx="1872208" cy="646331"/>
          </a:xfrm>
          <a:prstGeom prst="rect">
            <a:avLst/>
          </a:prstGeom>
          <a:noFill/>
        </p:spPr>
        <p:txBody>
          <a:bodyPr wrap="square" rtlCol="0">
            <a:spAutoFit/>
          </a:bodyPr>
          <a:lstStyle/>
          <a:p>
            <a:pPr algn="ctr"/>
            <a:r>
              <a:rPr lang="nl-NL" dirty="0" smtClean="0">
                <a:solidFill>
                  <a:schemeClr val="accent3"/>
                </a:solidFill>
              </a:rPr>
              <a:t>FHIR </a:t>
            </a:r>
            <a:br>
              <a:rPr lang="nl-NL" dirty="0" smtClean="0">
                <a:solidFill>
                  <a:schemeClr val="accent3"/>
                </a:solidFill>
              </a:rPr>
            </a:br>
            <a:r>
              <a:rPr lang="nl-NL" dirty="0" smtClean="0">
                <a:solidFill>
                  <a:schemeClr val="accent3"/>
                </a:solidFill>
              </a:rPr>
              <a:t>Resources</a:t>
            </a:r>
            <a:endParaRPr lang="nl-NL" dirty="0">
              <a:solidFill>
                <a:schemeClr val="accent3"/>
              </a:solidFill>
            </a:endParaRPr>
          </a:p>
        </p:txBody>
      </p:sp>
    </p:spTree>
    <p:extLst>
      <p:ext uri="{BB962C8B-B14F-4D97-AF65-F5344CB8AC3E}">
        <p14:creationId xmlns:p14="http://schemas.microsoft.com/office/powerpoint/2010/main" val="1378684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7056784" cy="1152128"/>
          </a:xfrm>
        </p:spPr>
        <p:txBody>
          <a:bodyPr/>
          <a:lstStyle/>
          <a:p>
            <a:r>
              <a:rPr lang="nl-NL" dirty="0" err="1" smtClean="0"/>
              <a:t>Why</a:t>
            </a:r>
            <a:r>
              <a:rPr lang="nl-NL" dirty="0" smtClean="0"/>
              <a:t> </a:t>
            </a:r>
            <a:r>
              <a:rPr lang="nl-NL" dirty="0" err="1" smtClean="0"/>
              <a:t>would</a:t>
            </a:r>
            <a:r>
              <a:rPr lang="nl-NL" dirty="0" smtClean="0"/>
              <a:t> we want </a:t>
            </a:r>
            <a:r>
              <a:rPr lang="nl-NL" dirty="0" err="1" smtClean="0"/>
              <a:t>this</a:t>
            </a:r>
            <a:r>
              <a:rPr lang="nl-NL" dirty="0" smtClean="0"/>
              <a: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24</a:t>
            </a:fld>
            <a:endParaRPr lang="en-CA" dirty="0">
              <a:solidFill>
                <a:srgbClr val="000000">
                  <a:tint val="75000"/>
                </a:srgbClr>
              </a:solidFill>
            </a:endParaRPr>
          </a:p>
        </p:txBody>
      </p:sp>
      <p:pic>
        <p:nvPicPr>
          <p:cNvPr id="2050" name="Picture 2" descr="http://www.clker.com/cliparts/C/i/w/D/K/W/smartphone-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45975"/>
            <a:ext cx="2075486" cy="15670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1560" y="5877272"/>
            <a:ext cx="7632848" cy="369332"/>
          </a:xfrm>
          <a:prstGeom prst="rect">
            <a:avLst/>
          </a:prstGeom>
          <a:noFill/>
        </p:spPr>
        <p:txBody>
          <a:bodyPr wrap="square" rtlCol="0">
            <a:spAutoFit/>
          </a:bodyPr>
          <a:lstStyle/>
          <a:p>
            <a:r>
              <a:rPr lang="nl-NL" dirty="0" smtClean="0"/>
              <a:t>Mobile </a:t>
            </a:r>
            <a:r>
              <a:rPr lang="nl-NL" dirty="0" err="1" smtClean="0"/>
              <a:t>app</a:t>
            </a:r>
            <a:r>
              <a:rPr lang="nl-NL" dirty="0" smtClean="0"/>
              <a:t> </a:t>
            </a:r>
            <a:r>
              <a:rPr lang="nl-NL" dirty="0" err="1" smtClean="0"/>
              <a:t>that</a:t>
            </a:r>
            <a:r>
              <a:rPr lang="nl-NL" dirty="0" smtClean="0"/>
              <a:t> </a:t>
            </a:r>
            <a:r>
              <a:rPr lang="nl-NL" dirty="0" err="1" smtClean="0"/>
              <a:t>speaks</a:t>
            </a:r>
            <a:r>
              <a:rPr lang="nl-NL" dirty="0" smtClean="0"/>
              <a:t> </a:t>
            </a:r>
            <a:r>
              <a:rPr lang="nl-NL" dirty="0" err="1" smtClean="0"/>
              <a:t>DicomWeb</a:t>
            </a:r>
            <a:r>
              <a:rPr lang="nl-NL" dirty="0" smtClean="0"/>
              <a:t>, </a:t>
            </a:r>
            <a:r>
              <a:rPr lang="nl-NL" dirty="0" err="1" smtClean="0"/>
              <a:t>doesn’t</a:t>
            </a:r>
            <a:r>
              <a:rPr lang="nl-NL" dirty="0" smtClean="0"/>
              <a:t> </a:t>
            </a:r>
            <a:r>
              <a:rPr lang="nl-NL" dirty="0" err="1" smtClean="0"/>
              <a:t>need</a:t>
            </a:r>
            <a:r>
              <a:rPr lang="nl-NL" dirty="0" smtClean="0"/>
              <a:t> </a:t>
            </a:r>
            <a:r>
              <a:rPr lang="nl-NL" dirty="0" err="1" smtClean="0"/>
              <a:t>to</a:t>
            </a:r>
            <a:r>
              <a:rPr lang="nl-NL" dirty="0" smtClean="0"/>
              <a:t> </a:t>
            </a:r>
            <a:r>
              <a:rPr lang="nl-NL" dirty="0" err="1" smtClean="0"/>
              <a:t>speak</a:t>
            </a:r>
            <a:r>
              <a:rPr lang="nl-NL" dirty="0" smtClean="0"/>
              <a:t> FHIR as well</a:t>
            </a:r>
            <a:endParaRPr lang="nl-NL" dirty="0"/>
          </a:p>
        </p:txBody>
      </p:sp>
      <p:sp>
        <p:nvSpPr>
          <p:cNvPr id="5" name="Can 4"/>
          <p:cNvSpPr/>
          <p:nvPr/>
        </p:nvSpPr>
        <p:spPr bwMode="auto">
          <a:xfrm>
            <a:off x="5724128" y="3356992"/>
            <a:ext cx="1296144" cy="1800200"/>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nl-NL" sz="1800" b="0" i="0" u="none" strike="noStrike" cap="none" normalizeH="0" baseline="0" dirty="0" smtClean="0">
                <a:ln>
                  <a:noFill/>
                </a:ln>
                <a:solidFill>
                  <a:schemeClr val="tx1"/>
                </a:solidFill>
                <a:effectLst/>
                <a:latin typeface="Arial" charset="0"/>
              </a:rPr>
              <a:t>FHIR Server</a:t>
            </a:r>
            <a:r>
              <a:rPr kumimoji="0" lang="nl-NL" sz="1800" b="0" i="0" u="none" strike="noStrike" cap="none" normalizeH="0" dirty="0" smtClean="0">
                <a:ln>
                  <a:noFill/>
                </a:ln>
                <a:solidFill>
                  <a:schemeClr val="tx1"/>
                </a:solidFill>
                <a:effectLst/>
                <a:latin typeface="Arial" charset="0"/>
              </a:rPr>
              <a:t> </a:t>
            </a:r>
            <a:r>
              <a:rPr kumimoji="0" lang="nl-NL" sz="1800" b="0" i="0" u="none" strike="noStrike" cap="none" normalizeH="0" dirty="0" err="1" smtClean="0">
                <a:ln>
                  <a:noFill/>
                </a:ln>
                <a:solidFill>
                  <a:schemeClr val="tx1"/>
                </a:solidFill>
                <a:effectLst/>
                <a:latin typeface="Arial" charset="0"/>
              </a:rPr>
              <a:t>with</a:t>
            </a:r>
            <a:r>
              <a:rPr kumimoji="0" lang="nl-NL" sz="1800" b="0" i="0" u="none" strike="noStrike" cap="none" normalizeH="0" dirty="0" smtClean="0">
                <a:ln>
                  <a:noFill/>
                </a:ln>
                <a:solidFill>
                  <a:schemeClr val="tx1"/>
                </a:solidFill>
                <a:effectLst/>
                <a:latin typeface="Arial" charset="0"/>
              </a:rPr>
              <a:t> QIDO-RS </a:t>
            </a:r>
            <a:endParaRPr kumimoji="0" lang="nl-NL" sz="1800" b="0" i="0" u="none" strike="noStrike" cap="none" normalizeH="0" baseline="0" dirty="0" smtClean="0">
              <a:ln>
                <a:noFill/>
              </a:ln>
              <a:solidFill>
                <a:schemeClr val="tx1"/>
              </a:solidFill>
              <a:effectLst/>
              <a:latin typeface="Arial" charset="0"/>
            </a:endParaRPr>
          </a:p>
        </p:txBody>
      </p:sp>
      <p:sp>
        <p:nvSpPr>
          <p:cNvPr id="6" name="Can 5"/>
          <p:cNvSpPr/>
          <p:nvPr/>
        </p:nvSpPr>
        <p:spPr bwMode="auto">
          <a:xfrm>
            <a:off x="3826815" y="1744419"/>
            <a:ext cx="1296144" cy="1817753"/>
          </a:xfrm>
          <a:prstGeom prst="can">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nl-NL"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nl-NL"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nl-NL" dirty="0" smtClean="0">
                <a:latin typeface="Arial" charset="0"/>
              </a:rPr>
              <a:t>    PACS</a:t>
            </a:r>
            <a:endParaRPr kumimoji="0" lang="nl-NL" sz="1800" b="0" i="0" u="none" strike="noStrike" cap="none" normalizeH="0" baseline="0" dirty="0" smtClean="0">
              <a:ln>
                <a:noFill/>
              </a:ln>
              <a:solidFill>
                <a:schemeClr val="tx1"/>
              </a:solidFill>
              <a:effectLst/>
              <a:latin typeface="Arial" charset="0"/>
            </a:endParaRPr>
          </a:p>
        </p:txBody>
      </p:sp>
      <p:cxnSp>
        <p:nvCxnSpPr>
          <p:cNvPr id="10" name="Straight Arrow Connector 9"/>
          <p:cNvCxnSpPr/>
          <p:nvPr/>
        </p:nvCxnSpPr>
        <p:spPr bwMode="auto">
          <a:xfrm flipV="1">
            <a:off x="2507026" y="3001656"/>
            <a:ext cx="1224136" cy="1121031"/>
          </a:xfrm>
          <a:prstGeom prst="straightConnector1">
            <a:avLst/>
          </a:prstGeom>
          <a:solidFill>
            <a:schemeClr val="accent1"/>
          </a:solidFill>
          <a:ln w="25400" cap="flat" cmpd="sng" algn="ctr">
            <a:solidFill>
              <a:schemeClr val="tx1"/>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V="1">
            <a:off x="2764829" y="4653136"/>
            <a:ext cx="2743275" cy="176369"/>
          </a:xfrm>
          <a:prstGeom prst="straightConnector1">
            <a:avLst/>
          </a:prstGeom>
          <a:solidFill>
            <a:schemeClr val="accent1"/>
          </a:solidFill>
          <a:ln w="25400" cap="flat" cmpd="sng" algn="ctr">
            <a:solidFill>
              <a:schemeClr val="tx1"/>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619672" y="3001656"/>
            <a:ext cx="1499422" cy="369332"/>
          </a:xfrm>
          <a:prstGeom prst="rect">
            <a:avLst/>
          </a:prstGeom>
          <a:noFill/>
        </p:spPr>
        <p:txBody>
          <a:bodyPr wrap="square" rtlCol="0">
            <a:spAutoFit/>
          </a:bodyPr>
          <a:lstStyle/>
          <a:p>
            <a:r>
              <a:rPr lang="nl-NL" dirty="0" smtClean="0"/>
              <a:t>DICOM web</a:t>
            </a:r>
            <a:endParaRPr lang="nl-NL" dirty="0"/>
          </a:p>
        </p:txBody>
      </p:sp>
      <p:sp>
        <p:nvSpPr>
          <p:cNvPr id="11" name="TextBox 10"/>
          <p:cNvSpPr txBox="1"/>
          <p:nvPr/>
        </p:nvSpPr>
        <p:spPr>
          <a:xfrm>
            <a:off x="3678273" y="4840548"/>
            <a:ext cx="1499422" cy="369332"/>
          </a:xfrm>
          <a:prstGeom prst="rect">
            <a:avLst/>
          </a:prstGeom>
          <a:noFill/>
        </p:spPr>
        <p:txBody>
          <a:bodyPr wrap="square" rtlCol="0">
            <a:spAutoFit/>
          </a:bodyPr>
          <a:lstStyle/>
          <a:p>
            <a:r>
              <a:rPr lang="nl-NL" dirty="0" smtClean="0"/>
              <a:t>DICOM web</a:t>
            </a:r>
            <a:endParaRPr lang="nl-NL" dirty="0"/>
          </a:p>
        </p:txBody>
      </p:sp>
    </p:spTree>
    <p:extLst>
      <p:ext uri="{BB962C8B-B14F-4D97-AF65-F5344CB8AC3E}">
        <p14:creationId xmlns:p14="http://schemas.microsoft.com/office/powerpoint/2010/main" val="308425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7056784" cy="1152128"/>
          </a:xfrm>
        </p:spPr>
        <p:txBody>
          <a:bodyPr/>
          <a:lstStyle/>
          <a:p>
            <a:r>
              <a:rPr lang="nl-NL" dirty="0" err="1" smtClean="0"/>
              <a:t>Why</a:t>
            </a:r>
            <a:r>
              <a:rPr lang="nl-NL" dirty="0" smtClean="0"/>
              <a:t> </a:t>
            </a:r>
            <a:r>
              <a:rPr lang="nl-NL" dirty="0" err="1" smtClean="0"/>
              <a:t>would</a:t>
            </a:r>
            <a:r>
              <a:rPr lang="nl-NL" dirty="0" smtClean="0"/>
              <a:t> we want </a:t>
            </a:r>
            <a:r>
              <a:rPr lang="nl-NL" dirty="0" err="1" smtClean="0"/>
              <a:t>this</a:t>
            </a:r>
            <a:r>
              <a:rPr lang="nl-NL" dirty="0" smtClean="0"/>
              <a: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25</a:t>
            </a:fld>
            <a:endParaRPr lang="en-CA" dirty="0">
              <a:solidFill>
                <a:srgbClr val="000000">
                  <a:tint val="75000"/>
                </a:srgbClr>
              </a:solidFill>
            </a:endParaRPr>
          </a:p>
        </p:txBody>
      </p:sp>
      <p:pic>
        <p:nvPicPr>
          <p:cNvPr id="3076" name="Picture 4" descr="http://healthcarefinancials.files.wordpress.com/2012/10/ehrs.jpg"/>
          <p:cNvPicPr>
            <a:picLocks noChangeAspect="1" noChangeArrowheads="1"/>
          </p:cNvPicPr>
          <p:nvPr/>
        </p:nvPicPr>
        <p:blipFill>
          <a:blip r:embed="rId3">
            <a:grayscl/>
            <a:extLst>
              <a:ext uri="{BEBA8EAE-BF5A-486C-A8C5-ECC9F3942E4B}">
                <a14:imgProps xmlns:a14="http://schemas.microsoft.com/office/drawing/2010/main">
                  <a14:imgLayer r:embed="rId4">
                    <a14:imgEffect>
                      <a14:saturation sat="160000"/>
                    </a14:imgEffect>
                  </a14:imgLayer>
                </a14:imgProps>
              </a:ext>
              <a:ext uri="{28A0092B-C50C-407E-A947-70E740481C1C}">
                <a14:useLocalDpi xmlns:a14="http://schemas.microsoft.com/office/drawing/2010/main" val="0"/>
              </a:ext>
            </a:extLst>
          </a:blip>
          <a:srcRect/>
          <a:stretch>
            <a:fillRect/>
          </a:stretch>
        </p:blipFill>
        <p:spPr bwMode="auto">
          <a:xfrm>
            <a:off x="683568" y="3573016"/>
            <a:ext cx="2517555" cy="2016224"/>
          </a:xfrm>
          <a:prstGeom prst="rect">
            <a:avLst/>
          </a:prstGeom>
          <a:noFill/>
          <a:extLst>
            <a:ext uri="{909E8E84-426E-40DD-AFC4-6F175D3DCCD1}">
              <a14:hiddenFill xmlns:a14="http://schemas.microsoft.com/office/drawing/2010/main">
                <a:solidFill>
                  <a:srgbClr val="FFFFFF"/>
                </a:solidFill>
              </a14:hiddenFill>
            </a:ext>
          </a:extLst>
        </p:spPr>
      </p:pic>
      <p:sp>
        <p:nvSpPr>
          <p:cNvPr id="8" name="Can 7"/>
          <p:cNvSpPr/>
          <p:nvPr/>
        </p:nvSpPr>
        <p:spPr bwMode="auto">
          <a:xfrm>
            <a:off x="6444208" y="3550392"/>
            <a:ext cx="1296144" cy="1817753"/>
          </a:xfrm>
          <a:prstGeom prst="can">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nl-NL" dirty="0">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nl-NL" dirty="0" smtClean="0">
                <a:latin typeface="Arial" charset="0"/>
              </a:rPr>
              <a:t>PACS</a:t>
            </a:r>
          </a:p>
          <a:p>
            <a:pPr marL="0" marR="0" indent="0" algn="ctr" defTabSz="914400" rtl="0" eaLnBrk="0" fontAlgn="base" latinLnBrk="0" hangingPunct="0">
              <a:lnSpc>
                <a:spcPct val="100000"/>
              </a:lnSpc>
              <a:spcBef>
                <a:spcPct val="0"/>
              </a:spcBef>
              <a:spcAft>
                <a:spcPct val="0"/>
              </a:spcAft>
              <a:buClrTx/>
              <a:buSzTx/>
              <a:buFontTx/>
              <a:buNone/>
              <a:tabLst/>
            </a:pPr>
            <a:r>
              <a:rPr lang="nl-NL" dirty="0" err="1">
                <a:latin typeface="Arial" charset="0"/>
              </a:rPr>
              <a:t>w</a:t>
            </a:r>
            <a:r>
              <a:rPr kumimoji="0" lang="nl-NL" sz="1800" b="0" i="0" u="none" strike="noStrike" cap="none" normalizeH="0" baseline="0" dirty="0" err="1" smtClean="0">
                <a:ln>
                  <a:noFill/>
                </a:ln>
                <a:solidFill>
                  <a:schemeClr val="tx1"/>
                </a:solidFill>
                <a:effectLst/>
                <a:latin typeface="Arial" charset="0"/>
              </a:rPr>
              <a:t>ith</a:t>
            </a:r>
            <a:r>
              <a:rPr kumimoji="0" lang="nl-NL" sz="1800" b="0" i="0" u="none" strike="noStrike" cap="none" normalizeH="0" baseline="0" dirty="0" smtClean="0">
                <a:ln>
                  <a:noFill/>
                </a:ln>
                <a:solidFill>
                  <a:schemeClr val="tx1"/>
                </a:solidFill>
                <a:effectLst/>
                <a:latin typeface="Arial" charset="0"/>
              </a:rPr>
              <a:t> FHIR search</a:t>
            </a:r>
          </a:p>
        </p:txBody>
      </p:sp>
      <p:pic>
        <p:nvPicPr>
          <p:cNvPr id="3079" name="Picture 7"/>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7944" y="1772816"/>
            <a:ext cx="15144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bwMode="auto">
          <a:xfrm flipV="1">
            <a:off x="2915816" y="2780928"/>
            <a:ext cx="1224136" cy="1121031"/>
          </a:xfrm>
          <a:prstGeom prst="straightConnector1">
            <a:avLst/>
          </a:prstGeom>
          <a:solidFill>
            <a:schemeClr val="accent1"/>
          </a:solidFill>
          <a:ln w="25400" cap="flat" cmpd="sng" algn="ctr">
            <a:solidFill>
              <a:schemeClr val="tx1"/>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3201123" y="4492943"/>
            <a:ext cx="3171077" cy="88186"/>
          </a:xfrm>
          <a:prstGeom prst="straightConnector1">
            <a:avLst/>
          </a:prstGeom>
          <a:solidFill>
            <a:schemeClr val="accent1"/>
          </a:solidFill>
          <a:ln w="25400" cap="flat" cmpd="sng" algn="ctr">
            <a:solidFill>
              <a:schemeClr val="tx1"/>
            </a:solidFill>
            <a:prstDash val="dash"/>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3653898" y="3203684"/>
            <a:ext cx="828092" cy="369332"/>
          </a:xfrm>
          <a:prstGeom prst="rect">
            <a:avLst/>
          </a:prstGeom>
          <a:noFill/>
        </p:spPr>
        <p:txBody>
          <a:bodyPr wrap="square" rtlCol="0">
            <a:spAutoFit/>
          </a:bodyPr>
          <a:lstStyle/>
          <a:p>
            <a:r>
              <a:rPr lang="nl-NL" dirty="0" smtClean="0"/>
              <a:t>FHIR</a:t>
            </a:r>
            <a:endParaRPr lang="nl-NL" dirty="0"/>
          </a:p>
        </p:txBody>
      </p:sp>
      <p:sp>
        <p:nvSpPr>
          <p:cNvPr id="7" name="TextBox 6"/>
          <p:cNvSpPr txBox="1"/>
          <p:nvPr/>
        </p:nvSpPr>
        <p:spPr>
          <a:xfrm>
            <a:off x="539552" y="5733256"/>
            <a:ext cx="7344816" cy="369332"/>
          </a:xfrm>
          <a:prstGeom prst="rect">
            <a:avLst/>
          </a:prstGeom>
          <a:noFill/>
        </p:spPr>
        <p:txBody>
          <a:bodyPr wrap="square" rtlCol="0">
            <a:spAutoFit/>
          </a:bodyPr>
          <a:lstStyle/>
          <a:p>
            <a:r>
              <a:rPr lang="nl-NL" dirty="0" smtClean="0"/>
              <a:t>The EHR </a:t>
            </a:r>
            <a:r>
              <a:rPr lang="nl-NL" dirty="0" err="1" smtClean="0"/>
              <a:t>doesn’t</a:t>
            </a:r>
            <a:r>
              <a:rPr lang="nl-NL" dirty="0" smtClean="0"/>
              <a:t> </a:t>
            </a:r>
            <a:r>
              <a:rPr lang="nl-NL" dirty="0" err="1" smtClean="0"/>
              <a:t>need</a:t>
            </a:r>
            <a:r>
              <a:rPr lang="nl-NL" dirty="0" smtClean="0"/>
              <a:t> </a:t>
            </a:r>
            <a:r>
              <a:rPr lang="nl-NL" dirty="0" err="1" smtClean="0"/>
              <a:t>to</a:t>
            </a:r>
            <a:r>
              <a:rPr lang="nl-NL" dirty="0" smtClean="0"/>
              <a:t> </a:t>
            </a:r>
            <a:r>
              <a:rPr lang="nl-NL" dirty="0" err="1" smtClean="0"/>
              <a:t>speak</a:t>
            </a:r>
            <a:r>
              <a:rPr lang="nl-NL" dirty="0" smtClean="0"/>
              <a:t> DICOM </a:t>
            </a:r>
            <a:r>
              <a:rPr lang="nl-NL" dirty="0" err="1" smtClean="0"/>
              <a:t>anymore</a:t>
            </a:r>
            <a:r>
              <a:rPr lang="nl-NL" dirty="0"/>
              <a:t>.</a:t>
            </a:r>
          </a:p>
        </p:txBody>
      </p:sp>
      <p:sp>
        <p:nvSpPr>
          <p:cNvPr id="11" name="TextBox 10"/>
          <p:cNvSpPr txBox="1"/>
          <p:nvPr/>
        </p:nvSpPr>
        <p:spPr>
          <a:xfrm>
            <a:off x="4411135" y="4596568"/>
            <a:ext cx="828092" cy="369332"/>
          </a:xfrm>
          <a:prstGeom prst="rect">
            <a:avLst/>
          </a:prstGeom>
          <a:noFill/>
        </p:spPr>
        <p:txBody>
          <a:bodyPr wrap="square" rtlCol="0">
            <a:spAutoFit/>
          </a:bodyPr>
          <a:lstStyle/>
          <a:p>
            <a:r>
              <a:rPr lang="nl-NL" dirty="0" smtClean="0"/>
              <a:t>FHIR</a:t>
            </a:r>
            <a:endParaRPr lang="nl-NL" dirty="0"/>
          </a:p>
        </p:txBody>
      </p:sp>
    </p:spTree>
    <p:extLst>
      <p:ext uri="{BB962C8B-B14F-4D97-AF65-F5344CB8AC3E}">
        <p14:creationId xmlns:p14="http://schemas.microsoft.com/office/powerpoint/2010/main" val="445128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Dicom</a:t>
            </a:r>
            <a:r>
              <a:rPr lang="nl-NL" dirty="0" smtClean="0"/>
              <a:t> </a:t>
            </a:r>
            <a:r>
              <a:rPr lang="nl-NL" dirty="0" err="1" smtClean="0"/>
              <a:t>Serialization</a:t>
            </a:r>
            <a:endParaRPr lang="nl-NL" dirty="0"/>
          </a:p>
        </p:txBody>
      </p:sp>
      <p:sp>
        <p:nvSpPr>
          <p:cNvPr id="3" name="Content Placeholder 2"/>
          <p:cNvSpPr>
            <a:spLocks noGrp="1"/>
          </p:cNvSpPr>
          <p:nvPr>
            <p:ph idx="1"/>
          </p:nvPr>
        </p:nvSpPr>
        <p:spPr/>
        <p:txBody>
          <a:bodyPr/>
          <a:lstStyle/>
          <a:p>
            <a:r>
              <a:rPr lang="en-US" dirty="0" smtClean="0"/>
              <a:t>FHIR </a:t>
            </a:r>
            <a:r>
              <a:rPr lang="en-US" dirty="0" err="1" smtClean="0"/>
              <a:t>ImagingStudy</a:t>
            </a:r>
            <a:r>
              <a:rPr lang="en-US" dirty="0" smtClean="0"/>
              <a:t> to </a:t>
            </a:r>
            <a:r>
              <a:rPr lang="en-US" dirty="0" err="1" smtClean="0"/>
              <a:t>Dicom</a:t>
            </a:r>
            <a:r>
              <a:rPr lang="en-US" dirty="0" smtClean="0"/>
              <a:t> Attributes</a:t>
            </a:r>
          </a:p>
          <a:p>
            <a:endParaRPr lang="en-US" dirty="0"/>
          </a:p>
          <a:p>
            <a:r>
              <a:rPr lang="en-US" dirty="0" smtClean="0"/>
              <a:t>34 data types </a:t>
            </a:r>
            <a:r>
              <a:rPr lang="en-US" dirty="0"/>
              <a:t>need to be converted</a:t>
            </a:r>
          </a:p>
          <a:p>
            <a:pPr marL="0" indent="0">
              <a:buNone/>
            </a:pPr>
            <a:endParaRPr lang="en-US" dirty="0" smtClean="0"/>
          </a:p>
          <a:p>
            <a:pPr marL="0" indent="0">
              <a:buNone/>
            </a:pPr>
            <a:r>
              <a:rPr lang="en-US" dirty="0" smtClean="0"/>
              <a:t>For example:</a:t>
            </a:r>
          </a:p>
          <a:p>
            <a:r>
              <a:rPr lang="en-US" dirty="0" err="1" smtClean="0"/>
              <a:t>DateTime</a:t>
            </a:r>
            <a:r>
              <a:rPr lang="en-US" dirty="0" smtClean="0"/>
              <a:t> </a:t>
            </a:r>
            <a:r>
              <a:rPr lang="en-US" dirty="0"/>
              <a:t>-&gt; </a:t>
            </a:r>
            <a:r>
              <a:rPr lang="en-US" dirty="0" err="1" smtClean="0"/>
              <a:t>date+time</a:t>
            </a:r>
            <a:endParaRPr lang="nl-NL" dirty="0"/>
          </a:p>
          <a:p>
            <a:pPr marL="0" indent="0">
              <a:buNone/>
            </a:pPr>
            <a:endParaRPr lang="nl-NL" dirty="0"/>
          </a:p>
          <a:p>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26</a:t>
            </a:fld>
            <a:endParaRPr lang="en-CA" dirty="0">
              <a:solidFill>
                <a:srgbClr val="000000">
                  <a:tint val="75000"/>
                </a:srgbClr>
              </a:solidFill>
            </a:endParaRPr>
          </a:p>
        </p:txBody>
      </p:sp>
    </p:spTree>
    <p:extLst>
      <p:ext uri="{BB962C8B-B14F-4D97-AF65-F5344CB8AC3E}">
        <p14:creationId xmlns:p14="http://schemas.microsoft.com/office/powerpoint/2010/main" val="2838699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Code </a:t>
            </a:r>
            <a:r>
              <a:rPr lang="nl-NL" dirty="0" err="1" smtClean="0"/>
              <a:t>Examples</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27</a:t>
            </a:fld>
            <a:endParaRPr lang="en-CA" dirty="0">
              <a:solidFill>
                <a:srgbClr val="000000">
                  <a:tint val="75000"/>
                </a:srgb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988840"/>
            <a:ext cx="7679294" cy="380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58680" y="1844824"/>
            <a:ext cx="6001552" cy="2520280"/>
          </a:xfrm>
          <a:prstGeom prst="rect">
            <a:avLst/>
          </a:prstGeom>
          <a:noFill/>
          <a:ln w="508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61988" y="4464000"/>
            <a:ext cx="6001552" cy="1368152"/>
          </a:xfrm>
          <a:prstGeom prst="rect">
            <a:avLst/>
          </a:prstGeom>
          <a:noFill/>
          <a:ln w="508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24534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Serialization</a:t>
            </a:r>
            <a:endParaRPr lang="nl-NL" dirty="0"/>
          </a:p>
        </p:txBody>
      </p:sp>
      <p:sp>
        <p:nvSpPr>
          <p:cNvPr id="3" name="Content Placeholder 2"/>
          <p:cNvSpPr>
            <a:spLocks noGrp="1"/>
          </p:cNvSpPr>
          <p:nvPr>
            <p:ph idx="1"/>
          </p:nvPr>
        </p:nvSpPr>
        <p:spPr/>
        <p:txBody>
          <a:bodyPr/>
          <a:lstStyle/>
          <a:p>
            <a:r>
              <a:rPr lang="nl-NL" dirty="0" smtClean="0"/>
              <a:t>Complex Datatypes</a:t>
            </a:r>
          </a:p>
          <a:p>
            <a:pPr lvl="1"/>
            <a:r>
              <a:rPr lang="nl-NL" dirty="0" err="1" smtClean="0"/>
              <a:t>Coding</a:t>
            </a:r>
            <a:endParaRPr lang="nl-NL" dirty="0" smtClean="0"/>
          </a:p>
          <a:p>
            <a:pPr lvl="1"/>
            <a:endParaRPr lang="nl-NL" dirty="0"/>
          </a:p>
          <a:p>
            <a:pPr marL="457200" lvl="1" indent="0">
              <a:buNone/>
            </a:pPr>
            <a:endParaRPr lang="nl-NL" dirty="0" smtClean="0"/>
          </a:p>
          <a:p>
            <a:pPr lvl="1"/>
            <a:endParaRPr lang="nl-NL" dirty="0" smtClean="0"/>
          </a:p>
          <a:p>
            <a:pPr lvl="1"/>
            <a:r>
              <a:rPr lang="nl-NL" dirty="0" err="1" smtClean="0"/>
              <a:t>HumanName</a:t>
            </a:r>
            <a:endParaRPr lang="nl-NL" dirty="0" smtClean="0"/>
          </a:p>
          <a:p>
            <a:pPr marL="457200" lvl="1" indent="0">
              <a:buNone/>
            </a:pPr>
            <a:endParaRPr lang="nl-NL" dirty="0"/>
          </a:p>
          <a:p>
            <a:pPr marL="0" indent="0">
              <a:buNone/>
            </a:pPr>
            <a:endParaRPr lang="nl-NL"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28</a:t>
            </a:fld>
            <a:endParaRPr lang="en-CA" dirty="0">
              <a:solidFill>
                <a:srgbClr val="000000">
                  <a:tint val="75000"/>
                </a:srgb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806016"/>
            <a:ext cx="5859464" cy="15621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924943"/>
            <a:ext cx="5859463" cy="13620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848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Serialization</a:t>
            </a:r>
            <a:endParaRPr lang="nl-NL" dirty="0"/>
          </a:p>
        </p:txBody>
      </p:sp>
      <p:sp>
        <p:nvSpPr>
          <p:cNvPr id="3" name="Content Placeholder 2"/>
          <p:cNvSpPr>
            <a:spLocks noGrp="1"/>
          </p:cNvSpPr>
          <p:nvPr>
            <p:ph idx="1"/>
          </p:nvPr>
        </p:nvSpPr>
        <p:spPr/>
        <p:txBody>
          <a:bodyPr/>
          <a:lstStyle/>
          <a:p>
            <a:r>
              <a:rPr lang="nl-NL" dirty="0" smtClean="0"/>
              <a:t>Complex Datatypes</a:t>
            </a:r>
          </a:p>
          <a:p>
            <a:pPr lvl="1"/>
            <a:r>
              <a:rPr lang="nl-NL" dirty="0" err="1" smtClean="0"/>
              <a:t>Coding</a:t>
            </a:r>
            <a:r>
              <a:rPr lang="nl-NL" dirty="0" smtClean="0"/>
              <a:t/>
            </a:r>
            <a:br>
              <a:rPr lang="nl-NL" dirty="0" smtClean="0"/>
            </a:br>
            <a:endParaRPr lang="nl-NL" dirty="0" smtClean="0"/>
          </a:p>
          <a:p>
            <a:pPr marL="457200" lvl="1" indent="0">
              <a:buNone/>
            </a:pPr>
            <a:endParaRPr lang="nl-NL" dirty="0"/>
          </a:p>
          <a:p>
            <a:pPr lvl="1"/>
            <a:r>
              <a:rPr lang="nl-NL" dirty="0" err="1" smtClean="0"/>
              <a:t>HumanName</a:t>
            </a:r>
            <a:endParaRPr lang="nl-NL" dirty="0" smtClean="0"/>
          </a:p>
          <a:p>
            <a:pPr marL="457200" lvl="1" indent="0">
              <a:buNone/>
            </a:pPr>
            <a:endParaRPr lang="nl-NL" dirty="0"/>
          </a:p>
          <a:p>
            <a:pPr marL="0" indent="0">
              <a:buNone/>
            </a:pPr>
            <a:endParaRPr lang="nl-NL"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29</a:t>
            </a:fld>
            <a:endParaRPr lang="en-CA" dirty="0">
              <a:solidFill>
                <a:srgbClr val="000000">
                  <a:tint val="75000"/>
                </a:srgb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93096"/>
            <a:ext cx="4464495" cy="195373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7" y="2905396"/>
            <a:ext cx="4724400" cy="4762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99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Outline</a:t>
            </a:r>
            <a:endParaRPr lang="nl-NL" dirty="0"/>
          </a:p>
        </p:txBody>
      </p:sp>
      <p:sp>
        <p:nvSpPr>
          <p:cNvPr id="3" name="Content Placeholder 2"/>
          <p:cNvSpPr>
            <a:spLocks noGrp="1"/>
          </p:cNvSpPr>
          <p:nvPr>
            <p:ph idx="1"/>
          </p:nvPr>
        </p:nvSpPr>
        <p:spPr/>
        <p:txBody>
          <a:bodyPr/>
          <a:lstStyle/>
          <a:p>
            <a:r>
              <a:rPr lang="nl-NL" dirty="0" smtClean="0"/>
              <a:t>DICOM</a:t>
            </a:r>
          </a:p>
          <a:p>
            <a:r>
              <a:rPr lang="nl-NL" dirty="0" err="1" smtClean="0"/>
              <a:t>RESTful</a:t>
            </a:r>
            <a:r>
              <a:rPr lang="nl-NL" dirty="0" smtClean="0"/>
              <a:t> DICOM</a:t>
            </a:r>
          </a:p>
          <a:p>
            <a:r>
              <a:rPr lang="nl-NL" dirty="0" smtClean="0"/>
              <a:t>FHIR </a:t>
            </a:r>
            <a:r>
              <a:rPr lang="nl-NL" dirty="0" err="1" smtClean="0"/>
              <a:t>ImagingStudy</a:t>
            </a:r>
            <a:endParaRPr lang="nl-NL" dirty="0" smtClean="0"/>
          </a:p>
          <a:p>
            <a:r>
              <a:rPr lang="nl-NL" dirty="0" err="1" smtClean="0"/>
              <a:t>Use</a:t>
            </a:r>
            <a:r>
              <a:rPr lang="nl-NL" dirty="0" smtClean="0"/>
              <a:t> Cases</a:t>
            </a:r>
          </a:p>
          <a:p>
            <a:r>
              <a:rPr lang="nl-NL" dirty="0" smtClean="0"/>
              <a:t>Demo</a:t>
            </a:r>
          </a:p>
          <a:p>
            <a:r>
              <a:rPr lang="nl-NL" dirty="0" err="1" smtClean="0"/>
              <a:t>Problems</a:t>
            </a:r>
            <a:endParaRPr lang="nl-NL" dirty="0" smtClean="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a:t>
            </a:fld>
            <a:endParaRPr lang="en-CA" dirty="0">
              <a:solidFill>
                <a:srgbClr val="000000">
                  <a:tint val="75000"/>
                </a:srgbClr>
              </a:solidFill>
            </a:endParaRPr>
          </a:p>
        </p:txBody>
      </p:sp>
    </p:spTree>
    <p:extLst>
      <p:ext uri="{BB962C8B-B14F-4D97-AF65-F5344CB8AC3E}">
        <p14:creationId xmlns:p14="http://schemas.microsoft.com/office/powerpoint/2010/main" val="3615182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Serialization</a:t>
            </a:r>
            <a:endParaRPr lang="nl-NL" dirty="0"/>
          </a:p>
        </p:txBody>
      </p:sp>
      <p:sp>
        <p:nvSpPr>
          <p:cNvPr id="3" name="Content Placeholder 2"/>
          <p:cNvSpPr>
            <a:spLocks noGrp="1"/>
          </p:cNvSpPr>
          <p:nvPr>
            <p:ph idx="1"/>
          </p:nvPr>
        </p:nvSpPr>
        <p:spPr/>
        <p:txBody>
          <a:bodyPr/>
          <a:lstStyle/>
          <a:p>
            <a:r>
              <a:rPr lang="nl-NL" dirty="0"/>
              <a:t>Data </a:t>
            </a:r>
            <a:r>
              <a:rPr lang="nl-NL" dirty="0" err="1"/>
              <a:t>from</a:t>
            </a:r>
            <a:r>
              <a:rPr lang="nl-NL" dirty="0"/>
              <a:t> </a:t>
            </a:r>
            <a:r>
              <a:rPr lang="nl-NL" dirty="0" err="1"/>
              <a:t>other</a:t>
            </a:r>
            <a:r>
              <a:rPr lang="nl-NL" dirty="0"/>
              <a:t> resources</a:t>
            </a:r>
          </a:p>
          <a:p>
            <a:pPr lvl="1"/>
            <a:r>
              <a:rPr lang="nl-NL" dirty="0" err="1"/>
              <a:t>Patient</a:t>
            </a:r>
            <a:endParaRPr lang="nl-NL" dirty="0"/>
          </a:p>
          <a:p>
            <a:pPr lvl="1"/>
            <a:r>
              <a:rPr lang="nl-NL" dirty="0" smtClean="0"/>
              <a:t>Practitioner</a:t>
            </a:r>
          </a:p>
          <a:p>
            <a:pPr lvl="1"/>
            <a:endParaRPr lang="nl-NL" dirty="0" smtClean="0"/>
          </a:p>
          <a:p>
            <a:r>
              <a:rPr lang="nl-NL" dirty="0" err="1" smtClean="0"/>
              <a:t>Referenced</a:t>
            </a:r>
            <a:endParaRPr lang="nl-NL" dirty="0" smtClean="0"/>
          </a:p>
          <a:p>
            <a:pPr lvl="1"/>
            <a:r>
              <a:rPr lang="nl-NL" dirty="0" err="1" smtClean="0"/>
              <a:t>Retrieve</a:t>
            </a:r>
            <a:r>
              <a:rPr lang="nl-NL" dirty="0" smtClean="0"/>
              <a:t> </a:t>
            </a:r>
            <a:r>
              <a:rPr lang="nl-NL" dirty="0" err="1" smtClean="0"/>
              <a:t>referenced</a:t>
            </a:r>
            <a:r>
              <a:rPr lang="nl-NL" dirty="0" smtClean="0"/>
              <a:t> resource </a:t>
            </a:r>
            <a:r>
              <a:rPr lang="nl-NL" dirty="0" err="1" smtClean="0"/>
              <a:t>for</a:t>
            </a:r>
            <a:r>
              <a:rPr lang="nl-NL" dirty="0" smtClean="0"/>
              <a:t> information</a:t>
            </a:r>
          </a:p>
          <a:p>
            <a:pPr lvl="1"/>
            <a:r>
              <a:rPr lang="nl-NL" dirty="0" smtClean="0"/>
              <a:t>DICOM </a:t>
            </a:r>
            <a:r>
              <a:rPr lang="nl-NL" dirty="0" err="1" smtClean="0"/>
              <a:t>to</a:t>
            </a:r>
            <a:r>
              <a:rPr lang="nl-NL" dirty="0" smtClean="0"/>
              <a:t> FHIR?</a:t>
            </a:r>
          </a:p>
          <a:p>
            <a:pPr lvl="1"/>
            <a:endParaRPr lang="nl-NL" dirty="0" smtClean="0"/>
          </a:p>
          <a:p>
            <a:r>
              <a:rPr lang="nl-NL" dirty="0" err="1" smtClean="0"/>
              <a:t>Contained</a:t>
            </a:r>
            <a:r>
              <a:rPr lang="nl-NL" dirty="0" smtClean="0"/>
              <a:t>??</a:t>
            </a:r>
          </a:p>
          <a:p>
            <a:pPr lvl="1"/>
            <a:endParaRPr lang="nl-NL" dirty="0" smtClean="0"/>
          </a:p>
          <a:p>
            <a:pPr lvl="1"/>
            <a:endParaRPr lang="nl-NL"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30</a:t>
            </a:fld>
            <a:endParaRPr lang="en-CA" dirty="0">
              <a:solidFill>
                <a:srgbClr val="000000">
                  <a:tint val="75000"/>
                </a:srgbClr>
              </a:solidFill>
            </a:endParaRPr>
          </a:p>
        </p:txBody>
      </p:sp>
    </p:spTree>
    <p:extLst>
      <p:ext uri="{BB962C8B-B14F-4D97-AF65-F5344CB8AC3E}">
        <p14:creationId xmlns:p14="http://schemas.microsoft.com/office/powerpoint/2010/main" val="169185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Serialization</a:t>
            </a:r>
            <a:endParaRPr lang="nl-NL" dirty="0"/>
          </a:p>
        </p:txBody>
      </p:sp>
      <p:sp>
        <p:nvSpPr>
          <p:cNvPr id="3" name="Content Placeholder 2"/>
          <p:cNvSpPr>
            <a:spLocks noGrp="1"/>
          </p:cNvSpPr>
          <p:nvPr>
            <p:ph idx="1"/>
          </p:nvPr>
        </p:nvSpPr>
        <p:spPr/>
        <p:txBody>
          <a:bodyPr/>
          <a:lstStyle/>
          <a:p>
            <a:r>
              <a:rPr lang="nl-NL" dirty="0" err="1" smtClean="0"/>
              <a:t>Contained</a:t>
            </a:r>
            <a:r>
              <a:rPr lang="nl-NL" dirty="0" smtClean="0"/>
              <a:t> Resources</a:t>
            </a:r>
          </a:p>
          <a:p>
            <a:pPr lvl="1"/>
            <a:r>
              <a:rPr lang="nl-NL" dirty="0" err="1" smtClean="0"/>
              <a:t>Dicom</a:t>
            </a:r>
            <a:r>
              <a:rPr lang="nl-NL" dirty="0" smtClean="0"/>
              <a:t> -&gt; FHIR</a:t>
            </a:r>
          </a:p>
          <a:p>
            <a:pPr lvl="1"/>
            <a:r>
              <a:rPr lang="nl-NL" dirty="0" err="1" smtClean="0"/>
              <a:t>Don’t</a:t>
            </a:r>
            <a:r>
              <a:rPr lang="nl-NL" dirty="0" smtClean="0"/>
              <a:t> </a:t>
            </a:r>
            <a:r>
              <a:rPr lang="nl-NL" dirty="0" err="1" smtClean="0"/>
              <a:t>need</a:t>
            </a:r>
            <a:r>
              <a:rPr lang="nl-NL" dirty="0" smtClean="0"/>
              <a:t> a </a:t>
            </a:r>
            <a:r>
              <a:rPr lang="nl-NL" dirty="0" err="1" smtClean="0"/>
              <a:t>patient</a:t>
            </a:r>
            <a:r>
              <a:rPr lang="nl-NL" dirty="0" smtClean="0"/>
              <a:t> </a:t>
            </a:r>
            <a:r>
              <a:rPr lang="nl-NL" dirty="0" err="1" smtClean="0"/>
              <a:t>endpoint</a:t>
            </a:r>
            <a:endParaRPr lang="nl-NL" dirty="0" smtClean="0"/>
          </a:p>
          <a:p>
            <a:pPr lvl="1"/>
            <a:r>
              <a:rPr lang="nl-NL" dirty="0" err="1" smtClean="0"/>
              <a:t>However</a:t>
            </a:r>
            <a:r>
              <a:rPr lang="nl-NL" dirty="0" smtClean="0"/>
              <a:t>: </a:t>
            </a:r>
            <a:r>
              <a:rPr lang="nl-NL" dirty="0" err="1" smtClean="0"/>
              <a:t>patient</a:t>
            </a:r>
            <a:r>
              <a:rPr lang="nl-NL" dirty="0" smtClean="0"/>
              <a:t> </a:t>
            </a:r>
            <a:r>
              <a:rPr lang="nl-NL" dirty="0" err="1" smtClean="0"/>
              <a:t>cannot</a:t>
            </a:r>
            <a:r>
              <a:rPr lang="nl-NL" dirty="0" smtClean="0"/>
              <a:t> </a:t>
            </a:r>
            <a:r>
              <a:rPr lang="nl-NL" dirty="0" err="1" smtClean="0"/>
              <a:t>be</a:t>
            </a:r>
            <a:r>
              <a:rPr lang="nl-NL" dirty="0" smtClean="0"/>
              <a:t> </a:t>
            </a:r>
            <a:r>
              <a:rPr lang="nl-NL" dirty="0" err="1" smtClean="0"/>
              <a:t>reused</a:t>
            </a:r>
            <a:endParaRPr lang="nl-NL" dirty="0" smtClean="0"/>
          </a:p>
          <a:p>
            <a:pPr marL="457200" lvl="1" indent="0">
              <a:buNone/>
            </a:pPr>
            <a:endParaRPr lang="nl-NL" dirty="0"/>
          </a:p>
          <a:p>
            <a:pPr marL="457200" lvl="1" indent="0">
              <a:buNone/>
            </a:pP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31</a:t>
            </a:fld>
            <a:endParaRPr lang="en-CA" dirty="0">
              <a:solidFill>
                <a:srgbClr val="000000">
                  <a:tint val="75000"/>
                </a:srgbClr>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4556686" cy="2592288"/>
          </a:xfrm>
          <a:prstGeom prst="rect">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53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QIDO </a:t>
            </a:r>
            <a:r>
              <a:rPr lang="nl-NL" dirty="0" err="1" smtClean="0"/>
              <a:t>Endpoints</a:t>
            </a:r>
            <a:endParaRPr lang="nl-NL" dirty="0"/>
          </a:p>
        </p:txBody>
      </p:sp>
      <p:sp>
        <p:nvSpPr>
          <p:cNvPr id="3" name="Content Placeholder 2"/>
          <p:cNvSpPr>
            <a:spLocks noGrp="1"/>
          </p:cNvSpPr>
          <p:nvPr>
            <p:ph idx="1"/>
          </p:nvPr>
        </p:nvSpPr>
        <p:spPr/>
        <p:txBody>
          <a:bodyPr/>
          <a:lstStyle/>
          <a:p>
            <a:r>
              <a:rPr lang="nl-NL" dirty="0" err="1" smtClean="0"/>
              <a:t>Created</a:t>
            </a:r>
            <a:r>
              <a:rPr lang="nl-NL" dirty="0" smtClean="0"/>
              <a:t> QIDO </a:t>
            </a:r>
            <a:r>
              <a:rPr lang="nl-NL" dirty="0" err="1" smtClean="0"/>
              <a:t>Endpoints</a:t>
            </a:r>
            <a:r>
              <a:rPr lang="nl-NL" dirty="0" smtClean="0"/>
              <a:t> in FHIR</a:t>
            </a:r>
          </a:p>
          <a:p>
            <a:endParaRPr lang="nl-NL" dirty="0"/>
          </a:p>
          <a:p>
            <a:r>
              <a:rPr lang="nl-NL" dirty="0" err="1" smtClean="0"/>
              <a:t>ImagingStudy</a:t>
            </a:r>
            <a:r>
              <a:rPr lang="nl-NL" dirty="0" smtClean="0"/>
              <a:t> </a:t>
            </a:r>
            <a:r>
              <a:rPr lang="nl-NL" dirty="0" err="1" smtClean="0"/>
              <a:t>based</a:t>
            </a:r>
            <a:r>
              <a:rPr lang="nl-NL" dirty="0" smtClean="0"/>
              <a:t> on QIDO-RS call</a:t>
            </a:r>
          </a:p>
          <a:p>
            <a:endParaRPr lang="nl-NL" dirty="0"/>
          </a:p>
          <a:p>
            <a:pPr marL="0" indent="0">
              <a:buNone/>
            </a:pPr>
            <a:endParaRPr lang="nl-NL" dirty="0" smtClean="0"/>
          </a:p>
          <a:p>
            <a:endParaRPr lang="nl-NL" dirty="0"/>
          </a:p>
          <a:p>
            <a:pPr marL="0" indent="0">
              <a:buNone/>
            </a:pP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32</a:t>
            </a:fld>
            <a:endParaRPr lang="en-CA" dirty="0">
              <a:solidFill>
                <a:srgbClr val="000000">
                  <a:tint val="75000"/>
                </a:srgb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52" y="3789040"/>
            <a:ext cx="6334597" cy="222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17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Differences</a:t>
            </a:r>
            <a:r>
              <a:rPr lang="nl-NL" dirty="0" smtClean="0"/>
              <a:t> FHIR </a:t>
            </a:r>
            <a:r>
              <a:rPr lang="nl-NL" dirty="0" err="1" smtClean="0"/>
              <a:t>and</a:t>
            </a:r>
            <a:r>
              <a:rPr lang="nl-NL" dirty="0" smtClean="0"/>
              <a:t> DICOM</a:t>
            </a:r>
            <a:endParaRPr lang="nl-NL" dirty="0"/>
          </a:p>
        </p:txBody>
      </p:sp>
      <p:sp>
        <p:nvSpPr>
          <p:cNvPr id="3" name="Content Placeholder 2"/>
          <p:cNvSpPr>
            <a:spLocks noGrp="1"/>
          </p:cNvSpPr>
          <p:nvPr>
            <p:ph idx="1"/>
          </p:nvPr>
        </p:nvSpPr>
        <p:spPr/>
        <p:txBody>
          <a:bodyPr/>
          <a:lstStyle/>
          <a:p>
            <a:r>
              <a:rPr lang="nl-NL" sz="2400" dirty="0" smtClean="0"/>
              <a:t>DICOM: GET /</a:t>
            </a:r>
            <a:r>
              <a:rPr lang="nl-NL" sz="2400" dirty="0" err="1" smtClean="0"/>
              <a:t>Instance?SOPInstanceUID</a:t>
            </a:r>
            <a:r>
              <a:rPr lang="nl-NL" sz="2400" dirty="0" smtClean="0"/>
              <a:t>=</a:t>
            </a:r>
            <a:r>
              <a:rPr lang="nl-NL" sz="2400" i="1" dirty="0" err="1" smtClean="0"/>
              <a:t>certainoid</a:t>
            </a:r>
            <a:endParaRPr lang="nl-NL" sz="2400" i="1" dirty="0" smtClean="0"/>
          </a:p>
          <a:p>
            <a:pPr lvl="1"/>
            <a:r>
              <a:rPr lang="nl-NL" sz="2400" dirty="0" smtClean="0"/>
              <a:t>Returns </a:t>
            </a:r>
            <a:r>
              <a:rPr lang="nl-NL" sz="2400" dirty="0" err="1" smtClean="0"/>
              <a:t>only</a:t>
            </a:r>
            <a:r>
              <a:rPr lang="nl-NL" sz="2400" dirty="0" smtClean="0"/>
              <a:t> </a:t>
            </a:r>
            <a:r>
              <a:rPr lang="nl-NL" sz="2400" dirty="0" err="1" smtClean="0"/>
              <a:t>one</a:t>
            </a:r>
            <a:r>
              <a:rPr lang="nl-NL" sz="2400" dirty="0" smtClean="0"/>
              <a:t> </a:t>
            </a:r>
            <a:r>
              <a:rPr lang="nl-NL" sz="2400" dirty="0" err="1" smtClean="0"/>
              <a:t>instance</a:t>
            </a:r>
            <a:endParaRPr lang="nl-NL" sz="2400" dirty="0" smtClean="0"/>
          </a:p>
          <a:p>
            <a:pPr marL="457200" lvl="1" indent="0">
              <a:buNone/>
            </a:pPr>
            <a:endParaRPr lang="nl-NL" sz="2400" dirty="0" smtClean="0"/>
          </a:p>
          <a:p>
            <a:r>
              <a:rPr lang="nl-NL" sz="2400" dirty="0" smtClean="0"/>
              <a:t>FHIR: GET /</a:t>
            </a:r>
            <a:r>
              <a:rPr lang="nl-NL" sz="2400" dirty="0" err="1" smtClean="0"/>
              <a:t>ImagingStudy</a:t>
            </a:r>
            <a:r>
              <a:rPr lang="nl-NL" sz="2400" dirty="0" smtClean="0"/>
              <a:t>?|urn=</a:t>
            </a:r>
            <a:r>
              <a:rPr lang="nl-NL" sz="2400" i="1" dirty="0" err="1" smtClean="0"/>
              <a:t>certainoid</a:t>
            </a:r>
            <a:endParaRPr lang="nl-NL" sz="2400" i="1" dirty="0" smtClean="0"/>
          </a:p>
          <a:p>
            <a:pPr lvl="1"/>
            <a:r>
              <a:rPr lang="nl-NL" sz="2400" dirty="0" err="1" smtClean="0"/>
              <a:t>Searches</a:t>
            </a:r>
            <a:r>
              <a:rPr lang="nl-NL" sz="2400" dirty="0" smtClean="0"/>
              <a:t> </a:t>
            </a:r>
            <a:r>
              <a:rPr lang="nl-NL" sz="2400" dirty="0" err="1" smtClean="0"/>
              <a:t>for</a:t>
            </a:r>
            <a:r>
              <a:rPr lang="nl-NL" sz="2400" dirty="0" smtClean="0"/>
              <a:t> the imaging </a:t>
            </a:r>
            <a:r>
              <a:rPr lang="nl-NL" sz="2400" dirty="0" err="1" smtClean="0"/>
              <a:t>study</a:t>
            </a:r>
            <a:r>
              <a:rPr lang="nl-NL" sz="2400" dirty="0" smtClean="0"/>
              <a:t> </a:t>
            </a:r>
            <a:r>
              <a:rPr lang="nl-NL" sz="2400" dirty="0" err="1" smtClean="0"/>
              <a:t>with</a:t>
            </a:r>
            <a:r>
              <a:rPr lang="nl-NL" sz="2400" dirty="0" smtClean="0"/>
              <a:t> a </a:t>
            </a:r>
            <a:r>
              <a:rPr lang="nl-NL" sz="2400" dirty="0" err="1" smtClean="0"/>
              <a:t>certain</a:t>
            </a:r>
            <a:r>
              <a:rPr lang="nl-NL" sz="2400" dirty="0" smtClean="0"/>
              <a:t> </a:t>
            </a:r>
            <a:r>
              <a:rPr lang="nl-NL" sz="2400" dirty="0" err="1" smtClean="0"/>
              <a:t>instance</a:t>
            </a:r>
            <a:r>
              <a:rPr lang="nl-NL" sz="2400" dirty="0" smtClean="0"/>
              <a:t> </a:t>
            </a:r>
            <a:r>
              <a:rPr lang="nl-NL" sz="2400" dirty="0" err="1" smtClean="0"/>
              <a:t>oid</a:t>
            </a:r>
            <a:endParaRPr lang="nl-NL" sz="2400" dirty="0" smtClean="0"/>
          </a:p>
          <a:p>
            <a:pPr lvl="1"/>
            <a:r>
              <a:rPr lang="nl-NL" sz="2400" dirty="0" smtClean="0"/>
              <a:t>Return the </a:t>
            </a:r>
            <a:r>
              <a:rPr lang="nl-NL" sz="2400" dirty="0" err="1" smtClean="0"/>
              <a:t>entire</a:t>
            </a:r>
            <a:r>
              <a:rPr lang="nl-NL" sz="2400" dirty="0" smtClean="0"/>
              <a:t> </a:t>
            </a:r>
            <a:r>
              <a:rPr lang="nl-NL" sz="2400" dirty="0" err="1" smtClean="0"/>
              <a:t>ImagingStudy</a:t>
            </a:r>
            <a:r>
              <a:rPr lang="nl-NL" sz="2400" dirty="0" smtClean="0"/>
              <a:t> </a:t>
            </a:r>
            <a:r>
              <a:rPr lang="nl-NL" sz="2400" dirty="0" err="1" smtClean="0"/>
              <a:t>with</a:t>
            </a:r>
            <a:r>
              <a:rPr lang="nl-NL" sz="2400" dirty="0" smtClean="0"/>
              <a:t> </a:t>
            </a:r>
            <a:r>
              <a:rPr lang="nl-NL" sz="2400" dirty="0" err="1" smtClean="0"/>
              <a:t>all</a:t>
            </a:r>
            <a:r>
              <a:rPr lang="nl-NL" sz="2400" dirty="0" smtClean="0"/>
              <a:t> </a:t>
            </a:r>
            <a:r>
              <a:rPr lang="nl-NL" sz="2400" dirty="0" err="1" smtClean="0"/>
              <a:t>it’s</a:t>
            </a:r>
            <a:r>
              <a:rPr lang="nl-NL" sz="2400" dirty="0" smtClean="0"/>
              <a:t> </a:t>
            </a:r>
            <a:r>
              <a:rPr lang="nl-NL" sz="2400" dirty="0" err="1" smtClean="0"/>
              <a:t>instances</a:t>
            </a:r>
            <a:endParaRPr lang="nl-NL" sz="2400" dirty="0" smtClean="0"/>
          </a:p>
          <a:p>
            <a:pPr lvl="1"/>
            <a:endParaRPr lang="nl-NL" sz="2400" dirty="0"/>
          </a:p>
          <a:p>
            <a:r>
              <a:rPr lang="nl-NL" sz="2900" dirty="0" smtClean="0"/>
              <a:t>FHIR </a:t>
            </a:r>
            <a:r>
              <a:rPr lang="nl-NL" sz="2900" dirty="0" err="1" smtClean="0"/>
              <a:t>doesn’t</a:t>
            </a:r>
            <a:r>
              <a:rPr lang="nl-NL" sz="2900" dirty="0" smtClean="0"/>
              <a:t> return </a:t>
            </a:r>
            <a:r>
              <a:rPr lang="nl-NL" sz="2900" dirty="0" err="1" smtClean="0"/>
              <a:t>partial</a:t>
            </a:r>
            <a:r>
              <a:rPr lang="nl-NL" sz="2900" dirty="0" smtClean="0"/>
              <a:t> resources</a:t>
            </a:r>
            <a:endParaRPr lang="nl-NL" sz="2900" dirty="0"/>
          </a:p>
          <a:p>
            <a:pPr marL="457200" lvl="1" indent="0">
              <a:buNone/>
            </a:pP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33</a:t>
            </a:fld>
            <a:endParaRPr lang="en-CA" dirty="0">
              <a:solidFill>
                <a:srgbClr val="000000">
                  <a:tint val="75000"/>
                </a:srgbClr>
              </a:solidFill>
            </a:endParaRPr>
          </a:p>
        </p:txBody>
      </p:sp>
    </p:spTree>
    <p:extLst>
      <p:ext uri="{BB962C8B-B14F-4D97-AF65-F5344CB8AC3E}">
        <p14:creationId xmlns:p14="http://schemas.microsoft.com/office/powerpoint/2010/main" val="336747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QIDO </a:t>
            </a:r>
            <a:r>
              <a:rPr lang="nl-NL" dirty="0" err="1"/>
              <a:t>Endpoints</a:t>
            </a:r>
            <a:endParaRPr lang="nl-NL" dirty="0"/>
          </a:p>
        </p:txBody>
      </p:sp>
      <p:sp>
        <p:nvSpPr>
          <p:cNvPr id="3" name="Content Placeholder 2"/>
          <p:cNvSpPr>
            <a:spLocks noGrp="1"/>
          </p:cNvSpPr>
          <p:nvPr>
            <p:ph idx="1"/>
          </p:nvPr>
        </p:nvSpPr>
        <p:spPr/>
        <p:txBody>
          <a:bodyPr/>
          <a:lstStyle/>
          <a:p>
            <a:r>
              <a:rPr lang="nl-NL" sz="2400" dirty="0" smtClean="0"/>
              <a:t>GET /Studies?</a:t>
            </a:r>
          </a:p>
          <a:p>
            <a:pPr lvl="1"/>
            <a:r>
              <a:rPr lang="nl-NL" sz="2400" dirty="0" smtClean="0"/>
              <a:t>Return </a:t>
            </a:r>
            <a:r>
              <a:rPr lang="nl-NL" sz="2400" dirty="0" err="1" smtClean="0"/>
              <a:t>all</a:t>
            </a:r>
            <a:r>
              <a:rPr lang="nl-NL" sz="2400" dirty="0" smtClean="0"/>
              <a:t> </a:t>
            </a:r>
            <a:r>
              <a:rPr lang="nl-NL" sz="2400" dirty="0" err="1" smtClean="0"/>
              <a:t>ImagingStudy</a:t>
            </a:r>
            <a:r>
              <a:rPr lang="nl-NL" sz="2400" dirty="0" smtClean="0"/>
              <a:t> resources</a:t>
            </a:r>
          </a:p>
          <a:p>
            <a:endParaRPr lang="nl-NL" sz="2400" dirty="0"/>
          </a:p>
          <a:p>
            <a:r>
              <a:rPr lang="nl-NL" sz="2400" dirty="0" smtClean="0"/>
              <a:t>GET /Series?</a:t>
            </a:r>
          </a:p>
          <a:p>
            <a:pPr lvl="1"/>
            <a:r>
              <a:rPr lang="nl-NL" sz="2400" dirty="0" smtClean="0"/>
              <a:t>Return </a:t>
            </a:r>
            <a:r>
              <a:rPr lang="nl-NL" sz="2400" dirty="0" err="1" smtClean="0"/>
              <a:t>all</a:t>
            </a:r>
            <a:r>
              <a:rPr lang="nl-NL" sz="2400" dirty="0" smtClean="0"/>
              <a:t> series </a:t>
            </a:r>
            <a:r>
              <a:rPr lang="nl-NL" sz="2400" dirty="0" err="1" smtClean="0"/>
              <a:t>components</a:t>
            </a:r>
            <a:r>
              <a:rPr lang="nl-NL" sz="2400" dirty="0" smtClean="0"/>
              <a:t> </a:t>
            </a:r>
            <a:r>
              <a:rPr lang="nl-NL" sz="2400" dirty="0" err="1" smtClean="0"/>
              <a:t>from</a:t>
            </a:r>
            <a:r>
              <a:rPr lang="nl-NL" sz="2400" dirty="0" smtClean="0"/>
              <a:t> </a:t>
            </a:r>
            <a:r>
              <a:rPr lang="nl-NL" sz="2400" dirty="0" err="1" smtClean="0"/>
              <a:t>all</a:t>
            </a:r>
            <a:r>
              <a:rPr lang="nl-NL" sz="2400" dirty="0" smtClean="0"/>
              <a:t> </a:t>
            </a:r>
            <a:r>
              <a:rPr lang="nl-NL" sz="2400" dirty="0" err="1" smtClean="0"/>
              <a:t>ImagingStudy</a:t>
            </a:r>
            <a:r>
              <a:rPr lang="nl-NL" sz="2400" dirty="0" smtClean="0"/>
              <a:t> resources</a:t>
            </a:r>
          </a:p>
          <a:p>
            <a:pPr lvl="1"/>
            <a:endParaRPr lang="nl-NL" sz="2400" dirty="0"/>
          </a:p>
          <a:p>
            <a:r>
              <a:rPr lang="nl-NL" sz="2400" dirty="0" smtClean="0"/>
              <a:t>GET /</a:t>
            </a:r>
            <a:r>
              <a:rPr lang="nl-NL" sz="2400" dirty="0" err="1" smtClean="0"/>
              <a:t>Instances</a:t>
            </a:r>
            <a:r>
              <a:rPr lang="nl-NL" sz="2400" dirty="0" smtClean="0"/>
              <a:t>?</a:t>
            </a:r>
          </a:p>
          <a:p>
            <a:pPr lvl="1"/>
            <a:r>
              <a:rPr lang="nl-NL" sz="2400" dirty="0" smtClean="0"/>
              <a:t>Return </a:t>
            </a:r>
            <a:r>
              <a:rPr lang="nl-NL" sz="2400" dirty="0" err="1" smtClean="0"/>
              <a:t>all</a:t>
            </a:r>
            <a:r>
              <a:rPr lang="nl-NL" sz="2400" dirty="0" smtClean="0"/>
              <a:t> </a:t>
            </a:r>
            <a:r>
              <a:rPr lang="nl-NL" sz="2400" dirty="0" err="1" smtClean="0"/>
              <a:t>instances</a:t>
            </a:r>
            <a:r>
              <a:rPr lang="nl-NL" sz="2400" dirty="0" smtClean="0"/>
              <a:t> </a:t>
            </a:r>
            <a:r>
              <a:rPr lang="nl-NL" sz="2400" dirty="0" err="1" smtClean="0"/>
              <a:t>from</a:t>
            </a:r>
            <a:r>
              <a:rPr lang="nl-NL" sz="2400" dirty="0" smtClean="0"/>
              <a:t> </a:t>
            </a:r>
            <a:r>
              <a:rPr lang="nl-NL" sz="2400" dirty="0" err="1" smtClean="0"/>
              <a:t>all</a:t>
            </a:r>
            <a:r>
              <a:rPr lang="nl-NL" sz="2400" dirty="0" smtClean="0"/>
              <a:t> series </a:t>
            </a:r>
            <a:r>
              <a:rPr lang="nl-NL" sz="2400" dirty="0" err="1" smtClean="0"/>
              <a:t>from</a:t>
            </a:r>
            <a:r>
              <a:rPr lang="nl-NL" sz="2400" dirty="0" smtClean="0"/>
              <a:t> </a:t>
            </a:r>
            <a:r>
              <a:rPr lang="nl-NL" sz="2400" dirty="0" err="1" smtClean="0"/>
              <a:t>all</a:t>
            </a:r>
            <a:r>
              <a:rPr lang="nl-NL" sz="2400" dirty="0" smtClean="0"/>
              <a:t> </a:t>
            </a:r>
            <a:r>
              <a:rPr lang="nl-NL" sz="2400" dirty="0" err="1" smtClean="0"/>
              <a:t>ImagingStudy</a:t>
            </a:r>
            <a:r>
              <a:rPr lang="nl-NL" sz="2400" dirty="0" smtClean="0"/>
              <a:t> resources</a:t>
            </a:r>
            <a:endParaRPr lang="nl-NL" sz="2400"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34</a:t>
            </a:fld>
            <a:endParaRPr lang="en-CA" dirty="0">
              <a:solidFill>
                <a:srgbClr val="000000">
                  <a:tint val="75000"/>
                </a:srgbClr>
              </a:solidFill>
            </a:endParaRPr>
          </a:p>
        </p:txBody>
      </p:sp>
    </p:spTree>
    <p:extLst>
      <p:ext uri="{BB962C8B-B14F-4D97-AF65-F5344CB8AC3E}">
        <p14:creationId xmlns:p14="http://schemas.microsoft.com/office/powerpoint/2010/main" val="2114068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Demo</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35</a:t>
            </a:fld>
            <a:endParaRPr lang="en-CA" dirty="0">
              <a:solidFill>
                <a:srgbClr val="000000">
                  <a:tint val="75000"/>
                </a:srgbClr>
              </a:solidFill>
            </a:endParaRPr>
          </a:p>
        </p:txBody>
      </p:sp>
    </p:spTree>
    <p:extLst>
      <p:ext uri="{BB962C8B-B14F-4D97-AF65-F5344CB8AC3E}">
        <p14:creationId xmlns:p14="http://schemas.microsoft.com/office/powerpoint/2010/main" val="3924124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Problems</a:t>
            </a:r>
            <a:endParaRPr lang="nl-NL" dirty="0"/>
          </a:p>
        </p:txBody>
      </p:sp>
      <p:sp>
        <p:nvSpPr>
          <p:cNvPr id="3" name="Content Placeholder 2"/>
          <p:cNvSpPr>
            <a:spLocks noGrp="1"/>
          </p:cNvSpPr>
          <p:nvPr>
            <p:ph idx="1"/>
          </p:nvPr>
        </p:nvSpPr>
        <p:spPr/>
        <p:txBody>
          <a:bodyPr/>
          <a:lstStyle/>
          <a:p>
            <a:r>
              <a:rPr lang="nl-NL" dirty="0" smtClean="0"/>
              <a:t>DICOM </a:t>
            </a:r>
            <a:r>
              <a:rPr lang="nl-NL" dirty="0" err="1" smtClean="0"/>
              <a:t>and</a:t>
            </a:r>
            <a:r>
              <a:rPr lang="nl-NL" dirty="0" smtClean="0"/>
              <a:t> FHIR </a:t>
            </a:r>
            <a:r>
              <a:rPr lang="nl-NL" dirty="0" err="1" smtClean="0"/>
              <a:t>don’t</a:t>
            </a:r>
            <a:r>
              <a:rPr lang="nl-NL" dirty="0" smtClean="0"/>
              <a:t> share the </a:t>
            </a:r>
            <a:r>
              <a:rPr lang="nl-NL" dirty="0" err="1" smtClean="0"/>
              <a:t>same</a:t>
            </a:r>
            <a:r>
              <a:rPr lang="nl-NL" dirty="0" smtClean="0"/>
              <a:t> </a:t>
            </a:r>
            <a:r>
              <a:rPr lang="nl-NL" dirty="0" err="1" smtClean="0"/>
              <a:t>mandatory</a:t>
            </a:r>
            <a:r>
              <a:rPr lang="nl-NL" dirty="0" smtClean="0"/>
              <a:t> </a:t>
            </a:r>
            <a:r>
              <a:rPr lang="nl-NL" dirty="0" err="1" smtClean="0"/>
              <a:t>fiels</a:t>
            </a:r>
            <a:endParaRPr lang="nl-NL" dirty="0"/>
          </a:p>
          <a:p>
            <a:endParaRPr lang="nl-NL" dirty="0" smtClean="0"/>
          </a:p>
          <a:p>
            <a:r>
              <a:rPr lang="nl-NL" dirty="0" err="1" smtClean="0"/>
              <a:t>This</a:t>
            </a:r>
            <a:r>
              <a:rPr lang="nl-NL" dirty="0" smtClean="0"/>
              <a:t> </a:t>
            </a:r>
            <a:r>
              <a:rPr lang="nl-NL" dirty="0" err="1" smtClean="0"/>
              <a:t>could</a:t>
            </a:r>
            <a:r>
              <a:rPr lang="nl-NL" dirty="0" smtClean="0"/>
              <a:t> </a:t>
            </a:r>
            <a:r>
              <a:rPr lang="nl-NL" dirty="0" err="1" smtClean="0"/>
              <a:t>result</a:t>
            </a:r>
            <a:r>
              <a:rPr lang="nl-NL" dirty="0" smtClean="0"/>
              <a:t> in </a:t>
            </a:r>
            <a:r>
              <a:rPr lang="nl-NL" dirty="0" err="1" smtClean="0"/>
              <a:t>invalid</a:t>
            </a:r>
            <a:r>
              <a:rPr lang="nl-NL" dirty="0" smtClean="0"/>
              <a:t> DICOM or FHIR </a:t>
            </a:r>
            <a:r>
              <a:rPr lang="nl-NL" dirty="0" err="1" smtClean="0"/>
              <a:t>when</a:t>
            </a:r>
            <a:r>
              <a:rPr lang="nl-NL" dirty="0"/>
              <a:t> </a:t>
            </a:r>
            <a:r>
              <a:rPr lang="nl-NL" dirty="0" smtClean="0"/>
              <a:t>a </a:t>
            </a:r>
            <a:r>
              <a:rPr lang="nl-NL" dirty="0" err="1" smtClean="0"/>
              <a:t>mandatory</a:t>
            </a:r>
            <a:r>
              <a:rPr lang="nl-NL" dirty="0" smtClean="0"/>
              <a:t> field is </a:t>
            </a:r>
            <a:r>
              <a:rPr lang="nl-NL" dirty="0" err="1" smtClean="0"/>
              <a:t>not</a:t>
            </a:r>
            <a:r>
              <a:rPr lang="nl-NL" dirty="0" smtClean="0"/>
              <a:t> present in the source</a:t>
            </a:r>
          </a:p>
          <a:p>
            <a:endParaRPr lang="nl-NL" dirty="0"/>
          </a:p>
          <a:p>
            <a:pPr marL="0" indent="0">
              <a:buNone/>
            </a:pPr>
            <a:endParaRPr lang="nl-NL" dirty="0"/>
          </a:p>
          <a:p>
            <a:endParaRPr lang="nl-NL" dirty="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36</a:t>
            </a:fld>
            <a:endParaRPr lang="en-CA" dirty="0">
              <a:solidFill>
                <a:srgbClr val="000000">
                  <a:tint val="75000"/>
                </a:srgbClr>
              </a:solidFill>
            </a:endParaRPr>
          </a:p>
        </p:txBody>
      </p:sp>
    </p:spTree>
    <p:extLst>
      <p:ext uri="{BB962C8B-B14F-4D97-AF65-F5344CB8AC3E}">
        <p14:creationId xmlns:p14="http://schemas.microsoft.com/office/powerpoint/2010/main" val="3052756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Problems</a:t>
            </a:r>
            <a:endParaRPr lang="nl-NL" dirty="0"/>
          </a:p>
        </p:txBody>
      </p:sp>
      <p:sp>
        <p:nvSpPr>
          <p:cNvPr id="3" name="Content Placeholder 2"/>
          <p:cNvSpPr>
            <a:spLocks noGrp="1"/>
          </p:cNvSpPr>
          <p:nvPr>
            <p:ph idx="1"/>
          </p:nvPr>
        </p:nvSpPr>
        <p:spPr/>
        <p:txBody>
          <a:bodyPr/>
          <a:lstStyle/>
          <a:p>
            <a:r>
              <a:rPr lang="nl-NL" dirty="0" err="1"/>
              <a:t>Dicom</a:t>
            </a:r>
            <a:r>
              <a:rPr lang="nl-NL" dirty="0"/>
              <a:t> </a:t>
            </a:r>
            <a:r>
              <a:rPr lang="nl-NL" dirty="0" err="1"/>
              <a:t>allows</a:t>
            </a:r>
            <a:r>
              <a:rPr lang="nl-NL" dirty="0"/>
              <a:t> search on </a:t>
            </a:r>
            <a:r>
              <a:rPr lang="nl-NL" dirty="0" err="1"/>
              <a:t>all</a:t>
            </a:r>
            <a:r>
              <a:rPr lang="nl-NL" dirty="0"/>
              <a:t> parameter</a:t>
            </a:r>
            <a:r>
              <a:rPr lang="nl-NL" dirty="0" smtClean="0"/>
              <a:t>, FHIR on </a:t>
            </a:r>
            <a:r>
              <a:rPr lang="nl-NL" dirty="0" err="1" smtClean="0"/>
              <a:t>just</a:t>
            </a:r>
            <a:r>
              <a:rPr lang="nl-NL" dirty="0" smtClean="0"/>
              <a:t> a few</a:t>
            </a:r>
          </a:p>
          <a:p>
            <a:endParaRPr lang="nl-NL" dirty="0"/>
          </a:p>
          <a:p>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37</a:t>
            </a:fld>
            <a:endParaRPr lang="en-CA" dirty="0">
              <a:solidFill>
                <a:srgbClr val="000000">
                  <a:tint val="75000"/>
                </a:srgb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7993063" cy="3381375"/>
          </a:xfrm>
          <a:prstGeom prst="rect">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4725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Problems</a:t>
            </a:r>
            <a:endParaRPr lang="nl-NL" dirty="0"/>
          </a:p>
        </p:txBody>
      </p:sp>
      <p:sp>
        <p:nvSpPr>
          <p:cNvPr id="3" name="Content Placeholder 2"/>
          <p:cNvSpPr>
            <a:spLocks noGrp="1"/>
          </p:cNvSpPr>
          <p:nvPr>
            <p:ph idx="1"/>
          </p:nvPr>
        </p:nvSpPr>
        <p:spPr/>
        <p:txBody>
          <a:bodyPr/>
          <a:lstStyle/>
          <a:p>
            <a:r>
              <a:rPr lang="nl-NL" dirty="0" err="1" smtClean="0"/>
              <a:t>Not</a:t>
            </a:r>
            <a:r>
              <a:rPr lang="nl-NL" dirty="0" smtClean="0"/>
              <a:t> </a:t>
            </a:r>
            <a:r>
              <a:rPr lang="nl-NL" dirty="0" err="1" smtClean="0"/>
              <a:t>all</a:t>
            </a:r>
            <a:r>
              <a:rPr lang="nl-NL" dirty="0" smtClean="0"/>
              <a:t> QIDO-RS parameters </a:t>
            </a:r>
            <a:r>
              <a:rPr lang="nl-NL" dirty="0" err="1" smtClean="0"/>
              <a:t>implemented</a:t>
            </a:r>
            <a:r>
              <a:rPr lang="nl-NL" dirty="0" smtClean="0"/>
              <a:t> </a:t>
            </a:r>
            <a:r>
              <a:rPr lang="nl-NL" dirty="0" err="1" smtClean="0"/>
              <a:t>yet</a:t>
            </a:r>
            <a:endParaRPr lang="nl-NL" dirty="0" smtClean="0"/>
          </a:p>
          <a:p>
            <a:pPr marL="0" indent="0">
              <a:buNone/>
            </a:pPr>
            <a:endParaRPr lang="nl-NL" dirty="0"/>
          </a:p>
          <a:p>
            <a:endParaRPr lang="nl-NL"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38</a:t>
            </a:fld>
            <a:endParaRPr lang="en-CA" dirty="0">
              <a:solidFill>
                <a:srgbClr val="000000">
                  <a:tint val="75000"/>
                </a:srgb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73016"/>
            <a:ext cx="7916863" cy="2038350"/>
          </a:xfrm>
          <a:prstGeom prst="rect">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80859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Discussion</a:t>
            </a:r>
            <a:r>
              <a:rPr lang="nl-NL" dirty="0" smtClean="0"/>
              <a:t> </a:t>
            </a:r>
            <a:r>
              <a:rPr lang="nl-NL" dirty="0" err="1" smtClean="0"/>
              <a:t>and</a:t>
            </a:r>
            <a:r>
              <a:rPr lang="nl-NL" dirty="0" smtClean="0"/>
              <a:t> </a:t>
            </a:r>
            <a:r>
              <a:rPr lang="nl-NL" dirty="0" err="1" smtClean="0"/>
              <a:t>Questions</a:t>
            </a:r>
            <a:r>
              <a:rPr lang="nl-NL" dirty="0" smtClean="0"/>
              <a:t>?</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39</a:t>
            </a:fld>
            <a:endParaRPr lang="en-CA" dirty="0">
              <a:solidFill>
                <a:srgbClr val="000000">
                  <a:tint val="75000"/>
                </a:srgbClr>
              </a:solidFill>
            </a:endParaRPr>
          </a:p>
        </p:txBody>
      </p:sp>
      <p:sp>
        <p:nvSpPr>
          <p:cNvPr id="6" name="Content Placeholder 2"/>
          <p:cNvSpPr>
            <a:spLocks noGrp="1"/>
          </p:cNvSpPr>
          <p:nvPr>
            <p:ph idx="1"/>
          </p:nvPr>
        </p:nvSpPr>
        <p:spPr>
          <a:xfrm>
            <a:off x="381000" y="1828800"/>
            <a:ext cx="8382000" cy="4480520"/>
          </a:xfrm>
        </p:spPr>
        <p:txBody>
          <a:bodyPr/>
          <a:lstStyle/>
          <a:p>
            <a:r>
              <a:rPr lang="nl-NL" dirty="0" smtClean="0"/>
              <a:t>Contact:</a:t>
            </a:r>
          </a:p>
          <a:p>
            <a:pPr lvl="1"/>
            <a:r>
              <a:rPr lang="nl-NL" dirty="0" smtClean="0"/>
              <a:t>Marten Smits</a:t>
            </a:r>
          </a:p>
          <a:p>
            <a:pPr lvl="1"/>
            <a:r>
              <a:rPr lang="nl-NL" dirty="0" smtClean="0"/>
              <a:t>Furore, The Netherlands</a:t>
            </a:r>
          </a:p>
          <a:p>
            <a:pPr lvl="1"/>
            <a:r>
              <a:rPr lang="nl-NL" dirty="0"/>
              <a:t>m</a:t>
            </a:r>
            <a:r>
              <a:rPr lang="nl-NL" dirty="0" smtClean="0"/>
              <a:t>.smits@furore.com</a:t>
            </a:r>
          </a:p>
        </p:txBody>
      </p:sp>
    </p:spTree>
    <p:extLst>
      <p:ext uri="{BB962C8B-B14F-4D97-AF65-F5344CB8AC3E}">
        <p14:creationId xmlns:p14="http://schemas.microsoft.com/office/powerpoint/2010/main" val="368909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DICOM</a:t>
            </a:r>
            <a:endParaRPr lang="nl-NL" dirty="0"/>
          </a:p>
        </p:txBody>
      </p:sp>
      <p:sp>
        <p:nvSpPr>
          <p:cNvPr id="3" name="Content Placeholder 2"/>
          <p:cNvSpPr>
            <a:spLocks noGrp="1"/>
          </p:cNvSpPr>
          <p:nvPr>
            <p:ph idx="1"/>
          </p:nvPr>
        </p:nvSpPr>
        <p:spPr>
          <a:xfrm>
            <a:off x="395536" y="1844824"/>
            <a:ext cx="8382000" cy="4696544"/>
          </a:xfrm>
        </p:spPr>
        <p:txBody>
          <a:bodyPr/>
          <a:lstStyle/>
          <a:p>
            <a:r>
              <a:rPr lang="en-US" sz="2800" b="1" dirty="0" smtClean="0"/>
              <a:t>D</a:t>
            </a:r>
            <a:r>
              <a:rPr lang="en-US" sz="2800" dirty="0" smtClean="0"/>
              <a:t>igital </a:t>
            </a:r>
            <a:r>
              <a:rPr lang="en-US" sz="2800" b="1" dirty="0"/>
              <a:t>I</a:t>
            </a:r>
            <a:r>
              <a:rPr lang="en-US" sz="2800" dirty="0"/>
              <a:t>maging and </a:t>
            </a:r>
            <a:r>
              <a:rPr lang="en-US" sz="2800" b="1" dirty="0"/>
              <a:t>Co</a:t>
            </a:r>
            <a:r>
              <a:rPr lang="en-US" sz="2800" dirty="0"/>
              <a:t>mmunications in </a:t>
            </a:r>
            <a:r>
              <a:rPr lang="en-US" sz="2800" b="1" dirty="0"/>
              <a:t>M</a:t>
            </a:r>
            <a:r>
              <a:rPr lang="en-US" sz="2800" dirty="0"/>
              <a:t>edicine (DICOM</a:t>
            </a:r>
            <a:r>
              <a:rPr lang="en-US" sz="2800" dirty="0" smtClean="0"/>
              <a:t>)</a:t>
            </a:r>
            <a:br>
              <a:rPr lang="en-US" sz="2800" dirty="0" smtClean="0"/>
            </a:br>
            <a:endParaRPr lang="nl-NL" sz="2800" dirty="0"/>
          </a:p>
          <a:p>
            <a:r>
              <a:rPr lang="en-US" sz="2800" dirty="0"/>
              <a:t>DICOM is a specification for the creation, transmission, and storage of digital medical image and report data</a:t>
            </a:r>
            <a:r>
              <a:rPr lang="en-US" sz="2800" dirty="0" smtClean="0"/>
              <a:t>.</a:t>
            </a:r>
          </a:p>
          <a:p>
            <a:pPr marL="0" indent="0">
              <a:buNone/>
            </a:pPr>
            <a:endParaRPr lang="nl-NL" sz="2800" dirty="0"/>
          </a:p>
          <a:p>
            <a:r>
              <a:rPr lang="nl-NL" sz="2800" dirty="0" err="1" smtClean="0"/>
              <a:t>Who</a:t>
            </a:r>
            <a:r>
              <a:rPr lang="nl-NL" sz="2800" dirty="0" smtClean="0"/>
              <a:t> </a:t>
            </a:r>
            <a:r>
              <a:rPr lang="nl-NL" sz="2800" dirty="0" err="1" smtClean="0"/>
              <a:t>needs</a:t>
            </a:r>
            <a:r>
              <a:rPr lang="nl-NL" sz="2800" dirty="0" smtClean="0"/>
              <a:t> </a:t>
            </a:r>
            <a:r>
              <a:rPr lang="nl-NL" sz="2800" dirty="0" err="1" smtClean="0"/>
              <a:t>Dicom</a:t>
            </a:r>
            <a:r>
              <a:rPr lang="nl-NL" sz="2800" dirty="0" smtClean="0"/>
              <a:t>?</a:t>
            </a:r>
          </a:p>
          <a:p>
            <a:pPr lvl="1"/>
            <a:r>
              <a:rPr lang="nl-NL" sz="2800" dirty="0" err="1" smtClean="0"/>
              <a:t>Hospitals</a:t>
            </a:r>
            <a:r>
              <a:rPr lang="nl-NL" sz="2800" dirty="0" smtClean="0"/>
              <a:t>, </a:t>
            </a:r>
            <a:r>
              <a:rPr lang="nl-NL" sz="2800" dirty="0" err="1" smtClean="0"/>
              <a:t>Clinics</a:t>
            </a:r>
            <a:r>
              <a:rPr lang="nl-NL" sz="2800" dirty="0" smtClean="0"/>
              <a:t>, Imaging Centers, </a:t>
            </a:r>
            <a:r>
              <a:rPr lang="nl-NL" sz="2800" dirty="0" err="1" smtClean="0"/>
              <a:t>and</a:t>
            </a:r>
            <a:r>
              <a:rPr lang="nl-NL" sz="2800" dirty="0" smtClean="0"/>
              <a:t> </a:t>
            </a:r>
            <a:r>
              <a:rPr lang="nl-NL" sz="2800" dirty="0" err="1" smtClean="0"/>
              <a:t>specialists</a:t>
            </a:r>
            <a:r>
              <a:rPr lang="nl-NL" sz="2800" dirty="0" smtClean="0"/>
              <a:t>.</a:t>
            </a:r>
            <a:r>
              <a:rPr lang="nl-NL" dirty="0" smtClean="0"/>
              <a:t/>
            </a:r>
            <a:br>
              <a:rPr lang="nl-NL" dirty="0" smtClean="0"/>
            </a:b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4</a:t>
            </a:fld>
            <a:endParaRPr lang="en-CA" dirty="0">
              <a:solidFill>
                <a:srgbClr val="000000">
                  <a:tint val="75000"/>
                </a:srgbClr>
              </a:solidFill>
            </a:endParaRPr>
          </a:p>
        </p:txBody>
      </p:sp>
    </p:spTree>
    <p:extLst>
      <p:ext uri="{BB962C8B-B14F-4D97-AF65-F5344CB8AC3E}">
        <p14:creationId xmlns:p14="http://schemas.microsoft.com/office/powerpoint/2010/main" val="2629714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DICOM</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5</a:t>
            </a:fld>
            <a:endParaRPr lang="en-CA" dirty="0">
              <a:solidFill>
                <a:srgbClr val="000000">
                  <a:tint val="75000"/>
                </a:srgb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2060848"/>
            <a:ext cx="83629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233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DICOM</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6</a:t>
            </a:fld>
            <a:endParaRPr lang="en-CA" dirty="0">
              <a:solidFill>
                <a:srgbClr val="000000">
                  <a:tint val="75000"/>
                </a:srgb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32856"/>
            <a:ext cx="8372475"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866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DICOM </a:t>
            </a:r>
            <a:r>
              <a:rPr lang="nl-NL" dirty="0" err="1" smtClean="0"/>
              <a:t>Structure</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7</a:t>
            </a:fld>
            <a:endParaRPr lang="en-CA" dirty="0">
              <a:solidFill>
                <a:srgbClr val="000000">
                  <a:tint val="75000"/>
                </a:srgb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844824"/>
            <a:ext cx="4029020" cy="4481395"/>
          </a:xfrm>
          <a:prstGeom prst="rect">
            <a:avLst/>
          </a:prstGeom>
          <a:noFill/>
          <a:ln w="2857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649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Native </a:t>
            </a:r>
            <a:r>
              <a:rPr lang="nl-NL" dirty="0" err="1" smtClean="0"/>
              <a:t>Dicom</a:t>
            </a:r>
            <a:r>
              <a:rPr lang="nl-NL" dirty="0" smtClean="0"/>
              <a:t> Model</a:t>
            </a:r>
            <a:endParaRPr lang="nl-NL"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a:t>
            </a:fld>
            <a:endParaRPr lang="en-CA" dirty="0">
              <a:solidFill>
                <a:srgbClr val="000000">
                  <a:tint val="75000"/>
                </a:srgbClr>
              </a:solidFill>
            </a:endParaRPr>
          </a:p>
        </p:txBody>
      </p:sp>
      <p:sp>
        <p:nvSpPr>
          <p:cNvPr id="5" name="Content Placeholder 4"/>
          <p:cNvSpPr>
            <a:spLocks noGrp="1"/>
          </p:cNvSpPr>
          <p:nvPr>
            <p:ph idx="1"/>
          </p:nvPr>
        </p:nvSpPr>
        <p:spPr>
          <a:xfrm>
            <a:off x="381000" y="1828800"/>
            <a:ext cx="3326904" cy="4480520"/>
          </a:xfrm>
        </p:spPr>
        <p:txBody>
          <a:bodyPr/>
          <a:lstStyle/>
          <a:p>
            <a:r>
              <a:rPr lang="en-US" dirty="0"/>
              <a:t>Flat structure (well, some of the </a:t>
            </a:r>
            <a:r>
              <a:rPr lang="en-US" dirty="0" err="1"/>
              <a:t>datatypes</a:t>
            </a:r>
            <a:r>
              <a:rPr lang="en-US" dirty="0"/>
              <a:t> are complex</a:t>
            </a:r>
            <a:r>
              <a:rPr lang="en-US" dirty="0" smtClean="0"/>
              <a:t>)</a:t>
            </a:r>
          </a:p>
          <a:p>
            <a:pPr marL="0" indent="0">
              <a:buNone/>
            </a:pPr>
            <a:endParaRPr lang="en-US" dirty="0"/>
          </a:p>
          <a:p>
            <a:endParaRPr lang="nl-NL" dirty="0"/>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868" t="15436"/>
          <a:stretch/>
        </p:blipFill>
        <p:spPr bwMode="auto">
          <a:xfrm>
            <a:off x="3707904" y="1988839"/>
            <a:ext cx="4848399" cy="3716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732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Dicom</a:t>
            </a:r>
            <a:r>
              <a:rPr lang="nl-NL" dirty="0"/>
              <a:t> </a:t>
            </a:r>
            <a:r>
              <a:rPr lang="nl-NL" dirty="0" smtClean="0"/>
              <a:t>Tags</a:t>
            </a:r>
            <a:endParaRPr lang="nl-NL" dirty="0"/>
          </a:p>
        </p:txBody>
      </p:sp>
      <p:sp>
        <p:nvSpPr>
          <p:cNvPr id="3" name="Content Placeholder 2"/>
          <p:cNvSpPr>
            <a:spLocks noGrp="1"/>
          </p:cNvSpPr>
          <p:nvPr>
            <p:ph idx="1"/>
          </p:nvPr>
        </p:nvSpPr>
        <p:spPr/>
        <p:txBody>
          <a:bodyPr/>
          <a:lstStyle/>
          <a:p>
            <a:r>
              <a:rPr lang="en-US" dirty="0"/>
              <a:t>Unique </a:t>
            </a:r>
            <a:r>
              <a:rPr lang="en-US" dirty="0" smtClean="0"/>
              <a:t>id for an element of information </a:t>
            </a:r>
          </a:p>
          <a:p>
            <a:endParaRPr lang="en-US" dirty="0"/>
          </a:p>
          <a:p>
            <a:r>
              <a:rPr lang="en-US" dirty="0" smtClean="0"/>
              <a:t>Composed of an ordered pair of number (a Group Number followed by an Element Number)</a:t>
            </a:r>
          </a:p>
          <a:p>
            <a:endParaRPr lang="en-US" dirty="0"/>
          </a:p>
          <a:p>
            <a:r>
              <a:rPr lang="en-US" dirty="0" smtClean="0"/>
              <a:t>Used to identify Attributes and corresponding Data Elements.</a:t>
            </a:r>
          </a:p>
          <a:p>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9</a:t>
            </a:fld>
            <a:endParaRPr lang="en-CA" dirty="0">
              <a:solidFill>
                <a:srgbClr val="000000">
                  <a:tint val="75000"/>
                </a:srgbClr>
              </a:solidFill>
            </a:endParaRPr>
          </a:p>
        </p:txBody>
      </p:sp>
    </p:spTree>
    <p:extLst>
      <p:ext uri="{BB962C8B-B14F-4D97-AF65-F5344CB8AC3E}">
        <p14:creationId xmlns:p14="http://schemas.microsoft.com/office/powerpoint/2010/main" val="1160847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TotalTime>
  <Words>1043</Words>
  <Application>Microsoft Office PowerPoint</Application>
  <PresentationFormat>On-screen Show (4:3)</PresentationFormat>
  <Paragraphs>311</Paragraphs>
  <Slides>39</Slides>
  <Notes>22</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Refined</vt:lpstr>
      <vt:lpstr>1_Refined</vt:lpstr>
      <vt:lpstr>2_Refined</vt:lpstr>
      <vt:lpstr>DICOM &amp; FHIR</vt:lpstr>
      <vt:lpstr>Who am I?</vt:lpstr>
      <vt:lpstr>Outline</vt:lpstr>
      <vt:lpstr>DICOM</vt:lpstr>
      <vt:lpstr>DICOM</vt:lpstr>
      <vt:lpstr>DICOM</vt:lpstr>
      <vt:lpstr>DICOM Structure</vt:lpstr>
      <vt:lpstr>Native Dicom Model</vt:lpstr>
      <vt:lpstr>Dicom Tags</vt:lpstr>
      <vt:lpstr>Traditional DICOM transport</vt:lpstr>
      <vt:lpstr>RESTful DICOM</vt:lpstr>
      <vt:lpstr>Store (STOW-RS)</vt:lpstr>
      <vt:lpstr>Retrieve (WADO-RS)</vt:lpstr>
      <vt:lpstr>Query (QIDO-RS)</vt:lpstr>
      <vt:lpstr>Query (QIDO-RS)</vt:lpstr>
      <vt:lpstr>QIDO-RS then WADO-RS</vt:lpstr>
      <vt:lpstr>Information Entities (IE)</vt:lpstr>
      <vt:lpstr>Information Entities (IE)</vt:lpstr>
      <vt:lpstr>FHIR ImagingStudy</vt:lpstr>
      <vt:lpstr>ImagingStudy and DICOM</vt:lpstr>
      <vt:lpstr>FHIR ValueSets</vt:lpstr>
      <vt:lpstr>QIDO on FHIR?</vt:lpstr>
      <vt:lpstr>FHIR on QIDO?</vt:lpstr>
      <vt:lpstr>Why would we want this?</vt:lpstr>
      <vt:lpstr>Why would we want this?</vt:lpstr>
      <vt:lpstr>Dicom Serialization</vt:lpstr>
      <vt:lpstr>Code Examples</vt:lpstr>
      <vt:lpstr>Serialization</vt:lpstr>
      <vt:lpstr>Serialization</vt:lpstr>
      <vt:lpstr>Serialization</vt:lpstr>
      <vt:lpstr>Serialization</vt:lpstr>
      <vt:lpstr>QIDO Endpoints</vt:lpstr>
      <vt:lpstr>Differences FHIR and DICOM</vt:lpstr>
      <vt:lpstr>QIDO Endpoints</vt:lpstr>
      <vt:lpstr>Demo</vt:lpstr>
      <vt:lpstr>Problems</vt:lpstr>
      <vt:lpstr>Problems</vt:lpstr>
      <vt:lpstr>Problems</vt:lpstr>
      <vt:lpstr>Discussion and Questions?</vt:lpstr>
    </vt:vector>
  </TitlesOfParts>
  <Company>Furore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Marten Smits</dc:creator>
  <cp:lastModifiedBy>Marten Smits</cp:lastModifiedBy>
  <cp:revision>119</cp:revision>
  <dcterms:created xsi:type="dcterms:W3CDTF">2014-11-17T10:18:11Z</dcterms:created>
  <dcterms:modified xsi:type="dcterms:W3CDTF">2014-11-25T14:24:41Z</dcterms:modified>
</cp:coreProperties>
</file>