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566" r:id="rId2"/>
    <p:sldId id="324" r:id="rId3"/>
    <p:sldId id="497" r:id="rId4"/>
    <p:sldId id="569" r:id="rId5"/>
    <p:sldId id="283" r:id="rId6"/>
    <p:sldId id="338" r:id="rId7"/>
    <p:sldId id="288" r:id="rId8"/>
    <p:sldId id="339" r:id="rId9"/>
    <p:sldId id="567" r:id="rId10"/>
    <p:sldId id="340" r:id="rId11"/>
    <p:sldId id="568" r:id="rId12"/>
    <p:sldId id="341" r:id="rId13"/>
    <p:sldId id="570" r:id="rId14"/>
    <p:sldId id="342" r:id="rId15"/>
    <p:sldId id="571" r:id="rId16"/>
    <p:sldId id="413" r:id="rId17"/>
    <p:sldId id="421" r:id="rId18"/>
    <p:sldId id="417" r:id="rId19"/>
    <p:sldId id="422" r:id="rId20"/>
    <p:sldId id="420" r:id="rId21"/>
    <p:sldId id="572" r:id="rId22"/>
    <p:sldId id="423" r:id="rId23"/>
    <p:sldId id="424" r:id="rId24"/>
    <p:sldId id="502" r:id="rId25"/>
    <p:sldId id="503" r:id="rId26"/>
    <p:sldId id="504" r:id="rId27"/>
    <p:sldId id="573" r:id="rId28"/>
    <p:sldId id="508" r:id="rId29"/>
    <p:sldId id="574" r:id="rId30"/>
    <p:sldId id="575" r:id="rId31"/>
    <p:sldId id="516" r:id="rId32"/>
    <p:sldId id="576" r:id="rId33"/>
    <p:sldId id="519" r:id="rId34"/>
    <p:sldId id="577" r:id="rId35"/>
    <p:sldId id="521" r:id="rId36"/>
    <p:sldId id="578" r:id="rId37"/>
    <p:sldId id="541" r:id="rId38"/>
    <p:sldId id="548" r:id="rId39"/>
    <p:sldId id="549" r:id="rId40"/>
    <p:sldId id="550" r:id="rId41"/>
    <p:sldId id="551" r:id="rId42"/>
    <p:sldId id="555" r:id="rId43"/>
    <p:sldId id="558" r:id="rId44"/>
    <p:sldId id="559" r:id="rId45"/>
    <p:sldId id="560" r:id="rId46"/>
    <p:sldId id="565" r:id="rId47"/>
    <p:sldId id="56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0946" autoAdjust="0"/>
  </p:normalViewPr>
  <p:slideViewPr>
    <p:cSldViewPr>
      <p:cViewPr varScale="1">
        <p:scale>
          <a:sx n="69" d="100"/>
          <a:sy n="69" d="100"/>
        </p:scale>
        <p:origin x="-21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33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386080"/>
        <a:ext cx="1584960" cy="1584960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386080"/>
        <a:ext cx="1584960" cy="1584960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2092960"/>
        <a:ext cx="1584960" cy="1584960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2092960"/>
        <a:ext cx="1584960" cy="15849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22/11/2014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will skim the</a:t>
            </a:r>
            <a:r>
              <a:rPr lang="en-CA" baseline="0" dirty="0" smtClean="0"/>
              <a:t> details – there will be webinars that will cover some of these topics in more detail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3194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411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can be your shared persistence layer – nice</a:t>
            </a:r>
            <a:r>
              <a:rPr lang="en-US" baseline="0" dirty="0" smtClean="0"/>
              <a:t> granularity for storage, extensions for handling “extra” stuff easily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common model for your mapping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 smtClean="0"/>
              <a:t>vMR</a:t>
            </a:r>
            <a:r>
              <a:rPr lang="en-US" baseline="0" dirty="0" smtClean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4115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637400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Todo</a:t>
            </a:r>
            <a:r>
              <a:rPr lang="en-CA" dirty="0" smtClean="0"/>
              <a:t>: Add example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3333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0002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had</a:t>
            </a:r>
            <a:r>
              <a:rPr lang="en-US" baseline="0" dirty="0" smtClean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8583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76699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Temperature</a:t>
            </a:r>
            <a:r>
              <a:rPr lang="en-CA" baseline="0" dirty="0" smtClean="0"/>
              <a:t> check – how many people feel they’ve got a good handle on the paradigms and when they’d use them vs. not.  (This isn’t really FHIR-specific)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82979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E.g. Admit/Discharge/Transfer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80017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15</a:t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levelseven.desk.com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Rolling out FHIR</a:t>
            </a:r>
            <a:br>
              <a:rPr lang="en-AU" dirty="0" smtClean="0"/>
            </a:br>
            <a:r>
              <a:rPr lang="en-AU" sz="3200" dirty="0" smtClean="0"/>
              <a:t>Architecture &amp; Implementation</a:t>
            </a:r>
            <a:br>
              <a:rPr lang="en-AU" sz="3200" dirty="0" smtClean="0"/>
            </a:br>
            <a:r>
              <a:rPr lang="en-AU" sz="3200" dirty="0" smtClean="0"/>
              <a:t>Considerations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  <a:endParaRPr lang="en-AU" dirty="0" smtClean="0"/>
          </a:p>
          <a:p>
            <a:r>
              <a:rPr lang="en-AU" dirty="0" smtClean="0"/>
              <a:t>FHIR Developer Days</a:t>
            </a:r>
          </a:p>
          <a:p>
            <a:r>
              <a:rPr lang="en-AU" dirty="0" smtClean="0"/>
              <a:t>November </a:t>
            </a:r>
            <a:r>
              <a:rPr lang="en-AU" dirty="0" smtClean="0"/>
              <a:t>26</a:t>
            </a:r>
            <a:r>
              <a:rPr lang="en-AU" dirty="0" smtClean="0"/>
              <a:t>, </a:t>
            </a:r>
            <a:r>
              <a:rPr lang="en-AU" dirty="0" smtClean="0"/>
              <a:t>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r>
              <a:rPr lang="en-US" baseline="0" noProof="0" dirty="0" smtClean="0"/>
              <a:t>Sent </a:t>
            </a:r>
            <a:r>
              <a:rPr lang="en-US" baseline="0" noProof="0" dirty="0" smtClean="0"/>
              <a:t>as </a:t>
            </a:r>
            <a:r>
              <a:rPr lang="en-US" baseline="0" noProof="0" dirty="0" smtClean="0"/>
              <a:t>a “bundle” of resources</a:t>
            </a:r>
            <a:endParaRPr lang="en-US" baseline="0" noProof="0" dirty="0" smtClean="0"/>
          </a:p>
          <a:p>
            <a:r>
              <a:rPr lang="en-US" dirty="0" smtClean="0"/>
              <a:t>First resource is </a:t>
            </a:r>
            <a:r>
              <a:rPr lang="en-US" dirty="0" smtClean="0"/>
              <a:t>“Composition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Just like CDA </a:t>
            </a:r>
            <a:r>
              <a:rPr lang="en-US" dirty="0" smtClean="0"/>
              <a:t>header</a:t>
            </a:r>
            <a:endParaRPr lang="en-US" baseline="0" noProof="0" dirty="0" smtClean="0"/>
          </a:p>
          <a:p>
            <a:r>
              <a:rPr lang="en-US" baseline="0" noProof="0" dirty="0" smtClean="0"/>
              <a:t>One </a:t>
            </a:r>
            <a:r>
              <a:rPr lang="en-US" baseline="0" noProof="0" dirty="0" smtClean="0"/>
              <a:t>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Suited for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Focus on persistence</a:t>
            </a:r>
          </a:p>
          <a:p>
            <a:r>
              <a:rPr lang="en-CA" dirty="0" smtClean="0"/>
              <a:t>No workflow</a:t>
            </a:r>
          </a:p>
          <a:p>
            <a:r>
              <a:rPr lang="en-CA" dirty="0" smtClean="0"/>
              <a:t>Need rules over rendering, what’s authenticated</a:t>
            </a:r>
          </a:p>
          <a:p>
            <a:r>
              <a:rPr lang="en-CA" dirty="0" smtClean="0"/>
              <a:t>Data spans resources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Not as good if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Need workflow</a:t>
            </a:r>
          </a:p>
          <a:p>
            <a:r>
              <a:rPr lang="en-CA" dirty="0" smtClean="0"/>
              <a:t>Data is dynamic</a:t>
            </a:r>
          </a:p>
          <a:p>
            <a:r>
              <a:rPr lang="en-CA" dirty="0" smtClean="0"/>
              <a:t>Need to manipulate resources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7" grpId="0" build="p"/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v2 and v3 messaging</a:t>
            </a:r>
          </a:p>
          <a:p>
            <a:r>
              <a:rPr lang="en-US" noProof="0" dirty="0" smtClean="0"/>
              <a:t>Message is also </a:t>
            </a:r>
            <a:r>
              <a:rPr lang="en-US" noProof="0" dirty="0" smtClean="0"/>
              <a:t>a </a:t>
            </a:r>
            <a:r>
              <a:rPr lang="en-US" noProof="0" dirty="0" smtClean="0"/>
              <a:t>“bundle” </a:t>
            </a:r>
            <a:r>
              <a:rPr lang="en-US" noProof="0" dirty="0" smtClean="0"/>
              <a:t>of </a:t>
            </a:r>
            <a:r>
              <a:rPr lang="en-US" noProof="0" dirty="0" smtClean="0"/>
              <a:t>resources</a:t>
            </a:r>
            <a:endParaRPr lang="en-US" noProof="0" dirty="0" smtClean="0"/>
          </a:p>
          <a:p>
            <a:r>
              <a:rPr lang="en-US" noProof="0" dirty="0" smtClean="0"/>
              <a:t>Allows request/response </a:t>
            </a:r>
            <a:r>
              <a:rPr lang="en-US" noProof="0" dirty="0" smtClean="0"/>
              <a:t>behavior</a:t>
            </a:r>
          </a:p>
          <a:p>
            <a:pPr lvl="1"/>
            <a:r>
              <a:rPr lang="en-US" noProof="0" dirty="0" smtClean="0"/>
              <a:t>bundles </a:t>
            </a:r>
            <a:r>
              <a:rPr lang="en-US" noProof="0" dirty="0" smtClean="0"/>
              <a:t>for both request and response</a:t>
            </a:r>
          </a:p>
          <a:p>
            <a:r>
              <a:rPr lang="en-US" noProof="0" dirty="0" smtClean="0"/>
              <a:t>Event-driven</a:t>
            </a:r>
          </a:p>
          <a:p>
            <a:pPr lvl="1"/>
            <a:r>
              <a:rPr lang="en-US" noProof="0" dirty="0" smtClean="0"/>
              <a:t>E.g. Send lab order, get back result</a:t>
            </a:r>
          </a:p>
          <a:p>
            <a:r>
              <a:rPr lang="en-US" noProof="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Messaging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Suited for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Request/Response workflow</a:t>
            </a:r>
          </a:p>
          <a:p>
            <a:r>
              <a:rPr lang="en-CA" dirty="0" smtClean="0"/>
              <a:t>Need asynchronous</a:t>
            </a:r>
          </a:p>
          <a:p>
            <a:r>
              <a:rPr lang="en-CA" dirty="0" smtClean="0"/>
              <a:t>More complex behaviors than CRUD</a:t>
            </a:r>
          </a:p>
          <a:p>
            <a:r>
              <a:rPr lang="en-CA" dirty="0" smtClean="0"/>
              <a:t>CRUD operations on transports other than HTTP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Not as good if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There’s another standard way to do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7" grpId="0" build="p"/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REST, Messaging and Documents</a:t>
            </a:r>
            <a:br>
              <a:rPr lang="en-US" dirty="0" smtClean="0"/>
            </a:br>
            <a:r>
              <a:rPr lang="en-US" dirty="0" smtClean="0"/>
              <a:t>are all “types” of services</a:t>
            </a:r>
          </a:p>
          <a:p>
            <a:r>
              <a:rPr lang="en-US" dirty="0" smtClean="0"/>
              <a:t>“FHIR Services” means </a:t>
            </a:r>
            <a:br>
              <a:rPr lang="en-US" dirty="0" smtClean="0"/>
            </a:br>
            <a:r>
              <a:rPr lang="en-US" dirty="0" smtClean="0"/>
              <a:t>“everything else”</a:t>
            </a:r>
            <a:endParaRPr lang="en-US" noProof="0" dirty="0" smtClean="0"/>
          </a:p>
          <a:p>
            <a:r>
              <a:rPr lang="en-US" noProof="0" dirty="0" smtClean="0"/>
              <a:t>Only </a:t>
            </a:r>
            <a:r>
              <a:rPr lang="en-US" noProof="0" dirty="0" smtClean="0"/>
              <a:t>constraint is that you’re passing around FHIR resources in some shape or </a:t>
            </a:r>
            <a:r>
              <a:rPr lang="en-US" noProof="0" dirty="0" smtClean="0"/>
              <a:t>manner</a:t>
            </a:r>
          </a:p>
          <a:p>
            <a:pPr lvl="1"/>
            <a:r>
              <a:rPr lang="en-US" dirty="0" smtClean="0"/>
              <a:t>Could be HTTP, but could be SOAP, email,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Services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Suited for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Operations other than CRUD without messaging overhead</a:t>
            </a:r>
          </a:p>
          <a:p>
            <a:r>
              <a:rPr lang="en-CA" dirty="0" smtClean="0"/>
              <a:t>More complex workflow than request/response</a:t>
            </a:r>
          </a:p>
          <a:p>
            <a:r>
              <a:rPr lang="en-CA" dirty="0" smtClean="0"/>
              <a:t>Mix documents with behavior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Not as good if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Need tight control over data display</a:t>
            </a:r>
          </a:p>
          <a:p>
            <a:r>
              <a:rPr lang="en-CA" dirty="0" smtClean="0"/>
              <a:t>Want lightweight communications</a:t>
            </a:r>
          </a:p>
          <a:p>
            <a:r>
              <a:rPr lang="en-CA" dirty="0" smtClean="0"/>
              <a:t>Want to avoid pre-negotiation of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 guidance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</a:t>
            </a:r>
            <a:r>
              <a:rPr lang="en-US" noProof="0" dirty="0" smtClean="0"/>
              <a:t>absolutes</a:t>
            </a:r>
          </a:p>
          <a:p>
            <a:pPr lvl="1"/>
            <a:r>
              <a:rPr lang="en-US" dirty="0" smtClean="0"/>
              <a:t>Guidance only</a:t>
            </a:r>
          </a:p>
          <a:p>
            <a:pPr lvl="1"/>
            <a:r>
              <a:rPr lang="en-US" noProof="0" dirty="0" smtClean="0"/>
              <a:t>Influenced by preference, legacy</a:t>
            </a:r>
          </a:p>
          <a:p>
            <a:r>
              <a:rPr lang="en-US" dirty="0" smtClean="0"/>
              <a:t>Not limited to only one</a:t>
            </a:r>
          </a:p>
          <a:p>
            <a:pPr lvl="1"/>
            <a:r>
              <a:rPr lang="en-US" noProof="0" dirty="0" smtClean="0"/>
              <a:t>Mix and match to meet use-cases/communication partners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147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Architecture Approaches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23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possible uses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="" xmlns:p14="http://schemas.microsoft.com/office/powerpoint/2010/main" val="3403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Beyond exchange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55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2"/>
              </a:rPr>
              <a:t>http://gforge.hl7.org/svn/fhir/trunk/presentations/2014-11 FHIR </a:t>
            </a:r>
            <a:r>
              <a:rPr lang="en-US" noProof="0" dirty="0" smtClean="0">
                <a:hlinkClick r:id="rId2"/>
              </a:rPr>
              <a:t>Dev Days/Architecture 2.pptx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3"/>
              </a:rPr>
              <a:t>Creative Commons Attribution 3.0 </a:t>
            </a:r>
            <a:r>
              <a:rPr lang="en-US" u="sng" noProof="0" dirty="0" err="1" smtClean="0">
                <a:hlinkClick r:id="rId3"/>
              </a:rPr>
              <a:t>Unported</a:t>
            </a:r>
            <a:r>
              <a:rPr lang="en-US" u="sng" noProof="0" dirty="0" smtClean="0">
                <a:hlinkClick r:id="rId3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From wire to store</a:t>
            </a:r>
            <a:endParaRPr lang="en-US" noProof="0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6216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Storage approaches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Map FHIR objects to a relational database</a:t>
            </a:r>
          </a:p>
          <a:p>
            <a:pPr lvl="1"/>
            <a:r>
              <a:rPr lang="en-CA" dirty="0" smtClean="0"/>
              <a:t>E.g. Hibernate</a:t>
            </a:r>
          </a:p>
          <a:p>
            <a:r>
              <a:rPr lang="en-CA" dirty="0" smtClean="0"/>
              <a:t>Store the JSON or XML directly in a </a:t>
            </a:r>
            <a:r>
              <a:rPr lang="en-CA" dirty="0" err="1" smtClean="0"/>
              <a:t>NoSql</a:t>
            </a:r>
            <a:r>
              <a:rPr lang="en-CA" dirty="0" smtClean="0"/>
              <a:t> data base</a:t>
            </a:r>
          </a:p>
          <a:p>
            <a:r>
              <a:rPr lang="en-CA" dirty="0" smtClean="0"/>
              <a:t>Store the JSON or XML as a blob and store index data in separate table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12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Bottom 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is a set of tools</a:t>
            </a:r>
          </a:p>
          <a:p>
            <a:pPr lvl="1"/>
            <a:r>
              <a:rPr lang="en-US" noProof="0" dirty="0" smtClean="0"/>
              <a:t>Defined resources</a:t>
            </a:r>
          </a:p>
          <a:p>
            <a:pPr lvl="1"/>
            <a:r>
              <a:rPr lang="en-US" noProof="0" dirty="0" smtClean="0"/>
              <a:t>Extensibility mechanism</a:t>
            </a:r>
          </a:p>
          <a:p>
            <a:pPr lvl="1"/>
            <a:r>
              <a:rPr lang="en-US" noProof="0" dirty="0" smtClean="0"/>
              <a:t>Set of standard interfaces</a:t>
            </a:r>
          </a:p>
          <a:p>
            <a:pPr lvl="0"/>
            <a:r>
              <a:rPr lang="en-US" noProof="0" dirty="0" smtClean="0"/>
              <a:t>Primary</a:t>
            </a:r>
            <a:r>
              <a:rPr lang="en-US" baseline="0" noProof="0" dirty="0" smtClean="0"/>
              <a:t> purpose is interoperable data exchange</a:t>
            </a:r>
          </a:p>
          <a:p>
            <a:pPr lvl="0"/>
            <a:r>
              <a:rPr lang="en-US" baseline="0" noProof="0" dirty="0" smtClean="0"/>
              <a:t>However, it can be leveraged in many ways</a:t>
            </a:r>
          </a:p>
          <a:p>
            <a:pPr lvl="1"/>
            <a:r>
              <a:rPr lang="en-US" noProof="0" dirty="0" smtClean="0"/>
              <a:t>Many we haven’t even thought of yet . . 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737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Features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the architecture decisions that go with them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Narrative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Modifier Extensions</a:t>
            </a:r>
          </a:p>
          <a:p>
            <a:r>
              <a:rPr lang="en-US" sz="2800" dirty="0" smtClean="0"/>
              <a:t>Versions</a:t>
            </a:r>
          </a:p>
          <a:p>
            <a:r>
              <a:rPr lang="en-US" sz="2800" dirty="0" smtClean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/>
              <a:t>Metadata</a:t>
            </a:r>
          </a:p>
          <a:p>
            <a:r>
              <a:rPr lang="en-US" dirty="0" smtClean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9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616177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328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Narrative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resource instances SHOULD have it</a:t>
            </a:r>
          </a:p>
          <a:p>
            <a:r>
              <a:rPr lang="en-CA" dirty="0" smtClean="0"/>
              <a:t>Considerations</a:t>
            </a:r>
          </a:p>
          <a:p>
            <a:pPr lvl="1"/>
            <a:r>
              <a:rPr lang="en-CA" dirty="0" smtClean="0"/>
              <a:t>What should be in it?</a:t>
            </a:r>
          </a:p>
          <a:p>
            <a:pPr lvl="1"/>
            <a:r>
              <a:rPr lang="en-CA" dirty="0" smtClean="0"/>
              <a:t>How should it be formatted</a:t>
            </a:r>
          </a:p>
          <a:p>
            <a:pPr lvl="1"/>
            <a:r>
              <a:rPr lang="en-CA" dirty="0" smtClean="0"/>
              <a:t>Should it be generated, human entered or mix?</a:t>
            </a:r>
          </a:p>
          <a:p>
            <a:pPr lvl="1"/>
            <a:r>
              <a:rPr lang="en-CA" dirty="0" smtClean="0"/>
              <a:t>Should it be displayed to users?  When?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3" y="1988840"/>
            <a:ext cx="8105979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12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Extensions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Extensions are normal</a:t>
            </a:r>
          </a:p>
          <a:p>
            <a:pPr lvl="1"/>
            <a:r>
              <a:rPr lang="en-CA" dirty="0" smtClean="0"/>
              <a:t>Consequence of “the 80%”</a:t>
            </a:r>
          </a:p>
          <a:p>
            <a:pPr lvl="1"/>
            <a:r>
              <a:rPr lang="en-CA" dirty="0" smtClean="0"/>
              <a:t>Can appear anywhere (even date, boolean)</a:t>
            </a:r>
          </a:p>
          <a:p>
            <a:r>
              <a:rPr lang="en-CA" dirty="0" smtClean="0"/>
              <a:t>Considerations</a:t>
            </a:r>
          </a:p>
          <a:p>
            <a:pPr lvl="1"/>
            <a:r>
              <a:rPr lang="en-CA" dirty="0" smtClean="0"/>
              <a:t>Will you store unrecognized extensions?</a:t>
            </a:r>
          </a:p>
          <a:p>
            <a:pPr lvl="2"/>
            <a:r>
              <a:rPr lang="en-CA" dirty="0" smtClean="0"/>
              <a:t>What if the data changes?</a:t>
            </a:r>
          </a:p>
          <a:p>
            <a:pPr lvl="1"/>
            <a:r>
              <a:rPr lang="en-CA" dirty="0" smtClean="0"/>
              <a:t>Will you display them?</a:t>
            </a:r>
          </a:p>
          <a:p>
            <a:pPr lvl="1"/>
            <a:r>
              <a:rPr lang="en-CA" dirty="0" smtClean="0"/>
              <a:t>What data will you expose as extensions?  How?</a:t>
            </a:r>
          </a:p>
          <a:p>
            <a:pPr lvl="1"/>
            <a:r>
              <a:rPr lang="en-CA" dirty="0" smtClean="0"/>
              <a:t>Where will you register them?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Gevity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786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Modifier 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Change the meaning of other elements</a:t>
            </a:r>
          </a:p>
          <a:p>
            <a:pPr lvl="1"/>
            <a:r>
              <a:rPr lang="en-CA" dirty="0" smtClean="0"/>
              <a:t>E.g. negation, uncertainty</a:t>
            </a:r>
          </a:p>
          <a:p>
            <a:r>
              <a:rPr lang="en-CA" dirty="0" smtClean="0"/>
              <a:t>Considerations</a:t>
            </a:r>
          </a:p>
          <a:p>
            <a:pPr lvl="1"/>
            <a:r>
              <a:rPr lang="en-CA" dirty="0" smtClean="0"/>
              <a:t>What will you do if you receive one you don’t recognize?</a:t>
            </a:r>
          </a:p>
          <a:p>
            <a:pPr lvl="1"/>
            <a:r>
              <a:rPr lang="en-CA" dirty="0" smtClean="0"/>
              <a:t>Will you need to introduce any?</a:t>
            </a:r>
          </a:p>
          <a:p>
            <a:pPr lvl="2"/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11080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Versions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Metadata property of all instances</a:t>
            </a:r>
          </a:p>
          <a:p>
            <a:r>
              <a:rPr lang="en-CA" dirty="0" smtClean="0"/>
              <a:t>Considerations</a:t>
            </a:r>
          </a:p>
          <a:p>
            <a:pPr lvl="1"/>
            <a:r>
              <a:rPr lang="en-CA" dirty="0" smtClean="0"/>
              <a:t>Will your system support retrieving history?</a:t>
            </a:r>
          </a:p>
          <a:p>
            <a:pPr lvl="1"/>
            <a:r>
              <a:rPr lang="en-CA" dirty="0" smtClean="0"/>
              <a:t>Does your back-end have the ability to expose a version id or e-tag?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hl7.org/fhir/tag/profile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38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Tags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Allow conveying data about a resource/bundle outside the resource/bundle</a:t>
            </a:r>
          </a:p>
          <a:p>
            <a:pPr lvl="1"/>
            <a:r>
              <a:rPr lang="en-CA" dirty="0" smtClean="0"/>
              <a:t>Workflow, profiles, access control</a:t>
            </a:r>
          </a:p>
          <a:p>
            <a:r>
              <a:rPr lang="en-CA" dirty="0" smtClean="0"/>
              <a:t>Considerations</a:t>
            </a:r>
          </a:p>
          <a:p>
            <a:pPr lvl="1"/>
            <a:r>
              <a:rPr lang="en-CA" dirty="0" smtClean="0"/>
              <a:t>What tags will you support</a:t>
            </a:r>
          </a:p>
          <a:p>
            <a:pPr lvl="1"/>
            <a:r>
              <a:rPr lang="en-CA" dirty="0" smtClean="0"/>
              <a:t>What will you convey with tags vs. extensions?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tekst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”:“easy”}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67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Syntaxes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 &amp; JSON (and eventually RDF)</a:t>
            </a:r>
          </a:p>
          <a:p>
            <a:pPr lvl="1"/>
            <a:r>
              <a:rPr lang="en-CA" dirty="0" smtClean="0"/>
              <a:t>Custom conversion processes required</a:t>
            </a:r>
          </a:p>
          <a:p>
            <a:pPr lvl="1"/>
            <a:r>
              <a:rPr lang="en-CA" dirty="0" smtClean="0"/>
              <a:t>Handled by reference implementations</a:t>
            </a:r>
          </a:p>
          <a:p>
            <a:r>
              <a:rPr lang="en-CA" dirty="0" smtClean="0"/>
              <a:t>Considerations</a:t>
            </a:r>
          </a:p>
          <a:p>
            <a:pPr lvl="1"/>
            <a:r>
              <a:rPr lang="en-CA" dirty="0" smtClean="0"/>
              <a:t>What syntax(</a:t>
            </a:r>
            <a:r>
              <a:rPr lang="en-CA" dirty="0" err="1" smtClean="0"/>
              <a:t>es</a:t>
            </a:r>
            <a:r>
              <a:rPr lang="en-CA" dirty="0" smtClean="0"/>
              <a:t>) will you support?</a:t>
            </a:r>
          </a:p>
          <a:p>
            <a:pPr lvl="1"/>
            <a:r>
              <a:rPr lang="en-CA" dirty="0" smtClean="0"/>
              <a:t>Will you use the reference implementations or roll your own?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Interoperating</a:t>
            </a:r>
            <a:r>
              <a:rPr lang="en-US" baseline="0" dirty="0" smtClean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FHIR play nicely with v2, v3, CDA?</a:t>
            </a:r>
          </a:p>
          <a:p>
            <a:pPr lvl="1"/>
            <a:r>
              <a:rPr lang="en-US" dirty="0" smtClean="0"/>
              <a:t>Not enough time to cover here</a:t>
            </a:r>
          </a:p>
          <a:p>
            <a:pPr lvl="1"/>
            <a:r>
              <a:rPr lang="en-US" dirty="0"/>
              <a:t>Look at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hl7.org/fhir/comparison.html</a:t>
            </a:r>
            <a:endParaRPr lang="en-US" dirty="0" smtClean="0"/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healthlevelseven.desk.com</a:t>
            </a:r>
            <a:endParaRPr lang="en-CA" dirty="0" smtClean="0"/>
          </a:p>
          <a:p>
            <a:pPr lvl="3"/>
            <a:r>
              <a:rPr lang="en-US" dirty="0" smtClean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now?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Dealing with DSTU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FHIR is a “draft standard”</a:t>
            </a:r>
          </a:p>
          <a:p>
            <a:pPr lvl="1"/>
            <a:r>
              <a:rPr lang="en-US" sz="2400" noProof="0" dirty="0" smtClean="0"/>
              <a:t>Anything can change – no compatibility promised</a:t>
            </a:r>
          </a:p>
          <a:p>
            <a:pPr lvl="1"/>
            <a:r>
              <a:rPr lang="en-US" sz="2400" noProof="0" dirty="0" smtClean="0"/>
              <a:t>Changes driven by implementation feedback</a:t>
            </a:r>
          </a:p>
          <a:p>
            <a:pPr lvl="2"/>
            <a:r>
              <a:rPr lang="en-US" sz="2000" noProof="0" dirty="0" smtClean="0"/>
              <a:t>Most changes expected in resources</a:t>
            </a:r>
          </a:p>
          <a:p>
            <a:pPr lvl="2"/>
            <a:r>
              <a:rPr lang="en-US" sz="2000" noProof="0" dirty="0" smtClean="0"/>
              <a:t>Already significant implementation experience through reference implementations, connectathons</a:t>
            </a:r>
          </a:p>
          <a:p>
            <a:pPr lvl="1"/>
            <a:r>
              <a:rPr lang="en-US" sz="2400" dirty="0" smtClean="0"/>
              <a:t>Some needed resources aren’t yet defined</a:t>
            </a:r>
          </a:p>
          <a:p>
            <a:pPr lvl="2"/>
            <a:r>
              <a:rPr lang="en-US" sz="2000" noProof="0" dirty="0" smtClean="0"/>
              <a:t>Insurance, Referral, etc.</a:t>
            </a:r>
          </a:p>
          <a:p>
            <a:pPr lvl="1"/>
            <a:r>
              <a:rPr lang="en-US" sz="2400" dirty="0" smtClean="0"/>
              <a:t>At least one more DSTU, possibly more before content becomes normative</a:t>
            </a:r>
          </a:p>
          <a:p>
            <a:pPr lvl="2"/>
            <a:r>
              <a:rPr lang="en-US" sz="2000" noProof="0" dirty="0" smtClean="0"/>
              <a:t>What goes normative when will depend on </a:t>
            </a:r>
            <a:br>
              <a:rPr lang="en-US" sz="2000" noProof="0" dirty="0" smtClean="0"/>
            </a:br>
            <a:r>
              <a:rPr lang="en-US" sz="2000" noProof="0" dirty="0" smtClean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6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are you?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Who is familiar with:</a:t>
            </a:r>
          </a:p>
          <a:p>
            <a:pPr lvl="1"/>
            <a:r>
              <a:rPr lang="en-CA" dirty="0" smtClean="0"/>
              <a:t>V2</a:t>
            </a:r>
          </a:p>
          <a:p>
            <a:pPr lvl="1"/>
            <a:r>
              <a:rPr lang="en-CA" dirty="0" smtClean="0"/>
              <a:t>V3</a:t>
            </a:r>
          </a:p>
          <a:p>
            <a:pPr lvl="1"/>
            <a:r>
              <a:rPr lang="en-CA" dirty="0" smtClean="0"/>
              <a:t>CDA</a:t>
            </a:r>
          </a:p>
          <a:p>
            <a:r>
              <a:rPr lang="en-CA" dirty="0" smtClean="0"/>
              <a:t>Background</a:t>
            </a:r>
          </a:p>
          <a:p>
            <a:pPr lvl="1"/>
            <a:r>
              <a:rPr lang="en-CA" dirty="0" smtClean="0"/>
              <a:t>Technical (e.g. developer, architect)</a:t>
            </a:r>
          </a:p>
          <a:p>
            <a:pPr lvl="1"/>
            <a:r>
              <a:rPr lang="en-CA" dirty="0" smtClean="0"/>
              <a:t>Clinical</a:t>
            </a:r>
          </a:p>
          <a:p>
            <a:pPr lvl="1"/>
            <a:r>
              <a:rPr lang="en-CA" dirty="0" smtClean="0"/>
              <a:t>Non-technical (e.g. manager, CEO)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If multiple DSTU versions could be in play</a:t>
            </a:r>
          </a:p>
          <a:p>
            <a:pPr lvl="1"/>
            <a:r>
              <a:rPr lang="en-US" dirty="0" smtClean="0"/>
              <a:t>Distinguish using tags or distinct endpoints</a:t>
            </a:r>
          </a:p>
          <a:p>
            <a:pPr lvl="1"/>
            <a:r>
              <a:rPr lang="en-US" noProof="0" dirty="0" smtClean="0"/>
              <a:t>Be prepared to transform between versions to move/rename elements or handle syntax changes</a:t>
            </a:r>
          </a:p>
          <a:p>
            <a:r>
              <a:rPr lang="en-US" dirty="0" smtClean="0"/>
              <a:t>For missing resources</a:t>
            </a:r>
          </a:p>
          <a:p>
            <a:pPr lvl="1"/>
            <a:r>
              <a:rPr lang="en-US" noProof="0" dirty="0" smtClean="0"/>
              <a:t>Use Other</a:t>
            </a:r>
          </a:p>
          <a:p>
            <a:pPr lvl="1"/>
            <a:r>
              <a:rPr lang="en-US" dirty="0" smtClean="0"/>
              <a:t>Create your own custom resource</a:t>
            </a:r>
          </a:p>
          <a:p>
            <a:pPr lvl="2"/>
            <a:r>
              <a:rPr lang="en-US" dirty="0" smtClean="0"/>
              <a:t>Non-conformant, but ok during DSTU in closed community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17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adoption approaches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Low hanging fruit</a:t>
            </a:r>
          </a:p>
          <a:p>
            <a:pPr lvl="1"/>
            <a:r>
              <a:rPr lang="en-US" noProof="0" dirty="0" smtClean="0"/>
              <a:t>Registries</a:t>
            </a:r>
            <a:endParaRPr lang="en-US" noProof="0" dirty="0" smtClean="0"/>
          </a:p>
          <a:p>
            <a:pPr lvl="1"/>
            <a:r>
              <a:rPr lang="en-US" noProof="0" dirty="0" smtClean="0"/>
              <a:t>Terminology</a:t>
            </a:r>
          </a:p>
          <a:p>
            <a:pPr lvl="1"/>
            <a:r>
              <a:rPr lang="en-US" noProof="0" dirty="0" smtClean="0"/>
              <a:t>MHD (XDS)</a:t>
            </a:r>
          </a:p>
          <a:p>
            <a:pPr lvl="1"/>
            <a:r>
              <a:rPr lang="en-US" noProof="0" dirty="0" smtClean="0"/>
              <a:t>CCDA interface</a:t>
            </a:r>
          </a:p>
          <a:p>
            <a:pPr lvl="1"/>
            <a:r>
              <a:rPr lang="en-US" noProof="0" dirty="0" smtClean="0"/>
              <a:t>Patient Portals / Mobile Health</a:t>
            </a:r>
          </a:p>
          <a:p>
            <a:pPr lvl="1"/>
            <a:r>
              <a:rPr lang="en-US" noProof="0" dirty="0" smtClean="0"/>
              <a:t>Others?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Trial &amp; Experiment</a:t>
            </a:r>
          </a:p>
          <a:p>
            <a:pPr lvl="1"/>
            <a:r>
              <a:rPr lang="en-CA" dirty="0" smtClean="0"/>
              <a:t>New to your organization</a:t>
            </a:r>
          </a:p>
          <a:p>
            <a:pPr lvl="1"/>
            <a:r>
              <a:rPr lang="en-CA" dirty="0" smtClean="0"/>
              <a:t>New to HL7 standards</a:t>
            </a:r>
          </a:p>
          <a:p>
            <a:pPr lvl="2"/>
            <a:r>
              <a:rPr lang="en-CA" dirty="0" smtClean="0"/>
              <a:t>Questionnaire</a:t>
            </a:r>
          </a:p>
          <a:p>
            <a:pPr lvl="2"/>
            <a:r>
              <a:rPr lang="en-CA" dirty="0" smtClean="0"/>
              <a:t>Concept Map</a:t>
            </a:r>
          </a:p>
          <a:p>
            <a:r>
              <a:rPr lang="en-CA" dirty="0" smtClean="0"/>
              <a:t>Deep Dive</a:t>
            </a:r>
          </a:p>
          <a:p>
            <a:pPr lvl="1"/>
            <a:r>
              <a:rPr lang="en-CA" dirty="0" smtClean="0"/>
              <a:t>Convert everything?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699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Estimating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How much will implementing a FHIR solution cost?</a:t>
            </a:r>
          </a:p>
          <a:p>
            <a:pPr lvl="1"/>
            <a:r>
              <a:rPr lang="en-US" sz="2400" baseline="0" noProof="0" dirty="0" smtClean="0"/>
              <a:t>Considerations</a:t>
            </a:r>
          </a:p>
          <a:p>
            <a:pPr lvl="2"/>
            <a:r>
              <a:rPr lang="en-US" sz="2000" baseline="0" noProof="0" dirty="0" smtClean="0"/>
              <a:t>Reference implementations help</a:t>
            </a:r>
          </a:p>
          <a:p>
            <a:pPr lvl="2"/>
            <a:r>
              <a:rPr lang="en-US" sz="2000" baseline="0" noProof="0" dirty="0" smtClean="0"/>
              <a:t>Learning curve is lower</a:t>
            </a:r>
          </a:p>
          <a:p>
            <a:pPr lvl="3"/>
            <a:r>
              <a:rPr lang="en-US" sz="1800" baseline="0" noProof="0" dirty="0" smtClean="0"/>
              <a:t>Still a curve if unfamiliar with XML / JSON / REST</a:t>
            </a:r>
          </a:p>
          <a:p>
            <a:pPr lvl="2"/>
            <a:r>
              <a:rPr lang="en-US" sz="2000" baseline="0" noProof="0" dirty="0" smtClean="0"/>
              <a:t>Faster to “drive by” interoperability</a:t>
            </a:r>
          </a:p>
          <a:p>
            <a:pPr lvl="2"/>
            <a:r>
              <a:rPr lang="en-US" sz="2000" baseline="0" noProof="0" dirty="0" smtClean="0"/>
              <a:t>Can’t speed consensus</a:t>
            </a:r>
          </a:p>
          <a:p>
            <a:pPr lvl="2"/>
            <a:r>
              <a:rPr lang="en-US" sz="2000" noProof="0" dirty="0" smtClean="0"/>
              <a:t>Tools to help with mapping to internal codes and structures, still takes time</a:t>
            </a:r>
          </a:p>
          <a:p>
            <a:pPr lvl="2"/>
            <a:r>
              <a:rPr lang="en-US" sz="2000" noProof="0" dirty="0" smtClean="0"/>
              <a:t>Anecdotal</a:t>
            </a:r>
            <a:r>
              <a:rPr lang="en-US" sz="2000" baseline="0" noProof="0" dirty="0" smtClean="0"/>
              <a:t> is “faster” to “significantly faster” to implement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15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Time-points for </a:t>
            </a:r>
            <a:br>
              <a:rPr lang="en-US" noProof="0" dirty="0" smtClean="0"/>
            </a:br>
            <a:r>
              <a:rPr lang="en-US" noProof="0" dirty="0" smtClean="0"/>
              <a:t>re-evaluation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Dec 2014: Draft for Comment Ballot</a:t>
            </a:r>
            <a:endParaRPr lang="en-US" baseline="0" dirty="0" smtClean="0"/>
          </a:p>
          <a:p>
            <a:pPr marL="342900" indent="-342900"/>
            <a:r>
              <a:rPr lang="en-US" dirty="0" smtClean="0"/>
              <a:t>Apr. 2015: DSTU 2 ballot</a:t>
            </a:r>
          </a:p>
          <a:p>
            <a:pPr marL="342900" lvl="0" indent="-342900"/>
            <a:r>
              <a:rPr lang="en-US" dirty="0" smtClean="0"/>
              <a:t>Summer 2015: DSTU 2 published</a:t>
            </a:r>
          </a:p>
          <a:p>
            <a:pPr marL="342900" lvl="0" indent="-342900"/>
            <a:r>
              <a:rPr lang="en-US" dirty="0" smtClean="0"/>
              <a:t>2017: First Normative specification</a:t>
            </a:r>
          </a:p>
          <a:p>
            <a:pPr marL="342900" lvl="0" indent="-342900"/>
            <a:r>
              <a:rPr lang="en-US" dirty="0" smtClean="0"/>
              <a:t>Additional releases every 12-18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92896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8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wiki.hl7.org</a:t>
            </a:r>
            <a:r>
              <a:rPr lang="en-US" dirty="0"/>
              <a:t>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480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05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Jan 16-23 San Antonio</a:t>
            </a:r>
          </a:p>
          <a:p>
            <a:pPr lvl="1"/>
            <a:r>
              <a:rPr lang="en-AU" sz="1900" dirty="0" smtClean="0"/>
              <a:t>May 8-14 Paris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March </a:t>
            </a:r>
            <a:r>
              <a:rPr lang="en-AU" sz="1900" dirty="0" smtClean="0"/>
              <a:t>15-18 Pittsburgh</a:t>
            </a:r>
            <a:r>
              <a:rPr lang="en-AU" sz="1900" dirty="0" smtClean="0"/>
              <a:t>?</a:t>
            </a:r>
            <a:endParaRPr lang="en-AU" sz="1900" dirty="0" smtClean="0"/>
          </a:p>
          <a:p>
            <a:r>
              <a:rPr lang="en-AU" sz="2400" dirty="0" smtClean="0"/>
              <a:t>FHIR Institute </a:t>
            </a:r>
            <a:r>
              <a:rPr lang="en-AU" sz="2400" dirty="0" smtClean="0"/>
              <a:t>Webinars</a:t>
            </a:r>
          </a:p>
          <a:p>
            <a:r>
              <a:rPr lang="en-AU" sz="2400" dirty="0" smtClean="0"/>
              <a:t>Local education opportunities through affiliates, firms like Furore</a:t>
            </a:r>
            <a:endParaRPr lang="en-A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 next 1.5 hours</a:t>
            </a:r>
            <a:endParaRPr lang="en-US" noProof="0" dirty="0" smtClean="0"/>
          </a:p>
          <a:p>
            <a:pPr lvl="1"/>
            <a:r>
              <a:rPr lang="en-US" sz="2700" noProof="0" dirty="0" smtClean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700" noProof="0" dirty="0" smtClean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700" noProof="0" dirty="0" smtClean="0">
                <a:latin typeface="Calibri"/>
              </a:rPr>
              <a:t>If</a:t>
            </a:r>
            <a:r>
              <a:rPr lang="en-US" sz="2700" noProof="0" dirty="0" smtClean="0">
                <a:latin typeface="Calibri"/>
              </a:rPr>
              <a:t>, when and how FHIR might be used within your own </a:t>
            </a:r>
            <a:r>
              <a:rPr lang="en-US" sz="2700" noProof="0" dirty="0" smtClean="0">
                <a:latin typeface="Calibri"/>
              </a:rPr>
              <a:t>organization</a:t>
            </a:r>
          </a:p>
          <a:p>
            <a:pPr lvl="1"/>
            <a:r>
              <a:rPr lang="en-US" sz="2700" dirty="0" smtClean="0">
                <a:latin typeface="Calibri"/>
              </a:rPr>
              <a:t>Next steps</a:t>
            </a:r>
            <a:endParaRPr lang="en-US" sz="27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Paradigm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=""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Simple, out-of-the-box interoperability</a:t>
            </a:r>
          </a:p>
          <a:p>
            <a:r>
              <a:rPr lang="en-US" noProof="0" dirty="0" smtClean="0"/>
              <a:t>Leverage</a:t>
            </a:r>
            <a:r>
              <a:rPr lang="en-US" baseline="0" noProof="0" dirty="0" smtClean="0"/>
              <a:t> </a:t>
            </a:r>
            <a:r>
              <a:rPr lang="en-US" baseline="0" noProof="0" dirty="0" smtClean="0"/>
              <a:t>HTTP</a:t>
            </a:r>
            <a:r>
              <a:rPr lang="en-US" noProof="0" dirty="0" smtClean="0"/>
              <a:t> – protocol that</a:t>
            </a:r>
            <a:br>
              <a:rPr lang="en-US" noProof="0" dirty="0" smtClean="0"/>
            </a:br>
            <a:r>
              <a:rPr lang="en-US" noProof="0" dirty="0" smtClean="0"/>
              <a:t>drives the web</a:t>
            </a:r>
            <a:endParaRPr lang="en-US" baseline="0" noProof="0" dirty="0" smtClean="0"/>
          </a:p>
          <a:p>
            <a:r>
              <a:rPr lang="en-US" noProof="0" dirty="0" smtClean="0"/>
              <a:t>Pre-defined </a:t>
            </a:r>
            <a:r>
              <a:rPr lang="en-US" noProof="0" dirty="0" smtClean="0"/>
              <a:t>operations</a:t>
            </a:r>
          </a:p>
          <a:p>
            <a:pPr lvl="1"/>
            <a:r>
              <a:rPr lang="en-US" noProof="0" dirty="0" smtClean="0"/>
              <a:t>Create, Read, Update, Delete</a:t>
            </a:r>
          </a:p>
          <a:p>
            <a:pPr lvl="1"/>
            <a:r>
              <a:rPr lang="en-US" noProof="0" dirty="0" smtClean="0"/>
              <a:t>Also: History, Read Version, Search, Updates, Validate, Conformance &amp; </a:t>
            </a:r>
            <a:r>
              <a:rPr lang="en-US" noProof="0" dirty="0" smtClean="0"/>
              <a:t>Batch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REST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Suited for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Out-of-the-box interoperability</a:t>
            </a:r>
          </a:p>
          <a:p>
            <a:r>
              <a:rPr lang="en-CA" dirty="0" smtClean="0"/>
              <a:t>Light-weight</a:t>
            </a:r>
          </a:p>
          <a:p>
            <a:r>
              <a:rPr lang="en-CA" dirty="0" smtClean="0"/>
              <a:t>CRUD-type operations</a:t>
            </a:r>
          </a:p>
          <a:p>
            <a:r>
              <a:rPr lang="en-CA" dirty="0" smtClean="0"/>
              <a:t>Client-server architectures</a:t>
            </a:r>
          </a:p>
          <a:p>
            <a:r>
              <a:rPr lang="en-CA" dirty="0" smtClean="0"/>
              <a:t>Client-driven orchestration</a:t>
            </a:r>
          </a:p>
          <a:p>
            <a:r>
              <a:rPr lang="en-CA" dirty="0" smtClean="0"/>
              <a:t>E.g. Mobile, PHR, Registries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Not as good if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Complex or server-driven orchestration</a:t>
            </a:r>
          </a:p>
          <a:p>
            <a:r>
              <a:rPr lang="en-CA" dirty="0" smtClean="0"/>
              <a:t>Unit of work != resource</a:t>
            </a:r>
          </a:p>
          <a:p>
            <a:r>
              <a:rPr lang="en-CA" dirty="0" smtClean="0"/>
              <a:t>No natural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7" grpId="0" build="p"/>
      <p:bldP spid="8" grpId="0" uiExpand="1" build="p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9901</TotalTime>
  <Words>1881</Words>
  <Application>Microsoft Office PowerPoint</Application>
  <PresentationFormat>On-screen Show (4:3)</PresentationFormat>
  <Paragraphs>453</Paragraphs>
  <Slides>47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Refined</vt:lpstr>
      <vt:lpstr> Rolling out FHIR Architecture &amp; Implementation Considerations</vt:lpstr>
      <vt:lpstr>This presentation</vt:lpstr>
      <vt:lpstr>Who am I?</vt:lpstr>
      <vt:lpstr>Who are you?</vt:lpstr>
      <vt:lpstr>Tutorial Objectives</vt:lpstr>
      <vt:lpstr>What Paradigm</vt:lpstr>
      <vt:lpstr>Paradigms</vt:lpstr>
      <vt:lpstr>REST</vt:lpstr>
      <vt:lpstr>REST</vt:lpstr>
      <vt:lpstr>Documents</vt:lpstr>
      <vt:lpstr>Documents</vt:lpstr>
      <vt:lpstr>Messages</vt:lpstr>
      <vt:lpstr>Messaging</vt:lpstr>
      <vt:lpstr>Services</vt:lpstr>
      <vt:lpstr>Services</vt:lpstr>
      <vt:lpstr>Paradigm guidance</vt:lpstr>
      <vt:lpstr>FHIR Architecture Approaches</vt:lpstr>
      <vt:lpstr>Some possible uses</vt:lpstr>
      <vt:lpstr>Beyond exchange</vt:lpstr>
      <vt:lpstr>From wire to store</vt:lpstr>
      <vt:lpstr>Storage approaches</vt:lpstr>
      <vt:lpstr>Architectures</vt:lpstr>
      <vt:lpstr>Bottom Line</vt:lpstr>
      <vt:lpstr>FHIR Features</vt:lpstr>
      <vt:lpstr>FHIR Features</vt:lpstr>
      <vt:lpstr>Narrative</vt:lpstr>
      <vt:lpstr>Narrative</vt:lpstr>
      <vt:lpstr>Extensions</vt:lpstr>
      <vt:lpstr>Extensions</vt:lpstr>
      <vt:lpstr>Modifier Extensions</vt:lpstr>
      <vt:lpstr>Versions</vt:lpstr>
      <vt:lpstr>Versions</vt:lpstr>
      <vt:lpstr>Tags</vt:lpstr>
      <vt:lpstr>Tags</vt:lpstr>
      <vt:lpstr>Syntaxes</vt:lpstr>
      <vt:lpstr>Syntaxes</vt:lpstr>
      <vt:lpstr>Interoperating with legacy</vt:lpstr>
      <vt:lpstr>What now?</vt:lpstr>
      <vt:lpstr>Dealing with DSTU</vt:lpstr>
      <vt:lpstr>DSTU Strategies</vt:lpstr>
      <vt:lpstr>FHIR adoption approaches</vt:lpstr>
      <vt:lpstr>Estimating</vt:lpstr>
      <vt:lpstr>Time-points for  re-evaluation</vt:lpstr>
      <vt:lpstr>Resources wiki.hl7.org/?title=FHIR</vt:lpstr>
      <vt:lpstr>Next Steps for you</vt:lpstr>
      <vt:lpstr>Education opportunities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313</cp:revision>
  <dcterms:created xsi:type="dcterms:W3CDTF">2012-12-03T20:41:34Z</dcterms:created>
  <dcterms:modified xsi:type="dcterms:W3CDTF">2014-11-23T00:12:37Z</dcterms:modified>
</cp:coreProperties>
</file>