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444" r:id="rId3"/>
    <p:sldId id="445" r:id="rId4"/>
    <p:sldId id="446" r:id="rId5"/>
    <p:sldId id="447" r:id="rId6"/>
    <p:sldId id="284" r:id="rId7"/>
    <p:sldId id="448" r:id="rId8"/>
    <p:sldId id="449" r:id="rId9"/>
    <p:sldId id="450" r:id="rId10"/>
    <p:sldId id="451" r:id="rId11"/>
    <p:sldId id="452" r:id="rId12"/>
    <p:sldId id="453" r:id="rId13"/>
    <p:sldId id="461" r:id="rId14"/>
    <p:sldId id="456" r:id="rId15"/>
    <p:sldId id="462" r:id="rId16"/>
    <p:sldId id="457" r:id="rId17"/>
    <p:sldId id="455" r:id="rId18"/>
    <p:sldId id="458" r:id="rId19"/>
    <p:sldId id="463" r:id="rId20"/>
    <p:sldId id="464" r:id="rId21"/>
    <p:sldId id="459" r:id="rId22"/>
    <p:sldId id="460" r:id="rId23"/>
    <p:sldId id="465" r:id="rId24"/>
    <p:sldId id="466" r:id="rId25"/>
    <p:sldId id="467" r:id="rId26"/>
    <p:sldId id="469" r:id="rId27"/>
    <p:sldId id="468" r:id="rId28"/>
    <p:sldId id="471" r:id="rId29"/>
    <p:sldId id="470" r:id="rId30"/>
    <p:sldId id="473" r:id="rId31"/>
    <p:sldId id="472" r:id="rId32"/>
    <p:sldId id="474" r:id="rId33"/>
    <p:sldId id="475" r:id="rId34"/>
    <p:sldId id="477" r:id="rId35"/>
    <p:sldId id="476" r:id="rId36"/>
    <p:sldId id="478" r:id="rId37"/>
    <p:sldId id="479" r:id="rId38"/>
    <p:sldId id="480" r:id="rId39"/>
    <p:sldId id="48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CFF"/>
    <a:srgbClr val="B6DF89"/>
    <a:srgbClr val="05953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5" autoAdjust="0"/>
    <p:restoredTop sz="86433" autoAdjust="0"/>
  </p:normalViewPr>
  <p:slideViewPr>
    <p:cSldViewPr>
      <p:cViewPr varScale="1">
        <p:scale>
          <a:sx n="101" d="100"/>
          <a:sy n="101" d="100"/>
        </p:scale>
        <p:origin x="-183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1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 custLinFactNeighborX="31006" custLinFactNeighborY="-1527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D580B7D-575E-4D32-BA76-605DA1491CC7}" type="presOf" srcId="{95D9FA2A-C5BC-4752-8E72-6799C0FBC1C6}" destId="{C9DED484-765B-4B50-9650-386C82457535}" srcOrd="0" destOrd="0" presId="urn:microsoft.com/office/officeart/2005/8/layout/matrix3"/>
    <dgm:cxn modelId="{254F9217-E81B-4B7D-9A33-430E56FD57C0}" type="presOf" srcId="{3E4F9D75-D5D8-4314-ACBD-27833A7F9B37}" destId="{0F528374-3DE1-4486-B71C-82DC73192314}" srcOrd="0" destOrd="0" presId="urn:microsoft.com/office/officeart/2005/8/layout/matrix3"/>
    <dgm:cxn modelId="{F5623BE2-5FEC-4136-BF59-E7A92B7EB3A2}" type="presOf" srcId="{B5E039F1-BBD9-49CA-AED0-167893AD4C2D}" destId="{AA9D5778-9E54-41DB-BF3A-44486A11C644}" srcOrd="0" destOrd="0" presId="urn:microsoft.com/office/officeart/2005/8/layout/matrix3"/>
    <dgm:cxn modelId="{C96FD12E-3128-470C-A07A-BB2503A32A2E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19C36223-59C8-403C-B318-5A3456F07003}" type="presOf" srcId="{D1EB14A3-E50B-4C6B-8B85-FC2F1AA58ED5}" destId="{ECAE1A64-3C26-4CD0-8055-16154FF0361B}" srcOrd="0" destOrd="0" presId="urn:microsoft.com/office/officeart/2005/8/layout/matrix3"/>
    <dgm:cxn modelId="{73C30209-99DD-425E-8EF0-763C60FAA451}" type="presParOf" srcId="{0F528374-3DE1-4486-B71C-82DC73192314}" destId="{7476B03F-5A87-4E08-A32E-D8B9821AFAB6}" srcOrd="0" destOrd="0" presId="urn:microsoft.com/office/officeart/2005/8/layout/matrix3"/>
    <dgm:cxn modelId="{F1F3AE26-2F6E-49F2-B501-0B1939570058}" type="presParOf" srcId="{0F528374-3DE1-4486-B71C-82DC73192314}" destId="{ECAE1A64-3C26-4CD0-8055-16154FF0361B}" srcOrd="1" destOrd="0" presId="urn:microsoft.com/office/officeart/2005/8/layout/matrix3"/>
    <dgm:cxn modelId="{1C4646AF-3E9C-4FEB-9B77-BDF32FA11FC7}" type="presParOf" srcId="{0F528374-3DE1-4486-B71C-82DC73192314}" destId="{AA9D5778-9E54-41DB-BF3A-44486A11C644}" srcOrd="2" destOrd="0" presId="urn:microsoft.com/office/officeart/2005/8/layout/matrix3"/>
    <dgm:cxn modelId="{6A1EAD0A-5262-4FEA-8631-0688956D573F}" type="presParOf" srcId="{0F528374-3DE1-4486-B71C-82DC73192314}" destId="{B6C28692-8BAE-4E06-A3BE-9AAFCCA84D47}" srcOrd="3" destOrd="0" presId="urn:microsoft.com/office/officeart/2005/8/layout/matrix3"/>
    <dgm:cxn modelId="{5A8C734F-6B2D-4995-8297-8C9B971A42A0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637FE4C1-BF82-42CB-97ED-B354B834D801}" type="presOf" srcId="{3E4F9D75-D5D8-4314-ACBD-27833A7F9B37}" destId="{0F528374-3DE1-4486-B71C-82DC7319231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3A68A61A-422C-4121-8C06-0480268FCF33}" type="presOf" srcId="{95D9FA2A-C5BC-4752-8E72-6799C0FBC1C6}" destId="{C9DED484-765B-4B50-9650-386C82457535}" srcOrd="0" destOrd="0" presId="urn:microsoft.com/office/officeart/2005/8/layout/matrix3"/>
    <dgm:cxn modelId="{908D87B6-F70F-4EB0-B80A-A9843645B0C9}" type="presOf" srcId="{D1EB14A3-E50B-4C6B-8B85-FC2F1AA58ED5}" destId="{ECAE1A64-3C26-4CD0-8055-16154FF0361B}" srcOrd="0" destOrd="0" presId="urn:microsoft.com/office/officeart/2005/8/layout/matrix3"/>
    <dgm:cxn modelId="{5B193C91-C450-46DA-AAF3-B59000609C85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980A9E44-87DC-48FD-8B2E-5B29B1DD3168}" type="presOf" srcId="{1439D559-D189-4FF1-A4FB-F22A15A268D1}" destId="{B6C28692-8BAE-4E06-A3BE-9AAFCCA84D47}" srcOrd="0" destOrd="0" presId="urn:microsoft.com/office/officeart/2005/8/layout/matrix3"/>
    <dgm:cxn modelId="{CCE0A3CC-C801-4806-A106-9FF2F36D7217}" type="presParOf" srcId="{0F528374-3DE1-4486-B71C-82DC73192314}" destId="{7476B03F-5A87-4E08-A32E-D8B9821AFAB6}" srcOrd="0" destOrd="0" presId="urn:microsoft.com/office/officeart/2005/8/layout/matrix3"/>
    <dgm:cxn modelId="{C14B1018-B22B-4F1D-B884-C5BF79EEC898}" type="presParOf" srcId="{0F528374-3DE1-4486-B71C-82DC73192314}" destId="{ECAE1A64-3C26-4CD0-8055-16154FF0361B}" srcOrd="1" destOrd="0" presId="urn:microsoft.com/office/officeart/2005/8/layout/matrix3"/>
    <dgm:cxn modelId="{594BD019-D0DA-4877-BBD0-B36C914C0B93}" type="presParOf" srcId="{0F528374-3DE1-4486-B71C-82DC73192314}" destId="{AA9D5778-9E54-41DB-BF3A-44486A11C644}" srcOrd="2" destOrd="0" presId="urn:microsoft.com/office/officeart/2005/8/layout/matrix3"/>
    <dgm:cxn modelId="{7DEA2D7F-D0B4-42DA-9AEF-754A9AD5CA8F}" type="presParOf" srcId="{0F528374-3DE1-4486-B71C-82DC73192314}" destId="{B6C28692-8BAE-4E06-A3BE-9AAFCCA84D47}" srcOrd="3" destOrd="0" presId="urn:microsoft.com/office/officeart/2005/8/layout/matrix3"/>
    <dgm:cxn modelId="{0A6DE0A0-8FE9-4132-B91F-EA5D1E8FBF9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8C4AA1E1-27A9-4A9B-AC5B-96925005201D}" type="presOf" srcId="{3E4F9D75-D5D8-4314-ACBD-27833A7F9B37}" destId="{0F528374-3DE1-4486-B71C-82DC73192314}" srcOrd="0" destOrd="0" presId="urn:microsoft.com/office/officeart/2005/8/layout/matrix3"/>
    <dgm:cxn modelId="{A7CC5631-8540-4150-9820-B4AF960C6B58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90017106-ACC8-40F4-A018-BA11928E1DF6}" type="presOf" srcId="{D1EB14A3-E50B-4C6B-8B85-FC2F1AA58ED5}" destId="{ECAE1A64-3C26-4CD0-8055-16154FF0361B}" srcOrd="0" destOrd="0" presId="urn:microsoft.com/office/officeart/2005/8/layout/matrix3"/>
    <dgm:cxn modelId="{7421F580-B5B3-4AB2-9354-BEC102B288CD}" type="presOf" srcId="{1439D559-D189-4FF1-A4FB-F22A15A268D1}" destId="{B6C28692-8BAE-4E06-A3BE-9AAFCCA84D47}" srcOrd="0" destOrd="0" presId="urn:microsoft.com/office/officeart/2005/8/layout/matrix3"/>
    <dgm:cxn modelId="{48C2CF79-9B67-4308-B73D-CDEC007EFDCD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84ED8661-368D-460B-B5AB-59DA9A4C01CD}" type="presParOf" srcId="{0F528374-3DE1-4486-B71C-82DC73192314}" destId="{7476B03F-5A87-4E08-A32E-D8B9821AFAB6}" srcOrd="0" destOrd="0" presId="urn:microsoft.com/office/officeart/2005/8/layout/matrix3"/>
    <dgm:cxn modelId="{E66EA133-5ECE-45C0-BF2E-FFD184C8757E}" type="presParOf" srcId="{0F528374-3DE1-4486-B71C-82DC73192314}" destId="{ECAE1A64-3C26-4CD0-8055-16154FF0361B}" srcOrd="1" destOrd="0" presId="urn:microsoft.com/office/officeart/2005/8/layout/matrix3"/>
    <dgm:cxn modelId="{9B8862A8-4B64-4644-92C7-8977219F4B6E}" type="presParOf" srcId="{0F528374-3DE1-4486-B71C-82DC73192314}" destId="{AA9D5778-9E54-41DB-BF3A-44486A11C644}" srcOrd="2" destOrd="0" presId="urn:microsoft.com/office/officeart/2005/8/layout/matrix3"/>
    <dgm:cxn modelId="{70F54EAE-E397-46A5-B18E-0569F3953191}" type="presParOf" srcId="{0F528374-3DE1-4486-B71C-82DC73192314}" destId="{B6C28692-8BAE-4E06-A3BE-9AAFCCA84D47}" srcOrd="3" destOrd="0" presId="urn:microsoft.com/office/officeart/2005/8/layout/matrix3"/>
    <dgm:cxn modelId="{6259598D-A3A6-4AE3-A9C8-6AC705E72FCB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15E39FE2-F790-4599-A86C-16DB48648E96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3AA1AAA6-1F51-45B5-AF52-C20A8F3465AA}" type="presOf" srcId="{B5E039F1-BBD9-49CA-AED0-167893AD4C2D}" destId="{AA9D5778-9E54-41DB-BF3A-44486A11C644}" srcOrd="0" destOrd="0" presId="urn:microsoft.com/office/officeart/2005/8/layout/matrix3"/>
    <dgm:cxn modelId="{FB4F645E-53B3-42AA-A6CB-7634B274C4CD}" type="presOf" srcId="{3E4F9D75-D5D8-4314-ACBD-27833A7F9B37}" destId="{0F528374-3DE1-4486-B71C-82DC7319231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7DB11A23-DD07-4134-92DC-7FB6DDFC845B}" type="presOf" srcId="{D1EB14A3-E50B-4C6B-8B85-FC2F1AA58ED5}" destId="{ECAE1A64-3C26-4CD0-8055-16154FF0361B}" srcOrd="0" destOrd="0" presId="urn:microsoft.com/office/officeart/2005/8/layout/matrix3"/>
    <dgm:cxn modelId="{697F5E10-A19D-4394-9525-C9B35FAC325D}" type="presOf" srcId="{1439D559-D189-4FF1-A4FB-F22A15A268D1}" destId="{B6C28692-8BAE-4E06-A3BE-9AAFCCA84D47}" srcOrd="0" destOrd="0" presId="urn:microsoft.com/office/officeart/2005/8/layout/matrix3"/>
    <dgm:cxn modelId="{B4FDD596-BE22-4B7A-999E-21A012478C9D}" type="presParOf" srcId="{0F528374-3DE1-4486-B71C-82DC73192314}" destId="{7476B03F-5A87-4E08-A32E-D8B9821AFAB6}" srcOrd="0" destOrd="0" presId="urn:microsoft.com/office/officeart/2005/8/layout/matrix3"/>
    <dgm:cxn modelId="{D8209A48-074C-4D8B-8C75-CF5ABB48563A}" type="presParOf" srcId="{0F528374-3DE1-4486-B71C-82DC73192314}" destId="{ECAE1A64-3C26-4CD0-8055-16154FF0361B}" srcOrd="1" destOrd="0" presId="urn:microsoft.com/office/officeart/2005/8/layout/matrix3"/>
    <dgm:cxn modelId="{65AE3C46-1C01-4282-9EE5-9F873ED4B144}" type="presParOf" srcId="{0F528374-3DE1-4486-B71C-82DC73192314}" destId="{AA9D5778-9E54-41DB-BF3A-44486A11C644}" srcOrd="2" destOrd="0" presId="urn:microsoft.com/office/officeart/2005/8/layout/matrix3"/>
    <dgm:cxn modelId="{C448C7F0-EA34-491D-A11F-6877729969AD}" type="presParOf" srcId="{0F528374-3DE1-4486-B71C-82DC73192314}" destId="{B6C28692-8BAE-4E06-A3BE-9AAFCCA84D47}" srcOrd="3" destOrd="0" presId="urn:microsoft.com/office/officeart/2005/8/layout/matrix3"/>
    <dgm:cxn modelId="{A4706CF3-E71C-41C0-B76A-5011C837A45A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REST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02080" y="386080"/>
        <a:ext cx="1584960" cy="1584960"/>
      </dsp:txXfrm>
    </dsp:sp>
    <dsp:sp modelId="{AA9D5778-9E54-41DB-BF3A-44486A11C644}">
      <dsp:nvSpPr>
        <dsp:cNvPr id="0" name=""/>
        <dsp:cNvSpPr/>
      </dsp:nvSpPr>
      <dsp:spPr>
        <a:xfrm>
          <a:off x="3600392" y="144009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Documents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600392" y="144009"/>
        <a:ext cx="1584960" cy="1584960"/>
      </dsp:txXfrm>
    </dsp:sp>
    <dsp:sp modelId="{B6C28692-8BAE-4E06-A3BE-9AAFCCA84D4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Messages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02080" y="2092960"/>
        <a:ext cx="1584960" cy="1584960"/>
      </dsp:txXfrm>
    </dsp:sp>
    <dsp:sp modelId="{C9DED484-765B-4B50-9650-386C82457535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Services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08960" y="2092960"/>
        <a:ext cx="1584960" cy="158496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146653"/>
        <a:ext cx="602050" cy="60205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910915" y="146653"/>
        <a:ext cx="602050" cy="60205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262553" y="795015"/>
        <a:ext cx="602050" cy="60205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910915" y="795015"/>
        <a:ext cx="602050" cy="602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A41D-2C14-4FD9-A8FE-469DBFAB3809}" type="datetimeFigureOut">
              <a:rPr lang="en-CA" smtClean="0"/>
              <a:pPr/>
              <a:t>25/11/2014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F50BE-48AE-4332-BF46-C112AB8C5E9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30457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We will skim the</a:t>
            </a:r>
            <a:r>
              <a:rPr lang="en-CA" baseline="0" dirty="0" smtClean="0"/>
              <a:t> details – there will be webinars that will cover some of these topics in more detail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931944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7</a:t>
            </a:fld>
            <a:endParaRPr lang="en-CA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FHIR doesn’t require resources to be stored as sent, but this is generally an expectation for documents</a:t>
            </a:r>
          </a:p>
          <a:p>
            <a:endParaRPr lang="en-CA" dirty="0" smtClean="0"/>
          </a:p>
          <a:p>
            <a:r>
              <a:rPr lang="en-CA" dirty="0" smtClean="0"/>
              <a:t>Authentication is of whole content, and of a specific rendered view of content</a:t>
            </a:r>
          </a:p>
          <a:p>
            <a:endParaRPr lang="en-CA" dirty="0" smtClean="0"/>
          </a:p>
          <a:p>
            <a:r>
              <a:rPr lang="en-CA" dirty="0" smtClean="0"/>
              <a:t>Context exists</a:t>
            </a:r>
            <a:r>
              <a:rPr lang="en-CA" baseline="0" dirty="0" smtClean="0"/>
              <a:t> independently in each resource, however documents indicate a set of information intended to be consumed together (human context vs. technical context)</a:t>
            </a:r>
          </a:p>
          <a:p>
            <a:endParaRPr lang="en-CA" baseline="0" dirty="0" smtClean="0"/>
          </a:p>
          <a:p>
            <a:r>
              <a:rPr lang="en-CA" baseline="0" dirty="0" smtClean="0"/>
              <a:t>Human readability is a SHOULD for resources, but a SHALL for documents, including specific rendering rules.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11</a:t>
            </a:fld>
            <a:endParaRPr lang="en-CA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This is how you might create a document from scratch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nl-NL" smtClean="0"/>
              <a:t>25-6-2010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44DE-39AC-45D5-92A8-262EC95D3BAB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797152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This is how you might create a document from scratch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nl-NL" smtClean="0"/>
              <a:t>25-6-2010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44DE-39AC-45D5-92A8-262EC95D3BAB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797152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</a:t>
            </a:r>
            <a:r>
              <a:rPr lang="en-US" baseline="0" dirty="0" smtClean="0"/>
              <a:t> Document, no matter how nested, is flattened to a list of entries, the Document’s header being the first.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document header (and any other the other resources) refer to each other using normal references to reflect the document’s nesting.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Of course, there may be a digital signature (on the whole Bundle) to attest to the content of the document.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9997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But </a:t>
            </a:r>
            <a:r>
              <a:rPr lang="en-US" dirty="0" err="1" smtClean="0"/>
              <a:t>ofcourse</a:t>
            </a:r>
            <a:r>
              <a:rPr lang="en-US" dirty="0" smtClean="0"/>
              <a:t>, some server could have functions to disassemble documents on reception. Since the contents</a:t>
            </a:r>
            <a:r>
              <a:rPr lang="en-US" baseline="0" dirty="0" smtClean="0"/>
              <a:t> of documents are resources, each of the contained resources (including the Document header) can be stored using the normal REST interface. But they are no longer the document anymore!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74288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But </a:t>
            </a:r>
            <a:r>
              <a:rPr lang="en-US" dirty="0" err="1" smtClean="0"/>
              <a:t>ofcourse</a:t>
            </a:r>
            <a:r>
              <a:rPr lang="en-US" dirty="0" smtClean="0"/>
              <a:t>, some server could have functions to disassemble documents on reception. Since the contents</a:t>
            </a:r>
            <a:r>
              <a:rPr lang="en-US" baseline="0" dirty="0" smtClean="0"/>
              <a:t> of documents are resources, each of the contained resources (including the Document header) can be stored using the normal REST interface. But they are no longer the document anymore!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74288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2014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0424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190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69022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6385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5557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8479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4327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678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08" y="6501342"/>
            <a:ext cx="1613164" cy="192021"/>
          </a:xfrm>
          <a:prstGeom prst="rect">
            <a:avLst/>
          </a:prstGeom>
        </p:spPr>
        <p:txBody>
          <a:bodyPr/>
          <a:lstStyle/>
          <a:p>
            <a:fld id="{60DF3849-E887-4193-B76F-9C51765F958D}" type="datetimeFigureOut">
              <a:rPr lang="nl-NL" smtClean="0"/>
              <a:pPr/>
              <a:t>25-11-2014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19672" y="6501342"/>
            <a:ext cx="6192688" cy="192021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12360" y="6501342"/>
            <a:ext cx="1306488" cy="192021"/>
          </a:xfrm>
          <a:prstGeom prst="rect">
            <a:avLst/>
          </a:prstGeom>
        </p:spPr>
        <p:txBody>
          <a:bodyPr/>
          <a:lstStyle/>
          <a:p>
            <a:fld id="{8698377B-874B-4DB7-8057-E4552B93344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="" xmlns:p14="http://schemas.microsoft.com/office/powerpoint/2010/main" val="1019431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2014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Patient/1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://www.slideshare.net/DevDays2014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erver.org/fhir/Mailbo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erver.org/fhir/$mailbox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erver.org/fhir/Docume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erver.org/fhir/Bundle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server.org/fhir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server.org/fhir/Binary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comparison-cda.html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FHIR Documents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Lloyd McKenzie</a:t>
            </a:r>
          </a:p>
          <a:p>
            <a:r>
              <a:rPr lang="en-AU" dirty="0" smtClean="0"/>
              <a:t>FHIR Developer Days</a:t>
            </a:r>
          </a:p>
          <a:p>
            <a:r>
              <a:rPr lang="en-AU" dirty="0" smtClean="0"/>
              <a:t>November 25, 2014</a:t>
            </a:r>
            <a:endParaRPr lang="en-AU" dirty="0"/>
          </a:p>
        </p:txBody>
      </p:sp>
    </p:spTree>
    <p:extLst>
      <p:ext uri="{BB962C8B-B14F-4D97-AF65-F5344CB8AC3E}">
        <p14:creationId xmlns="" xmlns:p14="http://schemas.microsoft.com/office/powerpoint/2010/main" val="3495855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avoid Documents?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Need for workflow</a:t>
            </a:r>
          </a:p>
          <a:p>
            <a:pPr lvl="1"/>
            <a:r>
              <a:rPr lang="en-US" noProof="0" dirty="0" smtClean="0"/>
              <a:t>Request/response, decision support</a:t>
            </a:r>
          </a:p>
          <a:p>
            <a:pPr lvl="0"/>
            <a:r>
              <a:rPr lang="en-US" noProof="0" dirty="0" smtClean="0"/>
              <a:t>Data is dynamic</a:t>
            </a:r>
          </a:p>
          <a:p>
            <a:pPr lvl="1"/>
            <a:r>
              <a:rPr lang="en-US" noProof="0" dirty="0" smtClean="0"/>
              <a:t>I.e. want view of data now, not</a:t>
            </a:r>
            <a:r>
              <a:rPr lang="en-US" baseline="0" noProof="0" dirty="0" smtClean="0"/>
              <a:t> at time of authorship</a:t>
            </a:r>
          </a:p>
          <a:p>
            <a:pPr lvl="1"/>
            <a:r>
              <a:rPr lang="en-US" noProof="0" dirty="0" smtClean="0"/>
              <a:t>Multiple contributors over time</a:t>
            </a:r>
            <a:endParaRPr lang="en-US" baseline="0" noProof="0" dirty="0" smtClean="0"/>
          </a:p>
          <a:p>
            <a:pPr lvl="0"/>
            <a:r>
              <a:rPr lang="en-US" noProof="0" dirty="0" smtClean="0"/>
              <a:t>Resources need to be</a:t>
            </a:r>
            <a:r>
              <a:rPr lang="en-US" baseline="0" noProof="0" dirty="0" smtClean="0"/>
              <a:t> accessed/manipulated independently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870368583"/>
              </p:ext>
            </p:extLst>
          </p:nvPr>
        </p:nvGraphicFramePr>
        <p:xfrm>
          <a:off x="7092280" y="18448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93625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Clinical 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6 Characteristics</a:t>
            </a:r>
          </a:p>
          <a:p>
            <a:pPr lvl="1"/>
            <a:r>
              <a:rPr lang="en-CA" dirty="0" smtClean="0"/>
              <a:t>Persistence</a:t>
            </a:r>
          </a:p>
          <a:p>
            <a:pPr lvl="1"/>
            <a:r>
              <a:rPr lang="en-CA" dirty="0" smtClean="0"/>
              <a:t>Stewardship</a:t>
            </a:r>
          </a:p>
          <a:p>
            <a:pPr lvl="1"/>
            <a:r>
              <a:rPr lang="en-CA" dirty="0" smtClean="0"/>
              <a:t>Potential for authentication</a:t>
            </a:r>
          </a:p>
          <a:p>
            <a:pPr lvl="1"/>
            <a:r>
              <a:rPr lang="en-CA" dirty="0" smtClean="0"/>
              <a:t>Context</a:t>
            </a:r>
          </a:p>
          <a:p>
            <a:pPr lvl="1"/>
            <a:r>
              <a:rPr lang="en-CA" dirty="0" smtClean="0"/>
              <a:t>Wholeness</a:t>
            </a:r>
          </a:p>
          <a:p>
            <a:pPr lvl="1"/>
            <a:r>
              <a:rPr lang="en-CA" dirty="0" smtClean="0"/>
              <a:t>Human readability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Non-clinical 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FHIR documents are a generic structure</a:t>
            </a:r>
          </a:p>
          <a:p>
            <a:pPr lvl="1"/>
            <a:r>
              <a:rPr lang="en-CA" dirty="0" smtClean="0"/>
              <a:t>Can be about anyone/anything</a:t>
            </a:r>
          </a:p>
          <a:p>
            <a:pPr lvl="2"/>
            <a:r>
              <a:rPr lang="en-CA" dirty="0" smtClean="0"/>
              <a:t>E.g. Trial designs, device reports, public health studies, etc.</a:t>
            </a:r>
          </a:p>
          <a:p>
            <a:pPr lvl="1"/>
            <a:r>
              <a:rPr lang="en-CA" dirty="0" smtClean="0"/>
              <a:t>Can be processed in ways that don’t meet the 6 requirements for a clinical document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Document Structure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grpSp>
        <p:nvGrpSpPr>
          <p:cNvPr id="147" name="Medications List"/>
          <p:cNvGrpSpPr/>
          <p:nvPr/>
        </p:nvGrpSpPr>
        <p:grpSpPr>
          <a:xfrm>
            <a:off x="2267744" y="5060311"/>
            <a:ext cx="3239038" cy="682237"/>
            <a:chOff x="2267744" y="5060311"/>
            <a:chExt cx="3239038" cy="682237"/>
          </a:xfrm>
        </p:grpSpPr>
        <p:sp>
          <p:nvSpPr>
            <p:cNvPr id="31" name="Discharge Meds List"/>
            <p:cNvSpPr/>
            <p:nvPr/>
          </p:nvSpPr>
          <p:spPr>
            <a:xfrm>
              <a:off x="3617894" y="5060311"/>
              <a:ext cx="1888888" cy="57853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Discharge Meds</a:t>
              </a:r>
              <a:br>
                <a:rPr lang="en-US" dirty="0" smtClean="0"/>
              </a:br>
              <a:r>
                <a:rPr lang="en-US" sz="900" dirty="0" smtClean="0"/>
                <a:t>list</a:t>
              </a:r>
              <a:endParaRPr lang="nl-NL" sz="900" dirty="0"/>
            </a:p>
          </p:txBody>
        </p:sp>
        <p:grpSp>
          <p:nvGrpSpPr>
            <p:cNvPr id="146" name="Diagnosis meds"/>
            <p:cNvGrpSpPr/>
            <p:nvPr/>
          </p:nvGrpSpPr>
          <p:grpSpPr>
            <a:xfrm>
              <a:off x="2267744" y="5345502"/>
              <a:ext cx="1488627" cy="397046"/>
              <a:chOff x="2267744" y="5345502"/>
              <a:chExt cx="1488627" cy="397046"/>
            </a:xfrm>
          </p:grpSpPr>
          <p:cxnSp>
            <p:nvCxnSpPr>
              <p:cNvPr id="60" name="Straight Arrow Connector 59"/>
              <p:cNvCxnSpPr>
                <a:stCxn id="45" idx="3"/>
                <a:endCxn id="31" idx="1"/>
              </p:cNvCxnSpPr>
              <p:nvPr/>
            </p:nvCxnSpPr>
            <p:spPr>
              <a:xfrm>
                <a:off x="2267744" y="5345502"/>
                <a:ext cx="1350150" cy="40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411760" y="5373216"/>
                <a:ext cx="1344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content</a:t>
                </a:r>
                <a:endParaRPr lang="nl-NL" dirty="0"/>
              </a:p>
            </p:txBody>
          </p:sp>
        </p:grpSp>
      </p:grpSp>
      <p:grpSp>
        <p:nvGrpSpPr>
          <p:cNvPr id="145" name="Vital signs"/>
          <p:cNvGrpSpPr/>
          <p:nvPr/>
        </p:nvGrpSpPr>
        <p:grpSpPr>
          <a:xfrm>
            <a:off x="2267744" y="4077072"/>
            <a:ext cx="3168352" cy="657364"/>
            <a:chOff x="2267744" y="4077072"/>
            <a:chExt cx="3168352" cy="657364"/>
          </a:xfrm>
        </p:grpSpPr>
        <p:sp>
          <p:nvSpPr>
            <p:cNvPr id="38" name="Vital signs"/>
            <p:cNvSpPr/>
            <p:nvPr/>
          </p:nvSpPr>
          <p:spPr>
            <a:xfrm>
              <a:off x="3635896" y="4077072"/>
              <a:ext cx="1800200" cy="57853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FFC000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Vital Signs</a:t>
              </a:r>
              <a:br>
                <a:rPr lang="en-US" dirty="0" smtClean="0"/>
              </a:br>
              <a:r>
                <a:rPr lang="en-US" sz="900" dirty="0" smtClean="0"/>
                <a:t>list</a:t>
              </a:r>
              <a:endParaRPr lang="nl-NL" sz="900" dirty="0"/>
            </a:p>
          </p:txBody>
        </p:sp>
        <p:grpSp>
          <p:nvGrpSpPr>
            <p:cNvPr id="144" name="Discharge vital signs"/>
            <p:cNvGrpSpPr/>
            <p:nvPr/>
          </p:nvGrpSpPr>
          <p:grpSpPr>
            <a:xfrm>
              <a:off x="2267744" y="4365104"/>
              <a:ext cx="1488627" cy="369332"/>
              <a:chOff x="2267744" y="4365104"/>
              <a:chExt cx="1488627" cy="369332"/>
            </a:xfrm>
          </p:grpSpPr>
          <p:cxnSp>
            <p:nvCxnSpPr>
              <p:cNvPr id="56" name="vital signs arrow"/>
              <p:cNvCxnSpPr>
                <a:stCxn id="43" idx="3"/>
                <a:endCxn id="38" idx="1"/>
              </p:cNvCxnSpPr>
              <p:nvPr/>
            </p:nvCxnSpPr>
            <p:spPr>
              <a:xfrm flipV="1">
                <a:off x="2267744" y="4366341"/>
                <a:ext cx="1368152" cy="3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vital signs label"/>
              <p:cNvSpPr txBox="1"/>
              <p:nvPr/>
            </p:nvSpPr>
            <p:spPr>
              <a:xfrm>
                <a:off x="2411760" y="4365104"/>
                <a:ext cx="1344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content</a:t>
                </a:r>
                <a:endParaRPr lang="nl-NL" dirty="0"/>
              </a:p>
            </p:txBody>
          </p:sp>
        </p:grpSp>
      </p:grpSp>
      <p:grpSp>
        <p:nvGrpSpPr>
          <p:cNvPr id="143" name="Diagnosis complaint"/>
          <p:cNvGrpSpPr/>
          <p:nvPr/>
        </p:nvGrpSpPr>
        <p:grpSpPr>
          <a:xfrm>
            <a:off x="2267744" y="3119641"/>
            <a:ext cx="3168352" cy="669399"/>
            <a:chOff x="2267744" y="3119641"/>
            <a:chExt cx="3168352" cy="669399"/>
          </a:xfrm>
        </p:grpSpPr>
        <p:sp>
          <p:nvSpPr>
            <p:cNvPr id="41" name="Kidney Stones"/>
            <p:cNvSpPr/>
            <p:nvPr/>
          </p:nvSpPr>
          <p:spPr>
            <a:xfrm>
              <a:off x="3635896" y="3119641"/>
              <a:ext cx="1800200" cy="578537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FFC000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Kidney Stones</a:t>
              </a:r>
              <a:br>
                <a:rPr lang="en-US" dirty="0" smtClean="0"/>
              </a:br>
              <a:r>
                <a:rPr lang="en-US" sz="900" dirty="0" smtClean="0"/>
                <a:t>Condition</a:t>
              </a:r>
              <a:endParaRPr lang="nl-NL" sz="900" dirty="0"/>
            </a:p>
          </p:txBody>
        </p:sp>
        <p:grpSp>
          <p:nvGrpSpPr>
            <p:cNvPr id="142" name="complaint"/>
            <p:cNvGrpSpPr/>
            <p:nvPr/>
          </p:nvGrpSpPr>
          <p:grpSpPr>
            <a:xfrm>
              <a:off x="2267744" y="3405492"/>
              <a:ext cx="1512168" cy="383548"/>
              <a:chOff x="2267744" y="3405492"/>
              <a:chExt cx="1512168" cy="383548"/>
            </a:xfrm>
          </p:grpSpPr>
          <p:cxnSp>
            <p:nvCxnSpPr>
              <p:cNvPr id="53" name="condition arrow"/>
              <p:cNvCxnSpPr>
                <a:stCxn id="12" idx="3"/>
                <a:endCxn id="41" idx="1"/>
              </p:cNvCxnSpPr>
              <p:nvPr/>
            </p:nvCxnSpPr>
            <p:spPr>
              <a:xfrm>
                <a:off x="2267744" y="3405492"/>
                <a:ext cx="1368152" cy="34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condition label"/>
              <p:cNvSpPr txBox="1"/>
              <p:nvPr/>
            </p:nvSpPr>
            <p:spPr>
              <a:xfrm>
                <a:off x="2435301" y="3419708"/>
                <a:ext cx="1344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content</a:t>
                </a:r>
                <a:endParaRPr lang="nl-NL" dirty="0"/>
              </a:p>
            </p:txBody>
          </p:sp>
        </p:grpSp>
      </p:grpSp>
      <p:grpSp>
        <p:nvGrpSpPr>
          <p:cNvPr id="141" name="Discharge Patient"/>
          <p:cNvGrpSpPr/>
          <p:nvPr/>
        </p:nvGrpSpPr>
        <p:grpSpPr>
          <a:xfrm>
            <a:off x="2267744" y="2276872"/>
            <a:ext cx="3168352" cy="657364"/>
            <a:chOff x="2267744" y="2276872"/>
            <a:chExt cx="3168352" cy="657364"/>
          </a:xfrm>
        </p:grpSpPr>
        <p:sp>
          <p:nvSpPr>
            <p:cNvPr id="28" name="Patient Mary"/>
            <p:cNvSpPr/>
            <p:nvPr/>
          </p:nvSpPr>
          <p:spPr>
            <a:xfrm>
              <a:off x="3635896" y="2276872"/>
              <a:ext cx="1800200" cy="57853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FFC000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Patient Mary</a:t>
              </a:r>
              <a:br>
                <a:rPr lang="en-US" dirty="0" smtClean="0"/>
              </a:br>
              <a:r>
                <a:rPr lang="en-US" sz="900" dirty="0" smtClean="0"/>
                <a:t>Patient</a:t>
              </a:r>
              <a:endParaRPr lang="nl-NL" sz="900" dirty="0"/>
            </a:p>
          </p:txBody>
        </p:sp>
        <p:grpSp>
          <p:nvGrpSpPr>
            <p:cNvPr id="140" name="Discharge subject"/>
            <p:cNvGrpSpPr/>
            <p:nvPr/>
          </p:nvGrpSpPr>
          <p:grpSpPr>
            <a:xfrm>
              <a:off x="2267744" y="2564904"/>
              <a:ext cx="1488627" cy="369332"/>
              <a:chOff x="2267744" y="2564904"/>
              <a:chExt cx="1488627" cy="369332"/>
            </a:xfrm>
          </p:grpSpPr>
          <p:cxnSp>
            <p:nvCxnSpPr>
              <p:cNvPr id="50" name="Discharged patient arrow"/>
              <p:cNvCxnSpPr>
                <a:endCxn id="28" idx="1"/>
              </p:cNvCxnSpPr>
              <p:nvPr/>
            </p:nvCxnSpPr>
            <p:spPr>
              <a:xfrm>
                <a:off x="2267744" y="2564904"/>
                <a:ext cx="1368152" cy="12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2411760" y="2564904"/>
                <a:ext cx="1344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subject</a:t>
                </a:r>
                <a:endParaRPr lang="nl-NL" dirty="0"/>
              </a:p>
            </p:txBody>
          </p:sp>
        </p:grpSp>
      </p:grpSp>
      <p:grpSp>
        <p:nvGrpSpPr>
          <p:cNvPr id="139" name="Discharge author"/>
          <p:cNvGrpSpPr/>
          <p:nvPr/>
        </p:nvGrpSpPr>
        <p:grpSpPr>
          <a:xfrm>
            <a:off x="2267744" y="1484287"/>
            <a:ext cx="3182206" cy="657861"/>
            <a:chOff x="2267744" y="1484287"/>
            <a:chExt cx="3182206" cy="657861"/>
          </a:xfrm>
        </p:grpSpPr>
        <p:sp>
          <p:nvSpPr>
            <p:cNvPr id="8" name="Dr. Bernard"/>
            <p:cNvSpPr/>
            <p:nvPr/>
          </p:nvSpPr>
          <p:spPr>
            <a:xfrm>
              <a:off x="3649750" y="1484287"/>
              <a:ext cx="1800200" cy="578537"/>
            </a:xfrm>
            <a:prstGeom prst="rect">
              <a:avLst/>
            </a:prstGeom>
            <a:solidFill>
              <a:schemeClr val="accent1">
                <a:lumMod val="1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Dr. Bernard</a:t>
              </a:r>
              <a:br>
                <a:rPr lang="en-US" dirty="0" smtClean="0"/>
              </a:br>
              <a:r>
                <a:rPr lang="en-US" sz="900" dirty="0" smtClean="0"/>
                <a:t>Practitioner</a:t>
              </a:r>
              <a:endParaRPr lang="nl-NL" sz="900" dirty="0"/>
            </a:p>
          </p:txBody>
        </p:sp>
        <p:grpSp>
          <p:nvGrpSpPr>
            <p:cNvPr id="138" name="author"/>
            <p:cNvGrpSpPr/>
            <p:nvPr/>
          </p:nvGrpSpPr>
          <p:grpSpPr>
            <a:xfrm>
              <a:off x="2267744" y="1772816"/>
              <a:ext cx="1488627" cy="369332"/>
              <a:chOff x="2267744" y="1772816"/>
              <a:chExt cx="1488627" cy="369332"/>
            </a:xfrm>
          </p:grpSpPr>
          <p:sp>
            <p:nvSpPr>
              <p:cNvPr id="48" name="author label"/>
              <p:cNvSpPr txBox="1"/>
              <p:nvPr/>
            </p:nvSpPr>
            <p:spPr>
              <a:xfrm>
                <a:off x="2411760" y="1772816"/>
                <a:ext cx="1344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author</a:t>
                </a:r>
                <a:endParaRPr lang="nl-NL" dirty="0"/>
              </a:p>
            </p:txBody>
          </p:sp>
          <p:cxnSp>
            <p:nvCxnSpPr>
              <p:cNvPr id="46" name="author arrow"/>
              <p:cNvCxnSpPr>
                <a:endCxn id="8" idx="1"/>
              </p:cNvCxnSpPr>
              <p:nvPr/>
            </p:nvCxnSpPr>
            <p:spPr>
              <a:xfrm>
                <a:off x="2267744" y="1772816"/>
                <a:ext cx="1382006" cy="7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Medications"/>
          <p:cNvGrpSpPr/>
          <p:nvPr/>
        </p:nvGrpSpPr>
        <p:grpSpPr>
          <a:xfrm>
            <a:off x="5506782" y="5058709"/>
            <a:ext cx="2737626" cy="1346623"/>
            <a:chOff x="5506782" y="5058709"/>
            <a:chExt cx="2737626" cy="1346623"/>
          </a:xfrm>
        </p:grpSpPr>
        <p:grpSp>
          <p:nvGrpSpPr>
            <p:cNvPr id="131" name="Prescriptions"/>
            <p:cNvGrpSpPr/>
            <p:nvPr/>
          </p:nvGrpSpPr>
          <p:grpSpPr>
            <a:xfrm>
              <a:off x="6444208" y="5058709"/>
              <a:ext cx="1800200" cy="1346623"/>
              <a:chOff x="6444208" y="5058709"/>
              <a:chExt cx="1800200" cy="1346623"/>
            </a:xfrm>
          </p:grpSpPr>
          <p:sp>
            <p:nvSpPr>
              <p:cNvPr id="29" name="Dyclofenac"/>
              <p:cNvSpPr/>
              <p:nvPr/>
            </p:nvSpPr>
            <p:spPr>
              <a:xfrm>
                <a:off x="6444208" y="5058709"/>
                <a:ext cx="1800200" cy="578537"/>
              </a:xfrm>
              <a:prstGeom prst="rect">
                <a:avLst/>
              </a:prstGeom>
              <a:solidFill>
                <a:srgbClr val="7030A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50800" dir="5400000" algn="ctr" rotWithShape="0">
                  <a:schemeClr val="tx2">
                    <a:lumMod val="95000"/>
                    <a:lumOff val="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Dyclofenac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sz="900" dirty="0" err="1"/>
                  <a:t>M</a:t>
                </a:r>
                <a:r>
                  <a:rPr lang="en-US" sz="900" dirty="0" err="1" smtClean="0"/>
                  <a:t>edicationPrescription</a:t>
                </a:r>
                <a:endParaRPr lang="nl-NL" sz="900" dirty="0"/>
              </a:p>
            </p:txBody>
          </p:sp>
          <p:sp>
            <p:nvSpPr>
              <p:cNvPr id="40" name="Tamsulosin"/>
              <p:cNvSpPr/>
              <p:nvPr/>
            </p:nvSpPr>
            <p:spPr>
              <a:xfrm>
                <a:off x="6444208" y="5826795"/>
                <a:ext cx="1800200" cy="578537"/>
              </a:xfrm>
              <a:prstGeom prst="rect">
                <a:avLst/>
              </a:prstGeom>
              <a:solidFill>
                <a:srgbClr val="7030A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50800" dir="5400000" algn="ctr" rotWithShape="0">
                  <a:schemeClr val="tx2">
                    <a:lumMod val="95000"/>
                    <a:lumOff val="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Tamsulosin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sz="900" dirty="0" err="1"/>
                  <a:t>M</a:t>
                </a:r>
                <a:r>
                  <a:rPr lang="en-US" sz="900" dirty="0" err="1" smtClean="0"/>
                  <a:t>edicationPrescription</a:t>
                </a:r>
                <a:endParaRPr lang="nl-NL" sz="900" dirty="0"/>
              </a:p>
            </p:txBody>
          </p:sp>
        </p:grpSp>
        <p:grpSp>
          <p:nvGrpSpPr>
            <p:cNvPr id="132" name="Medications entry"/>
            <p:cNvGrpSpPr/>
            <p:nvPr/>
          </p:nvGrpSpPr>
          <p:grpSpPr>
            <a:xfrm>
              <a:off x="5506782" y="5334351"/>
              <a:ext cx="1561957" cy="781713"/>
              <a:chOff x="5506782" y="5334351"/>
              <a:chExt cx="1561957" cy="781713"/>
            </a:xfrm>
          </p:grpSpPr>
          <p:cxnSp>
            <p:nvCxnSpPr>
              <p:cNvPr id="70" name="drug entry arrow 2"/>
              <p:cNvCxnSpPr>
                <a:stCxn id="31" idx="3"/>
                <a:endCxn id="29" idx="1"/>
              </p:cNvCxnSpPr>
              <p:nvPr/>
            </p:nvCxnSpPr>
            <p:spPr>
              <a:xfrm flipV="1">
                <a:off x="5506782" y="5347978"/>
                <a:ext cx="937426" cy="16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drug entry arrow 1"/>
              <p:cNvCxnSpPr>
                <a:stCxn id="31" idx="3"/>
                <a:endCxn id="40" idx="1"/>
              </p:cNvCxnSpPr>
              <p:nvPr/>
            </p:nvCxnSpPr>
            <p:spPr>
              <a:xfrm>
                <a:off x="5506782" y="5349580"/>
                <a:ext cx="937426" cy="76648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drug entry label"/>
              <p:cNvSpPr txBox="1"/>
              <p:nvPr/>
            </p:nvSpPr>
            <p:spPr>
              <a:xfrm>
                <a:off x="5724128" y="5334351"/>
                <a:ext cx="1344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entry</a:t>
                </a:r>
                <a:endParaRPr lang="nl-NL" dirty="0"/>
              </a:p>
            </p:txBody>
          </p:sp>
        </p:grpSp>
      </p:grpSp>
      <p:grpSp>
        <p:nvGrpSpPr>
          <p:cNvPr id="150" name="Observation entries"/>
          <p:cNvGrpSpPr/>
          <p:nvPr/>
        </p:nvGrpSpPr>
        <p:grpSpPr>
          <a:xfrm>
            <a:off x="5436096" y="3402524"/>
            <a:ext cx="2808312" cy="1250612"/>
            <a:chOff x="5436096" y="3402524"/>
            <a:chExt cx="2808312" cy="1250612"/>
          </a:xfrm>
        </p:grpSpPr>
        <p:grpSp>
          <p:nvGrpSpPr>
            <p:cNvPr id="149" name="Observations"/>
            <p:cNvGrpSpPr/>
            <p:nvPr/>
          </p:nvGrpSpPr>
          <p:grpSpPr>
            <a:xfrm>
              <a:off x="6444208" y="3402524"/>
              <a:ext cx="1800200" cy="1250612"/>
              <a:chOff x="6444208" y="3402524"/>
              <a:chExt cx="1800200" cy="1250612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444208" y="3402524"/>
                <a:ext cx="1800200" cy="57853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50800" dir="5400000" algn="ctr" rotWithShape="0">
                  <a:schemeClr val="tx2">
                    <a:lumMod val="95000"/>
                    <a:lumOff val="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Pulse</a:t>
                </a:r>
                <a:br>
                  <a:rPr lang="en-US" dirty="0" smtClean="0"/>
                </a:br>
                <a:r>
                  <a:rPr lang="en-US" sz="900" dirty="0" smtClean="0"/>
                  <a:t>Observation</a:t>
                </a:r>
                <a:endParaRPr lang="nl-NL" sz="9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444208" y="4074599"/>
                <a:ext cx="1800200" cy="57853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50800" dir="5400000" algn="ctr" rotWithShape="0">
                  <a:schemeClr val="tx2">
                    <a:lumMod val="95000"/>
                    <a:lumOff val="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BP</a:t>
                </a:r>
                <a:br>
                  <a:rPr lang="en-US" dirty="0" smtClean="0"/>
                </a:br>
                <a:r>
                  <a:rPr lang="en-US" sz="900" dirty="0"/>
                  <a:t>O</a:t>
                </a:r>
                <a:r>
                  <a:rPr lang="en-US" sz="900" dirty="0" smtClean="0"/>
                  <a:t>bservation</a:t>
                </a:r>
                <a:endParaRPr lang="nl-NL" sz="900" dirty="0"/>
              </a:p>
            </p:txBody>
          </p:sp>
        </p:grpSp>
        <p:grpSp>
          <p:nvGrpSpPr>
            <p:cNvPr id="148" name="Vital entries"/>
            <p:cNvGrpSpPr/>
            <p:nvPr/>
          </p:nvGrpSpPr>
          <p:grpSpPr>
            <a:xfrm>
              <a:off x="5436096" y="3691793"/>
              <a:ext cx="1632643" cy="682603"/>
              <a:chOff x="5436096" y="3691793"/>
              <a:chExt cx="1632643" cy="682603"/>
            </a:xfrm>
          </p:grpSpPr>
          <p:cxnSp>
            <p:nvCxnSpPr>
              <p:cNvPr id="62" name="Straight Arrow Connector 61"/>
              <p:cNvCxnSpPr>
                <a:stCxn id="38" idx="3"/>
                <a:endCxn id="37" idx="1"/>
              </p:cNvCxnSpPr>
              <p:nvPr/>
            </p:nvCxnSpPr>
            <p:spPr>
              <a:xfrm flipV="1">
                <a:off x="5436096" y="3691793"/>
                <a:ext cx="1008112" cy="6745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5724128" y="4005064"/>
                <a:ext cx="1344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entry</a:t>
                </a:r>
                <a:endParaRPr lang="nl-NL" dirty="0"/>
              </a:p>
            </p:txBody>
          </p:sp>
          <p:cxnSp>
            <p:nvCxnSpPr>
              <p:cNvPr id="66" name="Straight Arrow Connector 65"/>
              <p:cNvCxnSpPr>
                <a:stCxn id="38" idx="3"/>
                <a:endCxn id="39" idx="1"/>
              </p:cNvCxnSpPr>
              <p:nvPr/>
            </p:nvCxnSpPr>
            <p:spPr>
              <a:xfrm flipV="1">
                <a:off x="5436096" y="4363868"/>
                <a:ext cx="1008112" cy="247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Nurse"/>
          <p:cNvGrpSpPr/>
          <p:nvPr/>
        </p:nvGrpSpPr>
        <p:grpSpPr>
          <a:xfrm>
            <a:off x="4535996" y="260648"/>
            <a:ext cx="3780420" cy="3816424"/>
            <a:chOff x="4535996" y="260648"/>
            <a:chExt cx="3780420" cy="3816424"/>
          </a:xfrm>
        </p:grpSpPr>
        <p:sp>
          <p:nvSpPr>
            <p:cNvPr id="110" name="Rectangle 109"/>
            <p:cNvSpPr/>
            <p:nvPr/>
          </p:nvSpPr>
          <p:spPr>
            <a:xfrm>
              <a:off x="6516216" y="260648"/>
              <a:ext cx="1800200" cy="578537"/>
            </a:xfrm>
            <a:prstGeom prst="rect">
              <a:avLst/>
            </a:prstGeom>
            <a:solidFill>
              <a:schemeClr val="accent1">
                <a:lumMod val="10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Nurse Smith</a:t>
              </a:r>
              <a:br>
                <a:rPr lang="en-US" dirty="0" smtClean="0"/>
              </a:br>
              <a:r>
                <a:rPr lang="en-US" sz="900" dirty="0" smtClean="0"/>
                <a:t>Practitioner</a:t>
              </a:r>
              <a:endParaRPr lang="nl-NL" sz="900" dirty="0"/>
            </a:p>
          </p:txBody>
        </p:sp>
        <p:grpSp>
          <p:nvGrpSpPr>
            <p:cNvPr id="127" name="Nurse Wrote"/>
            <p:cNvGrpSpPr/>
            <p:nvPr/>
          </p:nvGrpSpPr>
          <p:grpSpPr>
            <a:xfrm>
              <a:off x="4535996" y="839185"/>
              <a:ext cx="3708412" cy="3237887"/>
              <a:chOff x="4535996" y="839185"/>
              <a:chExt cx="3708412" cy="3237887"/>
            </a:xfrm>
          </p:grpSpPr>
          <p:cxnSp>
            <p:nvCxnSpPr>
              <p:cNvPr id="122" name="Straight Arrow Connector 121"/>
              <p:cNvCxnSpPr>
                <a:stCxn id="110" idx="2"/>
                <a:endCxn id="37" idx="0"/>
              </p:cNvCxnSpPr>
              <p:nvPr/>
            </p:nvCxnSpPr>
            <p:spPr bwMode="auto">
              <a:xfrm flipH="1">
                <a:off x="7344308" y="839185"/>
                <a:ext cx="72008" cy="256333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6" name="Straight Arrow Connector 125"/>
              <p:cNvCxnSpPr>
                <a:stCxn id="110" idx="2"/>
                <a:endCxn id="38" idx="0"/>
              </p:cNvCxnSpPr>
              <p:nvPr/>
            </p:nvCxnSpPr>
            <p:spPr bwMode="auto">
              <a:xfrm flipH="1">
                <a:off x="4535996" y="839185"/>
                <a:ext cx="2880320" cy="323788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4" name="Straight Arrow Connector 123"/>
              <p:cNvCxnSpPr>
                <a:stCxn id="110" idx="2"/>
              </p:cNvCxnSpPr>
              <p:nvPr/>
            </p:nvCxnSpPr>
            <p:spPr bwMode="auto">
              <a:xfrm>
                <a:off x="7416316" y="839185"/>
                <a:ext cx="828092" cy="323788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8" name="Dr. wrote"/>
          <p:cNvGrpSpPr/>
          <p:nvPr/>
        </p:nvGrpSpPr>
        <p:grpSpPr>
          <a:xfrm>
            <a:off x="3635896" y="2062824"/>
            <a:ext cx="2808312" cy="4053240"/>
            <a:chOff x="3635896" y="2062824"/>
            <a:chExt cx="2808312" cy="4053240"/>
          </a:xfrm>
        </p:grpSpPr>
        <p:cxnSp>
          <p:nvCxnSpPr>
            <p:cNvPr id="114" name="Straight Arrow Connector 113"/>
            <p:cNvCxnSpPr>
              <a:stCxn id="8" idx="2"/>
            </p:cNvCxnSpPr>
            <p:nvPr/>
          </p:nvCxnSpPr>
          <p:spPr bwMode="auto">
            <a:xfrm flipH="1">
              <a:off x="3635896" y="2062824"/>
              <a:ext cx="913954" cy="13661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6" name="Straight Arrow Connector 115"/>
            <p:cNvCxnSpPr>
              <a:stCxn id="8" idx="2"/>
              <a:endCxn id="78" idx="0"/>
            </p:cNvCxnSpPr>
            <p:nvPr/>
          </p:nvCxnSpPr>
          <p:spPr bwMode="auto">
            <a:xfrm>
              <a:off x="4549850" y="2062824"/>
              <a:ext cx="1846584" cy="32715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Straight Arrow Connector 117"/>
            <p:cNvCxnSpPr>
              <a:stCxn id="8" idx="2"/>
              <a:endCxn id="40" idx="1"/>
            </p:cNvCxnSpPr>
            <p:nvPr/>
          </p:nvCxnSpPr>
          <p:spPr bwMode="auto">
            <a:xfrm>
              <a:off x="4549850" y="2062824"/>
              <a:ext cx="1894358" cy="40532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0" name="Straight Arrow Connector 119"/>
            <p:cNvCxnSpPr>
              <a:stCxn id="8" idx="2"/>
              <a:endCxn id="31" idx="0"/>
            </p:cNvCxnSpPr>
            <p:nvPr/>
          </p:nvCxnSpPr>
          <p:spPr bwMode="auto">
            <a:xfrm>
              <a:off x="4549850" y="2062824"/>
              <a:ext cx="12488" cy="29974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" name="Discharge Summary"/>
          <p:cNvSpPr/>
          <p:nvPr/>
        </p:nvSpPr>
        <p:spPr>
          <a:xfrm>
            <a:off x="467544" y="1506313"/>
            <a:ext cx="1800200" cy="4704523"/>
          </a:xfrm>
          <a:prstGeom prst="rect">
            <a:avLst/>
          </a:prstGeom>
          <a:solidFill>
            <a:srgbClr val="002060"/>
          </a:solidFill>
          <a:ln>
            <a:solidFill>
              <a:srgbClr val="FFC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tx2">
                <a:lumMod val="95000"/>
                <a:lumOff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Discharge</a:t>
            </a:r>
          </a:p>
          <a:p>
            <a:pPr algn="ctr"/>
            <a:r>
              <a:rPr lang="en-US" dirty="0" smtClean="0"/>
              <a:t>Summary</a:t>
            </a:r>
            <a:br>
              <a:rPr lang="en-US" dirty="0" smtClean="0"/>
            </a:br>
            <a:r>
              <a:rPr lang="en-US" sz="900" dirty="0" smtClean="0"/>
              <a:t>Composition</a:t>
            </a:r>
            <a:endParaRPr lang="nl-NL" sz="900" dirty="0"/>
          </a:p>
        </p:txBody>
      </p:sp>
      <p:grpSp>
        <p:nvGrpSpPr>
          <p:cNvPr id="130" name="Sections"/>
          <p:cNvGrpSpPr/>
          <p:nvPr/>
        </p:nvGrpSpPr>
        <p:grpSpPr>
          <a:xfrm>
            <a:off x="467544" y="3042484"/>
            <a:ext cx="1800200" cy="2685824"/>
            <a:chOff x="467544" y="3042484"/>
            <a:chExt cx="1800200" cy="2685824"/>
          </a:xfrm>
        </p:grpSpPr>
        <p:sp>
          <p:nvSpPr>
            <p:cNvPr id="12" name="Flowchart: Process 11"/>
            <p:cNvSpPr/>
            <p:nvPr/>
          </p:nvSpPr>
          <p:spPr>
            <a:xfrm>
              <a:off x="467544" y="3042484"/>
              <a:ext cx="1800200" cy="726015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Chief Complaint</a:t>
              </a:r>
              <a:br>
                <a:rPr lang="en-US" dirty="0" smtClean="0"/>
              </a:br>
              <a:r>
                <a:rPr lang="en-US" sz="900" dirty="0" smtClean="0"/>
                <a:t>section</a:t>
              </a:r>
              <a:endParaRPr lang="nl-NL" sz="900" dirty="0"/>
            </a:p>
          </p:txBody>
        </p:sp>
        <p:sp>
          <p:nvSpPr>
            <p:cNvPr id="43" name="Flowchart: Process 42"/>
            <p:cNvSpPr/>
            <p:nvPr/>
          </p:nvSpPr>
          <p:spPr>
            <a:xfrm>
              <a:off x="467544" y="4002591"/>
              <a:ext cx="1800200" cy="728295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Physical</a:t>
              </a:r>
              <a:br>
                <a:rPr lang="en-US" dirty="0" smtClean="0"/>
              </a:br>
              <a:r>
                <a:rPr lang="en-US" sz="900" dirty="0" smtClean="0"/>
                <a:t>section</a:t>
              </a:r>
              <a:endParaRPr lang="nl-NL" sz="900" dirty="0"/>
            </a:p>
          </p:txBody>
        </p:sp>
        <p:sp>
          <p:nvSpPr>
            <p:cNvPr id="45" name="Flowchart: Process 44"/>
            <p:cNvSpPr/>
            <p:nvPr/>
          </p:nvSpPr>
          <p:spPr>
            <a:xfrm>
              <a:off x="467544" y="4962696"/>
              <a:ext cx="1800200" cy="765612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Medications</a:t>
              </a:r>
              <a:br>
                <a:rPr lang="en-US" dirty="0" smtClean="0"/>
              </a:br>
              <a:r>
                <a:rPr lang="en-US" sz="900" dirty="0" smtClean="0"/>
                <a:t>section</a:t>
              </a:r>
              <a:endParaRPr lang="nl-NL" sz="900" dirty="0"/>
            </a:p>
          </p:txBody>
        </p:sp>
      </p:grpSp>
      <p:grpSp>
        <p:nvGrpSpPr>
          <p:cNvPr id="109" name="Patient links"/>
          <p:cNvGrpSpPr/>
          <p:nvPr/>
        </p:nvGrpSpPr>
        <p:grpSpPr>
          <a:xfrm>
            <a:off x="3617894" y="2566141"/>
            <a:ext cx="3726414" cy="3260654"/>
            <a:chOff x="3617894" y="2566141"/>
            <a:chExt cx="3726414" cy="3260654"/>
          </a:xfrm>
        </p:grpSpPr>
        <p:cxnSp>
          <p:nvCxnSpPr>
            <p:cNvPr id="86" name="Straight Arrow Connector 85"/>
            <p:cNvCxnSpPr>
              <a:stCxn id="28" idx="3"/>
              <a:endCxn id="37" idx="0"/>
            </p:cNvCxnSpPr>
            <p:nvPr/>
          </p:nvCxnSpPr>
          <p:spPr bwMode="auto">
            <a:xfrm>
              <a:off x="5436096" y="2566141"/>
              <a:ext cx="1908212" cy="8363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Straight Arrow Connector 87"/>
            <p:cNvCxnSpPr>
              <a:stCxn id="28" idx="3"/>
              <a:endCxn id="39" idx="0"/>
            </p:cNvCxnSpPr>
            <p:nvPr/>
          </p:nvCxnSpPr>
          <p:spPr bwMode="auto">
            <a:xfrm>
              <a:off x="5436096" y="2566141"/>
              <a:ext cx="1908212" cy="150845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Straight Arrow Connector 89"/>
            <p:cNvCxnSpPr>
              <a:stCxn id="28" idx="3"/>
              <a:endCxn id="29" idx="0"/>
            </p:cNvCxnSpPr>
            <p:nvPr/>
          </p:nvCxnSpPr>
          <p:spPr bwMode="auto">
            <a:xfrm>
              <a:off x="5436096" y="2566141"/>
              <a:ext cx="1908212" cy="24925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Straight Arrow Connector 91"/>
            <p:cNvCxnSpPr>
              <a:stCxn id="28" idx="3"/>
              <a:endCxn id="40" idx="0"/>
            </p:cNvCxnSpPr>
            <p:nvPr/>
          </p:nvCxnSpPr>
          <p:spPr bwMode="auto">
            <a:xfrm>
              <a:off x="5436096" y="2566141"/>
              <a:ext cx="1908212" cy="326065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Straight Arrow Connector 99"/>
            <p:cNvCxnSpPr>
              <a:stCxn id="28" idx="2"/>
              <a:endCxn id="41" idx="0"/>
            </p:cNvCxnSpPr>
            <p:nvPr/>
          </p:nvCxnSpPr>
          <p:spPr bwMode="auto">
            <a:xfrm>
              <a:off x="4535996" y="2855409"/>
              <a:ext cx="0" cy="2642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Straight Arrow Connector 101"/>
            <p:cNvCxnSpPr>
              <a:stCxn id="28" idx="2"/>
            </p:cNvCxnSpPr>
            <p:nvPr/>
          </p:nvCxnSpPr>
          <p:spPr bwMode="auto">
            <a:xfrm flipH="1">
              <a:off x="3635896" y="2855409"/>
              <a:ext cx="900100" cy="15096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Straight Arrow Connector 103"/>
            <p:cNvCxnSpPr>
              <a:stCxn id="28" idx="2"/>
              <a:endCxn id="31" idx="1"/>
            </p:cNvCxnSpPr>
            <p:nvPr/>
          </p:nvCxnSpPr>
          <p:spPr bwMode="auto">
            <a:xfrm flipH="1">
              <a:off x="3617894" y="2855409"/>
              <a:ext cx="918102" cy="24941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71" name="Document Border"/>
          <p:cNvSpPr/>
          <p:nvPr/>
        </p:nvSpPr>
        <p:spPr>
          <a:xfrm>
            <a:off x="381000" y="980729"/>
            <a:ext cx="8007424" cy="5496272"/>
          </a:xfrm>
          <a:prstGeom prst="flowChartProcess">
            <a:avLst/>
          </a:prstGeom>
          <a:noFill/>
          <a:ln w="41275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FHIR Document</a:t>
            </a:r>
            <a:endParaRPr lang="nl-NL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31764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1" name="Discharge Meds List"/>
          <p:cNvSpPr/>
          <p:nvPr/>
        </p:nvSpPr>
        <p:spPr>
          <a:xfrm>
            <a:off x="3617894" y="5060311"/>
            <a:ext cx="1888888" cy="578537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tx2">
                <a:lumMod val="95000"/>
                <a:lumOff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Discharge Meds</a:t>
            </a:r>
            <a:br>
              <a:rPr lang="en-US" dirty="0" smtClean="0"/>
            </a:br>
            <a:r>
              <a:rPr lang="en-US" sz="900" dirty="0" smtClean="0"/>
              <a:t>list</a:t>
            </a:r>
            <a:endParaRPr lang="nl-NL" sz="900" dirty="0"/>
          </a:p>
        </p:txBody>
      </p:sp>
      <p:sp>
        <p:nvSpPr>
          <p:cNvPr id="38" name="Vital signs"/>
          <p:cNvSpPr/>
          <p:nvPr/>
        </p:nvSpPr>
        <p:spPr>
          <a:xfrm>
            <a:off x="3635896" y="4077072"/>
            <a:ext cx="1800200" cy="578537"/>
          </a:xfrm>
          <a:prstGeom prst="rect">
            <a:avLst/>
          </a:prstGeom>
          <a:solidFill>
            <a:srgbClr val="00B050"/>
          </a:solidFill>
          <a:ln>
            <a:solidFill>
              <a:srgbClr val="FFC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tx2">
                <a:lumMod val="95000"/>
                <a:lumOff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Vital Signs</a:t>
            </a:r>
            <a:br>
              <a:rPr lang="en-US" dirty="0" smtClean="0"/>
            </a:br>
            <a:r>
              <a:rPr lang="en-US" sz="900" dirty="0" smtClean="0"/>
              <a:t>list</a:t>
            </a:r>
            <a:endParaRPr lang="nl-NL" sz="900" dirty="0"/>
          </a:p>
        </p:txBody>
      </p:sp>
      <p:sp>
        <p:nvSpPr>
          <p:cNvPr id="41" name="Kidney Stones"/>
          <p:cNvSpPr/>
          <p:nvPr/>
        </p:nvSpPr>
        <p:spPr>
          <a:xfrm>
            <a:off x="3635896" y="3119641"/>
            <a:ext cx="1800200" cy="578537"/>
          </a:xfrm>
          <a:prstGeom prst="rect">
            <a:avLst/>
          </a:prstGeom>
          <a:solidFill>
            <a:srgbClr val="C00000"/>
          </a:solidFill>
          <a:ln>
            <a:solidFill>
              <a:srgbClr val="FFC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tx2">
                <a:lumMod val="95000"/>
                <a:lumOff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Kidney Stones</a:t>
            </a:r>
            <a:br>
              <a:rPr lang="en-US" dirty="0" smtClean="0"/>
            </a:br>
            <a:r>
              <a:rPr lang="en-US" sz="900" dirty="0" smtClean="0"/>
              <a:t>Condition</a:t>
            </a:r>
            <a:endParaRPr lang="nl-NL" sz="900" dirty="0"/>
          </a:p>
        </p:txBody>
      </p:sp>
      <p:sp>
        <p:nvSpPr>
          <p:cNvPr id="28" name="Patient Mary"/>
          <p:cNvSpPr/>
          <p:nvPr/>
        </p:nvSpPr>
        <p:spPr>
          <a:xfrm>
            <a:off x="3635896" y="2276872"/>
            <a:ext cx="1800200" cy="5785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FC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tx2">
                <a:lumMod val="95000"/>
                <a:lumOff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Mary</a:t>
            </a:r>
            <a:br>
              <a:rPr lang="en-US" dirty="0" smtClean="0"/>
            </a:br>
            <a:r>
              <a:rPr lang="en-US" sz="900" dirty="0" smtClean="0"/>
              <a:t>Patient</a:t>
            </a:r>
            <a:endParaRPr lang="nl-NL" sz="900" dirty="0"/>
          </a:p>
        </p:txBody>
      </p:sp>
      <p:sp>
        <p:nvSpPr>
          <p:cNvPr id="8" name="Dr. Bernard"/>
          <p:cNvSpPr/>
          <p:nvPr/>
        </p:nvSpPr>
        <p:spPr>
          <a:xfrm>
            <a:off x="3649750" y="1484287"/>
            <a:ext cx="1800200" cy="578537"/>
          </a:xfrm>
          <a:prstGeom prst="rect">
            <a:avLst/>
          </a:prstGeom>
          <a:solidFill>
            <a:schemeClr val="accent1">
              <a:lumMod val="1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tx2">
                <a:lumMod val="95000"/>
                <a:lumOff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Dr. Bernard</a:t>
            </a:r>
            <a:br>
              <a:rPr lang="en-US" dirty="0" smtClean="0"/>
            </a:br>
            <a:r>
              <a:rPr lang="en-US" sz="900" dirty="0" smtClean="0"/>
              <a:t>Practitioner</a:t>
            </a:r>
            <a:endParaRPr lang="nl-NL" sz="900" dirty="0"/>
          </a:p>
        </p:txBody>
      </p:sp>
      <p:grpSp>
        <p:nvGrpSpPr>
          <p:cNvPr id="69" name="Discharge links"/>
          <p:cNvGrpSpPr/>
          <p:nvPr/>
        </p:nvGrpSpPr>
        <p:grpSpPr>
          <a:xfrm>
            <a:off x="2267744" y="1772816"/>
            <a:ext cx="1512168" cy="3969732"/>
            <a:chOff x="2267744" y="1772816"/>
            <a:chExt cx="1512168" cy="3969732"/>
          </a:xfrm>
        </p:grpSpPr>
        <p:grpSp>
          <p:nvGrpSpPr>
            <p:cNvPr id="3" name="Diagnosis meds"/>
            <p:cNvGrpSpPr/>
            <p:nvPr/>
          </p:nvGrpSpPr>
          <p:grpSpPr>
            <a:xfrm>
              <a:off x="2267744" y="5345502"/>
              <a:ext cx="1488627" cy="397046"/>
              <a:chOff x="2267744" y="5345502"/>
              <a:chExt cx="1488627" cy="397046"/>
            </a:xfrm>
          </p:grpSpPr>
          <p:cxnSp>
            <p:nvCxnSpPr>
              <p:cNvPr id="60" name="Straight Arrow Connector 59"/>
              <p:cNvCxnSpPr>
                <a:stCxn id="45" idx="3"/>
                <a:endCxn id="31" idx="1"/>
              </p:cNvCxnSpPr>
              <p:nvPr/>
            </p:nvCxnSpPr>
            <p:spPr>
              <a:xfrm>
                <a:off x="2267744" y="5345502"/>
                <a:ext cx="1350150" cy="40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411760" y="5373216"/>
                <a:ext cx="1344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content</a:t>
                </a:r>
                <a:endParaRPr lang="nl-NL" dirty="0"/>
              </a:p>
            </p:txBody>
          </p:sp>
        </p:grpSp>
        <p:grpSp>
          <p:nvGrpSpPr>
            <p:cNvPr id="5" name="Discharge vital signs"/>
            <p:cNvGrpSpPr/>
            <p:nvPr/>
          </p:nvGrpSpPr>
          <p:grpSpPr>
            <a:xfrm>
              <a:off x="2267744" y="4365104"/>
              <a:ext cx="1488627" cy="369332"/>
              <a:chOff x="2267744" y="4365104"/>
              <a:chExt cx="1488627" cy="369332"/>
            </a:xfrm>
          </p:grpSpPr>
          <p:cxnSp>
            <p:nvCxnSpPr>
              <p:cNvPr id="56" name="vital signs arrow"/>
              <p:cNvCxnSpPr>
                <a:stCxn id="43" idx="3"/>
                <a:endCxn id="38" idx="1"/>
              </p:cNvCxnSpPr>
              <p:nvPr/>
            </p:nvCxnSpPr>
            <p:spPr>
              <a:xfrm flipV="1">
                <a:off x="2267744" y="4366341"/>
                <a:ext cx="1368152" cy="3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vital signs label"/>
              <p:cNvSpPr txBox="1"/>
              <p:nvPr/>
            </p:nvSpPr>
            <p:spPr>
              <a:xfrm>
                <a:off x="2411760" y="4365104"/>
                <a:ext cx="1344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content</a:t>
                </a:r>
                <a:endParaRPr lang="nl-NL" dirty="0"/>
              </a:p>
            </p:txBody>
          </p:sp>
        </p:grpSp>
        <p:grpSp>
          <p:nvGrpSpPr>
            <p:cNvPr id="7" name="complaint"/>
            <p:cNvGrpSpPr/>
            <p:nvPr/>
          </p:nvGrpSpPr>
          <p:grpSpPr>
            <a:xfrm>
              <a:off x="2267744" y="3405492"/>
              <a:ext cx="1512168" cy="383548"/>
              <a:chOff x="2267744" y="3405492"/>
              <a:chExt cx="1512168" cy="383548"/>
            </a:xfrm>
          </p:grpSpPr>
          <p:cxnSp>
            <p:nvCxnSpPr>
              <p:cNvPr id="53" name="condition arrow"/>
              <p:cNvCxnSpPr>
                <a:stCxn id="12" idx="3"/>
                <a:endCxn id="41" idx="1"/>
              </p:cNvCxnSpPr>
              <p:nvPr/>
            </p:nvCxnSpPr>
            <p:spPr>
              <a:xfrm>
                <a:off x="2267744" y="3405492"/>
                <a:ext cx="1368152" cy="34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condition label"/>
              <p:cNvSpPr txBox="1"/>
              <p:nvPr/>
            </p:nvSpPr>
            <p:spPr>
              <a:xfrm>
                <a:off x="2435301" y="3419708"/>
                <a:ext cx="1344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content</a:t>
                </a:r>
                <a:endParaRPr lang="nl-NL" dirty="0"/>
              </a:p>
            </p:txBody>
          </p:sp>
        </p:grpSp>
        <p:grpSp>
          <p:nvGrpSpPr>
            <p:cNvPr id="10" name="Discharge subject"/>
            <p:cNvGrpSpPr/>
            <p:nvPr/>
          </p:nvGrpSpPr>
          <p:grpSpPr>
            <a:xfrm>
              <a:off x="2267744" y="2564904"/>
              <a:ext cx="1488627" cy="369332"/>
              <a:chOff x="2267744" y="2564904"/>
              <a:chExt cx="1488627" cy="369332"/>
            </a:xfrm>
          </p:grpSpPr>
          <p:cxnSp>
            <p:nvCxnSpPr>
              <p:cNvPr id="50" name="Discharged patient arrow"/>
              <p:cNvCxnSpPr>
                <a:endCxn id="28" idx="1"/>
              </p:cNvCxnSpPr>
              <p:nvPr/>
            </p:nvCxnSpPr>
            <p:spPr>
              <a:xfrm>
                <a:off x="2267744" y="2564904"/>
                <a:ext cx="1368152" cy="12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2411760" y="2564904"/>
                <a:ext cx="1344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subject</a:t>
                </a:r>
                <a:endParaRPr lang="nl-NL" dirty="0"/>
              </a:p>
            </p:txBody>
          </p:sp>
        </p:grpSp>
        <p:grpSp>
          <p:nvGrpSpPr>
            <p:cNvPr id="13" name="author"/>
            <p:cNvGrpSpPr/>
            <p:nvPr/>
          </p:nvGrpSpPr>
          <p:grpSpPr>
            <a:xfrm>
              <a:off x="2267744" y="1772816"/>
              <a:ext cx="1488627" cy="369332"/>
              <a:chOff x="2267744" y="1772816"/>
              <a:chExt cx="1488627" cy="369332"/>
            </a:xfrm>
          </p:grpSpPr>
          <p:sp>
            <p:nvSpPr>
              <p:cNvPr id="48" name="author label"/>
              <p:cNvSpPr txBox="1"/>
              <p:nvPr/>
            </p:nvSpPr>
            <p:spPr>
              <a:xfrm>
                <a:off x="2411760" y="1772816"/>
                <a:ext cx="1344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author</a:t>
                </a:r>
                <a:endParaRPr lang="nl-NL" dirty="0"/>
              </a:p>
            </p:txBody>
          </p:sp>
          <p:cxnSp>
            <p:nvCxnSpPr>
              <p:cNvPr id="46" name="author arrow"/>
              <p:cNvCxnSpPr>
                <a:endCxn id="8" idx="1"/>
              </p:cNvCxnSpPr>
              <p:nvPr/>
            </p:nvCxnSpPr>
            <p:spPr>
              <a:xfrm>
                <a:off x="2267744" y="1772816"/>
                <a:ext cx="1382006" cy="7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Prescriptions"/>
          <p:cNvGrpSpPr/>
          <p:nvPr/>
        </p:nvGrpSpPr>
        <p:grpSpPr>
          <a:xfrm>
            <a:off x="6444208" y="5058709"/>
            <a:ext cx="1800200" cy="1346623"/>
            <a:chOff x="6444208" y="5058709"/>
            <a:chExt cx="1800200" cy="1346623"/>
          </a:xfrm>
        </p:grpSpPr>
        <p:sp>
          <p:nvSpPr>
            <p:cNvPr id="29" name="Dyclofenac"/>
            <p:cNvSpPr/>
            <p:nvPr/>
          </p:nvSpPr>
          <p:spPr>
            <a:xfrm>
              <a:off x="6444208" y="5058709"/>
              <a:ext cx="1800200" cy="578537"/>
            </a:xfrm>
            <a:prstGeom prst="rect">
              <a:avLst/>
            </a:prstGeom>
            <a:solidFill>
              <a:srgbClr val="7030A0"/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Dyclofenac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sz="900" dirty="0" err="1"/>
                <a:t>M</a:t>
              </a:r>
              <a:r>
                <a:rPr lang="en-US" sz="900" dirty="0" err="1" smtClean="0"/>
                <a:t>edicationPrescription</a:t>
              </a:r>
              <a:endParaRPr lang="nl-NL" sz="900" dirty="0"/>
            </a:p>
          </p:txBody>
        </p:sp>
        <p:sp>
          <p:nvSpPr>
            <p:cNvPr id="40" name="Tamsulosin"/>
            <p:cNvSpPr/>
            <p:nvPr/>
          </p:nvSpPr>
          <p:spPr>
            <a:xfrm>
              <a:off x="6444208" y="5826795"/>
              <a:ext cx="1800200" cy="578537"/>
            </a:xfrm>
            <a:prstGeom prst="rect">
              <a:avLst/>
            </a:prstGeom>
            <a:solidFill>
              <a:srgbClr val="7030A0"/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Tamsulosin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sz="900" dirty="0" err="1"/>
                <a:t>M</a:t>
              </a:r>
              <a:r>
                <a:rPr lang="en-US" sz="900" dirty="0" err="1" smtClean="0"/>
                <a:t>edicationPrescription</a:t>
              </a:r>
              <a:endParaRPr lang="nl-NL" sz="900" dirty="0"/>
            </a:p>
          </p:txBody>
        </p:sp>
      </p:grpSp>
      <p:grpSp>
        <p:nvGrpSpPr>
          <p:cNvPr id="16" name="Medications entry"/>
          <p:cNvGrpSpPr/>
          <p:nvPr/>
        </p:nvGrpSpPr>
        <p:grpSpPr>
          <a:xfrm>
            <a:off x="5506782" y="5334351"/>
            <a:ext cx="1561957" cy="781713"/>
            <a:chOff x="5506782" y="5334351"/>
            <a:chExt cx="1561957" cy="781713"/>
          </a:xfrm>
        </p:grpSpPr>
        <p:cxnSp>
          <p:nvCxnSpPr>
            <p:cNvPr id="70" name="drug entry arrow 2"/>
            <p:cNvCxnSpPr>
              <a:stCxn id="31" idx="3"/>
              <a:endCxn id="29" idx="1"/>
            </p:cNvCxnSpPr>
            <p:nvPr/>
          </p:nvCxnSpPr>
          <p:spPr>
            <a:xfrm flipV="1">
              <a:off x="5506782" y="5347978"/>
              <a:ext cx="937426" cy="160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drug entry arrow 1"/>
            <p:cNvCxnSpPr>
              <a:stCxn id="31" idx="3"/>
              <a:endCxn id="40" idx="1"/>
            </p:cNvCxnSpPr>
            <p:nvPr/>
          </p:nvCxnSpPr>
          <p:spPr>
            <a:xfrm>
              <a:off x="5506782" y="5349580"/>
              <a:ext cx="937426" cy="76648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drug entry label"/>
            <p:cNvSpPr txBox="1"/>
            <p:nvPr/>
          </p:nvSpPr>
          <p:spPr>
            <a:xfrm>
              <a:off x="5724128" y="5334351"/>
              <a:ext cx="1344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nl-NL" dirty="0"/>
            </a:p>
          </p:txBody>
        </p:sp>
      </p:grpSp>
      <p:grpSp>
        <p:nvGrpSpPr>
          <p:cNvPr id="18" name="Observations"/>
          <p:cNvGrpSpPr/>
          <p:nvPr/>
        </p:nvGrpSpPr>
        <p:grpSpPr>
          <a:xfrm>
            <a:off x="6444208" y="3402524"/>
            <a:ext cx="1800200" cy="1250612"/>
            <a:chOff x="6444208" y="3402524"/>
            <a:chExt cx="1800200" cy="1250612"/>
          </a:xfrm>
        </p:grpSpPr>
        <p:sp>
          <p:nvSpPr>
            <p:cNvPr id="37" name="Rectangle 36"/>
            <p:cNvSpPr/>
            <p:nvPr/>
          </p:nvSpPr>
          <p:spPr>
            <a:xfrm>
              <a:off x="6444208" y="3402524"/>
              <a:ext cx="1800200" cy="57853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Pulse</a:t>
              </a:r>
              <a:br>
                <a:rPr lang="en-US" dirty="0" smtClean="0"/>
              </a:br>
              <a:r>
                <a:rPr lang="en-US" sz="900" dirty="0" smtClean="0"/>
                <a:t>Observation</a:t>
              </a:r>
              <a:endParaRPr lang="nl-NL" sz="9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444208" y="4074599"/>
              <a:ext cx="1800200" cy="57853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BP</a:t>
              </a:r>
              <a:br>
                <a:rPr lang="en-US" dirty="0" smtClean="0"/>
              </a:br>
              <a:r>
                <a:rPr lang="en-US" sz="900" dirty="0"/>
                <a:t>O</a:t>
              </a:r>
              <a:r>
                <a:rPr lang="en-US" sz="900" dirty="0" smtClean="0"/>
                <a:t>bservation</a:t>
              </a:r>
              <a:endParaRPr lang="nl-NL" sz="900" dirty="0"/>
            </a:p>
          </p:txBody>
        </p:sp>
      </p:grpSp>
      <p:grpSp>
        <p:nvGrpSpPr>
          <p:cNvPr id="19" name="Vital entries"/>
          <p:cNvGrpSpPr/>
          <p:nvPr/>
        </p:nvGrpSpPr>
        <p:grpSpPr>
          <a:xfrm>
            <a:off x="5436096" y="3691793"/>
            <a:ext cx="1632643" cy="682603"/>
            <a:chOff x="5436096" y="3691793"/>
            <a:chExt cx="1632643" cy="682603"/>
          </a:xfrm>
        </p:grpSpPr>
        <p:cxnSp>
          <p:nvCxnSpPr>
            <p:cNvPr id="62" name="Straight Arrow Connector 61"/>
            <p:cNvCxnSpPr>
              <a:stCxn id="38" idx="3"/>
              <a:endCxn id="37" idx="1"/>
            </p:cNvCxnSpPr>
            <p:nvPr/>
          </p:nvCxnSpPr>
          <p:spPr>
            <a:xfrm flipV="1">
              <a:off x="5436096" y="3691793"/>
              <a:ext cx="1008112" cy="67454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724128" y="4005064"/>
              <a:ext cx="1344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entry</a:t>
              </a:r>
              <a:endParaRPr lang="nl-NL" dirty="0"/>
            </a:p>
          </p:txBody>
        </p:sp>
        <p:cxnSp>
          <p:nvCxnSpPr>
            <p:cNvPr id="66" name="Straight Arrow Connector 65"/>
            <p:cNvCxnSpPr>
              <a:stCxn id="38" idx="3"/>
              <a:endCxn id="39" idx="1"/>
            </p:cNvCxnSpPr>
            <p:nvPr/>
          </p:nvCxnSpPr>
          <p:spPr>
            <a:xfrm flipV="1">
              <a:off x="5436096" y="4363868"/>
              <a:ext cx="1008112" cy="247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0" name="Nurse"/>
          <p:cNvSpPr/>
          <p:nvPr/>
        </p:nvSpPr>
        <p:spPr>
          <a:xfrm>
            <a:off x="6516216" y="260648"/>
            <a:ext cx="1800200" cy="578537"/>
          </a:xfrm>
          <a:prstGeom prst="rect">
            <a:avLst/>
          </a:prstGeom>
          <a:solidFill>
            <a:schemeClr val="accent1">
              <a:lumMod val="1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tx2">
                <a:lumMod val="95000"/>
                <a:lumOff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Nurse Smith</a:t>
            </a:r>
            <a:br>
              <a:rPr lang="en-US" dirty="0" smtClean="0"/>
            </a:br>
            <a:r>
              <a:rPr lang="en-US" sz="900" dirty="0" smtClean="0"/>
              <a:t>Practitioner</a:t>
            </a:r>
            <a:endParaRPr lang="nl-NL" sz="900" dirty="0"/>
          </a:p>
        </p:txBody>
      </p:sp>
      <p:sp>
        <p:nvSpPr>
          <p:cNvPr id="42" name="Discharge Summary"/>
          <p:cNvSpPr/>
          <p:nvPr/>
        </p:nvSpPr>
        <p:spPr>
          <a:xfrm>
            <a:off x="467544" y="1506313"/>
            <a:ext cx="1800200" cy="4704523"/>
          </a:xfrm>
          <a:prstGeom prst="rect">
            <a:avLst/>
          </a:prstGeom>
          <a:solidFill>
            <a:srgbClr val="002060"/>
          </a:solidFill>
          <a:ln>
            <a:solidFill>
              <a:srgbClr val="FFC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tx2">
                <a:lumMod val="95000"/>
                <a:lumOff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Discharge</a:t>
            </a:r>
          </a:p>
          <a:p>
            <a:pPr algn="ctr"/>
            <a:r>
              <a:rPr lang="en-US" dirty="0" smtClean="0"/>
              <a:t>Summary</a:t>
            </a:r>
            <a:br>
              <a:rPr lang="en-US" dirty="0" smtClean="0"/>
            </a:br>
            <a:r>
              <a:rPr lang="en-US" sz="900" dirty="0" smtClean="0"/>
              <a:t>Composition</a:t>
            </a:r>
            <a:endParaRPr lang="nl-NL" sz="900" dirty="0"/>
          </a:p>
        </p:txBody>
      </p:sp>
      <p:grpSp>
        <p:nvGrpSpPr>
          <p:cNvPr id="23" name="Sections"/>
          <p:cNvGrpSpPr/>
          <p:nvPr/>
        </p:nvGrpSpPr>
        <p:grpSpPr>
          <a:xfrm>
            <a:off x="467544" y="3042484"/>
            <a:ext cx="1800200" cy="2685824"/>
            <a:chOff x="467544" y="3042484"/>
            <a:chExt cx="1800200" cy="2685824"/>
          </a:xfrm>
        </p:grpSpPr>
        <p:sp>
          <p:nvSpPr>
            <p:cNvPr id="12" name="Flowchart: Process 11"/>
            <p:cNvSpPr/>
            <p:nvPr/>
          </p:nvSpPr>
          <p:spPr>
            <a:xfrm>
              <a:off x="467544" y="3042484"/>
              <a:ext cx="1800200" cy="726015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Chief Complaint</a:t>
              </a:r>
              <a:br>
                <a:rPr lang="en-US" dirty="0" smtClean="0"/>
              </a:br>
              <a:r>
                <a:rPr lang="en-US" sz="900" dirty="0" smtClean="0"/>
                <a:t>section</a:t>
              </a:r>
              <a:endParaRPr lang="nl-NL" sz="900" dirty="0"/>
            </a:p>
          </p:txBody>
        </p:sp>
        <p:sp>
          <p:nvSpPr>
            <p:cNvPr id="43" name="Flowchart: Process 42"/>
            <p:cNvSpPr/>
            <p:nvPr/>
          </p:nvSpPr>
          <p:spPr>
            <a:xfrm>
              <a:off x="467544" y="4002591"/>
              <a:ext cx="1800200" cy="728295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Physical</a:t>
              </a:r>
              <a:br>
                <a:rPr lang="en-US" dirty="0" smtClean="0"/>
              </a:br>
              <a:r>
                <a:rPr lang="en-US" sz="900" dirty="0" smtClean="0"/>
                <a:t>section</a:t>
              </a:r>
              <a:endParaRPr lang="nl-NL" sz="900" dirty="0"/>
            </a:p>
          </p:txBody>
        </p:sp>
        <p:sp>
          <p:nvSpPr>
            <p:cNvPr id="45" name="Flowchart: Process 44"/>
            <p:cNvSpPr/>
            <p:nvPr/>
          </p:nvSpPr>
          <p:spPr>
            <a:xfrm>
              <a:off x="467544" y="4962696"/>
              <a:ext cx="1800200" cy="765612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Medications</a:t>
              </a:r>
              <a:br>
                <a:rPr lang="en-US" dirty="0" smtClean="0"/>
              </a:br>
              <a:r>
                <a:rPr lang="en-US" sz="900" dirty="0" smtClean="0"/>
                <a:t>section</a:t>
              </a:r>
              <a:endParaRPr lang="nl-NL" sz="900" dirty="0"/>
            </a:p>
          </p:txBody>
        </p:sp>
      </p:grpSp>
      <p:sp>
        <p:nvSpPr>
          <p:cNvPr id="2071" name="Document Border"/>
          <p:cNvSpPr/>
          <p:nvPr/>
        </p:nvSpPr>
        <p:spPr>
          <a:xfrm>
            <a:off x="381000" y="980729"/>
            <a:ext cx="8007424" cy="5496272"/>
          </a:xfrm>
          <a:prstGeom prst="flowChartProcess">
            <a:avLst/>
          </a:prstGeom>
          <a:noFill/>
          <a:ln w="41275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FHIR Document</a:t>
            </a:r>
            <a:endParaRPr lang="nl-NL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31764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8" grpId="0" animBg="1"/>
      <p:bldP spid="41" grpId="0" animBg="1"/>
      <p:bldP spid="28" grpId="0" animBg="1"/>
      <p:bldP spid="42" grpId="0" animBg="1"/>
      <p:bldP spid="20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are bundles</a:t>
            </a:r>
            <a:endParaRPr lang="en-US" dirty="0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3448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List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28799"/>
            <a:ext cx="3505200" cy="13001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>
                <a:effectLst/>
              </a:rPr>
              <a:t>Composition Resource</a:t>
            </a:r>
            <a:endParaRPr lang="en-US" dirty="0">
              <a:effectLst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90600" y="2227912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94857" y="2534722"/>
            <a:ext cx="9906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5" name="AutoShape 15"/>
          <p:cNvSpPr>
            <a:spLocks/>
          </p:cNvSpPr>
          <p:nvPr/>
        </p:nvSpPr>
        <p:spPr bwMode="auto">
          <a:xfrm rot="16200000" flipH="1">
            <a:off x="1967155" y="2315499"/>
            <a:ext cx="136947" cy="71845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422061" y="4099719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6753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Patient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8" name="AutoShape 7"/>
          <p:cNvSpPr>
            <a:spLocks/>
          </p:cNvSpPr>
          <p:nvPr/>
        </p:nvSpPr>
        <p:spPr bwMode="auto">
          <a:xfrm>
            <a:off x="1446212" y="4876800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Condition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0" name="AutoShape 16"/>
          <p:cNvSpPr>
            <a:spLocks/>
          </p:cNvSpPr>
          <p:nvPr/>
        </p:nvSpPr>
        <p:spPr bwMode="auto">
          <a:xfrm rot="16200000" flipH="1">
            <a:off x="-35646" y="3708699"/>
            <a:ext cx="2595190" cy="390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05400" y="1663431"/>
            <a:ext cx="263405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&lt;bundle&gt;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</a:t>
            </a:r>
            <a:r>
              <a:rPr lang="en-US" b="1" dirty="0" smtClean="0"/>
              <a:t>Composition</a:t>
            </a:r>
            <a:r>
              <a:rPr lang="en-US" dirty="0" smtClean="0"/>
              <a:t>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&lt;List /&gt;</a:t>
            </a:r>
            <a:endParaRPr lang="en-US" dirty="0"/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&lt;Observation /&gt;</a:t>
            </a:r>
            <a:endParaRPr lang="en-US" dirty="0"/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&lt;Condition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&lt;Patient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&lt;/bundle&gt;</a:t>
            </a:r>
          </a:p>
        </p:txBody>
      </p:sp>
      <p:sp>
        <p:nvSpPr>
          <p:cNvPr id="39" name="Freeform 38"/>
          <p:cNvSpPr/>
          <p:nvPr/>
        </p:nvSpPr>
        <p:spPr bwMode="auto">
          <a:xfrm rot="2700000">
            <a:off x="6985042" y="2444485"/>
            <a:ext cx="192228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>
            <a:off x="7308304" y="2420888"/>
            <a:ext cx="1214526" cy="2378174"/>
          </a:xfrm>
          <a:custGeom>
            <a:avLst/>
            <a:gdLst>
              <a:gd name="connsiteX0" fmla="*/ 391886 w 1691641"/>
              <a:gd name="connsiteY0" fmla="*/ 0 h 2449286"/>
              <a:gd name="connsiteX1" fmla="*/ 1687286 w 1691641"/>
              <a:gd name="connsiteY1" fmla="*/ 1153886 h 2449286"/>
              <a:gd name="connsiteX2" fmla="*/ 0 w 1691641"/>
              <a:gd name="connsiteY2" fmla="*/ 2449286 h 244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641" h="2449286">
                <a:moveTo>
                  <a:pt x="391886" y="0"/>
                </a:moveTo>
                <a:cubicBezTo>
                  <a:pt x="1072243" y="372836"/>
                  <a:pt x="1752600" y="745672"/>
                  <a:pt x="1687286" y="1153886"/>
                </a:cubicBezTo>
                <a:cubicBezTo>
                  <a:pt x="1621972" y="1562100"/>
                  <a:pt x="266700" y="2237015"/>
                  <a:pt x="0" y="2449286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3048000" y="2913063"/>
            <a:ext cx="0" cy="431800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1828800" y="3886200"/>
            <a:ext cx="0" cy="331105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5" name="Freeform 44"/>
          <p:cNvSpPr/>
          <p:nvPr/>
        </p:nvSpPr>
        <p:spPr bwMode="auto">
          <a:xfrm rot="20722701">
            <a:off x="6811045" y="4990518"/>
            <a:ext cx="478971" cy="685800"/>
          </a:xfrm>
          <a:custGeom>
            <a:avLst/>
            <a:gdLst>
              <a:gd name="connsiteX0" fmla="*/ 446314 w 515556"/>
              <a:gd name="connsiteY0" fmla="*/ 0 h 816429"/>
              <a:gd name="connsiteX1" fmla="*/ 478971 w 515556"/>
              <a:gd name="connsiteY1" fmla="*/ 598715 h 816429"/>
              <a:gd name="connsiteX2" fmla="*/ 0 w 515556"/>
              <a:gd name="connsiteY2" fmla="*/ 816429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556" h="816429">
                <a:moveTo>
                  <a:pt x="446314" y="0"/>
                </a:moveTo>
                <a:cubicBezTo>
                  <a:pt x="499835" y="231321"/>
                  <a:pt x="553357" y="462643"/>
                  <a:pt x="478971" y="598715"/>
                </a:cubicBezTo>
                <a:cubicBezTo>
                  <a:pt x="404585" y="734787"/>
                  <a:pt x="52614" y="792843"/>
                  <a:pt x="0" y="816429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24200" y="2114487"/>
            <a:ext cx="990600" cy="360683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pPr algn="ctr"/>
            <a:r>
              <a:rPr lang="en-US" dirty="0" smtClean="0"/>
              <a:t>Attester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84614" y="2096829"/>
            <a:ext cx="9906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Metadata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1828800" y="5460095"/>
            <a:ext cx="0" cy="331105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4" name="Freeform 33"/>
          <p:cNvSpPr/>
          <p:nvPr/>
        </p:nvSpPr>
        <p:spPr bwMode="auto">
          <a:xfrm rot="553523">
            <a:off x="6494417" y="3308379"/>
            <a:ext cx="344628" cy="654172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7327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Document resource</a:t>
            </a:r>
            <a:endParaRPr lang="nl-N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78" y="1438275"/>
            <a:ext cx="8143422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81200"/>
            <a:ext cx="6096000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 bwMode="auto">
          <a:xfrm flipH="1" flipV="1">
            <a:off x="4800600" y="3919537"/>
            <a:ext cx="838200" cy="1643063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72164" y="5562600"/>
            <a:ext cx="380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single Resource, very often a List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16780202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as “Document”</a:t>
            </a:r>
            <a:endParaRPr lang="nl-N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453" y="2362200"/>
            <a:ext cx="7945962" cy="244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loud 7"/>
          <p:cNvSpPr/>
          <p:nvPr/>
        </p:nvSpPr>
        <p:spPr bwMode="auto">
          <a:xfrm>
            <a:off x="4527434" y="4991100"/>
            <a:ext cx="2425700" cy="13335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This Bundle is a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Document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2348880"/>
            <a:ext cx="813690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Courier New" pitchFamily="49" charset="0"/>
                <a:cs typeface="Courier New" pitchFamily="49" charset="0"/>
              </a:rPr>
              <a:t>&lt;Bundle </a:t>
            </a:r>
            <a:r>
              <a:rPr lang="en-CA" dirty="0" err="1" smtClean="0">
                <a:latin typeface="Courier New" pitchFamily="49" charset="0"/>
                <a:cs typeface="Courier New" pitchFamily="49" charset="0"/>
              </a:rPr>
              <a:t>xmlns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="http://hl7.org/fhir"&gt;</a:t>
            </a:r>
          </a:p>
          <a:p>
            <a:r>
              <a:rPr lang="en-CA" dirty="0" smtClean="0">
                <a:latin typeface="Courier New" pitchFamily="49" charset="0"/>
                <a:cs typeface="Courier New" pitchFamily="49" charset="0"/>
              </a:rPr>
              <a:t>  &lt;id value="9f395ee0-19d2-4760-baf6-097fda52d914"/&gt;</a:t>
            </a:r>
          </a:p>
          <a:p>
            <a:r>
              <a:rPr lang="en-CA" dirty="0" smtClean="0">
                <a:latin typeface="Courier New" pitchFamily="49" charset="0"/>
                <a:cs typeface="Courier New" pitchFamily="49" charset="0"/>
              </a:rPr>
              <a:t>  &lt;meta&gt;</a:t>
            </a:r>
          </a:p>
          <a:p>
            <a:r>
              <a:rPr lang="en-CA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CA" dirty="0" err="1" smtClean="0">
                <a:latin typeface="Courier New" pitchFamily="49" charset="0"/>
                <a:cs typeface="Courier New" pitchFamily="49" charset="0"/>
              </a:rPr>
              <a:t>lastUpdated</a:t>
            </a:r>
            <a:r>
              <a:rPr lang="en-CA" dirty="0" smtClean="0">
                <a:latin typeface="Courier New" pitchFamily="49" charset="0"/>
                <a:cs typeface="Courier New" pitchFamily="49" charset="0"/>
              </a:rPr>
              <a:t> value="2014-03-10T12:42:08.6834841Z"/&gt;</a:t>
            </a:r>
          </a:p>
          <a:p>
            <a:r>
              <a:rPr lang="en-CA" dirty="0" smtClean="0">
                <a:latin typeface="Courier New" pitchFamily="49" charset="0"/>
                <a:cs typeface="Courier New" pitchFamily="49" charset="0"/>
              </a:rPr>
              <a:t>  &lt;/meta&gt;</a:t>
            </a:r>
          </a:p>
          <a:p>
            <a:r>
              <a:rPr lang="en-CA" dirty="0" smtClean="0">
                <a:latin typeface="Courier New" pitchFamily="49" charset="0"/>
                <a:cs typeface="Courier New" pitchFamily="49" charset="0"/>
              </a:rPr>
              <a:t>  &lt;type value="document"/&gt;</a:t>
            </a:r>
          </a:p>
          <a:p>
            <a:r>
              <a:rPr lang="en-CA" dirty="0" smtClean="0">
                <a:latin typeface="Courier New" pitchFamily="49" charset="0"/>
                <a:cs typeface="Courier New" pitchFamily="49" charset="0"/>
              </a:rPr>
              <a:t>  &lt;entry&gt;&lt;/entry&gt;</a:t>
            </a:r>
          </a:p>
          <a:p>
            <a:endParaRPr lang="en-CA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4108333" y="4238767"/>
            <a:ext cx="838202" cy="1143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59" y="2420888"/>
            <a:ext cx="7629089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058386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Bundle References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References in bundles can be:</a:t>
            </a:r>
          </a:p>
          <a:p>
            <a:pPr lvl="1"/>
            <a:r>
              <a:rPr lang="en-CA" dirty="0" smtClean="0"/>
              <a:t>Absolute: e.g. </a:t>
            </a:r>
            <a:r>
              <a:rPr lang="en-CA" dirty="0" smtClean="0">
                <a:hlinkClick r:id="rId2"/>
              </a:rPr>
              <a:t>http://hl7.org/fhir/Patient/1</a:t>
            </a:r>
            <a:endParaRPr lang="en-CA" dirty="0" smtClean="0"/>
          </a:p>
          <a:p>
            <a:pPr lvl="1"/>
            <a:r>
              <a:rPr lang="en-CA" dirty="0" smtClean="0"/>
              <a:t>Relative: e.g. Patient/1</a:t>
            </a:r>
          </a:p>
          <a:p>
            <a:pPr lvl="2"/>
            <a:r>
              <a:rPr lang="en-CA" dirty="0" smtClean="0"/>
              <a:t>Relative is expressed with respect to the “base” URL declared for the bundle</a:t>
            </a:r>
          </a:p>
          <a:p>
            <a:r>
              <a:rPr lang="en-CA" dirty="0" smtClean="0"/>
              <a:t>Non-RESTful ids</a:t>
            </a:r>
          </a:p>
          <a:p>
            <a:pPr lvl="1"/>
            <a:r>
              <a:rPr lang="en-CA" dirty="0" smtClean="0"/>
              <a:t>In some cases, a resource might not exist on a RESTful server</a:t>
            </a:r>
          </a:p>
          <a:p>
            <a:pPr lvl="2"/>
            <a:r>
              <a:rPr lang="en-CA" dirty="0" smtClean="0"/>
              <a:t>Solution: entry base = “</a:t>
            </a:r>
            <a:r>
              <a:rPr lang="en-CA" dirty="0" err="1" smtClean="0"/>
              <a:t>urn:oid</a:t>
            </a:r>
            <a:r>
              <a:rPr lang="en-CA" dirty="0" smtClean="0"/>
              <a:t>” or “</a:t>
            </a:r>
            <a:r>
              <a:rPr lang="en-CA" dirty="0" err="1" smtClean="0"/>
              <a:t>urn:uuid</a:t>
            </a:r>
            <a:r>
              <a:rPr lang="en-CA" dirty="0" smtClean="0"/>
              <a:t>”</a:t>
            </a:r>
          </a:p>
          <a:p>
            <a:pPr lvl="2"/>
            <a:r>
              <a:rPr lang="en-CA" dirty="0" smtClean="0"/>
              <a:t>Resource identifier is an OID or a UUID</a:t>
            </a:r>
          </a:p>
          <a:p>
            <a:pPr lvl="2"/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This presentation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Can be downloaded here:</a:t>
            </a:r>
          </a:p>
          <a:p>
            <a:pPr lvl="1"/>
            <a:r>
              <a:rPr lang="en-US" smtClean="0">
                <a:hlinkClick r:id="rId2"/>
              </a:rPr>
              <a:t>http://www.slideshare.net/DevDays2014</a:t>
            </a:r>
            <a:endParaRPr lang="en-US" smtClean="0"/>
          </a:p>
          <a:p>
            <a:r>
              <a:rPr lang="en-US" smtClean="0"/>
              <a:t>Is </a:t>
            </a:r>
            <a:r>
              <a:rPr lang="en-US" noProof="0" dirty="0" smtClean="0"/>
              <a:t>licensed for use under the Creative Commons, specifically:</a:t>
            </a:r>
          </a:p>
          <a:p>
            <a:pPr lvl="1"/>
            <a:r>
              <a:rPr lang="en-US" u="sng" noProof="0" dirty="0" smtClean="0">
                <a:hlinkClick r:id="rId3"/>
              </a:rPr>
              <a:t>Creative Commons Attribution 3.0 </a:t>
            </a:r>
            <a:r>
              <a:rPr lang="en-US" u="sng" noProof="0" dirty="0" err="1" smtClean="0">
                <a:hlinkClick r:id="rId3"/>
              </a:rPr>
              <a:t>Unported</a:t>
            </a:r>
            <a:r>
              <a:rPr lang="en-US" u="sng" noProof="0" dirty="0" smtClean="0">
                <a:hlinkClick r:id="rId3"/>
              </a:rPr>
              <a:t> License</a:t>
            </a:r>
            <a:endParaRPr lang="en-US" u="sng" noProof="0" dirty="0" smtClean="0"/>
          </a:p>
          <a:p>
            <a:pPr lvl="1"/>
            <a:r>
              <a:rPr lang="en-US" noProof="0" dirty="0" smtClean="0"/>
              <a:t>(Do with it as you wish – just give credit)</a:t>
            </a:r>
            <a:endParaRPr lang="en-US" noProof="0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219496"/>
            <a:ext cx="1226462" cy="4320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28488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Communicating FHIR Documents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“drop” your document on</a:t>
            </a:r>
          </a:p>
          <a:p>
            <a:pPr lvl="1"/>
            <a:r>
              <a:rPr lang="en-US" dirty="0" smtClean="0">
                <a:hlinkClick r:id="rId3"/>
              </a:rPr>
              <a:t>http://server.org/fhir/Mailbox</a:t>
            </a:r>
            <a:endParaRPr lang="en-US" dirty="0" smtClean="0"/>
          </a:p>
          <a:p>
            <a:pPr lvl="1"/>
            <a:r>
              <a:rPr lang="en-US" dirty="0" smtClean="0"/>
              <a:t>(or </a:t>
            </a:r>
            <a:r>
              <a:rPr lang="en-US" dirty="0" smtClean="0">
                <a:hlinkClick r:id="rId4"/>
              </a:rPr>
              <a:t>http://server.org/fhir/$mailbox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 storage or disassembly is implied, your just posting a document in its entirety.</a:t>
            </a:r>
          </a:p>
          <a:p>
            <a:r>
              <a:rPr lang="en-US" dirty="0" smtClean="0"/>
              <a:t>Servers can implement </a:t>
            </a:r>
            <a:r>
              <a:rPr lang="en-US" i="1" dirty="0" smtClean="0"/>
              <a:t>any</a:t>
            </a:r>
            <a:r>
              <a:rPr lang="en-US" dirty="0" smtClean="0"/>
              <a:t> specific functionality as required between trading partners when receiving such a document.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45015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Document/Bundle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store your document using</a:t>
            </a:r>
          </a:p>
          <a:p>
            <a:pPr lvl="1"/>
            <a:r>
              <a:rPr lang="en-US" dirty="0" smtClean="0">
                <a:hlinkClick r:id="rId3"/>
              </a:rPr>
              <a:t>http://server.org/fhir/Document</a:t>
            </a:r>
            <a:endParaRPr lang="en-US" dirty="0" smtClean="0"/>
          </a:p>
          <a:p>
            <a:pPr lvl="1"/>
            <a:r>
              <a:rPr lang="en-US" dirty="0" smtClean="0"/>
              <a:t>(now </a:t>
            </a:r>
            <a:r>
              <a:rPr lang="en-US" dirty="0" smtClean="0">
                <a:hlinkClick r:id="rId4"/>
              </a:rPr>
              <a:t>http://server.org/fhir/Bundle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Storage, NO disassembly is implied, document (and signature) stays intact</a:t>
            </a:r>
          </a:p>
          <a:p>
            <a:r>
              <a:rPr lang="en-US" dirty="0" smtClean="0"/>
              <a:t>Search is supported (you search on it’s Message header – Composition)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60140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Transaction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post the document to the server’s root URL for processing as a transaction</a:t>
            </a:r>
          </a:p>
          <a:p>
            <a:pPr lvl="1"/>
            <a:r>
              <a:rPr lang="en-CA" dirty="0" smtClean="0">
                <a:hlinkClick r:id="rId2"/>
              </a:rPr>
              <a:t>http://server.org/fhir</a:t>
            </a:r>
            <a:endParaRPr lang="en-CA" dirty="0" smtClean="0"/>
          </a:p>
          <a:p>
            <a:r>
              <a:rPr lang="en-CA" dirty="0" smtClean="0"/>
              <a:t>All resources in the instance are created/updated individually as a single unit of work</a:t>
            </a:r>
          </a:p>
          <a:p>
            <a:r>
              <a:rPr lang="en-CA" dirty="0" smtClean="0"/>
              <a:t>Document id, tags and metadata are lost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base64-encode the document and post it as a Binary instance</a:t>
            </a:r>
          </a:p>
          <a:p>
            <a:pPr lvl="1"/>
            <a:r>
              <a:rPr lang="en-CA" dirty="0" smtClean="0"/>
              <a:t>Same as posting a PDF, CDA or any other type of file</a:t>
            </a:r>
          </a:p>
          <a:p>
            <a:pPr lvl="1"/>
            <a:r>
              <a:rPr lang="en-CA" dirty="0" smtClean="0">
                <a:hlinkClick r:id="rId2"/>
              </a:rPr>
              <a:t>http://server.org/fhir/Binary</a:t>
            </a:r>
            <a:endParaRPr lang="en-CA" dirty="0" smtClean="0"/>
          </a:p>
          <a:p>
            <a:r>
              <a:rPr lang="en-CA" dirty="0" smtClean="0"/>
              <a:t>Can only search by the resource id</a:t>
            </a:r>
          </a:p>
          <a:p>
            <a:r>
              <a:rPr lang="en-CA" dirty="0" smtClean="0"/>
              <a:t>Guaranteed to return a binary-identical (and signature-valid) instance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DocumentReference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Doesn’t actually store the document, just a reference to it</a:t>
            </a:r>
          </a:p>
          <a:p>
            <a:r>
              <a:rPr lang="en-CA" dirty="0" smtClean="0"/>
              <a:t>Useful in “shared index” models such as MHD (XDS on FHIR)</a:t>
            </a:r>
          </a:p>
          <a:p>
            <a:r>
              <a:rPr lang="en-CA" dirty="0" smtClean="0"/>
              <a:t>The DocumentReference can then point to the document itself – at either the Document/Bundle end-point or the Binary endpoint.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Custom operations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</a:t>
            </a:r>
            <a:r>
              <a:rPr lang="en-CA" b="1" dirty="0" err="1" smtClean="0"/>
              <a:t>OperationDefinition</a:t>
            </a:r>
            <a:r>
              <a:rPr lang="en-CA" dirty="0" smtClean="0"/>
              <a:t> resource allows you to define custom operations</a:t>
            </a:r>
          </a:p>
          <a:p>
            <a:pPr lvl="1"/>
            <a:r>
              <a:rPr lang="en-CA" dirty="0" smtClean="0"/>
              <a:t>Take arbitrary data types, resource references and bundles (e.g. Documents) as parameters</a:t>
            </a:r>
          </a:p>
          <a:p>
            <a:pPr lvl="1"/>
            <a:r>
              <a:rPr lang="en-CA" dirty="0" smtClean="0"/>
              <a:t>Allows you to define behavior around communicating documents.</a:t>
            </a:r>
          </a:p>
          <a:p>
            <a:pPr lvl="2"/>
            <a:r>
              <a:rPr lang="en-CA" dirty="0" smtClean="0"/>
              <a:t>E.g. Request a referral to be “processed” by submitting a referral document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Is that all?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Nope - Documents can be shared any way you like</a:t>
            </a:r>
          </a:p>
          <a:p>
            <a:pPr lvl="1"/>
            <a:r>
              <a:rPr lang="en-CA" sz="2400" dirty="0" smtClean="0"/>
              <a:t>Email (secure if you’re sharing patient data!)</a:t>
            </a:r>
          </a:p>
          <a:p>
            <a:pPr lvl="1"/>
            <a:r>
              <a:rPr lang="en-CA" sz="2400" dirty="0" smtClean="0"/>
              <a:t>FTP (ditto)</a:t>
            </a:r>
          </a:p>
          <a:p>
            <a:pPr lvl="1"/>
            <a:r>
              <a:rPr lang="en-CA" sz="2400" dirty="0" smtClean="0"/>
              <a:t>SOAP</a:t>
            </a:r>
          </a:p>
          <a:p>
            <a:pPr lvl="1"/>
            <a:r>
              <a:rPr lang="en-CA" sz="2400" dirty="0" smtClean="0"/>
              <a:t>Memory stick/DVD by courier</a:t>
            </a:r>
          </a:p>
          <a:p>
            <a:pPr lvl="1"/>
            <a:r>
              <a:rPr lang="en-CA" sz="2400" dirty="0" smtClean="0"/>
              <a:t>Smoke signals . . .</a:t>
            </a:r>
          </a:p>
          <a:p>
            <a:r>
              <a:rPr lang="en-CA" sz="2800" dirty="0" smtClean="0"/>
              <a:t>FHIR defines the HTTP end-points as conveniences, not to mandate a transport solution.</a:t>
            </a:r>
          </a:p>
          <a:p>
            <a:pPr lvl="1"/>
            <a:endParaRPr lang="en-CA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FHIR Document Architecture Considerations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Document Profiles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Documents are most useful when you can define standard structures and content for them</a:t>
            </a:r>
          </a:p>
          <a:p>
            <a:pPr lvl="1"/>
            <a:r>
              <a:rPr lang="en-CA" dirty="0" smtClean="0"/>
              <a:t>E.g. CCDA, Oncology referral for hospital X</a:t>
            </a:r>
          </a:p>
          <a:p>
            <a:r>
              <a:rPr lang="en-CA" dirty="0" smtClean="0"/>
              <a:t>Profile resource allows </a:t>
            </a:r>
          </a:p>
          <a:p>
            <a:pPr lvl="1"/>
            <a:r>
              <a:rPr lang="en-CA" dirty="0" smtClean="0"/>
              <a:t>Defining the structure of the Composition </a:t>
            </a:r>
          </a:p>
          <a:p>
            <a:pPr lvl="2"/>
            <a:r>
              <a:rPr lang="en-CA" dirty="0" smtClean="0"/>
              <a:t>Slicing section for each section content</a:t>
            </a:r>
          </a:p>
          <a:p>
            <a:pPr lvl="1"/>
            <a:r>
              <a:rPr lang="en-CA" dirty="0" smtClean="0"/>
              <a:t>Defining the structure of all referenced resources</a:t>
            </a:r>
          </a:p>
          <a:p>
            <a:pPr lvl="1"/>
            <a:r>
              <a:rPr lang="en-CA" dirty="0" smtClean="0"/>
              <a:t>Identifying which resources must be/can be included in the document bundle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Who am I?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 smtClean="0"/>
              <a:t>Name:</a:t>
            </a:r>
            <a:r>
              <a:rPr lang="en-US" noProof="0" dirty="0" smtClean="0"/>
              <a:t> Lloyd McKenzie</a:t>
            </a:r>
          </a:p>
          <a:p>
            <a:r>
              <a:rPr lang="en-US" b="1" noProof="0" dirty="0" smtClean="0"/>
              <a:t>Company:</a:t>
            </a:r>
            <a:r>
              <a:rPr lang="en-US" noProof="0" dirty="0" smtClean="0"/>
              <a:t> Gevity</a:t>
            </a:r>
          </a:p>
          <a:p>
            <a:r>
              <a:rPr lang="en-US" b="1" noProof="0" dirty="0" smtClean="0"/>
              <a:t>Background:</a:t>
            </a:r>
          </a:p>
          <a:p>
            <a:pPr lvl="1"/>
            <a:r>
              <a:rPr lang="en-US" noProof="0" dirty="0" smtClean="0"/>
              <a:t>One of FHIR’s 3 principle editors</a:t>
            </a:r>
          </a:p>
          <a:p>
            <a:pPr lvl="1"/>
            <a:r>
              <a:rPr lang="en-US" noProof="0" dirty="0" smtClean="0"/>
              <a:t>Co-chair FHIR Management Group</a:t>
            </a:r>
          </a:p>
          <a:p>
            <a:pPr lvl="1"/>
            <a:r>
              <a:rPr lang="en-US" noProof="0" dirty="0" smtClean="0"/>
              <a:t>Co-chair HL7 Modeling &amp; Methodology</a:t>
            </a:r>
          </a:p>
          <a:p>
            <a:pPr lvl="1"/>
            <a:r>
              <a:rPr lang="en-US" noProof="0" dirty="0" smtClean="0"/>
              <a:t>Chair HL7 Canada Architecture &amp; Infrastructure</a:t>
            </a:r>
          </a:p>
          <a:p>
            <a:pPr lvl="1"/>
            <a:r>
              <a:rPr lang="en-US" noProof="0" dirty="0" smtClean="0"/>
              <a:t>Heavily involved in HL7 and healthcare exchange for last 15 years (v2, v3, CDA,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  <p:pic>
        <p:nvPicPr>
          <p:cNvPr id="8194" name="Picture 2" descr="C:\Users\office\Pictures\2012-07-30\ShadowrunHeadsho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710" t="6800" r="-73153"/>
          <a:stretch/>
        </p:blipFill>
        <p:spPr bwMode="auto">
          <a:xfrm>
            <a:off x="6876256" y="1772816"/>
            <a:ext cx="2609911" cy="19554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78677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Section Slicing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27900"/>
            <a:ext cx="7325121" cy="489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Document </a:t>
            </a:r>
            <a:r>
              <a:rPr lang="en-CA" dirty="0" err="1" smtClean="0"/>
              <a:t>persistance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There is no defined order to entries in a document other than the first</a:t>
            </a:r>
          </a:p>
          <a:p>
            <a:pPr lvl="1"/>
            <a:r>
              <a:rPr lang="en-CA" dirty="0" smtClean="0"/>
              <a:t>Round-tripping between </a:t>
            </a:r>
            <a:r>
              <a:rPr lang="en-CA" dirty="0" smtClean="0"/>
              <a:t>persistence and XML/ JSON </a:t>
            </a:r>
            <a:r>
              <a:rPr lang="en-CA" dirty="0" smtClean="0"/>
              <a:t>(or RDF) may produce different orders</a:t>
            </a:r>
          </a:p>
          <a:p>
            <a:pPr lvl="1"/>
            <a:r>
              <a:rPr lang="en-CA" dirty="0" smtClean="0"/>
              <a:t>Even with canonicalization, signatures may not hold if document elements are stored in their constituent parts</a:t>
            </a:r>
          </a:p>
          <a:p>
            <a:pPr lvl="1"/>
            <a:r>
              <a:rPr lang="en-CA" dirty="0" smtClean="0"/>
              <a:t>Therefore:</a:t>
            </a:r>
          </a:p>
          <a:p>
            <a:pPr lvl="2"/>
            <a:r>
              <a:rPr lang="en-CA" dirty="0" smtClean="0"/>
              <a:t>If you care about signature, store documents as a binary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Document Signatures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Any bundle (including Documents) can have an XML digital signature</a:t>
            </a:r>
          </a:p>
          <a:p>
            <a:pPr lvl="1"/>
            <a:r>
              <a:rPr lang="en-CA" dirty="0" smtClean="0"/>
              <a:t>Signatures aren’t required to use FHIR documents – other means of verifying integrity, etc. are ok too</a:t>
            </a:r>
          </a:p>
          <a:p>
            <a:r>
              <a:rPr lang="en-CA" dirty="0" smtClean="0"/>
              <a:t>One or more resources in a document can also be signed by including a Provenance resource.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Tags and security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Tags (and ‘security’ metadata) can appear on both resource entries and at the bundle level</a:t>
            </a:r>
          </a:p>
          <a:p>
            <a:pPr lvl="1"/>
            <a:r>
              <a:rPr lang="en-CA" dirty="0" smtClean="0"/>
              <a:t>If using security tags, must establish precedence</a:t>
            </a:r>
          </a:p>
          <a:p>
            <a:pPr lvl="2"/>
            <a:r>
              <a:rPr lang="en-CA" dirty="0" smtClean="0"/>
              <a:t>Safest is ‘most restrictive applies’, but business rules may differ</a:t>
            </a:r>
          </a:p>
          <a:p>
            <a:pPr lvl="1"/>
            <a:r>
              <a:rPr lang="en-CA" dirty="0" smtClean="0"/>
              <a:t>Tags inside document entries can’t be changed without breaking the document signature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FHIR Documents &amp; the Standards Space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03963"/>
            <a:ext cx="720725" cy="220662"/>
          </a:xfrm>
          <a:prstGeom prst="rect">
            <a:avLst/>
          </a:prstGeom>
        </p:spPr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Mobile Health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IHE specification that leverages FHIR to implement XDS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Can index FHIR documents or any other</a:t>
            </a:r>
          </a:p>
          <a:p>
            <a:pPr lvl="1"/>
            <a:r>
              <a:rPr lang="en-CA" dirty="0" smtClean="0"/>
              <a:t>For that matter, XDS can index FHIR documents too . . .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31640" y="292494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IHE Concept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FHIR Resource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DocumentEntry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DocumentReference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SubmissionSet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DocumentManifest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Folder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List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CDA on 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Project to define what “clinical documents” should look like in FHIR</a:t>
            </a:r>
          </a:p>
          <a:p>
            <a:r>
              <a:rPr lang="en-CA" dirty="0" smtClean="0"/>
              <a:t>Will include</a:t>
            </a:r>
          </a:p>
          <a:p>
            <a:pPr lvl="1"/>
            <a:r>
              <a:rPr lang="en-CA" dirty="0" smtClean="0"/>
              <a:t>Profile of the Composition resource</a:t>
            </a:r>
          </a:p>
          <a:p>
            <a:pPr lvl="1"/>
            <a:r>
              <a:rPr lang="en-CA" dirty="0" smtClean="0"/>
              <a:t>Mapping of CDA header to Composition</a:t>
            </a:r>
          </a:p>
          <a:p>
            <a:pPr lvl="1"/>
            <a:r>
              <a:rPr lang="en-CA" dirty="0" smtClean="0"/>
              <a:t>High-level mapping of root entries to possible corresponding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CCDA on 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Project to map between CCDA and a FHIR-equivalent, including profiles</a:t>
            </a:r>
          </a:p>
          <a:p>
            <a:r>
              <a:rPr lang="en-CA" dirty="0" smtClean="0"/>
              <a:t>Long term vision is a new version of CCDA with exact FHIR equivalents balloted in parallel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CDA &lt;-&gt; 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Some guidance can be found here:</a:t>
            </a:r>
          </a:p>
          <a:p>
            <a:pPr lvl="1"/>
            <a:r>
              <a:rPr lang="en-CA" dirty="0" smtClean="0">
                <a:hlinkClick r:id="rId2"/>
              </a:rPr>
              <a:t>http://hl7.org/fhir/comparison-cda.html</a:t>
            </a:r>
            <a:endParaRPr lang="en-CA" dirty="0" smtClean="0"/>
          </a:p>
          <a:p>
            <a:r>
              <a:rPr lang="en-CA" dirty="0" smtClean="0"/>
              <a:t>Or stay for Grahame’s tutorial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Questions?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noProof="0" dirty="0" smtClean="0">
                <a:hlinkClick r:id="rId2"/>
              </a:rPr>
              <a:t>http://hl7.org/fhir</a:t>
            </a:r>
            <a:r>
              <a:rPr lang="en-US" sz="2800" noProof="0" dirty="0" smtClean="0"/>
              <a:t>	</a:t>
            </a:r>
            <a:r>
              <a:rPr lang="en-US" sz="2800" noProof="0" smtClean="0"/>
              <a:t>      </a:t>
            </a:r>
            <a:r>
              <a:rPr lang="en-US" sz="2800" noProof="0" smtClean="0">
                <a:hlinkClick r:id="rId3"/>
              </a:rPr>
              <a:t>lmckenzie@gevity.com</a:t>
            </a:r>
            <a:endParaRPr lang="en-US" sz="2800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372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Who are you?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Who is familiar with:</a:t>
            </a:r>
          </a:p>
          <a:p>
            <a:pPr lvl="1"/>
            <a:r>
              <a:rPr lang="en-CA" dirty="0" smtClean="0"/>
              <a:t>V2</a:t>
            </a:r>
          </a:p>
          <a:p>
            <a:pPr lvl="1"/>
            <a:r>
              <a:rPr lang="en-CA" dirty="0" smtClean="0"/>
              <a:t>V3</a:t>
            </a:r>
          </a:p>
          <a:p>
            <a:pPr lvl="1"/>
            <a:r>
              <a:rPr lang="en-CA" dirty="0" smtClean="0"/>
              <a:t>CDA</a:t>
            </a:r>
          </a:p>
          <a:p>
            <a:r>
              <a:rPr lang="en-CA" dirty="0" smtClean="0"/>
              <a:t>Background</a:t>
            </a:r>
          </a:p>
          <a:p>
            <a:pPr lvl="1"/>
            <a:r>
              <a:rPr lang="en-CA" dirty="0" smtClean="0"/>
              <a:t>Technical (e.g. developer, architect)</a:t>
            </a:r>
          </a:p>
          <a:p>
            <a:pPr lvl="1"/>
            <a:r>
              <a:rPr lang="en-CA" dirty="0" smtClean="0"/>
              <a:t>Clinical</a:t>
            </a:r>
          </a:p>
          <a:p>
            <a:pPr lvl="1"/>
            <a:r>
              <a:rPr lang="en-CA" dirty="0" smtClean="0"/>
              <a:t>Non-technical (e.g. manager, CEO)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Tutorial 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In next 1.5 hours</a:t>
            </a:r>
          </a:p>
          <a:p>
            <a:pPr lvl="1"/>
            <a:r>
              <a:rPr lang="en-US" sz="2700" noProof="0" dirty="0" smtClean="0">
                <a:latin typeface="Calibri"/>
              </a:rPr>
              <a:t>How documents fit in the FHIR ecosystem</a:t>
            </a:r>
          </a:p>
          <a:p>
            <a:pPr lvl="1"/>
            <a:r>
              <a:rPr lang="en-US" sz="2700" noProof="0" dirty="0" smtClean="0">
                <a:latin typeface="Calibri"/>
              </a:rPr>
              <a:t>How FHIR documents are structured</a:t>
            </a:r>
          </a:p>
          <a:p>
            <a:pPr lvl="1"/>
            <a:r>
              <a:rPr lang="en-US" sz="2700" dirty="0" smtClean="0">
                <a:latin typeface="Calibri"/>
              </a:rPr>
              <a:t>Architecture considerations around documents</a:t>
            </a:r>
          </a:p>
          <a:p>
            <a:pPr lvl="1"/>
            <a:r>
              <a:rPr lang="en-US" sz="2700" noProof="0" dirty="0" smtClean="0">
                <a:latin typeface="Calibri"/>
              </a:rPr>
              <a:t>CDA and FHIR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650422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documents fit?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4187661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Paradigms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FHIR supports 4 interoperability paradigms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082956222"/>
              </p:ext>
            </p:extLst>
          </p:nvPr>
        </p:nvGraphicFramePr>
        <p:xfrm>
          <a:off x="-180528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054092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Documents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Similar to CDA</a:t>
            </a:r>
          </a:p>
          <a:p>
            <a:r>
              <a:rPr lang="en-US" noProof="0" dirty="0" smtClean="0"/>
              <a:t>Collection</a:t>
            </a:r>
            <a:r>
              <a:rPr lang="en-US" baseline="0" noProof="0" dirty="0" smtClean="0"/>
              <a:t> of resources bound together</a:t>
            </a:r>
          </a:p>
          <a:p>
            <a:pPr lvl="1"/>
            <a:r>
              <a:rPr lang="en-US" baseline="0" noProof="0" dirty="0" smtClean="0"/>
              <a:t>Root is a “Composition” resource</a:t>
            </a:r>
          </a:p>
          <a:p>
            <a:pPr lvl="1"/>
            <a:r>
              <a:rPr lang="en-US" baseline="0" noProof="0" dirty="0" smtClean="0"/>
              <a:t>Just like CDA header</a:t>
            </a:r>
          </a:p>
          <a:p>
            <a:r>
              <a:rPr lang="en-US" baseline="0" noProof="0" dirty="0" smtClean="0"/>
              <a:t>Sent as a bundle</a:t>
            </a:r>
          </a:p>
          <a:p>
            <a:r>
              <a:rPr lang="en-US" baseline="0" noProof="0" dirty="0" smtClean="0"/>
              <a:t>One context</a:t>
            </a:r>
          </a:p>
          <a:p>
            <a:r>
              <a:rPr lang="en-US" baseline="0" noProof="0" dirty="0" smtClean="0"/>
              <a:t>Can be signed, authenticated,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388113474"/>
              </p:ext>
            </p:extLst>
          </p:nvPr>
        </p:nvGraphicFramePr>
        <p:xfrm>
          <a:off x="7092280" y="292494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087463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When to use Documents?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Focus is on persistence</a:t>
            </a:r>
          </a:p>
          <a:p>
            <a:pPr lvl="0"/>
            <a:r>
              <a:rPr lang="en-US" noProof="0" dirty="0" smtClean="0"/>
              <a:t>No workflow involved</a:t>
            </a:r>
          </a:p>
          <a:p>
            <a:pPr lvl="1"/>
            <a:r>
              <a:rPr lang="en-US" noProof="0" dirty="0" smtClean="0"/>
              <a:t>other than post/retrieve document</a:t>
            </a:r>
          </a:p>
          <a:p>
            <a:pPr lvl="0"/>
            <a:r>
              <a:rPr lang="en-US" noProof="0" dirty="0" smtClean="0"/>
              <a:t>Need tight rules over authenticated content</a:t>
            </a:r>
          </a:p>
          <a:p>
            <a:pPr lvl="0"/>
            <a:r>
              <a:rPr lang="en-US" noProof="0" dirty="0" smtClean="0"/>
              <a:t>Want</a:t>
            </a:r>
            <a:r>
              <a:rPr lang="en-US" baseline="0" noProof="0" dirty="0" smtClean="0"/>
              <a:t> to communicate multiple resources with control over how data is presented</a:t>
            </a:r>
          </a:p>
          <a:p>
            <a:pPr lvl="0"/>
            <a:r>
              <a:rPr lang="en-US" baseline="0" noProof="0" dirty="0" smtClean="0"/>
              <a:t>Data spans</a:t>
            </a:r>
            <a:r>
              <a:rPr lang="en-US" noProof="0" dirty="0" smtClean="0"/>
              <a:t> </a:t>
            </a:r>
            <a:r>
              <a:rPr lang="en-US" noProof="0" smtClean="0"/>
              <a:t>multiple resources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559602504"/>
              </p:ext>
            </p:extLst>
          </p:nvPr>
        </p:nvGraphicFramePr>
        <p:xfrm>
          <a:off x="7092280" y="1844824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765641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Ambassador HL7 Power Point Template 2012</Template>
  <TotalTime>14110</TotalTime>
  <Words>1658</Words>
  <Application>Microsoft Office PowerPoint</Application>
  <PresentationFormat>On-screen Show (4:3)</PresentationFormat>
  <Paragraphs>324</Paragraphs>
  <Slides>39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Refined</vt:lpstr>
      <vt:lpstr>FHIR Documents</vt:lpstr>
      <vt:lpstr>This presentation</vt:lpstr>
      <vt:lpstr>Who am I?</vt:lpstr>
      <vt:lpstr>Who are you?</vt:lpstr>
      <vt:lpstr>Tutorial Objectives</vt:lpstr>
      <vt:lpstr>Where do documents fit?</vt:lpstr>
      <vt:lpstr>Paradigms</vt:lpstr>
      <vt:lpstr>Documents</vt:lpstr>
      <vt:lpstr>When to use Documents?</vt:lpstr>
      <vt:lpstr>When to avoid Documents?</vt:lpstr>
      <vt:lpstr>Clinical Documents</vt:lpstr>
      <vt:lpstr>Non-clinical documents</vt:lpstr>
      <vt:lpstr>Document Structure</vt:lpstr>
      <vt:lpstr>Slide 14</vt:lpstr>
      <vt:lpstr>Slide 15</vt:lpstr>
      <vt:lpstr>Documents are bundles</vt:lpstr>
      <vt:lpstr>The Document resource</vt:lpstr>
      <vt:lpstr>Tag as “Document”</vt:lpstr>
      <vt:lpstr>Bundle References</vt:lpstr>
      <vt:lpstr>Communicating FHIR Documents</vt:lpstr>
      <vt:lpstr>Mailbox</vt:lpstr>
      <vt:lpstr>Document/Bundle</vt:lpstr>
      <vt:lpstr>Transaction</vt:lpstr>
      <vt:lpstr>Binary</vt:lpstr>
      <vt:lpstr>DocumentReference</vt:lpstr>
      <vt:lpstr>Custom operations</vt:lpstr>
      <vt:lpstr>Is that all?</vt:lpstr>
      <vt:lpstr>FHIR Document Architecture Considerations</vt:lpstr>
      <vt:lpstr>Document Profiles</vt:lpstr>
      <vt:lpstr>Section Slicing</vt:lpstr>
      <vt:lpstr>Document persistance</vt:lpstr>
      <vt:lpstr>Document Signatures</vt:lpstr>
      <vt:lpstr>Tags and security</vt:lpstr>
      <vt:lpstr>FHIR Documents &amp; the Standards Space</vt:lpstr>
      <vt:lpstr>Mobile Health Data</vt:lpstr>
      <vt:lpstr>CDA on FHIR</vt:lpstr>
      <vt:lpstr>CCDA on FHIR</vt:lpstr>
      <vt:lpstr>CDA &lt;-&gt; FHIR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 Webinar</dc:title>
  <dc:creator>Grahame</dc:creator>
  <cp:lastModifiedBy>Lloyd</cp:lastModifiedBy>
  <cp:revision>370</cp:revision>
  <dcterms:created xsi:type="dcterms:W3CDTF">2012-12-03T20:41:34Z</dcterms:created>
  <dcterms:modified xsi:type="dcterms:W3CDTF">2014-11-25T19:39:39Z</dcterms:modified>
</cp:coreProperties>
</file>