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444" r:id="rId3"/>
    <p:sldId id="445" r:id="rId4"/>
    <p:sldId id="446" r:id="rId5"/>
    <p:sldId id="447" r:id="rId6"/>
    <p:sldId id="284" r:id="rId7"/>
    <p:sldId id="448" r:id="rId8"/>
    <p:sldId id="449" r:id="rId9"/>
    <p:sldId id="450" r:id="rId10"/>
    <p:sldId id="457" r:id="rId11"/>
    <p:sldId id="451" r:id="rId12"/>
    <p:sldId id="455" r:id="rId13"/>
    <p:sldId id="452" r:id="rId14"/>
    <p:sldId id="453" r:id="rId15"/>
    <p:sldId id="462" r:id="rId16"/>
    <p:sldId id="454" r:id="rId17"/>
    <p:sldId id="458" r:id="rId18"/>
    <p:sldId id="459" r:id="rId19"/>
    <p:sldId id="460" r:id="rId20"/>
    <p:sldId id="461" r:id="rId21"/>
    <p:sldId id="468" r:id="rId22"/>
    <p:sldId id="463" r:id="rId23"/>
    <p:sldId id="464" r:id="rId24"/>
    <p:sldId id="465" r:id="rId25"/>
    <p:sldId id="466" r:id="rId26"/>
    <p:sldId id="467" r:id="rId27"/>
    <p:sldId id="456" r:id="rId28"/>
    <p:sldId id="469" r:id="rId29"/>
    <p:sldId id="470" r:id="rId30"/>
    <p:sldId id="471" r:id="rId31"/>
    <p:sldId id="472" r:id="rId32"/>
    <p:sldId id="474" r:id="rId33"/>
    <p:sldId id="473" r:id="rId34"/>
    <p:sldId id="475" r:id="rId35"/>
    <p:sldId id="476" r:id="rId36"/>
    <p:sldId id="47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59" autoAdjust="0"/>
  </p:normalViewPr>
  <p:slideViewPr>
    <p:cSldViewPr>
      <p:cViewPr varScale="1">
        <p:scale>
          <a:sx n="101" d="100"/>
          <a:sy n="101" d="100"/>
        </p:scale>
        <p:origin x="-2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2193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24/11/2014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3194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0424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yhospital.org/codes/labresult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www.slideshare.net/DevDays2014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...valueset$expand/?%5bsomeURL" TargetMode="External"/><Relationship Id="rId2" Type="http://schemas.openxmlformats.org/officeDocument/2006/relationships/hyperlink" Target="http://....valueset/someId$expan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...valueset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...conceptmap/id$translate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hl7-fhir.github.io/terminology-service.html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FHIR Terminology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FHIR Developer Days</a:t>
            </a:r>
          </a:p>
          <a:p>
            <a:r>
              <a:rPr lang="en-AU" dirty="0" smtClean="0"/>
              <a:t>November 25, 2014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URL vs. OID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v2, you could identify code systems (and identifier systems) in a variety of ways</a:t>
            </a:r>
          </a:p>
          <a:p>
            <a:pPr lvl="1"/>
            <a:r>
              <a:rPr lang="en-CA" dirty="0" smtClean="0"/>
              <a:t>typically a local string</a:t>
            </a:r>
          </a:p>
          <a:p>
            <a:r>
              <a:rPr lang="en-CA" dirty="0" smtClean="0"/>
              <a:t>In v3 you had to use OIDs</a:t>
            </a:r>
          </a:p>
          <a:p>
            <a:pPr lvl="1"/>
            <a:r>
              <a:rPr lang="en-CA" dirty="0" smtClean="0"/>
              <a:t>E.g. 2.14.1237.937.25.58</a:t>
            </a:r>
          </a:p>
          <a:p>
            <a:r>
              <a:rPr lang="en-CA" dirty="0" smtClean="0"/>
              <a:t>In FHIR, we use URLs</a:t>
            </a:r>
          </a:p>
          <a:p>
            <a:pPr lvl="1"/>
            <a:r>
              <a:rPr lang="en-CA" dirty="0" smtClean="0"/>
              <a:t>E.g. </a:t>
            </a:r>
            <a:r>
              <a:rPr lang="en-CA" dirty="0" smtClean="0">
                <a:hlinkClick r:id="rId2"/>
              </a:rPr>
              <a:t>http://myhospital.org/codes/labresults</a:t>
            </a:r>
            <a:endParaRPr lang="en-CA" dirty="0" smtClean="0"/>
          </a:p>
          <a:p>
            <a:pPr lvl="1"/>
            <a:r>
              <a:rPr lang="en-CA" dirty="0" smtClean="0"/>
              <a:t>Can also use urn:oid:2.14.1237.937.25.58</a:t>
            </a:r>
          </a:p>
          <a:p>
            <a:pPr lvl="2"/>
            <a:r>
              <a:rPr lang="en-CA" dirty="0" smtClean="0"/>
              <a:t>But why would you want to?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5220072" y="3356992"/>
            <a:ext cx="3240360" cy="1656184"/>
            <a:chOff x="5220072" y="3356992"/>
            <a:chExt cx="3240360" cy="1656184"/>
          </a:xfrm>
        </p:grpSpPr>
        <p:sp>
          <p:nvSpPr>
            <p:cNvPr id="5" name="Rectangle 4"/>
            <p:cNvSpPr/>
            <p:nvPr/>
          </p:nvSpPr>
          <p:spPr bwMode="auto">
            <a:xfrm>
              <a:off x="6228184" y="3356992"/>
              <a:ext cx="2232248" cy="12241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Human-readable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dirty="0" smtClean="0">
                  <a:latin typeface="Arial" charset="0"/>
                </a:rPr>
                <a:t>Potentially resolvable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No</a:t>
              </a:r>
              <a:r>
                <a:rPr kumimoji="0" lang="en-CA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training required</a:t>
              </a: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5220072" y="4581128"/>
              <a:ext cx="1008112" cy="4320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CodeableConcept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</a:t>
            </a:r>
            <a:r>
              <a:rPr lang="en-CA" dirty="0" err="1" smtClean="0"/>
              <a:t>codings</a:t>
            </a:r>
            <a:r>
              <a:rPr lang="en-CA" dirty="0" smtClean="0"/>
              <a:t> are “equal”</a:t>
            </a:r>
          </a:p>
          <a:p>
            <a:pPr lvl="1"/>
            <a:r>
              <a:rPr lang="en-CA" dirty="0" smtClean="0"/>
              <a:t>One can be “primary”</a:t>
            </a:r>
          </a:p>
          <a:p>
            <a:pPr lvl="1"/>
            <a:r>
              <a:rPr lang="en-CA" dirty="0" smtClean="0"/>
              <a:t>reflects “originally selected”, </a:t>
            </a:r>
            <a:br>
              <a:rPr lang="en-CA" dirty="0" smtClean="0"/>
            </a:br>
            <a:r>
              <a:rPr lang="en-CA" dirty="0" smtClean="0"/>
              <a:t>not “what my profile wants”</a:t>
            </a:r>
          </a:p>
          <a:p>
            <a:r>
              <a:rPr lang="en-CA" dirty="0" smtClean="0"/>
              <a:t>To maximize interoperability, send what </a:t>
            </a:r>
            <a:r>
              <a:rPr lang="en-CA" dirty="0" err="1" smtClean="0"/>
              <a:t>codings</a:t>
            </a:r>
            <a:r>
              <a:rPr lang="en-CA" dirty="0" smtClean="0"/>
              <a:t> you know</a:t>
            </a:r>
          </a:p>
          <a:p>
            <a:r>
              <a:rPr lang="en-CA" dirty="0" smtClean="0"/>
              <a:t>Text and </a:t>
            </a:r>
            <a:r>
              <a:rPr lang="en-CA" dirty="0" err="1" smtClean="0"/>
              <a:t>coding.display</a:t>
            </a:r>
            <a:r>
              <a:rPr lang="en-CA" dirty="0" smtClean="0"/>
              <a:t> are fallbacks for systems that don’t recognize your code</a:t>
            </a:r>
          </a:p>
          <a:p>
            <a:pPr lvl="1"/>
            <a:r>
              <a:rPr lang="en-CA" dirty="0" smtClean="0"/>
              <a:t>So good practice to include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844824"/>
            <a:ext cx="27051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to use in an extension?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Default is CodeableConcept – it’s safest for subsequent migration and interoperability</a:t>
            </a:r>
          </a:p>
          <a:p>
            <a:r>
              <a:rPr lang="en-CA" dirty="0" smtClean="0"/>
              <a:t>Use coding only if translations don’t make sense (not just if you don’t currently have need)</a:t>
            </a:r>
          </a:p>
          <a:p>
            <a:r>
              <a:rPr lang="en-CA" dirty="0" smtClean="0"/>
              <a:t>Use code if </a:t>
            </a:r>
          </a:p>
          <a:p>
            <a:pPr lvl="1"/>
            <a:r>
              <a:rPr lang="en-CA" dirty="0" smtClean="0"/>
              <a:t>essential that everyone use the same codes</a:t>
            </a:r>
          </a:p>
          <a:p>
            <a:pPr lvl="1"/>
            <a:r>
              <a:rPr lang="en-CA" dirty="0" smtClean="0"/>
              <a:t>you can define a set of codes that cover the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Codes vs. Identifiers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Coding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code</a:t>
            </a:r>
          </a:p>
          <a:p>
            <a:r>
              <a:rPr lang="en-CA" dirty="0" smtClean="0"/>
              <a:t>system</a:t>
            </a:r>
          </a:p>
          <a:p>
            <a:r>
              <a:rPr lang="en-CA" dirty="0" smtClean="0"/>
              <a:t>display (for code), version, primary, </a:t>
            </a:r>
            <a:r>
              <a:rPr lang="en-CA" dirty="0" err="1" smtClean="0"/>
              <a:t>valueSet</a:t>
            </a:r>
            <a:endParaRPr lang="en-CA" dirty="0" smtClean="0"/>
          </a:p>
          <a:p>
            <a:r>
              <a:rPr lang="en-CA" dirty="0" smtClean="0"/>
              <a:t>Represents meaning/concept</a:t>
            </a:r>
          </a:p>
          <a:p>
            <a:pPr lvl="1"/>
            <a:r>
              <a:rPr lang="en-CA" dirty="0" smtClean="0"/>
              <a:t>Can cover real things such as countries, </a:t>
            </a:r>
            <a:r>
              <a:rPr lang="en-CA" dirty="0" smtClean="0"/>
              <a:t>states</a:t>
            </a:r>
            <a:endParaRPr lang="en-CA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Identifier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value</a:t>
            </a:r>
          </a:p>
          <a:p>
            <a:r>
              <a:rPr lang="en-CA" dirty="0" smtClean="0"/>
              <a:t>system</a:t>
            </a:r>
          </a:p>
          <a:p>
            <a:r>
              <a:rPr lang="en-CA" dirty="0" smtClean="0"/>
              <a:t>label (for system), use, period, assigner</a:t>
            </a:r>
          </a:p>
          <a:p>
            <a:r>
              <a:rPr lang="en-CA" dirty="0" smtClean="0"/>
              <a:t>Represents “identity”, but can identify a “kind</a:t>
            </a:r>
            <a:r>
              <a:rPr lang="en-CA" dirty="0" smtClean="0"/>
              <a:t>”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Namespace resource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5170649" cy="412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59832" y="3284984"/>
            <a:ext cx="5703168" cy="3024336"/>
          </a:xfrm>
        </p:spPr>
        <p:txBody>
          <a:bodyPr/>
          <a:lstStyle/>
          <a:p>
            <a:r>
              <a:rPr lang="en-CA" dirty="0" smtClean="0"/>
              <a:t>Defines both code systems and identifier types</a:t>
            </a:r>
          </a:p>
          <a:p>
            <a:r>
              <a:rPr lang="en-CA" dirty="0" smtClean="0"/>
              <a:t>Allows mapping between OIDs, URLs, etc.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Bindings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Bindings identify what sort of codes are allowed for a given element</a:t>
            </a:r>
          </a:p>
          <a:p>
            <a:r>
              <a:rPr lang="en-CA" dirty="0" smtClean="0"/>
              <a:t>Can be:</a:t>
            </a:r>
          </a:p>
          <a:p>
            <a:pPr lvl="1"/>
            <a:r>
              <a:rPr lang="en-CA" dirty="0" smtClean="0"/>
              <a:t>Value set</a:t>
            </a:r>
          </a:p>
          <a:p>
            <a:pPr lvl="2"/>
            <a:r>
              <a:rPr lang="en-CA" dirty="0" smtClean="0"/>
              <a:t>Defined set of codes from 1..* code systems</a:t>
            </a:r>
          </a:p>
          <a:p>
            <a:pPr lvl="1"/>
            <a:r>
              <a:rPr lang="en-CA" dirty="0" smtClean="0"/>
              <a:t>Reference</a:t>
            </a:r>
          </a:p>
          <a:p>
            <a:pPr lvl="2"/>
            <a:r>
              <a:rPr lang="en-CA" dirty="0" smtClean="0"/>
              <a:t>E.g. Mime types</a:t>
            </a:r>
          </a:p>
          <a:p>
            <a:pPr lvl="1"/>
            <a:r>
              <a:rPr lang="en-CA" dirty="0" smtClean="0"/>
              <a:t>Description</a:t>
            </a:r>
          </a:p>
          <a:p>
            <a:pPr lvl="2"/>
            <a:r>
              <a:rPr lang="en-CA" dirty="0" smtClean="0"/>
              <a:t>E.g. Location type codes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Binding Conformance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r</a:t>
            </a:r>
            <a:r>
              <a:rPr lang="en-CA" b="1" dirty="0" smtClean="0"/>
              <a:t>equired</a:t>
            </a:r>
            <a:r>
              <a:rPr lang="en-CA" dirty="0" smtClean="0"/>
              <a:t>: You must use the specified codes</a:t>
            </a:r>
          </a:p>
          <a:p>
            <a:pPr lvl="1"/>
            <a:r>
              <a:rPr lang="en-CA" dirty="0" smtClean="0"/>
              <a:t>at least for concepts they apply to</a:t>
            </a:r>
          </a:p>
          <a:p>
            <a:r>
              <a:rPr lang="en-CA" b="1" dirty="0" smtClean="0"/>
              <a:t>preferred</a:t>
            </a:r>
            <a:r>
              <a:rPr lang="en-CA" dirty="0" smtClean="0"/>
              <a:t>: You SHOULD use the specified codes</a:t>
            </a:r>
          </a:p>
          <a:p>
            <a:pPr lvl="1"/>
            <a:r>
              <a:rPr lang="en-CA" dirty="0" smtClean="0"/>
              <a:t>But if you have a good reason, you can use something else instead</a:t>
            </a:r>
          </a:p>
          <a:p>
            <a:r>
              <a:rPr lang="en-CA" b="1" dirty="0" smtClean="0"/>
              <a:t>e</a:t>
            </a:r>
            <a:r>
              <a:rPr lang="en-CA" b="1" dirty="0" smtClean="0"/>
              <a:t>xample</a:t>
            </a:r>
            <a:r>
              <a:rPr lang="en-CA" dirty="0" smtClean="0"/>
              <a:t>: These codes just give an idea of what you might use</a:t>
            </a:r>
          </a:p>
          <a:p>
            <a:pPr lvl="1"/>
            <a:r>
              <a:rPr lang="en-CA" dirty="0" smtClean="0"/>
              <a:t>No expectation (or recommendation) of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Binding Extensibility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Non-extensible: The set of codes is considered to be complete.  Depending on conformance level, you SHALL/SHOULD not use additional codes</a:t>
            </a:r>
          </a:p>
          <a:p>
            <a:r>
              <a:rPr lang="en-CA" dirty="0" smtClean="0"/>
              <a:t>Extensible: The set of codes is likely incomplete.  You may use additional codes to convey concepts not represented in the bound set of codes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Value set: Red, Blue, Green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2492896"/>
          <a:ext cx="842493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2808312"/>
                <a:gridCol w="280831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Binding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Concept = Navy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Concept = Orange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required, non-extensible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Must use Blue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Not </a:t>
                      </a:r>
                      <a:r>
                        <a:rPr lang="en-CA" dirty="0" err="1" smtClean="0"/>
                        <a:t>codeable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required, extensible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Must use Blue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Can use Orange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preferred, non-extensible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Should use Blue, can use Navy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Shouldn’t use Orange,</a:t>
                      </a:r>
                      <a:r>
                        <a:rPr lang="en-CA" baseline="0" dirty="0" smtClean="0"/>
                        <a:t> but can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preferred, extensible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Should use Blue, can use Navy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Can use Orange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example, extensible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Use whatever you like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Use whatever you like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www.slideshare.net/DevDays2014</a:t>
            </a:r>
            <a:endParaRPr lang="en-US" dirty="0" smtClean="0"/>
          </a:p>
          <a:p>
            <a:pPr lvl="0"/>
            <a:r>
              <a:rPr lang="en-US" noProof="0" smtClean="0"/>
              <a:t>Is </a:t>
            </a:r>
            <a:r>
              <a:rPr lang="en-US" noProof="0" dirty="0" smtClean="0"/>
              <a:t>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3"/>
              </a:rPr>
              <a:t>Creative Commons Attribution 3.0 </a:t>
            </a:r>
            <a:r>
              <a:rPr lang="en-US" u="sng" noProof="0" dirty="0" err="1" smtClean="0">
                <a:hlinkClick r:id="rId3"/>
              </a:rPr>
              <a:t>Unported</a:t>
            </a:r>
            <a:r>
              <a:rPr lang="en-US" u="sng" noProof="0" dirty="0" smtClean="0">
                <a:hlinkClick r:id="rId3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But those aren’t the terms in the ballot . . .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828800"/>
          <a:ext cx="838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Resource binding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Binding Conformance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Binding Extensibility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Fixed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required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Non-extensible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Incomplete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preferred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Extensible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Example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example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Extensible</a:t>
                      </a:r>
                      <a:endParaRPr lang="en-CA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Profiling vocabulary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Extensible -&gt; Non-extensible</a:t>
            </a:r>
          </a:p>
          <a:p>
            <a:r>
              <a:rPr lang="en-CA" dirty="0" smtClean="0"/>
              <a:t>Example -&gt; preferred -&gt; required</a:t>
            </a:r>
          </a:p>
          <a:p>
            <a:r>
              <a:rPr lang="en-CA" dirty="0" smtClean="0"/>
              <a:t>Exclude codes from parent value set</a:t>
            </a:r>
          </a:p>
          <a:p>
            <a:r>
              <a:rPr lang="en-CA" dirty="0" smtClean="0"/>
              <a:t>If parent was extensible, add codes to value set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Sets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659" y="1700808"/>
            <a:ext cx="663571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75" y="398463"/>
            <a:ext cx="3143250" cy="60594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1" y="2090381"/>
            <a:ext cx="8640960" cy="267723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81338" y="1622648"/>
            <a:ext cx="2981325" cy="403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24744"/>
            <a:ext cx="76501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Compose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029" y="1700808"/>
            <a:ext cx="792638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Expansion</a:t>
            </a:r>
            <a:r>
              <a:rPr lang="en-CA" baseline="0" dirty="0" smtClean="0"/>
              <a:t>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790733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system vs. </a:t>
            </a:r>
            <a:br>
              <a:rPr lang="en-CA" dirty="0" smtClean="0"/>
            </a:br>
            <a:r>
              <a:rPr lang="en-CA" dirty="0" smtClean="0"/>
              <a:t>Value 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 systems define symbols with specific meanings</a:t>
            </a:r>
          </a:p>
          <a:p>
            <a:pPr lvl="1"/>
            <a:r>
              <a:rPr lang="en-CA" dirty="0" smtClean="0"/>
              <a:t>E.g. LOINC, SNOMED, ICD-x, IETF language codes, local lab result codes, etc.</a:t>
            </a:r>
          </a:p>
          <a:p>
            <a:r>
              <a:rPr lang="en-CA" dirty="0" smtClean="0"/>
              <a:t>Value sets define collections of codes for use in a particular context</a:t>
            </a:r>
          </a:p>
          <a:p>
            <a:pPr lvl="1"/>
            <a:r>
              <a:rPr lang="en-CA" dirty="0" smtClean="0"/>
              <a:t>E.g. Codes for vital signs, codes for procedures</a:t>
            </a:r>
          </a:p>
          <a:p>
            <a:pPr lvl="1"/>
            <a:r>
              <a:rPr lang="en-CA" dirty="0" smtClean="0"/>
              <a:t>Can come from multiple code systems or a single code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Search and other operations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Search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Token</a:t>
            </a:r>
          </a:p>
          <a:p>
            <a:pPr lvl="1"/>
            <a:r>
              <a:rPr lang="en-CA" dirty="0" smtClean="0"/>
              <a:t>Exact match: </a:t>
            </a:r>
            <a:r>
              <a:rPr lang="en-CA" dirty="0" err="1" smtClean="0"/>
              <a:t>system|code</a:t>
            </a:r>
            <a:endParaRPr lang="en-CA" dirty="0" smtClean="0"/>
          </a:p>
          <a:p>
            <a:pPr lvl="2"/>
            <a:r>
              <a:rPr lang="en-CA" dirty="0" smtClean="0"/>
              <a:t>gender=http://hl7.org/fhir/v3/AdministrativeGender|F</a:t>
            </a:r>
          </a:p>
          <a:p>
            <a:pPr lvl="1"/>
            <a:r>
              <a:rPr lang="en-CA" dirty="0" smtClean="0"/>
              <a:t>Code, any system: code</a:t>
            </a:r>
          </a:p>
          <a:p>
            <a:pPr lvl="2"/>
            <a:r>
              <a:rPr lang="en-CA" dirty="0" smtClean="0"/>
              <a:t>gender=F</a:t>
            </a:r>
          </a:p>
          <a:p>
            <a:pPr lvl="1"/>
            <a:r>
              <a:rPr lang="en-CA" dirty="0" smtClean="0"/>
              <a:t>Code, no system: |code</a:t>
            </a:r>
          </a:p>
          <a:p>
            <a:pPr lvl="2"/>
            <a:r>
              <a:rPr lang="en-CA" dirty="0" smtClean="0"/>
              <a:t>gender=|F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Gevity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78677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Search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sz="31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Modifiers</a:t>
            </a:r>
          </a:p>
          <a:p>
            <a:pPr lvl="1"/>
            <a:r>
              <a:rPr lang="en-CA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 Coding.name or </a:t>
            </a:r>
            <a:r>
              <a:rPr lang="en-CA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CodeableConcept.text</a:t>
            </a:r>
            <a:r>
              <a:rPr lang="en-CA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text</a:t>
            </a:r>
            <a:endParaRPr lang="en-CA" sz="2600" dirty="0" smtClean="0"/>
          </a:p>
          <a:p>
            <a:pPr lvl="2"/>
            <a:r>
              <a:rPr lang="en-CA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gender:text</a:t>
            </a: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=female</a:t>
            </a:r>
            <a:endParaRPr lang="en-CA" dirty="0" smtClean="0"/>
          </a:p>
          <a:p>
            <a:pPr lvl="1"/>
            <a:r>
              <a:rPr lang="en-CA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in value set: in</a:t>
            </a:r>
          </a:p>
          <a:p>
            <a:pPr lvl="2"/>
            <a:r>
              <a:rPr lang="en-CA" dirty="0" err="1" smtClean="0">
                <a:ea typeface="+mn-ea"/>
                <a:cs typeface="+mn-cs"/>
              </a:rPr>
              <a:t>Gender:in</a:t>
            </a:r>
            <a:r>
              <a:rPr lang="en-CA" dirty="0" smtClean="0">
                <a:ea typeface="+mn-ea"/>
                <a:cs typeface="+mn-cs"/>
              </a:rPr>
              <a:t>=http%3A%2F%2Fhl7.org%2Ffhir%2FValueSet%2Fsome-genders</a:t>
            </a:r>
          </a:p>
          <a:p>
            <a:pPr lvl="1"/>
            <a:r>
              <a:rPr lang="en-CA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on in value set: not-in</a:t>
            </a:r>
          </a:p>
          <a:p>
            <a:pPr lvl="2"/>
            <a:r>
              <a:rPr lang="en-CA" dirty="0" err="1" smtClean="0">
                <a:ea typeface="+mn-ea"/>
                <a:cs typeface="+mn-cs"/>
              </a:rPr>
              <a:t>Gender:not</a:t>
            </a:r>
            <a:r>
              <a:rPr lang="en-CA" dirty="0" smtClean="0">
                <a:ea typeface="+mn-ea"/>
                <a:cs typeface="+mn-cs"/>
              </a:rPr>
              <a:t>-in=http%3A%2F%2Fhl7.org%2Ffhir%2FValueSet%2Fsome-genders</a:t>
            </a:r>
            <a:endParaRPr lang="en-CA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$expand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Takes in a value set and returns the value set containing the expansion as of “now”</a:t>
            </a:r>
          </a:p>
          <a:p>
            <a:pPr lvl="1"/>
            <a:r>
              <a:rPr lang="en-CA" dirty="0" smtClean="0">
                <a:hlinkClick r:id="rId2"/>
              </a:rPr>
              <a:t>http://....ValueSet/</a:t>
            </a:r>
            <a:r>
              <a:rPr lang="en-CA" dirty="0" err="1" smtClean="0">
                <a:hlinkClick r:id="rId2"/>
              </a:rPr>
              <a:t>someId$expand</a:t>
            </a:r>
            <a:endParaRPr lang="en-CA" dirty="0" smtClean="0"/>
          </a:p>
          <a:p>
            <a:pPr lvl="1"/>
            <a:r>
              <a:rPr lang="en-CA" dirty="0" smtClean="0">
                <a:hlinkClick r:id="rId3"/>
              </a:rPr>
              <a:t>http://...</a:t>
            </a:r>
            <a:r>
              <a:rPr lang="en-CA" dirty="0" err="1" smtClean="0">
                <a:hlinkClick r:id="rId3"/>
              </a:rPr>
              <a:t>ValueSet$expand</a:t>
            </a:r>
            <a:r>
              <a:rPr lang="en-CA" dirty="0" smtClean="0">
                <a:hlinkClick r:id="rId3"/>
              </a:rPr>
              <a:t>?[</a:t>
            </a:r>
            <a:r>
              <a:rPr lang="en-CA" dirty="0" err="1" smtClean="0">
                <a:hlinkClick r:id="rId3"/>
              </a:rPr>
              <a:t>someURL</a:t>
            </a:r>
            <a:r>
              <a:rPr lang="en-CA" dirty="0" smtClean="0"/>
              <a:t>]</a:t>
            </a:r>
          </a:p>
          <a:p>
            <a:pPr lvl="1"/>
            <a:r>
              <a:rPr lang="en-CA" dirty="0" smtClean="0">
                <a:hlinkClick r:id="rId4"/>
              </a:rPr>
              <a:t>http://...ValueSet</a:t>
            </a:r>
            <a:r>
              <a:rPr lang="en-CA" dirty="0" smtClean="0"/>
              <a:t> (pass ValueSet in body)</a:t>
            </a:r>
          </a:p>
          <a:p>
            <a:r>
              <a:rPr lang="en-CA" dirty="0" smtClean="0"/>
              <a:t>Additional parameters</a:t>
            </a:r>
          </a:p>
          <a:p>
            <a:pPr lvl="1"/>
            <a:r>
              <a:rPr lang="en-CA" b="1" dirty="0" smtClean="0"/>
              <a:t>filter</a:t>
            </a:r>
            <a:r>
              <a:rPr lang="en-CA" dirty="0" smtClean="0"/>
              <a:t>: Only include concepts with display name containing string</a:t>
            </a:r>
          </a:p>
          <a:p>
            <a:pPr lvl="1"/>
            <a:r>
              <a:rPr lang="en-CA" b="1" dirty="0" smtClean="0"/>
              <a:t>date: </a:t>
            </a:r>
            <a:r>
              <a:rPr lang="en-CA" dirty="0" smtClean="0"/>
              <a:t>Generate as of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$validate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Takes a code/Coding/CodeableConcept</a:t>
            </a:r>
            <a:r>
              <a:rPr lang="en-CA" baseline="0" dirty="0" smtClean="0"/>
              <a:t> and checks if it’s valid against a value set</a:t>
            </a:r>
          </a:p>
          <a:p>
            <a:pPr lvl="1"/>
            <a:r>
              <a:rPr lang="en-CA" dirty="0" smtClean="0"/>
              <a:t>Specify value set same as for $expand</a:t>
            </a:r>
          </a:p>
          <a:p>
            <a:pPr lvl="1"/>
            <a:r>
              <a:rPr lang="en-CA" dirty="0" smtClean="0"/>
              <a:t>Code to validate</a:t>
            </a:r>
          </a:p>
          <a:p>
            <a:pPr lvl="2"/>
            <a:r>
              <a:rPr lang="en-CA" dirty="0" err="1" smtClean="0"/>
              <a:t>code+system</a:t>
            </a:r>
            <a:r>
              <a:rPr lang="en-CA" dirty="0" smtClean="0"/>
              <a:t>, version, display</a:t>
            </a:r>
          </a:p>
          <a:p>
            <a:pPr lvl="2"/>
            <a:r>
              <a:rPr lang="en-CA" dirty="0" smtClean="0"/>
              <a:t>coding</a:t>
            </a:r>
          </a:p>
          <a:p>
            <a:pPr lvl="2"/>
            <a:r>
              <a:rPr lang="en-CA" dirty="0" err="1" smtClean="0"/>
              <a:t>codeableConcept</a:t>
            </a:r>
            <a:endParaRPr lang="en-CA" dirty="0" smtClean="0"/>
          </a:p>
          <a:p>
            <a:pPr lvl="1"/>
            <a:r>
              <a:rPr lang="en-CA" dirty="0" smtClean="0"/>
              <a:t>d</a:t>
            </a:r>
            <a:r>
              <a:rPr lang="en-CA" dirty="0" smtClean="0"/>
              <a:t>ate – date to validate as-of</a:t>
            </a:r>
          </a:p>
          <a:p>
            <a:r>
              <a:rPr lang="en-CA" dirty="0" smtClean="0"/>
              <a:t>Outputs: true/false</a:t>
            </a:r>
          </a:p>
          <a:p>
            <a:pPr lvl="1"/>
            <a:r>
              <a:rPr lang="en-CA" dirty="0" smtClean="0"/>
              <a:t>message if not valid, display names if valid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$translate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Uses concept map to translate code</a:t>
            </a:r>
          </a:p>
          <a:p>
            <a:pPr lvl="1"/>
            <a:r>
              <a:rPr lang="en-CA" dirty="0" smtClean="0">
                <a:hlinkClick r:id="rId2"/>
              </a:rPr>
              <a:t>http://...ConceptMap/</a:t>
            </a:r>
            <a:r>
              <a:rPr lang="en-CA" dirty="0" err="1" smtClean="0">
                <a:hlinkClick r:id="rId2"/>
              </a:rPr>
              <a:t>id$translate</a:t>
            </a:r>
            <a:endParaRPr lang="en-CA" dirty="0" smtClean="0"/>
          </a:p>
          <a:p>
            <a:pPr lvl="1"/>
            <a:r>
              <a:rPr lang="en-CA" dirty="0" smtClean="0"/>
              <a:t>code, Coding or CodeableConcept passed as per: $validate</a:t>
            </a:r>
          </a:p>
          <a:p>
            <a:r>
              <a:rPr lang="en-CA" dirty="0" smtClean="0"/>
              <a:t>Output:</a:t>
            </a:r>
          </a:p>
          <a:p>
            <a:pPr lvl="1"/>
            <a:r>
              <a:rPr lang="en-CA" dirty="0" smtClean="0"/>
              <a:t>True if can be translated</a:t>
            </a:r>
          </a:p>
          <a:p>
            <a:pPr lvl="1"/>
            <a:r>
              <a:rPr lang="en-CA" dirty="0" smtClean="0"/>
              <a:t>Message if can’t be translated</a:t>
            </a:r>
          </a:p>
          <a:p>
            <a:pPr lvl="1"/>
            <a:r>
              <a:rPr lang="en-CA" dirty="0" smtClean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FHIR Terminology 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FHIR provides most</a:t>
            </a:r>
            <a:r>
              <a:rPr lang="en-CA" baseline="0" dirty="0" smtClean="0"/>
              <a:t> of what’s needed for a fully functional terminology server</a:t>
            </a:r>
          </a:p>
          <a:p>
            <a:pPr lvl="1"/>
            <a:r>
              <a:rPr lang="en-CA" dirty="0" smtClean="0"/>
              <a:t>Create,</a:t>
            </a:r>
            <a:r>
              <a:rPr lang="en-CA" baseline="0" dirty="0" smtClean="0"/>
              <a:t> update, retrieve and search code systems, value sets and concept maps</a:t>
            </a:r>
          </a:p>
          <a:p>
            <a:pPr lvl="2"/>
            <a:r>
              <a:rPr lang="en-CA" baseline="0" dirty="0" smtClean="0"/>
              <a:t>including versions there-of</a:t>
            </a:r>
          </a:p>
          <a:p>
            <a:pPr lvl="1"/>
            <a:r>
              <a:rPr lang="en-CA" dirty="0" smtClean="0"/>
              <a:t>Determine value set expansions, validate codes and translate concepts</a:t>
            </a:r>
          </a:p>
          <a:p>
            <a:r>
              <a:rPr lang="en-CA" dirty="0" smtClean="0"/>
              <a:t>Additional guidance here:</a:t>
            </a:r>
          </a:p>
          <a:p>
            <a:pPr lvl="1"/>
            <a:r>
              <a:rPr lang="en-CA" dirty="0" smtClean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hl7-fhir.github.io/terminology-service.html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Semantic</a:t>
            </a:r>
            <a:r>
              <a:rPr lang="en-CA" baseline="0" dirty="0" smtClean="0"/>
              <a:t> Web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Work is underway for a third FHIR syntax – RDF</a:t>
            </a:r>
          </a:p>
          <a:p>
            <a:r>
              <a:rPr lang="en-CA" dirty="0" smtClean="0"/>
              <a:t>As well, we’re looking at</a:t>
            </a:r>
          </a:p>
          <a:p>
            <a:pPr lvl="1"/>
            <a:r>
              <a:rPr lang="en-CA" dirty="0" smtClean="0"/>
              <a:t>Supporting conversion of Profiles to OWL</a:t>
            </a:r>
          </a:p>
          <a:p>
            <a:pPr lvl="1"/>
            <a:r>
              <a:rPr lang="en-CA" dirty="0" smtClean="0"/>
              <a:t>Expression of mappings in OWL and/or SPARQL</a:t>
            </a:r>
          </a:p>
          <a:p>
            <a:pPr lvl="1"/>
            <a:r>
              <a:rPr lang="en-CA" dirty="0" smtClean="0"/>
              <a:t>Adding additional semantic layers/mappings to allow support hierarchies (e.g. “order-related”, “medication-related”,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      </a:t>
            </a:r>
            <a:r>
              <a:rPr lang="en-US" sz="2800" noProof="0" dirty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are you?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Who is familiar with:</a:t>
            </a:r>
          </a:p>
          <a:p>
            <a:pPr lvl="1"/>
            <a:r>
              <a:rPr lang="en-CA" dirty="0" smtClean="0"/>
              <a:t>V2</a:t>
            </a:r>
          </a:p>
          <a:p>
            <a:pPr lvl="1"/>
            <a:r>
              <a:rPr lang="en-CA" dirty="0" smtClean="0"/>
              <a:t>V3</a:t>
            </a:r>
          </a:p>
          <a:p>
            <a:pPr lvl="1"/>
            <a:r>
              <a:rPr lang="en-CA" dirty="0" smtClean="0"/>
              <a:t>CDA</a:t>
            </a:r>
          </a:p>
          <a:p>
            <a:r>
              <a:rPr lang="en-CA" dirty="0" smtClean="0"/>
              <a:t>Background</a:t>
            </a:r>
          </a:p>
          <a:p>
            <a:pPr lvl="1"/>
            <a:r>
              <a:rPr lang="en-CA" dirty="0" smtClean="0"/>
              <a:t>Technical (e.g. developer, architect)</a:t>
            </a:r>
          </a:p>
          <a:p>
            <a:pPr lvl="1"/>
            <a:r>
              <a:rPr lang="en-CA" dirty="0" smtClean="0"/>
              <a:t>Clinical</a:t>
            </a:r>
          </a:p>
          <a:p>
            <a:pPr lvl="1"/>
            <a:r>
              <a:rPr lang="en-CA" dirty="0" smtClean="0"/>
              <a:t>Non-technical (e.g. manager, CEO</a:t>
            </a:r>
            <a:r>
              <a:rPr lang="en-CA" dirty="0" smtClean="0"/>
              <a:t>)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 next 1.5 hours</a:t>
            </a:r>
          </a:p>
          <a:p>
            <a:pPr lvl="1"/>
            <a:r>
              <a:rPr lang="en-US" sz="2700" noProof="0" dirty="0" smtClean="0">
                <a:latin typeface="Calibri"/>
              </a:rPr>
              <a:t>How is coded data shared in FHIR?</a:t>
            </a:r>
          </a:p>
          <a:p>
            <a:pPr lvl="1"/>
            <a:r>
              <a:rPr lang="en-US" sz="2700" dirty="0" smtClean="0">
                <a:latin typeface="Calibri"/>
              </a:rPr>
              <a:t>Understanding bindings and profiling vocabulary</a:t>
            </a:r>
          </a:p>
          <a:p>
            <a:pPr lvl="1"/>
            <a:r>
              <a:rPr lang="en-US" sz="2700" noProof="0" dirty="0" smtClean="0">
                <a:latin typeface="Calibri"/>
              </a:rPr>
              <a:t>Process to creating and use value sets</a:t>
            </a:r>
          </a:p>
          <a:p>
            <a:pPr lvl="1"/>
            <a:r>
              <a:rPr lang="en-US" sz="2700" noProof="0" dirty="0" smtClean="0">
                <a:latin typeface="Calibri"/>
              </a:rPr>
              <a:t>Future of FHIR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50422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Coded Data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“code” data 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Just a code</a:t>
            </a:r>
          </a:p>
          <a:p>
            <a:pPr lvl="1"/>
            <a:r>
              <a:rPr lang="en-CA" dirty="0" smtClean="0"/>
              <a:t>Code system is fixed</a:t>
            </a:r>
          </a:p>
          <a:p>
            <a:pPr lvl="1"/>
            <a:r>
              <a:rPr lang="en-CA" dirty="0" smtClean="0"/>
              <a:t>Value set is fixed*</a:t>
            </a:r>
          </a:p>
          <a:p>
            <a:pPr lvl="1"/>
            <a:r>
              <a:rPr lang="en-CA" dirty="0" smtClean="0"/>
              <a:t>Display name is known</a:t>
            </a:r>
          </a:p>
          <a:p>
            <a:r>
              <a:rPr lang="en-CA" dirty="0" smtClean="0"/>
              <a:t>Used for “structural” elements</a:t>
            </a:r>
          </a:p>
          <a:p>
            <a:pPr lvl="1"/>
            <a:r>
              <a:rPr lang="en-CA" dirty="0" smtClean="0"/>
              <a:t>Essential to fundamental interoperability</a:t>
            </a:r>
          </a:p>
          <a:p>
            <a:pPr lvl="1"/>
            <a:r>
              <a:rPr lang="en-CA" dirty="0" smtClean="0"/>
              <a:t>Reasonable to standardize at the international level</a:t>
            </a:r>
          </a:p>
          <a:p>
            <a:pPr lvl="1"/>
            <a:r>
              <a:rPr lang="en-CA" dirty="0" smtClean="0"/>
              <a:t>E.g. status, </a:t>
            </a:r>
            <a:r>
              <a:rPr lang="en-CA" dirty="0" err="1" smtClean="0"/>
              <a:t>bundle.type</a:t>
            </a:r>
            <a:r>
              <a:rPr lang="en-CA" dirty="0" smtClean="0"/>
              <a:t>, etc.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3296" y="1844824"/>
            <a:ext cx="343165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 bwMode="auto">
          <a:xfrm>
            <a:off x="5364088" y="3284984"/>
            <a:ext cx="720080" cy="576064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if I need a different “code”?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 data elements aren’t extensible</a:t>
            </a:r>
          </a:p>
          <a:p>
            <a:pPr lvl="1"/>
            <a:r>
              <a:rPr lang="en-CA" dirty="0" smtClean="0"/>
              <a:t>Can’t send your own custom codes</a:t>
            </a:r>
          </a:p>
          <a:p>
            <a:r>
              <a:rPr lang="en-CA" dirty="0" smtClean="0"/>
              <a:t>If coded element is optional</a:t>
            </a:r>
          </a:p>
          <a:p>
            <a:pPr lvl="1"/>
            <a:r>
              <a:rPr lang="en-CA" dirty="0" smtClean="0"/>
              <a:t>Omit the element and just send an extension</a:t>
            </a:r>
          </a:p>
          <a:p>
            <a:r>
              <a:rPr lang="en-CA" dirty="0" smtClean="0"/>
              <a:t>If coded element is </a:t>
            </a:r>
            <a:r>
              <a:rPr lang="en-CA" dirty="0" err="1" smtClean="0"/>
              <a:t>minOccurs</a:t>
            </a:r>
            <a:r>
              <a:rPr lang="en-CA" dirty="0" smtClean="0"/>
              <a:t>=1</a:t>
            </a:r>
          </a:p>
          <a:p>
            <a:pPr lvl="1"/>
            <a:r>
              <a:rPr lang="en-CA" dirty="0" smtClean="0"/>
              <a:t>Choose the code closest matching your need</a:t>
            </a:r>
          </a:p>
          <a:p>
            <a:pPr lvl="1"/>
            <a:r>
              <a:rPr lang="en-CA" dirty="0" smtClean="0"/>
              <a:t>Send additional semantics as an extension</a:t>
            </a:r>
          </a:p>
          <a:p>
            <a:pPr lvl="1"/>
            <a:r>
              <a:rPr lang="en-CA" dirty="0" smtClean="0"/>
              <a:t>Consider submitting a change request for inclusion in a future version of 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5631160" cy="4480520"/>
          </a:xfrm>
        </p:spPr>
        <p:txBody>
          <a:bodyPr/>
          <a:lstStyle/>
          <a:p>
            <a:r>
              <a:rPr lang="en-CA" dirty="0" smtClean="0"/>
              <a:t>Code + system</a:t>
            </a:r>
          </a:p>
          <a:p>
            <a:r>
              <a:rPr lang="en-CA" dirty="0" smtClean="0"/>
              <a:t>Not often used directly</a:t>
            </a:r>
          </a:p>
          <a:p>
            <a:pPr lvl="1"/>
            <a:r>
              <a:rPr lang="en-CA" dirty="0" smtClean="0"/>
              <a:t>If you need one coding, you probably need translations and/or original text -&gt; CodeableConcept</a:t>
            </a:r>
          </a:p>
          <a:p>
            <a:r>
              <a:rPr lang="en-CA" dirty="0" smtClean="0"/>
              <a:t>Why is everything optional?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772816"/>
            <a:ext cx="28098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12348</TotalTime>
  <Words>1205</Words>
  <Application>Microsoft Office PowerPoint</Application>
  <PresentationFormat>On-screen Show (4:3)</PresentationFormat>
  <Paragraphs>258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Refined</vt:lpstr>
      <vt:lpstr>FHIR Terminology</vt:lpstr>
      <vt:lpstr>This presentation</vt:lpstr>
      <vt:lpstr>Who am I?</vt:lpstr>
      <vt:lpstr>Who are you?</vt:lpstr>
      <vt:lpstr>Tutorial Objectives</vt:lpstr>
      <vt:lpstr>Sending Coded Data</vt:lpstr>
      <vt:lpstr>The “code” data type</vt:lpstr>
      <vt:lpstr>What if I need a different “code”?</vt:lpstr>
      <vt:lpstr>Coding</vt:lpstr>
      <vt:lpstr>URL vs. OID</vt:lpstr>
      <vt:lpstr>CodeableConcept</vt:lpstr>
      <vt:lpstr>What to use in an extension?</vt:lpstr>
      <vt:lpstr>Codes vs. Identifiers</vt:lpstr>
      <vt:lpstr>Namespace resource</vt:lpstr>
      <vt:lpstr>Bindings</vt:lpstr>
      <vt:lpstr>Bindings</vt:lpstr>
      <vt:lpstr>Binding Conformance</vt:lpstr>
      <vt:lpstr>Binding Extensibility</vt:lpstr>
      <vt:lpstr>Example</vt:lpstr>
      <vt:lpstr>But those aren’t the terms in the ballot . . .</vt:lpstr>
      <vt:lpstr>Profiling vocabulary</vt:lpstr>
      <vt:lpstr>Value Sets</vt:lpstr>
      <vt:lpstr>Value Set</vt:lpstr>
      <vt:lpstr>Define example</vt:lpstr>
      <vt:lpstr>Compose example</vt:lpstr>
      <vt:lpstr>Expansion example</vt:lpstr>
      <vt:lpstr>Code system vs.  Value set</vt:lpstr>
      <vt:lpstr>Search and other operations</vt:lpstr>
      <vt:lpstr>Search parameters</vt:lpstr>
      <vt:lpstr>Search parameters</vt:lpstr>
      <vt:lpstr>$expand</vt:lpstr>
      <vt:lpstr>$validate</vt:lpstr>
      <vt:lpstr>$translate</vt:lpstr>
      <vt:lpstr>FHIR Terminology Services</vt:lpstr>
      <vt:lpstr>Semantic Web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313</cp:revision>
  <dcterms:created xsi:type="dcterms:W3CDTF">2012-12-03T20:41:34Z</dcterms:created>
  <dcterms:modified xsi:type="dcterms:W3CDTF">2014-11-24T19:36:57Z</dcterms:modified>
</cp:coreProperties>
</file>