
<file path=[Content_Types].xml><?xml version="1.0" encoding="utf-8"?>
<Types xmlns="http://schemas.openxmlformats.org/package/2006/content-types"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6.xml" ContentType="application/vnd.openxmlformats-officedocument.presentationml.slide+xml"/>
  <Override PartName="/ppt/slides/slide83.xml" ContentType="application/vnd.openxmlformats-officedocument.presentationml.slide+xml"/>
  <Override PartName="/ppt/diagrams/colors11.xml" ContentType="application/vnd.openxmlformats-officedocument.drawingml.diagramColors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diagrams/layout9.xml" ContentType="application/vnd.openxmlformats-officedocument.drawingml.diagramLayout+xml"/>
  <Override PartName="/ppt/diagrams/data13.xml" ContentType="application/vnd.openxmlformats-officedocument.drawingml.diagramData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diagrams/colors8.xml" ContentType="application/vnd.openxmlformats-officedocument.drawingml.diagramColors+xml"/>
  <Override PartName="/ppt/diagrams/quickStyle13.xml" ContentType="application/vnd.openxmlformats-officedocument.drawingml.diagramStyle+xml"/>
  <Override PartName="/ppt/notesSlides/notesSlide12.xml" ContentType="application/vnd.openxmlformats-officedocument.presentationml.notesSlide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rawing7.xml" ContentType="application/vnd.ms-office.drawingml.diagramDrawing+xml"/>
  <Override PartName="/ppt/notesSlides/notesSlide7.xml" ContentType="application/vnd.openxmlformats-officedocument.presentationml.notesSlide+xml"/>
  <Override PartName="/ppt/diagrams/layout13.xml" ContentType="application/vnd.openxmlformats-officedocument.drawingml.diagramLayout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viewProps.xml" ContentType="application/vnd.openxmlformats-officedocument.presentationml.viewProps+xml"/>
  <Override PartName="/ppt/diagrams/colors4.xml" ContentType="application/vnd.openxmlformats-officedocument.drawingml.diagramColors+xml"/>
  <Override PartName="/ppt/diagrams/quickStyle7.xml" ContentType="application/vnd.openxmlformats-officedocument.drawingml.diagramStyle+xml"/>
  <Override PartName="/ppt/diagrams/drawing10.xml" ContentType="application/vnd.ms-office.drawingml.diagramDrawing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3.xml" ContentType="application/vnd.openxmlformats-officedocument.presentationml.notesSlide+xml"/>
  <Override PartName="/ppt/diagrams/drawing3.xml" ContentType="application/vnd.ms-office.drawingml.diagramDrawing+xml"/>
  <Override PartName="/ppt/diagrams/colors12.xml" ContentType="application/vnd.openxmlformats-officedocument.drawingml.diagramColors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62.xml" ContentType="application/vnd.openxmlformats-officedocument.presentationml.slide+xml"/>
  <Override PartName="/ppt/slides/slide80.xml" ContentType="application/vnd.openxmlformats-officedocument.presentationml.slide+xml"/>
  <Override PartName="/ppt/slides/slide91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51.xml" ContentType="application/vnd.openxmlformats-officedocument.presentationml.slide+xml"/>
  <Override PartName="/ppt/diagrams/layout6.xml" ContentType="application/vnd.openxmlformats-officedocument.drawingml.diagramLayout+xml"/>
  <Override PartName="/ppt/diagrams/data10.xml" ContentType="application/vnd.openxmlformats-officedocument.drawingml.diagramData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40.xml" ContentType="application/vnd.openxmlformats-officedocument.presentationml.slide+xml"/>
  <Override PartName="/ppt/diagrams/data7.xml" ContentType="application/vnd.openxmlformats-officedocument.drawingml.diagramData+xml"/>
  <Override PartName="/ppt/diagrams/colors9.xml" ContentType="application/vnd.openxmlformats-officedocument.drawingml.diagramColors+xml"/>
  <Override PartName="/ppt/notesSlides/notesSlide13.xml" ContentType="application/vnd.openxmlformats-officedocument.presentationml.notesSlide+xml"/>
  <Override PartName="/ppt/diagrams/layout2.xml" ContentType="application/vnd.openxmlformats-officedocument.drawingml.diagramLayout+xml"/>
  <Override PartName="/ppt/diagrams/drawing8.xml" ContentType="application/vnd.ms-office.drawingml.diagramDrawing+xml"/>
  <Override PartName="/ppt/notesSlides/notesSlide8.xml" ContentType="application/vnd.openxmlformats-officedocument.presentationml.notesSlide+xml"/>
  <Override PartName="/ppt/notesSlides/notesSlide20.xml" ContentType="application/vnd.openxmlformats-officedocument.presentationml.notesSlide+xml"/>
  <Override PartName="/ppt/slides/slide89.xml" ContentType="application/vnd.openxmlformats-officedocument.presentationml.slide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quickStyle8.xml" ContentType="application/vnd.openxmlformats-officedocument.drawingml.diagramStyle+xml"/>
  <Override PartName="/ppt/diagrams/quickStyle10.xml" ContentType="application/vnd.openxmlformats-officedocument.drawingml.diagramStyle+xml"/>
  <Override PartName="/ppt/diagrams/drawing11.xml" ContentType="application/vnd.ms-office.drawingml.diagramDrawing+xml"/>
  <Override PartName="/ppt/slides/slide49.xml" ContentType="application/vnd.openxmlformats-officedocument.presentationml.slide+xml"/>
  <Override PartName="/ppt/slides/slide78.xml" ContentType="application/vnd.openxmlformats-officedocument.presentationml.slide+xml"/>
  <Override PartName="/ppt/notesSlides/notesSlide4.xml" ContentType="application/vnd.openxmlformats-officedocument.presentationml.notesSlide+xml"/>
  <Override PartName="/ppt/diagrams/drawing4.xml" ContentType="application/vnd.ms-office.drawingml.diagramDrawing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diagrams/layout10.xml" ContentType="application/vnd.openxmlformats-officedocument.drawingml.diagramLayout+xml"/>
  <Override PartName="/ppt/diagrams/colors13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s/slide92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diagrams/data11.xml" ContentType="application/vnd.openxmlformats-officedocument.drawingml.diagramData+xml"/>
  <Default Extension="wmf" ContentType="image/x-wmf"/>
  <Override PartName="/ppt/notesSlides/notesSlide18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diagrams/layout7.xml" ContentType="application/vnd.openxmlformats-officedocument.drawingml.diagramLayout+xml"/>
  <Override PartName="/ppt/diagrams/data8.xml" ContentType="application/vnd.openxmlformats-officedocument.drawingml.diagramData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notesSlides/notesSlide14.xml" ContentType="application/vnd.openxmlformats-officedocument.presentationml.notesSlide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drawing9.xml" ContentType="application/vnd.ms-office.drawingml.diagramDrawing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slides/slide79.xml" ContentType="application/vnd.openxmlformats-officedocument.presentationml.slide+xml"/>
  <Override PartName="/ppt/diagrams/colors6.xml" ContentType="application/vnd.openxmlformats-officedocument.drawingml.diagramColors+xml"/>
  <Override PartName="/ppt/diagrams/quickStyle9.xml" ContentType="application/vnd.openxmlformats-officedocument.drawingml.diagramStyle+xml"/>
  <Override PartName="/ppt/diagrams/quickStyle11.xml" ContentType="application/vnd.openxmlformats-officedocument.drawingml.diagramStyle+xml"/>
  <Override PartName="/ppt/diagrams/drawing12.xml" ContentType="application/vnd.ms-office.drawingml.diagramDrawing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notesSlides/notesSlide5.xml" ContentType="application/vnd.openxmlformats-officedocument.presentationml.notesSlide+xml"/>
  <Override PartName="/ppt/diagrams/drawing5.xml" ContentType="application/vnd.ms-office.drawingml.diagramDrawing+xml"/>
  <Override PartName="/ppt/diagrams/layout11.xml" ContentType="application/vnd.openxmlformats-officedocument.drawingml.diagramLayout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notesSlides/notesSlide1.xml" ContentType="application/vnd.openxmlformats-officedocument.presentationml.notesSlide+xml"/>
  <Override PartName="/ppt/diagrams/colors2.xml" ContentType="application/vnd.openxmlformats-officedocument.drawingml.diagramColors+xml"/>
  <Override PartName="/ppt/diagrams/quickStyle5.xml" ContentType="application/vnd.openxmlformats-officedocument.drawingml.diagramStyl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s/slide93.xml" ContentType="application/vnd.openxmlformats-officedocument.presentationml.slide+xml"/>
  <Override PartName="/ppt/slideLayouts/slideLayout5.xml" ContentType="application/vnd.openxmlformats-officedocument.presentationml.slideLayout+xml"/>
  <Override PartName="/ppt/diagrams/drawing1.xml" ContentType="application/vnd.ms-office.drawingml.diagramDrawing+xml"/>
  <Override PartName="/ppt/diagrams/colors10.xml" ContentType="application/vnd.openxmlformats-officedocument.drawingml.diagramColors+xml"/>
  <Override PartName="/ppt/notesSlides/notesSlide19.xml" ContentType="application/vnd.openxmlformats-officedocument.presentationml.notes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slides/slide71.xml" ContentType="application/vnd.openxmlformats-officedocument.presentationml.slide+xml"/>
  <Override PartName="/ppt/slides/slide82.xml" ContentType="application/vnd.openxmlformats-officedocument.presentationml.slide+xml"/>
  <Default Extension="jpeg" ContentType="image/jpeg"/>
  <Override PartName="/ppt/diagrams/quickStyle1.xml" ContentType="application/vnd.openxmlformats-officedocument.drawingml.diagramStyle+xml"/>
  <Override PartName="/ppt/diagrams/layout8.xml" ContentType="application/vnd.openxmlformats-officedocument.drawingml.diagramLayout+xml"/>
  <Override PartName="/ppt/diagrams/data12.xml" ContentType="application/vnd.openxmlformats-officedocument.drawingml.diagramData+xml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diagrams/data9.xml" ContentType="application/vnd.openxmlformats-officedocument.drawingml.diagramData+xml"/>
  <Override PartName="/ppt/notesSlides/notesSlide15.xml" ContentType="application/vnd.openxmlformats-officedocument.presentationml.notesSlide+xml"/>
  <Override PartName="/ppt/slides/slide20.xml" ContentType="application/vnd.openxmlformats-officedocument.presentationml.slide+xml"/>
  <Override PartName="/ppt/diagrams/layout4.xml" ContentType="application/vnd.openxmlformats-officedocument.drawingml.diagramLayout+xml"/>
  <Override PartName="/ppt/notesSlides/notesSlide22.xml" ContentType="application/vnd.openxmlformats-officedocument.presentationml.notesSlide+xml"/>
  <Override PartName="/ppt/diagrams/data5.xml" ContentType="application/vnd.openxmlformats-officedocument.drawingml.diagramData+xml"/>
  <Override PartName="/ppt/diagrams/colors7.xml" ContentType="application/vnd.openxmlformats-officedocument.drawingml.diagramColors+xml"/>
  <Override PartName="/ppt/diagrams/quickStyle12.xml" ContentType="application/vnd.openxmlformats-officedocument.drawingml.diagramStyle+xml"/>
  <Override PartName="/ppt/diagrams/drawing13.xml" ContentType="application/vnd.ms-office.drawingml.diagramDrawing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rawing6.xml" ContentType="application/vnd.ms-office.drawingml.diagramDrawing+xml"/>
  <Override PartName="/ppt/slides/slide8.xml" ContentType="application/vnd.openxmlformats-officedocument.presentationml.slide+xml"/>
  <Override PartName="/ppt/slides/slide69.xml" ContentType="application/vnd.openxmlformats-officedocument.presentationml.slide+xml"/>
  <Override PartName="/ppt/slides/slide87.xml" ContentType="application/vnd.openxmlformats-officedocument.presentationml.slide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quickStyle6.xml" ContentType="application/vnd.openxmlformats-officedocument.drawingml.diagramStyle+xml"/>
  <Override PartName="/ppt/diagrams/layout12.xml" ContentType="application/vnd.openxmlformats-officedocument.drawingml.diagramLayout+xml"/>
  <Override PartName="/ppt/slides/slide29.xml" ContentType="application/vnd.openxmlformats-officedocument.presentationml.slide+xml"/>
  <Override PartName="/ppt/slides/slide76.xml" ContentType="application/vnd.openxmlformats-officedocument.presentationml.slide+xml"/>
  <Override PartName="/ppt/diagrams/drawing2.xml" ContentType="application/vnd.ms-office.drawingml.diagramDrawing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5"/>
  </p:notesMasterIdLst>
  <p:sldIdLst>
    <p:sldId id="256" r:id="rId2"/>
    <p:sldId id="324" r:id="rId3"/>
    <p:sldId id="497" r:id="rId4"/>
    <p:sldId id="283" r:id="rId5"/>
    <p:sldId id="501" r:id="rId6"/>
    <p:sldId id="338" r:id="rId7"/>
    <p:sldId id="288" r:id="rId8"/>
    <p:sldId id="339" r:id="rId9"/>
    <p:sldId id="402" r:id="rId10"/>
    <p:sldId id="403" r:id="rId11"/>
    <p:sldId id="340" r:id="rId12"/>
    <p:sldId id="408" r:id="rId13"/>
    <p:sldId id="409" r:id="rId14"/>
    <p:sldId id="341" r:id="rId15"/>
    <p:sldId id="410" r:id="rId16"/>
    <p:sldId id="411" r:id="rId17"/>
    <p:sldId id="342" r:id="rId18"/>
    <p:sldId id="412" r:id="rId19"/>
    <p:sldId id="414" r:id="rId20"/>
    <p:sldId id="413" r:id="rId21"/>
    <p:sldId id="415" r:id="rId22"/>
    <p:sldId id="416" r:id="rId23"/>
    <p:sldId id="421" r:id="rId24"/>
    <p:sldId id="417" r:id="rId25"/>
    <p:sldId id="418" r:id="rId26"/>
    <p:sldId id="422" r:id="rId27"/>
    <p:sldId id="419" r:id="rId28"/>
    <p:sldId id="420" r:id="rId29"/>
    <p:sldId id="423" r:id="rId30"/>
    <p:sldId id="424" r:id="rId31"/>
    <p:sldId id="502" r:id="rId32"/>
    <p:sldId id="503" r:id="rId33"/>
    <p:sldId id="504" r:id="rId34"/>
    <p:sldId id="505" r:id="rId35"/>
    <p:sldId id="506" r:id="rId36"/>
    <p:sldId id="507" r:id="rId37"/>
    <p:sldId id="508" r:id="rId38"/>
    <p:sldId id="509" r:id="rId39"/>
    <p:sldId id="510" r:id="rId40"/>
    <p:sldId id="511" r:id="rId41"/>
    <p:sldId id="512" r:id="rId42"/>
    <p:sldId id="513" r:id="rId43"/>
    <p:sldId id="514" r:id="rId44"/>
    <p:sldId id="515" r:id="rId45"/>
    <p:sldId id="516" r:id="rId46"/>
    <p:sldId id="517" r:id="rId47"/>
    <p:sldId id="519" r:id="rId48"/>
    <p:sldId id="518" r:id="rId49"/>
    <p:sldId id="520" r:id="rId50"/>
    <p:sldId id="521" r:id="rId51"/>
    <p:sldId id="522" r:id="rId52"/>
    <p:sldId id="523" r:id="rId53"/>
    <p:sldId id="524" r:id="rId54"/>
    <p:sldId id="525" r:id="rId55"/>
    <p:sldId id="526" r:id="rId56"/>
    <p:sldId id="527" r:id="rId57"/>
    <p:sldId id="528" r:id="rId58"/>
    <p:sldId id="564" r:id="rId59"/>
    <p:sldId id="529" r:id="rId60"/>
    <p:sldId id="530" r:id="rId61"/>
    <p:sldId id="531" r:id="rId62"/>
    <p:sldId id="532" r:id="rId63"/>
    <p:sldId id="533" r:id="rId64"/>
    <p:sldId id="534" r:id="rId65"/>
    <p:sldId id="535" r:id="rId66"/>
    <p:sldId id="536" r:id="rId67"/>
    <p:sldId id="537" r:id="rId68"/>
    <p:sldId id="538" r:id="rId69"/>
    <p:sldId id="539" r:id="rId70"/>
    <p:sldId id="540" r:id="rId71"/>
    <p:sldId id="541" r:id="rId72"/>
    <p:sldId id="542" r:id="rId73"/>
    <p:sldId id="543" r:id="rId74"/>
    <p:sldId id="544" r:id="rId75"/>
    <p:sldId id="545" r:id="rId76"/>
    <p:sldId id="546" r:id="rId77"/>
    <p:sldId id="547" r:id="rId78"/>
    <p:sldId id="548" r:id="rId79"/>
    <p:sldId id="549" r:id="rId80"/>
    <p:sldId id="550" r:id="rId81"/>
    <p:sldId id="551" r:id="rId82"/>
    <p:sldId id="552" r:id="rId83"/>
    <p:sldId id="553" r:id="rId84"/>
    <p:sldId id="554" r:id="rId85"/>
    <p:sldId id="555" r:id="rId86"/>
    <p:sldId id="556" r:id="rId87"/>
    <p:sldId id="557" r:id="rId88"/>
    <p:sldId id="558" r:id="rId89"/>
    <p:sldId id="559" r:id="rId90"/>
    <p:sldId id="560" r:id="rId91"/>
    <p:sldId id="565" r:id="rId92"/>
    <p:sldId id="562" r:id="rId93"/>
    <p:sldId id="563" r:id="rId9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7DCFF"/>
    <a:srgbClr val="B6DF89"/>
    <a:srgbClr val="05953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8" autoAdjust="0"/>
    <p:restoredTop sz="60946" autoAdjust="0"/>
  </p:normalViewPr>
  <p:slideViewPr>
    <p:cSldViewPr>
      <p:cViewPr varScale="1">
        <p:scale>
          <a:sx n="69" d="100"/>
          <a:sy n="69" d="100"/>
        </p:scale>
        <p:origin x="-276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36" y="824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28" d="100"/>
        <a:sy n="128" d="100"/>
      </p:scale>
      <p:origin x="0" y="23388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97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E4F9D75-D5D8-4314-ACBD-27833A7F9B37}" type="doc">
      <dgm:prSet loTypeId="urn:microsoft.com/office/officeart/2005/8/layout/matrix3" loCatId="matrix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D1EB14A3-E50B-4C6B-8B85-FC2F1AA58ED5}">
      <dgm:prSet phldrT="[Text]"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REST</a:t>
          </a:r>
          <a:endParaRPr lang="en-CA" b="1" dirty="0">
            <a:solidFill>
              <a:schemeClr val="tx1"/>
            </a:solidFill>
          </a:endParaRPr>
        </a:p>
      </dgm:t>
    </dgm:pt>
    <dgm:pt modelId="{FDE3662D-EA8F-4B9A-8DA5-E4008DC5088C}" type="parTrans" cxnId="{C9EEAB38-2F48-4E10-A546-FCDECE73A0B0}">
      <dgm:prSet/>
      <dgm:spPr/>
      <dgm:t>
        <a:bodyPr/>
        <a:lstStyle/>
        <a:p>
          <a:endParaRPr lang="en-CA"/>
        </a:p>
      </dgm:t>
    </dgm:pt>
    <dgm:pt modelId="{0BB29068-5E85-4EE8-91E1-2024FD512D06}" type="sibTrans" cxnId="{C9EEAB38-2F48-4E10-A546-FCDECE73A0B0}">
      <dgm:prSet/>
      <dgm:spPr/>
      <dgm:t>
        <a:bodyPr/>
        <a:lstStyle/>
        <a:p>
          <a:endParaRPr lang="en-CA"/>
        </a:p>
      </dgm:t>
    </dgm:pt>
    <dgm:pt modelId="{B5E039F1-BBD9-49CA-AED0-167893AD4C2D}">
      <dgm:prSet phldrT="[Text]"/>
      <dgm:spPr>
        <a:solidFill>
          <a:schemeClr val="accent2"/>
        </a:solidFill>
      </dgm:spPr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Documents</a:t>
          </a:r>
          <a:endParaRPr lang="en-CA" b="1" dirty="0">
            <a:solidFill>
              <a:schemeClr val="tx1"/>
            </a:solidFill>
          </a:endParaRPr>
        </a:p>
      </dgm:t>
    </dgm:pt>
    <dgm:pt modelId="{AD5A7BF3-3CE0-454D-9BF9-F3FC11CF370C}" type="parTrans" cxnId="{4EBEE181-FD8C-45AF-80D6-5C9330225095}">
      <dgm:prSet/>
      <dgm:spPr/>
      <dgm:t>
        <a:bodyPr/>
        <a:lstStyle/>
        <a:p>
          <a:endParaRPr lang="en-CA"/>
        </a:p>
      </dgm:t>
    </dgm:pt>
    <dgm:pt modelId="{F3471573-29BE-4F11-926F-9AE633D722FD}" type="sibTrans" cxnId="{4EBEE181-FD8C-45AF-80D6-5C9330225095}">
      <dgm:prSet/>
      <dgm:spPr/>
      <dgm:t>
        <a:bodyPr/>
        <a:lstStyle/>
        <a:p>
          <a:endParaRPr lang="en-CA"/>
        </a:p>
      </dgm:t>
    </dgm:pt>
    <dgm:pt modelId="{1439D559-D189-4FF1-A4FB-F22A15A268D1}">
      <dgm:prSet phldrT="[Text]"/>
      <dgm:spPr>
        <a:solidFill>
          <a:schemeClr val="accent5"/>
        </a:solidFill>
      </dgm:spPr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Messages</a:t>
          </a:r>
          <a:endParaRPr lang="en-CA" b="1" dirty="0">
            <a:solidFill>
              <a:schemeClr val="tx1"/>
            </a:solidFill>
          </a:endParaRPr>
        </a:p>
      </dgm:t>
    </dgm:pt>
    <dgm:pt modelId="{5EE2399A-E4F7-46C2-AFD0-FCD2735CA036}" type="parTrans" cxnId="{4218ADCB-E1A6-4AB0-8A11-401F97C76E7B}">
      <dgm:prSet/>
      <dgm:spPr/>
      <dgm:t>
        <a:bodyPr/>
        <a:lstStyle/>
        <a:p>
          <a:endParaRPr lang="en-CA"/>
        </a:p>
      </dgm:t>
    </dgm:pt>
    <dgm:pt modelId="{7B39829F-0B46-49C4-AB74-4092A4A67217}" type="sibTrans" cxnId="{4218ADCB-E1A6-4AB0-8A11-401F97C76E7B}">
      <dgm:prSet/>
      <dgm:spPr/>
      <dgm:t>
        <a:bodyPr/>
        <a:lstStyle/>
        <a:p>
          <a:endParaRPr lang="en-CA"/>
        </a:p>
      </dgm:t>
    </dgm:pt>
    <dgm:pt modelId="{95D9FA2A-C5BC-4752-8E72-6799C0FBC1C6}">
      <dgm:prSet phldrT="[Text]"/>
      <dgm:spPr>
        <a:solidFill>
          <a:schemeClr val="bg2"/>
        </a:solidFill>
        <a:ln>
          <a:solidFill>
            <a:schemeClr val="accent4"/>
          </a:solidFill>
        </a:ln>
      </dgm:spPr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Services</a:t>
          </a:r>
          <a:endParaRPr lang="en-CA" b="1" dirty="0">
            <a:solidFill>
              <a:schemeClr val="tx1"/>
            </a:solidFill>
          </a:endParaRPr>
        </a:p>
      </dgm:t>
    </dgm:pt>
    <dgm:pt modelId="{49F28D2E-2126-4D04-9687-6426AB810F19}" type="parTrans" cxnId="{35A55FD1-3029-4FBF-BF95-422C96E319DA}">
      <dgm:prSet/>
      <dgm:spPr/>
      <dgm:t>
        <a:bodyPr/>
        <a:lstStyle/>
        <a:p>
          <a:endParaRPr lang="en-CA"/>
        </a:p>
      </dgm:t>
    </dgm:pt>
    <dgm:pt modelId="{2BCF00D6-D0C3-4AE9-8B23-962700DA1C8B}" type="sibTrans" cxnId="{35A55FD1-3029-4FBF-BF95-422C96E319DA}">
      <dgm:prSet/>
      <dgm:spPr/>
      <dgm:t>
        <a:bodyPr/>
        <a:lstStyle/>
        <a:p>
          <a:endParaRPr lang="en-CA"/>
        </a:p>
      </dgm:t>
    </dgm:pt>
    <dgm:pt modelId="{0F528374-3DE1-4486-B71C-82DC73192314}" type="pres">
      <dgm:prSet presAssocID="{3E4F9D75-D5D8-4314-ACBD-27833A7F9B37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CA"/>
        </a:p>
      </dgm:t>
    </dgm:pt>
    <dgm:pt modelId="{7476B03F-5A87-4E08-A32E-D8B9821AFAB6}" type="pres">
      <dgm:prSet presAssocID="{3E4F9D75-D5D8-4314-ACBD-27833A7F9B37}" presName="diamond" presStyleLbl="bgShp" presStyleIdx="0" presStyleCnt="1"/>
      <dgm:spPr/>
    </dgm:pt>
    <dgm:pt modelId="{ECAE1A64-3C26-4CD0-8055-16154FF0361B}" type="pres">
      <dgm:prSet presAssocID="{3E4F9D75-D5D8-4314-ACBD-27833A7F9B37}" presName="quad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AA9D5778-9E54-41DB-BF3A-44486A11C644}" type="pres">
      <dgm:prSet presAssocID="{3E4F9D75-D5D8-4314-ACBD-27833A7F9B37}" presName="quad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B6C28692-8BAE-4E06-A3BE-9AAFCCA84D47}" type="pres">
      <dgm:prSet presAssocID="{3E4F9D75-D5D8-4314-ACBD-27833A7F9B37}" presName="quad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C9DED484-765B-4B50-9650-386C82457535}" type="pres">
      <dgm:prSet presAssocID="{3E4F9D75-D5D8-4314-ACBD-27833A7F9B37}" presName="quad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</dgm:ptLst>
  <dgm:cxnLst>
    <dgm:cxn modelId="{AC9E938D-B1C7-4364-BBE3-662D98A72C49}" type="presOf" srcId="{95D9FA2A-C5BC-4752-8E72-6799C0FBC1C6}" destId="{C9DED484-765B-4B50-9650-386C82457535}" srcOrd="0" destOrd="0" presId="urn:microsoft.com/office/officeart/2005/8/layout/matrix3"/>
    <dgm:cxn modelId="{4218ADCB-E1A6-4AB0-8A11-401F97C76E7B}" srcId="{3E4F9D75-D5D8-4314-ACBD-27833A7F9B37}" destId="{1439D559-D189-4FF1-A4FB-F22A15A268D1}" srcOrd="2" destOrd="0" parTransId="{5EE2399A-E4F7-46C2-AFD0-FCD2735CA036}" sibTransId="{7B39829F-0B46-49C4-AB74-4092A4A67217}"/>
    <dgm:cxn modelId="{35A55FD1-3029-4FBF-BF95-422C96E319DA}" srcId="{3E4F9D75-D5D8-4314-ACBD-27833A7F9B37}" destId="{95D9FA2A-C5BC-4752-8E72-6799C0FBC1C6}" srcOrd="3" destOrd="0" parTransId="{49F28D2E-2126-4D04-9687-6426AB810F19}" sibTransId="{2BCF00D6-D0C3-4AE9-8B23-962700DA1C8B}"/>
    <dgm:cxn modelId="{A972F1FA-F23B-442B-B359-B279E50DD31F}" type="presOf" srcId="{3E4F9D75-D5D8-4314-ACBD-27833A7F9B37}" destId="{0F528374-3DE1-4486-B71C-82DC73192314}" srcOrd="0" destOrd="0" presId="urn:microsoft.com/office/officeart/2005/8/layout/matrix3"/>
    <dgm:cxn modelId="{CB793150-1005-4DCB-B8AB-291B93FDE516}" type="presOf" srcId="{D1EB14A3-E50B-4C6B-8B85-FC2F1AA58ED5}" destId="{ECAE1A64-3C26-4CD0-8055-16154FF0361B}" srcOrd="0" destOrd="0" presId="urn:microsoft.com/office/officeart/2005/8/layout/matrix3"/>
    <dgm:cxn modelId="{E459CB80-AA3F-4E35-A0FA-F40BCD80E1A4}" type="presOf" srcId="{B5E039F1-BBD9-49CA-AED0-167893AD4C2D}" destId="{AA9D5778-9E54-41DB-BF3A-44486A11C644}" srcOrd="0" destOrd="0" presId="urn:microsoft.com/office/officeart/2005/8/layout/matrix3"/>
    <dgm:cxn modelId="{C084747F-D7FF-4027-9386-0BC57A5B2819}" type="presOf" srcId="{1439D559-D189-4FF1-A4FB-F22A15A268D1}" destId="{B6C28692-8BAE-4E06-A3BE-9AAFCCA84D47}" srcOrd="0" destOrd="0" presId="urn:microsoft.com/office/officeart/2005/8/layout/matrix3"/>
    <dgm:cxn modelId="{C9EEAB38-2F48-4E10-A546-FCDECE73A0B0}" srcId="{3E4F9D75-D5D8-4314-ACBD-27833A7F9B37}" destId="{D1EB14A3-E50B-4C6B-8B85-FC2F1AA58ED5}" srcOrd="0" destOrd="0" parTransId="{FDE3662D-EA8F-4B9A-8DA5-E4008DC5088C}" sibTransId="{0BB29068-5E85-4EE8-91E1-2024FD512D06}"/>
    <dgm:cxn modelId="{4EBEE181-FD8C-45AF-80D6-5C9330225095}" srcId="{3E4F9D75-D5D8-4314-ACBD-27833A7F9B37}" destId="{B5E039F1-BBD9-49CA-AED0-167893AD4C2D}" srcOrd="1" destOrd="0" parTransId="{AD5A7BF3-3CE0-454D-9BF9-F3FC11CF370C}" sibTransId="{F3471573-29BE-4F11-926F-9AE633D722FD}"/>
    <dgm:cxn modelId="{E92B8D69-78B4-4931-8590-9233EED7D9ED}" type="presParOf" srcId="{0F528374-3DE1-4486-B71C-82DC73192314}" destId="{7476B03F-5A87-4E08-A32E-D8B9821AFAB6}" srcOrd="0" destOrd="0" presId="urn:microsoft.com/office/officeart/2005/8/layout/matrix3"/>
    <dgm:cxn modelId="{65EA4D13-83CB-4ACD-BC88-8C43826BC0DF}" type="presParOf" srcId="{0F528374-3DE1-4486-B71C-82DC73192314}" destId="{ECAE1A64-3C26-4CD0-8055-16154FF0361B}" srcOrd="1" destOrd="0" presId="urn:microsoft.com/office/officeart/2005/8/layout/matrix3"/>
    <dgm:cxn modelId="{A335D79C-241D-4A3D-8997-0828D0E90E26}" type="presParOf" srcId="{0F528374-3DE1-4486-B71C-82DC73192314}" destId="{AA9D5778-9E54-41DB-BF3A-44486A11C644}" srcOrd="2" destOrd="0" presId="urn:microsoft.com/office/officeart/2005/8/layout/matrix3"/>
    <dgm:cxn modelId="{C5A17D08-B8A6-46EE-8231-692C4F03BB86}" type="presParOf" srcId="{0F528374-3DE1-4486-B71C-82DC73192314}" destId="{B6C28692-8BAE-4E06-A3BE-9AAFCCA84D47}" srcOrd="3" destOrd="0" presId="urn:microsoft.com/office/officeart/2005/8/layout/matrix3"/>
    <dgm:cxn modelId="{3F8417B2-A8E2-44EF-BDAD-32CE1CFA304D}" type="presParOf" srcId="{0F528374-3DE1-4486-B71C-82DC73192314}" destId="{C9DED484-765B-4B50-9650-386C82457535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3E4F9D75-D5D8-4314-ACBD-27833A7F9B37}" type="doc">
      <dgm:prSet loTypeId="urn:microsoft.com/office/officeart/2005/8/layout/matrix3" loCatId="matrix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95D9FA2A-C5BC-4752-8E72-6799C0FBC1C6}">
      <dgm:prSet phldrT="[Text]"/>
      <dgm:spPr>
        <a:solidFill>
          <a:schemeClr val="bg2"/>
        </a:solidFill>
        <a:ln>
          <a:solidFill>
            <a:schemeClr val="accent4"/>
          </a:solidFill>
        </a:ln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2BCF00D6-D0C3-4AE9-8B23-962700DA1C8B}" type="sibTrans" cxnId="{35A55FD1-3029-4FBF-BF95-422C96E319DA}">
      <dgm:prSet/>
      <dgm:spPr/>
      <dgm:t>
        <a:bodyPr/>
        <a:lstStyle/>
        <a:p>
          <a:endParaRPr lang="en-CA"/>
        </a:p>
      </dgm:t>
    </dgm:pt>
    <dgm:pt modelId="{49F28D2E-2126-4D04-9687-6426AB810F19}" type="parTrans" cxnId="{35A55FD1-3029-4FBF-BF95-422C96E319DA}">
      <dgm:prSet/>
      <dgm:spPr/>
      <dgm:t>
        <a:bodyPr/>
        <a:lstStyle/>
        <a:p>
          <a:endParaRPr lang="en-CA"/>
        </a:p>
      </dgm:t>
    </dgm:pt>
    <dgm:pt modelId="{1439D559-D189-4FF1-A4FB-F22A15A268D1}">
      <dgm:prSet phldrT="[Text]"/>
      <dgm:spPr>
        <a:solidFill>
          <a:schemeClr val="accent5"/>
        </a:solidFill>
      </dgm:spPr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Messages</a:t>
          </a:r>
          <a:endParaRPr lang="en-CA" b="1" dirty="0">
            <a:solidFill>
              <a:schemeClr val="tx1"/>
            </a:solidFill>
          </a:endParaRPr>
        </a:p>
      </dgm:t>
    </dgm:pt>
    <dgm:pt modelId="{7B39829F-0B46-49C4-AB74-4092A4A67217}" type="sibTrans" cxnId="{4218ADCB-E1A6-4AB0-8A11-401F97C76E7B}">
      <dgm:prSet/>
      <dgm:spPr/>
      <dgm:t>
        <a:bodyPr/>
        <a:lstStyle/>
        <a:p>
          <a:endParaRPr lang="en-CA"/>
        </a:p>
      </dgm:t>
    </dgm:pt>
    <dgm:pt modelId="{5EE2399A-E4F7-46C2-AFD0-FCD2735CA036}" type="parTrans" cxnId="{4218ADCB-E1A6-4AB0-8A11-401F97C76E7B}">
      <dgm:prSet/>
      <dgm:spPr/>
      <dgm:t>
        <a:bodyPr/>
        <a:lstStyle/>
        <a:p>
          <a:endParaRPr lang="en-CA"/>
        </a:p>
      </dgm:t>
    </dgm:pt>
    <dgm:pt modelId="{D1EB14A3-E50B-4C6B-8B85-FC2F1AA58ED5}">
      <dgm:prSet phldrT="[Text]"/>
      <dgm:spPr/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0BB29068-5E85-4EE8-91E1-2024FD512D06}" type="sibTrans" cxnId="{C9EEAB38-2F48-4E10-A546-FCDECE73A0B0}">
      <dgm:prSet/>
      <dgm:spPr/>
      <dgm:t>
        <a:bodyPr/>
        <a:lstStyle/>
        <a:p>
          <a:endParaRPr lang="en-CA"/>
        </a:p>
      </dgm:t>
    </dgm:pt>
    <dgm:pt modelId="{FDE3662D-EA8F-4B9A-8DA5-E4008DC5088C}" type="parTrans" cxnId="{C9EEAB38-2F48-4E10-A546-FCDECE73A0B0}">
      <dgm:prSet/>
      <dgm:spPr/>
      <dgm:t>
        <a:bodyPr/>
        <a:lstStyle/>
        <a:p>
          <a:endParaRPr lang="en-CA"/>
        </a:p>
      </dgm:t>
    </dgm:pt>
    <dgm:pt modelId="{B5E039F1-BBD9-49CA-AED0-167893AD4C2D}">
      <dgm:prSet phldrT="[Text]"/>
      <dgm:spPr>
        <a:solidFill>
          <a:schemeClr val="accent2"/>
        </a:solidFill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F3471573-29BE-4F11-926F-9AE633D722FD}" type="sibTrans" cxnId="{4EBEE181-FD8C-45AF-80D6-5C9330225095}">
      <dgm:prSet/>
      <dgm:spPr/>
      <dgm:t>
        <a:bodyPr/>
        <a:lstStyle/>
        <a:p>
          <a:endParaRPr lang="en-CA"/>
        </a:p>
      </dgm:t>
    </dgm:pt>
    <dgm:pt modelId="{AD5A7BF3-3CE0-454D-9BF9-F3FC11CF370C}" type="parTrans" cxnId="{4EBEE181-FD8C-45AF-80D6-5C9330225095}">
      <dgm:prSet/>
      <dgm:spPr/>
      <dgm:t>
        <a:bodyPr/>
        <a:lstStyle/>
        <a:p>
          <a:endParaRPr lang="en-CA"/>
        </a:p>
      </dgm:t>
    </dgm:pt>
    <dgm:pt modelId="{0F528374-3DE1-4486-B71C-82DC73192314}" type="pres">
      <dgm:prSet presAssocID="{3E4F9D75-D5D8-4314-ACBD-27833A7F9B37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CA"/>
        </a:p>
      </dgm:t>
    </dgm:pt>
    <dgm:pt modelId="{7476B03F-5A87-4E08-A32E-D8B9821AFAB6}" type="pres">
      <dgm:prSet presAssocID="{3E4F9D75-D5D8-4314-ACBD-27833A7F9B37}" presName="diamond" presStyleLbl="bgShp" presStyleIdx="0" presStyleCnt="1"/>
      <dgm:spPr/>
    </dgm:pt>
    <dgm:pt modelId="{ECAE1A64-3C26-4CD0-8055-16154FF0361B}" type="pres">
      <dgm:prSet presAssocID="{3E4F9D75-D5D8-4314-ACBD-27833A7F9B37}" presName="quad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AA9D5778-9E54-41DB-BF3A-44486A11C644}" type="pres">
      <dgm:prSet presAssocID="{3E4F9D75-D5D8-4314-ACBD-27833A7F9B37}" presName="quad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B6C28692-8BAE-4E06-A3BE-9AAFCCA84D47}" type="pres">
      <dgm:prSet presAssocID="{3E4F9D75-D5D8-4314-ACBD-27833A7F9B37}" presName="quad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C9DED484-765B-4B50-9650-386C82457535}" type="pres">
      <dgm:prSet presAssocID="{3E4F9D75-D5D8-4314-ACBD-27833A7F9B37}" presName="quad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</dgm:ptLst>
  <dgm:cxnLst>
    <dgm:cxn modelId="{CBD1F41E-2AD9-4FD8-969F-1FD7FC2D9F24}" type="presOf" srcId="{B5E039F1-BBD9-49CA-AED0-167893AD4C2D}" destId="{AA9D5778-9E54-41DB-BF3A-44486A11C644}" srcOrd="0" destOrd="0" presId="urn:microsoft.com/office/officeart/2005/8/layout/matrix3"/>
    <dgm:cxn modelId="{71C1A2B6-A533-4C1C-B93D-8F6FE994E003}" type="presOf" srcId="{D1EB14A3-E50B-4C6B-8B85-FC2F1AA58ED5}" destId="{ECAE1A64-3C26-4CD0-8055-16154FF0361B}" srcOrd="0" destOrd="0" presId="urn:microsoft.com/office/officeart/2005/8/layout/matrix3"/>
    <dgm:cxn modelId="{4218ADCB-E1A6-4AB0-8A11-401F97C76E7B}" srcId="{3E4F9D75-D5D8-4314-ACBD-27833A7F9B37}" destId="{1439D559-D189-4FF1-A4FB-F22A15A268D1}" srcOrd="2" destOrd="0" parTransId="{5EE2399A-E4F7-46C2-AFD0-FCD2735CA036}" sibTransId="{7B39829F-0B46-49C4-AB74-4092A4A67217}"/>
    <dgm:cxn modelId="{35A55FD1-3029-4FBF-BF95-422C96E319DA}" srcId="{3E4F9D75-D5D8-4314-ACBD-27833A7F9B37}" destId="{95D9FA2A-C5BC-4752-8E72-6799C0FBC1C6}" srcOrd="3" destOrd="0" parTransId="{49F28D2E-2126-4D04-9687-6426AB810F19}" sibTransId="{2BCF00D6-D0C3-4AE9-8B23-962700DA1C8B}"/>
    <dgm:cxn modelId="{65AE577E-FA34-4ECD-B929-A0D6DC39DE69}" type="presOf" srcId="{1439D559-D189-4FF1-A4FB-F22A15A268D1}" destId="{B6C28692-8BAE-4E06-A3BE-9AAFCCA84D47}" srcOrd="0" destOrd="0" presId="urn:microsoft.com/office/officeart/2005/8/layout/matrix3"/>
    <dgm:cxn modelId="{C9EEAB38-2F48-4E10-A546-FCDECE73A0B0}" srcId="{3E4F9D75-D5D8-4314-ACBD-27833A7F9B37}" destId="{D1EB14A3-E50B-4C6B-8B85-FC2F1AA58ED5}" srcOrd="0" destOrd="0" parTransId="{FDE3662D-EA8F-4B9A-8DA5-E4008DC5088C}" sibTransId="{0BB29068-5E85-4EE8-91E1-2024FD512D06}"/>
    <dgm:cxn modelId="{0D0D0C44-FE61-4CF3-8471-98BD276CF194}" type="presOf" srcId="{95D9FA2A-C5BC-4752-8E72-6799C0FBC1C6}" destId="{C9DED484-765B-4B50-9650-386C82457535}" srcOrd="0" destOrd="0" presId="urn:microsoft.com/office/officeart/2005/8/layout/matrix3"/>
    <dgm:cxn modelId="{4EBEE181-FD8C-45AF-80D6-5C9330225095}" srcId="{3E4F9D75-D5D8-4314-ACBD-27833A7F9B37}" destId="{B5E039F1-BBD9-49CA-AED0-167893AD4C2D}" srcOrd="1" destOrd="0" parTransId="{AD5A7BF3-3CE0-454D-9BF9-F3FC11CF370C}" sibTransId="{F3471573-29BE-4F11-926F-9AE633D722FD}"/>
    <dgm:cxn modelId="{7E753A98-45C0-4B79-9FD9-069A11EC1247}" type="presOf" srcId="{3E4F9D75-D5D8-4314-ACBD-27833A7F9B37}" destId="{0F528374-3DE1-4486-B71C-82DC73192314}" srcOrd="0" destOrd="0" presId="urn:microsoft.com/office/officeart/2005/8/layout/matrix3"/>
    <dgm:cxn modelId="{5F2A64C4-5A33-43ED-8CC2-A166A1566193}" type="presParOf" srcId="{0F528374-3DE1-4486-B71C-82DC73192314}" destId="{7476B03F-5A87-4E08-A32E-D8B9821AFAB6}" srcOrd="0" destOrd="0" presId="urn:microsoft.com/office/officeart/2005/8/layout/matrix3"/>
    <dgm:cxn modelId="{EA96B758-1670-4147-A727-0DC9E0CA2DD3}" type="presParOf" srcId="{0F528374-3DE1-4486-B71C-82DC73192314}" destId="{ECAE1A64-3C26-4CD0-8055-16154FF0361B}" srcOrd="1" destOrd="0" presId="urn:microsoft.com/office/officeart/2005/8/layout/matrix3"/>
    <dgm:cxn modelId="{2ECF4DFE-1445-4BA5-A37F-D3AE83B9CE40}" type="presParOf" srcId="{0F528374-3DE1-4486-B71C-82DC73192314}" destId="{AA9D5778-9E54-41DB-BF3A-44486A11C644}" srcOrd="2" destOrd="0" presId="urn:microsoft.com/office/officeart/2005/8/layout/matrix3"/>
    <dgm:cxn modelId="{1D6ADE71-3CDA-4BAD-9B5D-2FF2EFE4C8EB}" type="presParOf" srcId="{0F528374-3DE1-4486-B71C-82DC73192314}" destId="{B6C28692-8BAE-4E06-A3BE-9AAFCCA84D47}" srcOrd="3" destOrd="0" presId="urn:microsoft.com/office/officeart/2005/8/layout/matrix3"/>
    <dgm:cxn modelId="{6B948C34-AE78-41EB-8090-885C7EF98F9C}" type="presParOf" srcId="{0F528374-3DE1-4486-B71C-82DC73192314}" destId="{C9DED484-765B-4B50-9650-386C82457535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3E4F9D75-D5D8-4314-ACBD-27833A7F9B37}" type="doc">
      <dgm:prSet loTypeId="urn:microsoft.com/office/officeart/2005/8/layout/matrix3" loCatId="matrix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95D9FA2A-C5BC-4752-8E72-6799C0FBC1C6}">
      <dgm:prSet phldrT="[Text]"/>
      <dgm:spPr>
        <a:solidFill>
          <a:schemeClr val="bg2"/>
        </a:solidFill>
        <a:ln>
          <a:solidFill>
            <a:schemeClr val="accent4"/>
          </a:solidFill>
        </a:ln>
      </dgm:spPr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Services</a:t>
          </a:r>
          <a:endParaRPr lang="en-CA" b="1" dirty="0">
            <a:solidFill>
              <a:schemeClr val="tx1"/>
            </a:solidFill>
          </a:endParaRPr>
        </a:p>
      </dgm:t>
    </dgm:pt>
    <dgm:pt modelId="{2BCF00D6-D0C3-4AE9-8B23-962700DA1C8B}" type="sibTrans" cxnId="{35A55FD1-3029-4FBF-BF95-422C96E319DA}">
      <dgm:prSet/>
      <dgm:spPr/>
      <dgm:t>
        <a:bodyPr/>
        <a:lstStyle/>
        <a:p>
          <a:endParaRPr lang="en-CA"/>
        </a:p>
      </dgm:t>
    </dgm:pt>
    <dgm:pt modelId="{49F28D2E-2126-4D04-9687-6426AB810F19}" type="parTrans" cxnId="{35A55FD1-3029-4FBF-BF95-422C96E319DA}">
      <dgm:prSet/>
      <dgm:spPr/>
      <dgm:t>
        <a:bodyPr/>
        <a:lstStyle/>
        <a:p>
          <a:endParaRPr lang="en-CA"/>
        </a:p>
      </dgm:t>
    </dgm:pt>
    <dgm:pt modelId="{1439D559-D189-4FF1-A4FB-F22A15A268D1}">
      <dgm:prSet phldrT="[Text]"/>
      <dgm:spPr>
        <a:solidFill>
          <a:schemeClr val="accent5"/>
        </a:solidFill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7B39829F-0B46-49C4-AB74-4092A4A67217}" type="sibTrans" cxnId="{4218ADCB-E1A6-4AB0-8A11-401F97C76E7B}">
      <dgm:prSet/>
      <dgm:spPr/>
      <dgm:t>
        <a:bodyPr/>
        <a:lstStyle/>
        <a:p>
          <a:endParaRPr lang="en-CA"/>
        </a:p>
      </dgm:t>
    </dgm:pt>
    <dgm:pt modelId="{5EE2399A-E4F7-46C2-AFD0-FCD2735CA036}" type="parTrans" cxnId="{4218ADCB-E1A6-4AB0-8A11-401F97C76E7B}">
      <dgm:prSet/>
      <dgm:spPr/>
      <dgm:t>
        <a:bodyPr/>
        <a:lstStyle/>
        <a:p>
          <a:endParaRPr lang="en-CA"/>
        </a:p>
      </dgm:t>
    </dgm:pt>
    <dgm:pt modelId="{D1EB14A3-E50B-4C6B-8B85-FC2F1AA58ED5}">
      <dgm:prSet phldrT="[Text]"/>
      <dgm:spPr/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0BB29068-5E85-4EE8-91E1-2024FD512D06}" type="sibTrans" cxnId="{C9EEAB38-2F48-4E10-A546-FCDECE73A0B0}">
      <dgm:prSet/>
      <dgm:spPr/>
      <dgm:t>
        <a:bodyPr/>
        <a:lstStyle/>
        <a:p>
          <a:endParaRPr lang="en-CA"/>
        </a:p>
      </dgm:t>
    </dgm:pt>
    <dgm:pt modelId="{FDE3662D-EA8F-4B9A-8DA5-E4008DC5088C}" type="parTrans" cxnId="{C9EEAB38-2F48-4E10-A546-FCDECE73A0B0}">
      <dgm:prSet/>
      <dgm:spPr/>
      <dgm:t>
        <a:bodyPr/>
        <a:lstStyle/>
        <a:p>
          <a:endParaRPr lang="en-CA"/>
        </a:p>
      </dgm:t>
    </dgm:pt>
    <dgm:pt modelId="{B5E039F1-BBD9-49CA-AED0-167893AD4C2D}">
      <dgm:prSet phldrT="[Text]"/>
      <dgm:spPr>
        <a:solidFill>
          <a:schemeClr val="accent2"/>
        </a:solidFill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F3471573-29BE-4F11-926F-9AE633D722FD}" type="sibTrans" cxnId="{4EBEE181-FD8C-45AF-80D6-5C9330225095}">
      <dgm:prSet/>
      <dgm:spPr/>
      <dgm:t>
        <a:bodyPr/>
        <a:lstStyle/>
        <a:p>
          <a:endParaRPr lang="en-CA"/>
        </a:p>
      </dgm:t>
    </dgm:pt>
    <dgm:pt modelId="{AD5A7BF3-3CE0-454D-9BF9-F3FC11CF370C}" type="parTrans" cxnId="{4EBEE181-FD8C-45AF-80D6-5C9330225095}">
      <dgm:prSet/>
      <dgm:spPr/>
      <dgm:t>
        <a:bodyPr/>
        <a:lstStyle/>
        <a:p>
          <a:endParaRPr lang="en-CA"/>
        </a:p>
      </dgm:t>
    </dgm:pt>
    <dgm:pt modelId="{0F528374-3DE1-4486-B71C-82DC73192314}" type="pres">
      <dgm:prSet presAssocID="{3E4F9D75-D5D8-4314-ACBD-27833A7F9B37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CA"/>
        </a:p>
      </dgm:t>
    </dgm:pt>
    <dgm:pt modelId="{7476B03F-5A87-4E08-A32E-D8B9821AFAB6}" type="pres">
      <dgm:prSet presAssocID="{3E4F9D75-D5D8-4314-ACBD-27833A7F9B37}" presName="diamond" presStyleLbl="bgShp" presStyleIdx="0" presStyleCnt="1"/>
      <dgm:spPr/>
    </dgm:pt>
    <dgm:pt modelId="{ECAE1A64-3C26-4CD0-8055-16154FF0361B}" type="pres">
      <dgm:prSet presAssocID="{3E4F9D75-D5D8-4314-ACBD-27833A7F9B37}" presName="quad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AA9D5778-9E54-41DB-BF3A-44486A11C644}" type="pres">
      <dgm:prSet presAssocID="{3E4F9D75-D5D8-4314-ACBD-27833A7F9B37}" presName="quad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B6C28692-8BAE-4E06-A3BE-9AAFCCA84D47}" type="pres">
      <dgm:prSet presAssocID="{3E4F9D75-D5D8-4314-ACBD-27833A7F9B37}" presName="quad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C9DED484-765B-4B50-9650-386C82457535}" type="pres">
      <dgm:prSet presAssocID="{3E4F9D75-D5D8-4314-ACBD-27833A7F9B37}" presName="quad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</dgm:ptLst>
  <dgm:cxnLst>
    <dgm:cxn modelId="{B11439D0-A4DE-4491-8DA9-F7E25E344B4F}" type="presOf" srcId="{3E4F9D75-D5D8-4314-ACBD-27833A7F9B37}" destId="{0F528374-3DE1-4486-B71C-82DC73192314}" srcOrd="0" destOrd="0" presId="urn:microsoft.com/office/officeart/2005/8/layout/matrix3"/>
    <dgm:cxn modelId="{D0563CAE-22D9-45DE-8FB0-5E2715BD32BF}" type="presOf" srcId="{95D9FA2A-C5BC-4752-8E72-6799C0FBC1C6}" destId="{C9DED484-765B-4B50-9650-386C82457535}" srcOrd="0" destOrd="0" presId="urn:microsoft.com/office/officeart/2005/8/layout/matrix3"/>
    <dgm:cxn modelId="{4218ADCB-E1A6-4AB0-8A11-401F97C76E7B}" srcId="{3E4F9D75-D5D8-4314-ACBD-27833A7F9B37}" destId="{1439D559-D189-4FF1-A4FB-F22A15A268D1}" srcOrd="2" destOrd="0" parTransId="{5EE2399A-E4F7-46C2-AFD0-FCD2735CA036}" sibTransId="{7B39829F-0B46-49C4-AB74-4092A4A67217}"/>
    <dgm:cxn modelId="{35A55FD1-3029-4FBF-BF95-422C96E319DA}" srcId="{3E4F9D75-D5D8-4314-ACBD-27833A7F9B37}" destId="{95D9FA2A-C5BC-4752-8E72-6799C0FBC1C6}" srcOrd="3" destOrd="0" parTransId="{49F28D2E-2126-4D04-9687-6426AB810F19}" sibTransId="{2BCF00D6-D0C3-4AE9-8B23-962700DA1C8B}"/>
    <dgm:cxn modelId="{B0800C92-9CB1-4820-A087-FA91A5BF35D0}" type="presOf" srcId="{B5E039F1-BBD9-49CA-AED0-167893AD4C2D}" destId="{AA9D5778-9E54-41DB-BF3A-44486A11C644}" srcOrd="0" destOrd="0" presId="urn:microsoft.com/office/officeart/2005/8/layout/matrix3"/>
    <dgm:cxn modelId="{E83D3764-FFA7-42EF-A5B9-FF58F830B1F5}" type="presOf" srcId="{D1EB14A3-E50B-4C6B-8B85-FC2F1AA58ED5}" destId="{ECAE1A64-3C26-4CD0-8055-16154FF0361B}" srcOrd="0" destOrd="0" presId="urn:microsoft.com/office/officeart/2005/8/layout/matrix3"/>
    <dgm:cxn modelId="{C9EEAB38-2F48-4E10-A546-FCDECE73A0B0}" srcId="{3E4F9D75-D5D8-4314-ACBD-27833A7F9B37}" destId="{D1EB14A3-E50B-4C6B-8B85-FC2F1AA58ED5}" srcOrd="0" destOrd="0" parTransId="{FDE3662D-EA8F-4B9A-8DA5-E4008DC5088C}" sibTransId="{0BB29068-5E85-4EE8-91E1-2024FD512D06}"/>
    <dgm:cxn modelId="{4CF0636F-26C1-4C75-9E2C-4FAFB3DA2B08}" type="presOf" srcId="{1439D559-D189-4FF1-A4FB-F22A15A268D1}" destId="{B6C28692-8BAE-4E06-A3BE-9AAFCCA84D47}" srcOrd="0" destOrd="0" presId="urn:microsoft.com/office/officeart/2005/8/layout/matrix3"/>
    <dgm:cxn modelId="{4EBEE181-FD8C-45AF-80D6-5C9330225095}" srcId="{3E4F9D75-D5D8-4314-ACBD-27833A7F9B37}" destId="{B5E039F1-BBD9-49CA-AED0-167893AD4C2D}" srcOrd="1" destOrd="0" parTransId="{AD5A7BF3-3CE0-454D-9BF9-F3FC11CF370C}" sibTransId="{F3471573-29BE-4F11-926F-9AE633D722FD}"/>
    <dgm:cxn modelId="{0883635C-9C7F-419C-8B81-F88FC0B6C270}" type="presParOf" srcId="{0F528374-3DE1-4486-B71C-82DC73192314}" destId="{7476B03F-5A87-4E08-A32E-D8B9821AFAB6}" srcOrd="0" destOrd="0" presId="urn:microsoft.com/office/officeart/2005/8/layout/matrix3"/>
    <dgm:cxn modelId="{C4262DC8-8973-492C-B748-E813470AC2F3}" type="presParOf" srcId="{0F528374-3DE1-4486-B71C-82DC73192314}" destId="{ECAE1A64-3C26-4CD0-8055-16154FF0361B}" srcOrd="1" destOrd="0" presId="urn:microsoft.com/office/officeart/2005/8/layout/matrix3"/>
    <dgm:cxn modelId="{D742156E-8C6C-4491-9FAC-84A67D53C161}" type="presParOf" srcId="{0F528374-3DE1-4486-B71C-82DC73192314}" destId="{AA9D5778-9E54-41DB-BF3A-44486A11C644}" srcOrd="2" destOrd="0" presId="urn:microsoft.com/office/officeart/2005/8/layout/matrix3"/>
    <dgm:cxn modelId="{0D7B167A-8889-46BF-97AC-3E2CFA6A7EC8}" type="presParOf" srcId="{0F528374-3DE1-4486-B71C-82DC73192314}" destId="{B6C28692-8BAE-4E06-A3BE-9AAFCCA84D47}" srcOrd="3" destOrd="0" presId="urn:microsoft.com/office/officeart/2005/8/layout/matrix3"/>
    <dgm:cxn modelId="{8A42B3B0-CF25-413D-8C39-E6F4F9A6ED96}" type="presParOf" srcId="{0F528374-3DE1-4486-B71C-82DC73192314}" destId="{C9DED484-765B-4B50-9650-386C82457535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3E4F9D75-D5D8-4314-ACBD-27833A7F9B37}" type="doc">
      <dgm:prSet loTypeId="urn:microsoft.com/office/officeart/2005/8/layout/matrix3" loCatId="matrix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95D9FA2A-C5BC-4752-8E72-6799C0FBC1C6}">
      <dgm:prSet phldrT="[Text]"/>
      <dgm:spPr>
        <a:solidFill>
          <a:schemeClr val="bg2"/>
        </a:solidFill>
        <a:ln>
          <a:solidFill>
            <a:schemeClr val="accent4"/>
          </a:solidFill>
        </a:ln>
      </dgm:spPr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Services</a:t>
          </a:r>
          <a:endParaRPr lang="en-CA" b="1" dirty="0">
            <a:solidFill>
              <a:schemeClr val="tx1"/>
            </a:solidFill>
          </a:endParaRPr>
        </a:p>
      </dgm:t>
    </dgm:pt>
    <dgm:pt modelId="{2BCF00D6-D0C3-4AE9-8B23-962700DA1C8B}" type="sibTrans" cxnId="{35A55FD1-3029-4FBF-BF95-422C96E319DA}">
      <dgm:prSet/>
      <dgm:spPr/>
      <dgm:t>
        <a:bodyPr/>
        <a:lstStyle/>
        <a:p>
          <a:endParaRPr lang="en-CA"/>
        </a:p>
      </dgm:t>
    </dgm:pt>
    <dgm:pt modelId="{49F28D2E-2126-4D04-9687-6426AB810F19}" type="parTrans" cxnId="{35A55FD1-3029-4FBF-BF95-422C96E319DA}">
      <dgm:prSet/>
      <dgm:spPr/>
      <dgm:t>
        <a:bodyPr/>
        <a:lstStyle/>
        <a:p>
          <a:endParaRPr lang="en-CA"/>
        </a:p>
      </dgm:t>
    </dgm:pt>
    <dgm:pt modelId="{1439D559-D189-4FF1-A4FB-F22A15A268D1}">
      <dgm:prSet phldrT="[Text]"/>
      <dgm:spPr>
        <a:solidFill>
          <a:schemeClr val="accent5"/>
        </a:solidFill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7B39829F-0B46-49C4-AB74-4092A4A67217}" type="sibTrans" cxnId="{4218ADCB-E1A6-4AB0-8A11-401F97C76E7B}">
      <dgm:prSet/>
      <dgm:spPr/>
      <dgm:t>
        <a:bodyPr/>
        <a:lstStyle/>
        <a:p>
          <a:endParaRPr lang="en-CA"/>
        </a:p>
      </dgm:t>
    </dgm:pt>
    <dgm:pt modelId="{5EE2399A-E4F7-46C2-AFD0-FCD2735CA036}" type="parTrans" cxnId="{4218ADCB-E1A6-4AB0-8A11-401F97C76E7B}">
      <dgm:prSet/>
      <dgm:spPr/>
      <dgm:t>
        <a:bodyPr/>
        <a:lstStyle/>
        <a:p>
          <a:endParaRPr lang="en-CA"/>
        </a:p>
      </dgm:t>
    </dgm:pt>
    <dgm:pt modelId="{D1EB14A3-E50B-4C6B-8B85-FC2F1AA58ED5}">
      <dgm:prSet phldrT="[Text]"/>
      <dgm:spPr/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0BB29068-5E85-4EE8-91E1-2024FD512D06}" type="sibTrans" cxnId="{C9EEAB38-2F48-4E10-A546-FCDECE73A0B0}">
      <dgm:prSet/>
      <dgm:spPr/>
      <dgm:t>
        <a:bodyPr/>
        <a:lstStyle/>
        <a:p>
          <a:endParaRPr lang="en-CA"/>
        </a:p>
      </dgm:t>
    </dgm:pt>
    <dgm:pt modelId="{FDE3662D-EA8F-4B9A-8DA5-E4008DC5088C}" type="parTrans" cxnId="{C9EEAB38-2F48-4E10-A546-FCDECE73A0B0}">
      <dgm:prSet/>
      <dgm:spPr/>
      <dgm:t>
        <a:bodyPr/>
        <a:lstStyle/>
        <a:p>
          <a:endParaRPr lang="en-CA"/>
        </a:p>
      </dgm:t>
    </dgm:pt>
    <dgm:pt modelId="{B5E039F1-BBD9-49CA-AED0-167893AD4C2D}">
      <dgm:prSet phldrT="[Text]"/>
      <dgm:spPr>
        <a:solidFill>
          <a:schemeClr val="accent2"/>
        </a:solidFill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F3471573-29BE-4F11-926F-9AE633D722FD}" type="sibTrans" cxnId="{4EBEE181-FD8C-45AF-80D6-5C9330225095}">
      <dgm:prSet/>
      <dgm:spPr/>
      <dgm:t>
        <a:bodyPr/>
        <a:lstStyle/>
        <a:p>
          <a:endParaRPr lang="en-CA"/>
        </a:p>
      </dgm:t>
    </dgm:pt>
    <dgm:pt modelId="{AD5A7BF3-3CE0-454D-9BF9-F3FC11CF370C}" type="parTrans" cxnId="{4EBEE181-FD8C-45AF-80D6-5C9330225095}">
      <dgm:prSet/>
      <dgm:spPr/>
      <dgm:t>
        <a:bodyPr/>
        <a:lstStyle/>
        <a:p>
          <a:endParaRPr lang="en-CA"/>
        </a:p>
      </dgm:t>
    </dgm:pt>
    <dgm:pt modelId="{0F528374-3DE1-4486-B71C-82DC73192314}" type="pres">
      <dgm:prSet presAssocID="{3E4F9D75-D5D8-4314-ACBD-27833A7F9B37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CA"/>
        </a:p>
      </dgm:t>
    </dgm:pt>
    <dgm:pt modelId="{7476B03F-5A87-4E08-A32E-D8B9821AFAB6}" type="pres">
      <dgm:prSet presAssocID="{3E4F9D75-D5D8-4314-ACBD-27833A7F9B37}" presName="diamond" presStyleLbl="bgShp" presStyleIdx="0" presStyleCnt="1"/>
      <dgm:spPr/>
    </dgm:pt>
    <dgm:pt modelId="{ECAE1A64-3C26-4CD0-8055-16154FF0361B}" type="pres">
      <dgm:prSet presAssocID="{3E4F9D75-D5D8-4314-ACBD-27833A7F9B37}" presName="quad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AA9D5778-9E54-41DB-BF3A-44486A11C644}" type="pres">
      <dgm:prSet presAssocID="{3E4F9D75-D5D8-4314-ACBD-27833A7F9B37}" presName="quad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B6C28692-8BAE-4E06-A3BE-9AAFCCA84D47}" type="pres">
      <dgm:prSet presAssocID="{3E4F9D75-D5D8-4314-ACBD-27833A7F9B37}" presName="quad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C9DED484-765B-4B50-9650-386C82457535}" type="pres">
      <dgm:prSet presAssocID="{3E4F9D75-D5D8-4314-ACBD-27833A7F9B37}" presName="quad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</dgm:ptLst>
  <dgm:cxnLst>
    <dgm:cxn modelId="{0F0B4F40-747C-4BCB-86FA-2B2F684435CF}" type="presOf" srcId="{95D9FA2A-C5BC-4752-8E72-6799C0FBC1C6}" destId="{C9DED484-765B-4B50-9650-386C82457535}" srcOrd="0" destOrd="0" presId="urn:microsoft.com/office/officeart/2005/8/layout/matrix3"/>
    <dgm:cxn modelId="{1A7F3FB3-A54C-45EE-861E-8B33F0F4B3BF}" type="presOf" srcId="{3E4F9D75-D5D8-4314-ACBD-27833A7F9B37}" destId="{0F528374-3DE1-4486-B71C-82DC73192314}" srcOrd="0" destOrd="0" presId="urn:microsoft.com/office/officeart/2005/8/layout/matrix3"/>
    <dgm:cxn modelId="{4218ADCB-E1A6-4AB0-8A11-401F97C76E7B}" srcId="{3E4F9D75-D5D8-4314-ACBD-27833A7F9B37}" destId="{1439D559-D189-4FF1-A4FB-F22A15A268D1}" srcOrd="2" destOrd="0" parTransId="{5EE2399A-E4F7-46C2-AFD0-FCD2735CA036}" sibTransId="{7B39829F-0B46-49C4-AB74-4092A4A67217}"/>
    <dgm:cxn modelId="{35A55FD1-3029-4FBF-BF95-422C96E319DA}" srcId="{3E4F9D75-D5D8-4314-ACBD-27833A7F9B37}" destId="{95D9FA2A-C5BC-4752-8E72-6799C0FBC1C6}" srcOrd="3" destOrd="0" parTransId="{49F28D2E-2126-4D04-9687-6426AB810F19}" sibTransId="{2BCF00D6-D0C3-4AE9-8B23-962700DA1C8B}"/>
    <dgm:cxn modelId="{0D2A99E7-FF60-4443-9C2A-7D14DB0D30DB}" type="presOf" srcId="{B5E039F1-BBD9-49CA-AED0-167893AD4C2D}" destId="{AA9D5778-9E54-41DB-BF3A-44486A11C644}" srcOrd="0" destOrd="0" presId="urn:microsoft.com/office/officeart/2005/8/layout/matrix3"/>
    <dgm:cxn modelId="{C9EEAB38-2F48-4E10-A546-FCDECE73A0B0}" srcId="{3E4F9D75-D5D8-4314-ACBD-27833A7F9B37}" destId="{D1EB14A3-E50B-4C6B-8B85-FC2F1AA58ED5}" srcOrd="0" destOrd="0" parTransId="{FDE3662D-EA8F-4B9A-8DA5-E4008DC5088C}" sibTransId="{0BB29068-5E85-4EE8-91E1-2024FD512D06}"/>
    <dgm:cxn modelId="{4EBEE181-FD8C-45AF-80D6-5C9330225095}" srcId="{3E4F9D75-D5D8-4314-ACBD-27833A7F9B37}" destId="{B5E039F1-BBD9-49CA-AED0-167893AD4C2D}" srcOrd="1" destOrd="0" parTransId="{AD5A7BF3-3CE0-454D-9BF9-F3FC11CF370C}" sibTransId="{F3471573-29BE-4F11-926F-9AE633D722FD}"/>
    <dgm:cxn modelId="{1037A672-DE61-4A5C-9CAD-D2D8E311E3B6}" type="presOf" srcId="{1439D559-D189-4FF1-A4FB-F22A15A268D1}" destId="{B6C28692-8BAE-4E06-A3BE-9AAFCCA84D47}" srcOrd="0" destOrd="0" presId="urn:microsoft.com/office/officeart/2005/8/layout/matrix3"/>
    <dgm:cxn modelId="{301E922A-7FF8-47E8-8C3B-80851FBF089D}" type="presOf" srcId="{D1EB14A3-E50B-4C6B-8B85-FC2F1AA58ED5}" destId="{ECAE1A64-3C26-4CD0-8055-16154FF0361B}" srcOrd="0" destOrd="0" presId="urn:microsoft.com/office/officeart/2005/8/layout/matrix3"/>
    <dgm:cxn modelId="{F18B56EF-8C63-4894-B5D6-351F786A5D79}" type="presParOf" srcId="{0F528374-3DE1-4486-B71C-82DC73192314}" destId="{7476B03F-5A87-4E08-A32E-D8B9821AFAB6}" srcOrd="0" destOrd="0" presId="urn:microsoft.com/office/officeart/2005/8/layout/matrix3"/>
    <dgm:cxn modelId="{162233CD-9A36-4D8D-9304-DE7C86BEE217}" type="presParOf" srcId="{0F528374-3DE1-4486-B71C-82DC73192314}" destId="{ECAE1A64-3C26-4CD0-8055-16154FF0361B}" srcOrd="1" destOrd="0" presId="urn:microsoft.com/office/officeart/2005/8/layout/matrix3"/>
    <dgm:cxn modelId="{D57E088D-4183-4D4D-8702-6A004E3C9545}" type="presParOf" srcId="{0F528374-3DE1-4486-B71C-82DC73192314}" destId="{AA9D5778-9E54-41DB-BF3A-44486A11C644}" srcOrd="2" destOrd="0" presId="urn:microsoft.com/office/officeart/2005/8/layout/matrix3"/>
    <dgm:cxn modelId="{A06E343D-F519-4DA4-B701-DDCE6D25BADB}" type="presParOf" srcId="{0F528374-3DE1-4486-B71C-82DC73192314}" destId="{B6C28692-8BAE-4E06-A3BE-9AAFCCA84D47}" srcOrd="3" destOrd="0" presId="urn:microsoft.com/office/officeart/2005/8/layout/matrix3"/>
    <dgm:cxn modelId="{5E6BC5A9-D104-4803-BE6E-B243DE0EA08A}" type="presParOf" srcId="{0F528374-3DE1-4486-B71C-82DC73192314}" destId="{C9DED484-765B-4B50-9650-386C82457535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3E4F9D75-D5D8-4314-ACBD-27833A7F9B37}" type="doc">
      <dgm:prSet loTypeId="urn:microsoft.com/office/officeart/2005/8/layout/matrix3" loCatId="matrix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95D9FA2A-C5BC-4752-8E72-6799C0FBC1C6}">
      <dgm:prSet phldrT="[Text]"/>
      <dgm:spPr>
        <a:solidFill>
          <a:schemeClr val="bg2"/>
        </a:solidFill>
        <a:ln>
          <a:solidFill>
            <a:schemeClr val="accent4"/>
          </a:solidFill>
        </a:ln>
      </dgm:spPr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Services</a:t>
          </a:r>
          <a:endParaRPr lang="en-CA" b="1" dirty="0">
            <a:solidFill>
              <a:schemeClr val="tx1"/>
            </a:solidFill>
          </a:endParaRPr>
        </a:p>
      </dgm:t>
    </dgm:pt>
    <dgm:pt modelId="{2BCF00D6-D0C3-4AE9-8B23-962700DA1C8B}" type="sibTrans" cxnId="{35A55FD1-3029-4FBF-BF95-422C96E319DA}">
      <dgm:prSet/>
      <dgm:spPr/>
      <dgm:t>
        <a:bodyPr/>
        <a:lstStyle/>
        <a:p>
          <a:endParaRPr lang="en-CA"/>
        </a:p>
      </dgm:t>
    </dgm:pt>
    <dgm:pt modelId="{49F28D2E-2126-4D04-9687-6426AB810F19}" type="parTrans" cxnId="{35A55FD1-3029-4FBF-BF95-422C96E319DA}">
      <dgm:prSet/>
      <dgm:spPr/>
      <dgm:t>
        <a:bodyPr/>
        <a:lstStyle/>
        <a:p>
          <a:endParaRPr lang="en-CA"/>
        </a:p>
      </dgm:t>
    </dgm:pt>
    <dgm:pt modelId="{1439D559-D189-4FF1-A4FB-F22A15A268D1}">
      <dgm:prSet phldrT="[Text]"/>
      <dgm:spPr>
        <a:solidFill>
          <a:schemeClr val="accent5"/>
        </a:solidFill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7B39829F-0B46-49C4-AB74-4092A4A67217}" type="sibTrans" cxnId="{4218ADCB-E1A6-4AB0-8A11-401F97C76E7B}">
      <dgm:prSet/>
      <dgm:spPr/>
      <dgm:t>
        <a:bodyPr/>
        <a:lstStyle/>
        <a:p>
          <a:endParaRPr lang="en-CA"/>
        </a:p>
      </dgm:t>
    </dgm:pt>
    <dgm:pt modelId="{5EE2399A-E4F7-46C2-AFD0-FCD2735CA036}" type="parTrans" cxnId="{4218ADCB-E1A6-4AB0-8A11-401F97C76E7B}">
      <dgm:prSet/>
      <dgm:spPr/>
      <dgm:t>
        <a:bodyPr/>
        <a:lstStyle/>
        <a:p>
          <a:endParaRPr lang="en-CA"/>
        </a:p>
      </dgm:t>
    </dgm:pt>
    <dgm:pt modelId="{D1EB14A3-E50B-4C6B-8B85-FC2F1AA58ED5}">
      <dgm:prSet phldrT="[Text]"/>
      <dgm:spPr/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0BB29068-5E85-4EE8-91E1-2024FD512D06}" type="sibTrans" cxnId="{C9EEAB38-2F48-4E10-A546-FCDECE73A0B0}">
      <dgm:prSet/>
      <dgm:spPr/>
      <dgm:t>
        <a:bodyPr/>
        <a:lstStyle/>
        <a:p>
          <a:endParaRPr lang="en-CA"/>
        </a:p>
      </dgm:t>
    </dgm:pt>
    <dgm:pt modelId="{FDE3662D-EA8F-4B9A-8DA5-E4008DC5088C}" type="parTrans" cxnId="{C9EEAB38-2F48-4E10-A546-FCDECE73A0B0}">
      <dgm:prSet/>
      <dgm:spPr/>
      <dgm:t>
        <a:bodyPr/>
        <a:lstStyle/>
        <a:p>
          <a:endParaRPr lang="en-CA"/>
        </a:p>
      </dgm:t>
    </dgm:pt>
    <dgm:pt modelId="{B5E039F1-BBD9-49CA-AED0-167893AD4C2D}">
      <dgm:prSet phldrT="[Text]"/>
      <dgm:spPr>
        <a:solidFill>
          <a:schemeClr val="accent2"/>
        </a:solidFill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F3471573-29BE-4F11-926F-9AE633D722FD}" type="sibTrans" cxnId="{4EBEE181-FD8C-45AF-80D6-5C9330225095}">
      <dgm:prSet/>
      <dgm:spPr/>
      <dgm:t>
        <a:bodyPr/>
        <a:lstStyle/>
        <a:p>
          <a:endParaRPr lang="en-CA"/>
        </a:p>
      </dgm:t>
    </dgm:pt>
    <dgm:pt modelId="{AD5A7BF3-3CE0-454D-9BF9-F3FC11CF370C}" type="parTrans" cxnId="{4EBEE181-FD8C-45AF-80D6-5C9330225095}">
      <dgm:prSet/>
      <dgm:spPr/>
      <dgm:t>
        <a:bodyPr/>
        <a:lstStyle/>
        <a:p>
          <a:endParaRPr lang="en-CA"/>
        </a:p>
      </dgm:t>
    </dgm:pt>
    <dgm:pt modelId="{0F528374-3DE1-4486-B71C-82DC73192314}" type="pres">
      <dgm:prSet presAssocID="{3E4F9D75-D5D8-4314-ACBD-27833A7F9B37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CA"/>
        </a:p>
      </dgm:t>
    </dgm:pt>
    <dgm:pt modelId="{7476B03F-5A87-4E08-A32E-D8B9821AFAB6}" type="pres">
      <dgm:prSet presAssocID="{3E4F9D75-D5D8-4314-ACBD-27833A7F9B37}" presName="diamond" presStyleLbl="bgShp" presStyleIdx="0" presStyleCnt="1"/>
      <dgm:spPr/>
    </dgm:pt>
    <dgm:pt modelId="{ECAE1A64-3C26-4CD0-8055-16154FF0361B}" type="pres">
      <dgm:prSet presAssocID="{3E4F9D75-D5D8-4314-ACBD-27833A7F9B37}" presName="quad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AA9D5778-9E54-41DB-BF3A-44486A11C644}" type="pres">
      <dgm:prSet presAssocID="{3E4F9D75-D5D8-4314-ACBD-27833A7F9B37}" presName="quad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B6C28692-8BAE-4E06-A3BE-9AAFCCA84D47}" type="pres">
      <dgm:prSet presAssocID="{3E4F9D75-D5D8-4314-ACBD-27833A7F9B37}" presName="quad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C9DED484-765B-4B50-9650-386C82457535}" type="pres">
      <dgm:prSet presAssocID="{3E4F9D75-D5D8-4314-ACBD-27833A7F9B37}" presName="quad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</dgm:ptLst>
  <dgm:cxnLst>
    <dgm:cxn modelId="{3FF1307E-87E3-45E5-A263-73BD7F498936}" type="presOf" srcId="{1439D559-D189-4FF1-A4FB-F22A15A268D1}" destId="{B6C28692-8BAE-4E06-A3BE-9AAFCCA84D47}" srcOrd="0" destOrd="0" presId="urn:microsoft.com/office/officeart/2005/8/layout/matrix3"/>
    <dgm:cxn modelId="{AC2998AA-CFA9-449E-814E-CD998F8AEB16}" type="presOf" srcId="{B5E039F1-BBD9-49CA-AED0-167893AD4C2D}" destId="{AA9D5778-9E54-41DB-BF3A-44486A11C644}" srcOrd="0" destOrd="0" presId="urn:microsoft.com/office/officeart/2005/8/layout/matrix3"/>
    <dgm:cxn modelId="{D212DB5D-A65E-4064-9021-8514336DB254}" type="presOf" srcId="{D1EB14A3-E50B-4C6B-8B85-FC2F1AA58ED5}" destId="{ECAE1A64-3C26-4CD0-8055-16154FF0361B}" srcOrd="0" destOrd="0" presId="urn:microsoft.com/office/officeart/2005/8/layout/matrix3"/>
    <dgm:cxn modelId="{4218ADCB-E1A6-4AB0-8A11-401F97C76E7B}" srcId="{3E4F9D75-D5D8-4314-ACBD-27833A7F9B37}" destId="{1439D559-D189-4FF1-A4FB-F22A15A268D1}" srcOrd="2" destOrd="0" parTransId="{5EE2399A-E4F7-46C2-AFD0-FCD2735CA036}" sibTransId="{7B39829F-0B46-49C4-AB74-4092A4A67217}"/>
    <dgm:cxn modelId="{35A55FD1-3029-4FBF-BF95-422C96E319DA}" srcId="{3E4F9D75-D5D8-4314-ACBD-27833A7F9B37}" destId="{95D9FA2A-C5BC-4752-8E72-6799C0FBC1C6}" srcOrd="3" destOrd="0" parTransId="{49F28D2E-2126-4D04-9687-6426AB810F19}" sibTransId="{2BCF00D6-D0C3-4AE9-8B23-962700DA1C8B}"/>
    <dgm:cxn modelId="{38467D31-8C42-493B-8431-DF64102AAC33}" type="presOf" srcId="{3E4F9D75-D5D8-4314-ACBD-27833A7F9B37}" destId="{0F528374-3DE1-4486-B71C-82DC73192314}" srcOrd="0" destOrd="0" presId="urn:microsoft.com/office/officeart/2005/8/layout/matrix3"/>
    <dgm:cxn modelId="{CD1C1497-8778-4710-AA36-BC598DEEA667}" type="presOf" srcId="{95D9FA2A-C5BC-4752-8E72-6799C0FBC1C6}" destId="{C9DED484-765B-4B50-9650-386C82457535}" srcOrd="0" destOrd="0" presId="urn:microsoft.com/office/officeart/2005/8/layout/matrix3"/>
    <dgm:cxn modelId="{C9EEAB38-2F48-4E10-A546-FCDECE73A0B0}" srcId="{3E4F9D75-D5D8-4314-ACBD-27833A7F9B37}" destId="{D1EB14A3-E50B-4C6B-8B85-FC2F1AA58ED5}" srcOrd="0" destOrd="0" parTransId="{FDE3662D-EA8F-4B9A-8DA5-E4008DC5088C}" sibTransId="{0BB29068-5E85-4EE8-91E1-2024FD512D06}"/>
    <dgm:cxn modelId="{4EBEE181-FD8C-45AF-80D6-5C9330225095}" srcId="{3E4F9D75-D5D8-4314-ACBD-27833A7F9B37}" destId="{B5E039F1-BBD9-49CA-AED0-167893AD4C2D}" srcOrd="1" destOrd="0" parTransId="{AD5A7BF3-3CE0-454D-9BF9-F3FC11CF370C}" sibTransId="{F3471573-29BE-4F11-926F-9AE633D722FD}"/>
    <dgm:cxn modelId="{440ED55F-332D-46C9-816F-56A6912D0B9B}" type="presParOf" srcId="{0F528374-3DE1-4486-B71C-82DC73192314}" destId="{7476B03F-5A87-4E08-A32E-D8B9821AFAB6}" srcOrd="0" destOrd="0" presId="urn:microsoft.com/office/officeart/2005/8/layout/matrix3"/>
    <dgm:cxn modelId="{E24FBB64-D968-4E46-BFD9-2407829E5736}" type="presParOf" srcId="{0F528374-3DE1-4486-B71C-82DC73192314}" destId="{ECAE1A64-3C26-4CD0-8055-16154FF0361B}" srcOrd="1" destOrd="0" presId="urn:microsoft.com/office/officeart/2005/8/layout/matrix3"/>
    <dgm:cxn modelId="{06550CC0-42C2-4BC7-9C2D-FBDBA5142B8A}" type="presParOf" srcId="{0F528374-3DE1-4486-B71C-82DC73192314}" destId="{AA9D5778-9E54-41DB-BF3A-44486A11C644}" srcOrd="2" destOrd="0" presId="urn:microsoft.com/office/officeart/2005/8/layout/matrix3"/>
    <dgm:cxn modelId="{B93C6D40-9E01-4628-AB6C-568FB763538A}" type="presParOf" srcId="{0F528374-3DE1-4486-B71C-82DC73192314}" destId="{B6C28692-8BAE-4E06-A3BE-9AAFCCA84D47}" srcOrd="3" destOrd="0" presId="urn:microsoft.com/office/officeart/2005/8/layout/matrix3"/>
    <dgm:cxn modelId="{D0A6EB58-25CE-4CD0-B3C6-E9821C083B3F}" type="presParOf" srcId="{0F528374-3DE1-4486-B71C-82DC73192314}" destId="{C9DED484-765B-4B50-9650-386C82457535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E4F9D75-D5D8-4314-ACBD-27833A7F9B37}" type="doc">
      <dgm:prSet loTypeId="urn:microsoft.com/office/officeart/2005/8/layout/matrix3" loCatId="matrix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95D9FA2A-C5BC-4752-8E72-6799C0FBC1C6}">
      <dgm:prSet phldrT="[Text]"/>
      <dgm:spPr>
        <a:solidFill>
          <a:schemeClr val="bg2"/>
        </a:solidFill>
        <a:ln>
          <a:solidFill>
            <a:schemeClr val="accent4"/>
          </a:solidFill>
        </a:ln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2BCF00D6-D0C3-4AE9-8B23-962700DA1C8B}" type="sibTrans" cxnId="{35A55FD1-3029-4FBF-BF95-422C96E319DA}">
      <dgm:prSet/>
      <dgm:spPr/>
      <dgm:t>
        <a:bodyPr/>
        <a:lstStyle/>
        <a:p>
          <a:endParaRPr lang="en-CA"/>
        </a:p>
      </dgm:t>
    </dgm:pt>
    <dgm:pt modelId="{49F28D2E-2126-4D04-9687-6426AB810F19}" type="parTrans" cxnId="{35A55FD1-3029-4FBF-BF95-422C96E319DA}">
      <dgm:prSet/>
      <dgm:spPr/>
      <dgm:t>
        <a:bodyPr/>
        <a:lstStyle/>
        <a:p>
          <a:endParaRPr lang="en-CA"/>
        </a:p>
      </dgm:t>
    </dgm:pt>
    <dgm:pt modelId="{1439D559-D189-4FF1-A4FB-F22A15A268D1}">
      <dgm:prSet phldrT="[Text]"/>
      <dgm:spPr>
        <a:solidFill>
          <a:schemeClr val="accent5"/>
        </a:solidFill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7B39829F-0B46-49C4-AB74-4092A4A67217}" type="sibTrans" cxnId="{4218ADCB-E1A6-4AB0-8A11-401F97C76E7B}">
      <dgm:prSet/>
      <dgm:spPr/>
      <dgm:t>
        <a:bodyPr/>
        <a:lstStyle/>
        <a:p>
          <a:endParaRPr lang="en-CA"/>
        </a:p>
      </dgm:t>
    </dgm:pt>
    <dgm:pt modelId="{5EE2399A-E4F7-46C2-AFD0-FCD2735CA036}" type="parTrans" cxnId="{4218ADCB-E1A6-4AB0-8A11-401F97C76E7B}">
      <dgm:prSet/>
      <dgm:spPr/>
      <dgm:t>
        <a:bodyPr/>
        <a:lstStyle/>
        <a:p>
          <a:endParaRPr lang="en-CA"/>
        </a:p>
      </dgm:t>
    </dgm:pt>
    <dgm:pt modelId="{B5E039F1-BBD9-49CA-AED0-167893AD4C2D}">
      <dgm:prSet phldrT="[Text]"/>
      <dgm:spPr>
        <a:solidFill>
          <a:schemeClr val="accent2"/>
        </a:solidFill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F3471573-29BE-4F11-926F-9AE633D722FD}" type="sibTrans" cxnId="{4EBEE181-FD8C-45AF-80D6-5C9330225095}">
      <dgm:prSet/>
      <dgm:spPr/>
      <dgm:t>
        <a:bodyPr/>
        <a:lstStyle/>
        <a:p>
          <a:endParaRPr lang="en-CA"/>
        </a:p>
      </dgm:t>
    </dgm:pt>
    <dgm:pt modelId="{AD5A7BF3-3CE0-454D-9BF9-F3FC11CF370C}" type="parTrans" cxnId="{4EBEE181-FD8C-45AF-80D6-5C9330225095}">
      <dgm:prSet/>
      <dgm:spPr/>
      <dgm:t>
        <a:bodyPr/>
        <a:lstStyle/>
        <a:p>
          <a:endParaRPr lang="en-CA"/>
        </a:p>
      </dgm:t>
    </dgm:pt>
    <dgm:pt modelId="{D1EB14A3-E50B-4C6B-8B85-FC2F1AA58ED5}">
      <dgm:prSet phldrT="[Text]"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Rest</a:t>
          </a:r>
          <a:endParaRPr lang="en-CA" b="1" dirty="0">
            <a:solidFill>
              <a:schemeClr val="tx1"/>
            </a:solidFill>
          </a:endParaRPr>
        </a:p>
      </dgm:t>
    </dgm:pt>
    <dgm:pt modelId="{0BB29068-5E85-4EE8-91E1-2024FD512D06}" type="sibTrans" cxnId="{C9EEAB38-2F48-4E10-A546-FCDECE73A0B0}">
      <dgm:prSet/>
      <dgm:spPr/>
      <dgm:t>
        <a:bodyPr/>
        <a:lstStyle/>
        <a:p>
          <a:endParaRPr lang="en-CA"/>
        </a:p>
      </dgm:t>
    </dgm:pt>
    <dgm:pt modelId="{FDE3662D-EA8F-4B9A-8DA5-E4008DC5088C}" type="parTrans" cxnId="{C9EEAB38-2F48-4E10-A546-FCDECE73A0B0}">
      <dgm:prSet/>
      <dgm:spPr/>
      <dgm:t>
        <a:bodyPr/>
        <a:lstStyle/>
        <a:p>
          <a:endParaRPr lang="en-CA"/>
        </a:p>
      </dgm:t>
    </dgm:pt>
    <dgm:pt modelId="{0F528374-3DE1-4486-B71C-82DC73192314}" type="pres">
      <dgm:prSet presAssocID="{3E4F9D75-D5D8-4314-ACBD-27833A7F9B37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CA"/>
        </a:p>
      </dgm:t>
    </dgm:pt>
    <dgm:pt modelId="{7476B03F-5A87-4E08-A32E-D8B9821AFAB6}" type="pres">
      <dgm:prSet presAssocID="{3E4F9D75-D5D8-4314-ACBD-27833A7F9B37}" presName="diamond" presStyleLbl="bgShp" presStyleIdx="0" presStyleCnt="1"/>
      <dgm:spPr/>
    </dgm:pt>
    <dgm:pt modelId="{ECAE1A64-3C26-4CD0-8055-16154FF0361B}" type="pres">
      <dgm:prSet presAssocID="{3E4F9D75-D5D8-4314-ACBD-27833A7F9B37}" presName="quad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AA9D5778-9E54-41DB-BF3A-44486A11C644}" type="pres">
      <dgm:prSet presAssocID="{3E4F9D75-D5D8-4314-ACBD-27833A7F9B37}" presName="quad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B6C28692-8BAE-4E06-A3BE-9AAFCCA84D47}" type="pres">
      <dgm:prSet presAssocID="{3E4F9D75-D5D8-4314-ACBD-27833A7F9B37}" presName="quad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C9DED484-765B-4B50-9650-386C82457535}" type="pres">
      <dgm:prSet presAssocID="{3E4F9D75-D5D8-4314-ACBD-27833A7F9B37}" presName="quad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</dgm:ptLst>
  <dgm:cxnLst>
    <dgm:cxn modelId="{4218ADCB-E1A6-4AB0-8A11-401F97C76E7B}" srcId="{3E4F9D75-D5D8-4314-ACBD-27833A7F9B37}" destId="{1439D559-D189-4FF1-A4FB-F22A15A268D1}" srcOrd="2" destOrd="0" parTransId="{5EE2399A-E4F7-46C2-AFD0-FCD2735CA036}" sibTransId="{7B39829F-0B46-49C4-AB74-4092A4A67217}"/>
    <dgm:cxn modelId="{35A55FD1-3029-4FBF-BF95-422C96E319DA}" srcId="{3E4F9D75-D5D8-4314-ACBD-27833A7F9B37}" destId="{95D9FA2A-C5BC-4752-8E72-6799C0FBC1C6}" srcOrd="3" destOrd="0" parTransId="{49F28D2E-2126-4D04-9687-6426AB810F19}" sibTransId="{2BCF00D6-D0C3-4AE9-8B23-962700DA1C8B}"/>
    <dgm:cxn modelId="{D891AD4F-371F-4EB1-B7FF-878F759680E2}" type="presOf" srcId="{3E4F9D75-D5D8-4314-ACBD-27833A7F9B37}" destId="{0F528374-3DE1-4486-B71C-82DC73192314}" srcOrd="0" destOrd="0" presId="urn:microsoft.com/office/officeart/2005/8/layout/matrix3"/>
    <dgm:cxn modelId="{D38D5171-ACD5-4A94-89BB-BF981B179805}" type="presOf" srcId="{1439D559-D189-4FF1-A4FB-F22A15A268D1}" destId="{B6C28692-8BAE-4E06-A3BE-9AAFCCA84D47}" srcOrd="0" destOrd="0" presId="urn:microsoft.com/office/officeart/2005/8/layout/matrix3"/>
    <dgm:cxn modelId="{DEB426C2-D978-49DA-A7BA-6A09148FA65A}" type="presOf" srcId="{D1EB14A3-E50B-4C6B-8B85-FC2F1AA58ED5}" destId="{ECAE1A64-3C26-4CD0-8055-16154FF0361B}" srcOrd="0" destOrd="0" presId="urn:microsoft.com/office/officeart/2005/8/layout/matrix3"/>
    <dgm:cxn modelId="{A8A115AF-A4D3-4C2A-AFE2-7548969A23DD}" type="presOf" srcId="{B5E039F1-BBD9-49CA-AED0-167893AD4C2D}" destId="{AA9D5778-9E54-41DB-BF3A-44486A11C644}" srcOrd="0" destOrd="0" presId="urn:microsoft.com/office/officeart/2005/8/layout/matrix3"/>
    <dgm:cxn modelId="{69ECAAFA-BA0C-47B6-949C-875EC3B1538C}" type="presOf" srcId="{95D9FA2A-C5BC-4752-8E72-6799C0FBC1C6}" destId="{C9DED484-765B-4B50-9650-386C82457535}" srcOrd="0" destOrd="0" presId="urn:microsoft.com/office/officeart/2005/8/layout/matrix3"/>
    <dgm:cxn modelId="{C9EEAB38-2F48-4E10-A546-FCDECE73A0B0}" srcId="{3E4F9D75-D5D8-4314-ACBD-27833A7F9B37}" destId="{D1EB14A3-E50B-4C6B-8B85-FC2F1AA58ED5}" srcOrd="0" destOrd="0" parTransId="{FDE3662D-EA8F-4B9A-8DA5-E4008DC5088C}" sibTransId="{0BB29068-5E85-4EE8-91E1-2024FD512D06}"/>
    <dgm:cxn modelId="{4EBEE181-FD8C-45AF-80D6-5C9330225095}" srcId="{3E4F9D75-D5D8-4314-ACBD-27833A7F9B37}" destId="{B5E039F1-BBD9-49CA-AED0-167893AD4C2D}" srcOrd="1" destOrd="0" parTransId="{AD5A7BF3-3CE0-454D-9BF9-F3FC11CF370C}" sibTransId="{F3471573-29BE-4F11-926F-9AE633D722FD}"/>
    <dgm:cxn modelId="{FB64B5C8-52C9-4212-B85A-70BE1B6E25F0}" type="presParOf" srcId="{0F528374-3DE1-4486-B71C-82DC73192314}" destId="{7476B03F-5A87-4E08-A32E-D8B9821AFAB6}" srcOrd="0" destOrd="0" presId="urn:microsoft.com/office/officeart/2005/8/layout/matrix3"/>
    <dgm:cxn modelId="{573DB7C2-B959-4F35-98FA-0411F33E2260}" type="presParOf" srcId="{0F528374-3DE1-4486-B71C-82DC73192314}" destId="{ECAE1A64-3C26-4CD0-8055-16154FF0361B}" srcOrd="1" destOrd="0" presId="urn:microsoft.com/office/officeart/2005/8/layout/matrix3"/>
    <dgm:cxn modelId="{A76769F6-9ACB-4C6E-BDD5-7B12C2AC8980}" type="presParOf" srcId="{0F528374-3DE1-4486-B71C-82DC73192314}" destId="{AA9D5778-9E54-41DB-BF3A-44486A11C644}" srcOrd="2" destOrd="0" presId="urn:microsoft.com/office/officeart/2005/8/layout/matrix3"/>
    <dgm:cxn modelId="{5C89199D-5E96-4D74-A7B4-52BA5E305699}" type="presParOf" srcId="{0F528374-3DE1-4486-B71C-82DC73192314}" destId="{B6C28692-8BAE-4E06-A3BE-9AAFCCA84D47}" srcOrd="3" destOrd="0" presId="urn:microsoft.com/office/officeart/2005/8/layout/matrix3"/>
    <dgm:cxn modelId="{55CFC4CB-B098-4E15-B5AF-D4614AD41262}" type="presParOf" srcId="{0F528374-3DE1-4486-B71C-82DC73192314}" destId="{C9DED484-765B-4B50-9650-386C82457535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E4F9D75-D5D8-4314-ACBD-27833A7F9B37}" type="doc">
      <dgm:prSet loTypeId="urn:microsoft.com/office/officeart/2005/8/layout/matrix3" loCatId="matrix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95D9FA2A-C5BC-4752-8E72-6799C0FBC1C6}">
      <dgm:prSet phldrT="[Text]"/>
      <dgm:spPr>
        <a:solidFill>
          <a:schemeClr val="bg2"/>
        </a:solidFill>
        <a:ln>
          <a:solidFill>
            <a:schemeClr val="accent4"/>
          </a:solidFill>
        </a:ln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2BCF00D6-D0C3-4AE9-8B23-962700DA1C8B}" type="sibTrans" cxnId="{35A55FD1-3029-4FBF-BF95-422C96E319DA}">
      <dgm:prSet/>
      <dgm:spPr/>
      <dgm:t>
        <a:bodyPr/>
        <a:lstStyle/>
        <a:p>
          <a:endParaRPr lang="en-CA"/>
        </a:p>
      </dgm:t>
    </dgm:pt>
    <dgm:pt modelId="{49F28D2E-2126-4D04-9687-6426AB810F19}" type="parTrans" cxnId="{35A55FD1-3029-4FBF-BF95-422C96E319DA}">
      <dgm:prSet/>
      <dgm:spPr/>
      <dgm:t>
        <a:bodyPr/>
        <a:lstStyle/>
        <a:p>
          <a:endParaRPr lang="en-CA"/>
        </a:p>
      </dgm:t>
    </dgm:pt>
    <dgm:pt modelId="{1439D559-D189-4FF1-A4FB-F22A15A268D1}">
      <dgm:prSet phldrT="[Text]"/>
      <dgm:spPr>
        <a:solidFill>
          <a:schemeClr val="accent5"/>
        </a:solidFill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7B39829F-0B46-49C4-AB74-4092A4A67217}" type="sibTrans" cxnId="{4218ADCB-E1A6-4AB0-8A11-401F97C76E7B}">
      <dgm:prSet/>
      <dgm:spPr/>
      <dgm:t>
        <a:bodyPr/>
        <a:lstStyle/>
        <a:p>
          <a:endParaRPr lang="en-CA"/>
        </a:p>
      </dgm:t>
    </dgm:pt>
    <dgm:pt modelId="{5EE2399A-E4F7-46C2-AFD0-FCD2735CA036}" type="parTrans" cxnId="{4218ADCB-E1A6-4AB0-8A11-401F97C76E7B}">
      <dgm:prSet/>
      <dgm:spPr/>
      <dgm:t>
        <a:bodyPr/>
        <a:lstStyle/>
        <a:p>
          <a:endParaRPr lang="en-CA"/>
        </a:p>
      </dgm:t>
    </dgm:pt>
    <dgm:pt modelId="{B5E039F1-BBD9-49CA-AED0-167893AD4C2D}">
      <dgm:prSet phldrT="[Text]"/>
      <dgm:spPr>
        <a:solidFill>
          <a:schemeClr val="accent2"/>
        </a:solidFill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F3471573-29BE-4F11-926F-9AE633D722FD}" type="sibTrans" cxnId="{4EBEE181-FD8C-45AF-80D6-5C9330225095}">
      <dgm:prSet/>
      <dgm:spPr/>
      <dgm:t>
        <a:bodyPr/>
        <a:lstStyle/>
        <a:p>
          <a:endParaRPr lang="en-CA"/>
        </a:p>
      </dgm:t>
    </dgm:pt>
    <dgm:pt modelId="{AD5A7BF3-3CE0-454D-9BF9-F3FC11CF370C}" type="parTrans" cxnId="{4EBEE181-FD8C-45AF-80D6-5C9330225095}">
      <dgm:prSet/>
      <dgm:spPr/>
      <dgm:t>
        <a:bodyPr/>
        <a:lstStyle/>
        <a:p>
          <a:endParaRPr lang="en-CA"/>
        </a:p>
      </dgm:t>
    </dgm:pt>
    <dgm:pt modelId="{D1EB14A3-E50B-4C6B-8B85-FC2F1AA58ED5}">
      <dgm:prSet phldrT="[Text]"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Rest</a:t>
          </a:r>
          <a:endParaRPr lang="en-CA" b="1" dirty="0">
            <a:solidFill>
              <a:schemeClr val="tx1"/>
            </a:solidFill>
          </a:endParaRPr>
        </a:p>
      </dgm:t>
    </dgm:pt>
    <dgm:pt modelId="{0BB29068-5E85-4EE8-91E1-2024FD512D06}" type="sibTrans" cxnId="{C9EEAB38-2F48-4E10-A546-FCDECE73A0B0}">
      <dgm:prSet/>
      <dgm:spPr/>
      <dgm:t>
        <a:bodyPr/>
        <a:lstStyle/>
        <a:p>
          <a:endParaRPr lang="en-CA"/>
        </a:p>
      </dgm:t>
    </dgm:pt>
    <dgm:pt modelId="{FDE3662D-EA8F-4B9A-8DA5-E4008DC5088C}" type="parTrans" cxnId="{C9EEAB38-2F48-4E10-A546-FCDECE73A0B0}">
      <dgm:prSet/>
      <dgm:spPr/>
      <dgm:t>
        <a:bodyPr/>
        <a:lstStyle/>
        <a:p>
          <a:endParaRPr lang="en-CA"/>
        </a:p>
      </dgm:t>
    </dgm:pt>
    <dgm:pt modelId="{0F528374-3DE1-4486-B71C-82DC73192314}" type="pres">
      <dgm:prSet presAssocID="{3E4F9D75-D5D8-4314-ACBD-27833A7F9B37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CA"/>
        </a:p>
      </dgm:t>
    </dgm:pt>
    <dgm:pt modelId="{7476B03F-5A87-4E08-A32E-D8B9821AFAB6}" type="pres">
      <dgm:prSet presAssocID="{3E4F9D75-D5D8-4314-ACBD-27833A7F9B37}" presName="diamond" presStyleLbl="bgShp" presStyleIdx="0" presStyleCnt="1"/>
      <dgm:spPr/>
    </dgm:pt>
    <dgm:pt modelId="{ECAE1A64-3C26-4CD0-8055-16154FF0361B}" type="pres">
      <dgm:prSet presAssocID="{3E4F9D75-D5D8-4314-ACBD-27833A7F9B37}" presName="quad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AA9D5778-9E54-41DB-BF3A-44486A11C644}" type="pres">
      <dgm:prSet presAssocID="{3E4F9D75-D5D8-4314-ACBD-27833A7F9B37}" presName="quad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B6C28692-8BAE-4E06-A3BE-9AAFCCA84D47}" type="pres">
      <dgm:prSet presAssocID="{3E4F9D75-D5D8-4314-ACBD-27833A7F9B37}" presName="quad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C9DED484-765B-4B50-9650-386C82457535}" type="pres">
      <dgm:prSet presAssocID="{3E4F9D75-D5D8-4314-ACBD-27833A7F9B37}" presName="quad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</dgm:ptLst>
  <dgm:cxnLst>
    <dgm:cxn modelId="{01806245-986A-43DA-8AF3-D60DB26B67CB}" type="presOf" srcId="{95D9FA2A-C5BC-4752-8E72-6799C0FBC1C6}" destId="{C9DED484-765B-4B50-9650-386C82457535}" srcOrd="0" destOrd="0" presId="urn:microsoft.com/office/officeart/2005/8/layout/matrix3"/>
    <dgm:cxn modelId="{85122087-D62A-40A4-936E-A0C6D47D1A62}" type="presOf" srcId="{3E4F9D75-D5D8-4314-ACBD-27833A7F9B37}" destId="{0F528374-3DE1-4486-B71C-82DC73192314}" srcOrd="0" destOrd="0" presId="urn:microsoft.com/office/officeart/2005/8/layout/matrix3"/>
    <dgm:cxn modelId="{4218ADCB-E1A6-4AB0-8A11-401F97C76E7B}" srcId="{3E4F9D75-D5D8-4314-ACBD-27833A7F9B37}" destId="{1439D559-D189-4FF1-A4FB-F22A15A268D1}" srcOrd="2" destOrd="0" parTransId="{5EE2399A-E4F7-46C2-AFD0-FCD2735CA036}" sibTransId="{7B39829F-0B46-49C4-AB74-4092A4A67217}"/>
    <dgm:cxn modelId="{35A55FD1-3029-4FBF-BF95-422C96E319DA}" srcId="{3E4F9D75-D5D8-4314-ACBD-27833A7F9B37}" destId="{95D9FA2A-C5BC-4752-8E72-6799C0FBC1C6}" srcOrd="3" destOrd="0" parTransId="{49F28D2E-2126-4D04-9687-6426AB810F19}" sibTransId="{2BCF00D6-D0C3-4AE9-8B23-962700DA1C8B}"/>
    <dgm:cxn modelId="{C3B48178-E20C-4F81-8B23-F7D5297FDBEF}" type="presOf" srcId="{D1EB14A3-E50B-4C6B-8B85-FC2F1AA58ED5}" destId="{ECAE1A64-3C26-4CD0-8055-16154FF0361B}" srcOrd="0" destOrd="0" presId="urn:microsoft.com/office/officeart/2005/8/layout/matrix3"/>
    <dgm:cxn modelId="{C9EEAB38-2F48-4E10-A546-FCDECE73A0B0}" srcId="{3E4F9D75-D5D8-4314-ACBD-27833A7F9B37}" destId="{D1EB14A3-E50B-4C6B-8B85-FC2F1AA58ED5}" srcOrd="0" destOrd="0" parTransId="{FDE3662D-EA8F-4B9A-8DA5-E4008DC5088C}" sibTransId="{0BB29068-5E85-4EE8-91E1-2024FD512D06}"/>
    <dgm:cxn modelId="{31E26179-641A-46A5-9832-149148926787}" type="presOf" srcId="{B5E039F1-BBD9-49CA-AED0-167893AD4C2D}" destId="{AA9D5778-9E54-41DB-BF3A-44486A11C644}" srcOrd="0" destOrd="0" presId="urn:microsoft.com/office/officeart/2005/8/layout/matrix3"/>
    <dgm:cxn modelId="{48532294-5668-4741-9A74-46F6326C5E53}" type="presOf" srcId="{1439D559-D189-4FF1-A4FB-F22A15A268D1}" destId="{B6C28692-8BAE-4E06-A3BE-9AAFCCA84D47}" srcOrd="0" destOrd="0" presId="urn:microsoft.com/office/officeart/2005/8/layout/matrix3"/>
    <dgm:cxn modelId="{4EBEE181-FD8C-45AF-80D6-5C9330225095}" srcId="{3E4F9D75-D5D8-4314-ACBD-27833A7F9B37}" destId="{B5E039F1-BBD9-49CA-AED0-167893AD4C2D}" srcOrd="1" destOrd="0" parTransId="{AD5A7BF3-3CE0-454D-9BF9-F3FC11CF370C}" sibTransId="{F3471573-29BE-4F11-926F-9AE633D722FD}"/>
    <dgm:cxn modelId="{67069197-A45C-4E5F-B798-F2F96E1AB07D}" type="presParOf" srcId="{0F528374-3DE1-4486-B71C-82DC73192314}" destId="{7476B03F-5A87-4E08-A32E-D8B9821AFAB6}" srcOrd="0" destOrd="0" presId="urn:microsoft.com/office/officeart/2005/8/layout/matrix3"/>
    <dgm:cxn modelId="{DE7EC1CF-BE89-4F22-9E80-D832FCE87DB0}" type="presParOf" srcId="{0F528374-3DE1-4486-B71C-82DC73192314}" destId="{ECAE1A64-3C26-4CD0-8055-16154FF0361B}" srcOrd="1" destOrd="0" presId="urn:microsoft.com/office/officeart/2005/8/layout/matrix3"/>
    <dgm:cxn modelId="{6901F0E8-CCC2-41C7-BD22-FF8DDC968FFF}" type="presParOf" srcId="{0F528374-3DE1-4486-B71C-82DC73192314}" destId="{AA9D5778-9E54-41DB-BF3A-44486A11C644}" srcOrd="2" destOrd="0" presId="urn:microsoft.com/office/officeart/2005/8/layout/matrix3"/>
    <dgm:cxn modelId="{8AE93BF0-8414-4DCD-9AAE-9213651A9A6B}" type="presParOf" srcId="{0F528374-3DE1-4486-B71C-82DC73192314}" destId="{B6C28692-8BAE-4E06-A3BE-9AAFCCA84D47}" srcOrd="3" destOrd="0" presId="urn:microsoft.com/office/officeart/2005/8/layout/matrix3"/>
    <dgm:cxn modelId="{C06A2B79-2512-4E77-941C-131EE974E341}" type="presParOf" srcId="{0F528374-3DE1-4486-B71C-82DC73192314}" destId="{C9DED484-765B-4B50-9650-386C82457535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E4F9D75-D5D8-4314-ACBD-27833A7F9B37}" type="doc">
      <dgm:prSet loTypeId="urn:microsoft.com/office/officeart/2005/8/layout/matrix3" loCatId="matrix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95D9FA2A-C5BC-4752-8E72-6799C0FBC1C6}">
      <dgm:prSet phldrT="[Text]"/>
      <dgm:spPr>
        <a:solidFill>
          <a:schemeClr val="bg2"/>
        </a:solidFill>
        <a:ln>
          <a:solidFill>
            <a:schemeClr val="accent4"/>
          </a:solidFill>
        </a:ln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2BCF00D6-D0C3-4AE9-8B23-962700DA1C8B}" type="sibTrans" cxnId="{35A55FD1-3029-4FBF-BF95-422C96E319DA}">
      <dgm:prSet/>
      <dgm:spPr/>
      <dgm:t>
        <a:bodyPr/>
        <a:lstStyle/>
        <a:p>
          <a:endParaRPr lang="en-CA"/>
        </a:p>
      </dgm:t>
    </dgm:pt>
    <dgm:pt modelId="{49F28D2E-2126-4D04-9687-6426AB810F19}" type="parTrans" cxnId="{35A55FD1-3029-4FBF-BF95-422C96E319DA}">
      <dgm:prSet/>
      <dgm:spPr/>
      <dgm:t>
        <a:bodyPr/>
        <a:lstStyle/>
        <a:p>
          <a:endParaRPr lang="en-CA"/>
        </a:p>
      </dgm:t>
    </dgm:pt>
    <dgm:pt modelId="{1439D559-D189-4FF1-A4FB-F22A15A268D1}">
      <dgm:prSet phldrT="[Text]"/>
      <dgm:spPr>
        <a:solidFill>
          <a:schemeClr val="accent5"/>
        </a:solidFill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7B39829F-0B46-49C4-AB74-4092A4A67217}" type="sibTrans" cxnId="{4218ADCB-E1A6-4AB0-8A11-401F97C76E7B}">
      <dgm:prSet/>
      <dgm:spPr/>
      <dgm:t>
        <a:bodyPr/>
        <a:lstStyle/>
        <a:p>
          <a:endParaRPr lang="en-CA"/>
        </a:p>
      </dgm:t>
    </dgm:pt>
    <dgm:pt modelId="{5EE2399A-E4F7-46C2-AFD0-FCD2735CA036}" type="parTrans" cxnId="{4218ADCB-E1A6-4AB0-8A11-401F97C76E7B}">
      <dgm:prSet/>
      <dgm:spPr/>
      <dgm:t>
        <a:bodyPr/>
        <a:lstStyle/>
        <a:p>
          <a:endParaRPr lang="en-CA"/>
        </a:p>
      </dgm:t>
    </dgm:pt>
    <dgm:pt modelId="{B5E039F1-BBD9-49CA-AED0-167893AD4C2D}">
      <dgm:prSet phldrT="[Text]"/>
      <dgm:spPr>
        <a:solidFill>
          <a:schemeClr val="accent2"/>
        </a:solidFill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F3471573-29BE-4F11-926F-9AE633D722FD}" type="sibTrans" cxnId="{4EBEE181-FD8C-45AF-80D6-5C9330225095}">
      <dgm:prSet/>
      <dgm:spPr/>
      <dgm:t>
        <a:bodyPr/>
        <a:lstStyle/>
        <a:p>
          <a:endParaRPr lang="en-CA"/>
        </a:p>
      </dgm:t>
    </dgm:pt>
    <dgm:pt modelId="{AD5A7BF3-3CE0-454D-9BF9-F3FC11CF370C}" type="parTrans" cxnId="{4EBEE181-FD8C-45AF-80D6-5C9330225095}">
      <dgm:prSet/>
      <dgm:spPr/>
      <dgm:t>
        <a:bodyPr/>
        <a:lstStyle/>
        <a:p>
          <a:endParaRPr lang="en-CA"/>
        </a:p>
      </dgm:t>
    </dgm:pt>
    <dgm:pt modelId="{D1EB14A3-E50B-4C6B-8B85-FC2F1AA58ED5}">
      <dgm:prSet phldrT="[Text]"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Rest</a:t>
          </a:r>
          <a:endParaRPr lang="en-CA" b="1" dirty="0">
            <a:solidFill>
              <a:schemeClr val="tx1"/>
            </a:solidFill>
          </a:endParaRPr>
        </a:p>
      </dgm:t>
    </dgm:pt>
    <dgm:pt modelId="{0BB29068-5E85-4EE8-91E1-2024FD512D06}" type="sibTrans" cxnId="{C9EEAB38-2F48-4E10-A546-FCDECE73A0B0}">
      <dgm:prSet/>
      <dgm:spPr/>
      <dgm:t>
        <a:bodyPr/>
        <a:lstStyle/>
        <a:p>
          <a:endParaRPr lang="en-CA"/>
        </a:p>
      </dgm:t>
    </dgm:pt>
    <dgm:pt modelId="{FDE3662D-EA8F-4B9A-8DA5-E4008DC5088C}" type="parTrans" cxnId="{C9EEAB38-2F48-4E10-A546-FCDECE73A0B0}">
      <dgm:prSet/>
      <dgm:spPr/>
      <dgm:t>
        <a:bodyPr/>
        <a:lstStyle/>
        <a:p>
          <a:endParaRPr lang="en-CA"/>
        </a:p>
      </dgm:t>
    </dgm:pt>
    <dgm:pt modelId="{0F528374-3DE1-4486-B71C-82DC73192314}" type="pres">
      <dgm:prSet presAssocID="{3E4F9D75-D5D8-4314-ACBD-27833A7F9B37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CA"/>
        </a:p>
      </dgm:t>
    </dgm:pt>
    <dgm:pt modelId="{7476B03F-5A87-4E08-A32E-D8B9821AFAB6}" type="pres">
      <dgm:prSet presAssocID="{3E4F9D75-D5D8-4314-ACBD-27833A7F9B37}" presName="diamond" presStyleLbl="bgShp" presStyleIdx="0" presStyleCnt="1"/>
      <dgm:spPr/>
    </dgm:pt>
    <dgm:pt modelId="{ECAE1A64-3C26-4CD0-8055-16154FF0361B}" type="pres">
      <dgm:prSet presAssocID="{3E4F9D75-D5D8-4314-ACBD-27833A7F9B37}" presName="quad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AA9D5778-9E54-41DB-BF3A-44486A11C644}" type="pres">
      <dgm:prSet presAssocID="{3E4F9D75-D5D8-4314-ACBD-27833A7F9B37}" presName="quad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B6C28692-8BAE-4E06-A3BE-9AAFCCA84D47}" type="pres">
      <dgm:prSet presAssocID="{3E4F9D75-D5D8-4314-ACBD-27833A7F9B37}" presName="quad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C9DED484-765B-4B50-9650-386C82457535}" type="pres">
      <dgm:prSet presAssocID="{3E4F9D75-D5D8-4314-ACBD-27833A7F9B37}" presName="quad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</dgm:ptLst>
  <dgm:cxnLst>
    <dgm:cxn modelId="{F368A6EF-7B7A-467D-A345-5B49F173FCDF}" type="presOf" srcId="{D1EB14A3-E50B-4C6B-8B85-FC2F1AA58ED5}" destId="{ECAE1A64-3C26-4CD0-8055-16154FF0361B}" srcOrd="0" destOrd="0" presId="urn:microsoft.com/office/officeart/2005/8/layout/matrix3"/>
    <dgm:cxn modelId="{1EE8CF04-4A2E-407D-B775-0BDC6CFA9BF5}" type="presOf" srcId="{1439D559-D189-4FF1-A4FB-F22A15A268D1}" destId="{B6C28692-8BAE-4E06-A3BE-9AAFCCA84D47}" srcOrd="0" destOrd="0" presId="urn:microsoft.com/office/officeart/2005/8/layout/matrix3"/>
    <dgm:cxn modelId="{1A3590E9-62BE-4E47-A181-2B196F721EA7}" type="presOf" srcId="{95D9FA2A-C5BC-4752-8E72-6799C0FBC1C6}" destId="{C9DED484-765B-4B50-9650-386C82457535}" srcOrd="0" destOrd="0" presId="urn:microsoft.com/office/officeart/2005/8/layout/matrix3"/>
    <dgm:cxn modelId="{4218ADCB-E1A6-4AB0-8A11-401F97C76E7B}" srcId="{3E4F9D75-D5D8-4314-ACBD-27833A7F9B37}" destId="{1439D559-D189-4FF1-A4FB-F22A15A268D1}" srcOrd="2" destOrd="0" parTransId="{5EE2399A-E4F7-46C2-AFD0-FCD2735CA036}" sibTransId="{7B39829F-0B46-49C4-AB74-4092A4A67217}"/>
    <dgm:cxn modelId="{35A55FD1-3029-4FBF-BF95-422C96E319DA}" srcId="{3E4F9D75-D5D8-4314-ACBD-27833A7F9B37}" destId="{95D9FA2A-C5BC-4752-8E72-6799C0FBC1C6}" srcOrd="3" destOrd="0" parTransId="{49F28D2E-2126-4D04-9687-6426AB810F19}" sibTransId="{2BCF00D6-D0C3-4AE9-8B23-962700DA1C8B}"/>
    <dgm:cxn modelId="{AB182188-68F5-4CBA-A04A-A20D95DE2DBF}" type="presOf" srcId="{B5E039F1-BBD9-49CA-AED0-167893AD4C2D}" destId="{AA9D5778-9E54-41DB-BF3A-44486A11C644}" srcOrd="0" destOrd="0" presId="urn:microsoft.com/office/officeart/2005/8/layout/matrix3"/>
    <dgm:cxn modelId="{C9EEAB38-2F48-4E10-A546-FCDECE73A0B0}" srcId="{3E4F9D75-D5D8-4314-ACBD-27833A7F9B37}" destId="{D1EB14A3-E50B-4C6B-8B85-FC2F1AA58ED5}" srcOrd="0" destOrd="0" parTransId="{FDE3662D-EA8F-4B9A-8DA5-E4008DC5088C}" sibTransId="{0BB29068-5E85-4EE8-91E1-2024FD512D06}"/>
    <dgm:cxn modelId="{4EBEE181-FD8C-45AF-80D6-5C9330225095}" srcId="{3E4F9D75-D5D8-4314-ACBD-27833A7F9B37}" destId="{B5E039F1-BBD9-49CA-AED0-167893AD4C2D}" srcOrd="1" destOrd="0" parTransId="{AD5A7BF3-3CE0-454D-9BF9-F3FC11CF370C}" sibTransId="{F3471573-29BE-4F11-926F-9AE633D722FD}"/>
    <dgm:cxn modelId="{6303CF7F-2269-4F6E-93F4-35C5AF1DDD07}" type="presOf" srcId="{3E4F9D75-D5D8-4314-ACBD-27833A7F9B37}" destId="{0F528374-3DE1-4486-B71C-82DC73192314}" srcOrd="0" destOrd="0" presId="urn:microsoft.com/office/officeart/2005/8/layout/matrix3"/>
    <dgm:cxn modelId="{F3BF0B8D-37D0-4142-B734-650151ABE775}" type="presParOf" srcId="{0F528374-3DE1-4486-B71C-82DC73192314}" destId="{7476B03F-5A87-4E08-A32E-D8B9821AFAB6}" srcOrd="0" destOrd="0" presId="urn:microsoft.com/office/officeart/2005/8/layout/matrix3"/>
    <dgm:cxn modelId="{6DA1AB73-B3C7-447E-A730-5BC83C3C12D7}" type="presParOf" srcId="{0F528374-3DE1-4486-B71C-82DC73192314}" destId="{ECAE1A64-3C26-4CD0-8055-16154FF0361B}" srcOrd="1" destOrd="0" presId="urn:microsoft.com/office/officeart/2005/8/layout/matrix3"/>
    <dgm:cxn modelId="{8539697A-62D3-4322-8158-99657CE22291}" type="presParOf" srcId="{0F528374-3DE1-4486-B71C-82DC73192314}" destId="{AA9D5778-9E54-41DB-BF3A-44486A11C644}" srcOrd="2" destOrd="0" presId="urn:microsoft.com/office/officeart/2005/8/layout/matrix3"/>
    <dgm:cxn modelId="{1B415D15-941D-4983-A34C-B4B43BFFB09A}" type="presParOf" srcId="{0F528374-3DE1-4486-B71C-82DC73192314}" destId="{B6C28692-8BAE-4E06-A3BE-9AAFCCA84D47}" srcOrd="3" destOrd="0" presId="urn:microsoft.com/office/officeart/2005/8/layout/matrix3"/>
    <dgm:cxn modelId="{BF1E7B42-2BA0-4626-8CFA-8002CBA656DD}" type="presParOf" srcId="{0F528374-3DE1-4486-B71C-82DC73192314}" destId="{C9DED484-765B-4B50-9650-386C82457535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E4F9D75-D5D8-4314-ACBD-27833A7F9B37}" type="doc">
      <dgm:prSet loTypeId="urn:microsoft.com/office/officeart/2005/8/layout/matrix3" loCatId="matrix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95D9FA2A-C5BC-4752-8E72-6799C0FBC1C6}">
      <dgm:prSet phldrT="[Text]"/>
      <dgm:spPr>
        <a:solidFill>
          <a:schemeClr val="bg2"/>
        </a:solidFill>
        <a:ln>
          <a:solidFill>
            <a:schemeClr val="accent4"/>
          </a:solidFill>
        </a:ln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2BCF00D6-D0C3-4AE9-8B23-962700DA1C8B}" type="sibTrans" cxnId="{35A55FD1-3029-4FBF-BF95-422C96E319DA}">
      <dgm:prSet/>
      <dgm:spPr/>
      <dgm:t>
        <a:bodyPr/>
        <a:lstStyle/>
        <a:p>
          <a:endParaRPr lang="en-CA"/>
        </a:p>
      </dgm:t>
    </dgm:pt>
    <dgm:pt modelId="{49F28D2E-2126-4D04-9687-6426AB810F19}" type="parTrans" cxnId="{35A55FD1-3029-4FBF-BF95-422C96E319DA}">
      <dgm:prSet/>
      <dgm:spPr/>
      <dgm:t>
        <a:bodyPr/>
        <a:lstStyle/>
        <a:p>
          <a:endParaRPr lang="en-CA"/>
        </a:p>
      </dgm:t>
    </dgm:pt>
    <dgm:pt modelId="{1439D559-D189-4FF1-A4FB-F22A15A268D1}">
      <dgm:prSet phldrT="[Text]"/>
      <dgm:spPr>
        <a:solidFill>
          <a:schemeClr val="accent5"/>
        </a:solidFill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7B39829F-0B46-49C4-AB74-4092A4A67217}" type="sibTrans" cxnId="{4218ADCB-E1A6-4AB0-8A11-401F97C76E7B}">
      <dgm:prSet/>
      <dgm:spPr/>
      <dgm:t>
        <a:bodyPr/>
        <a:lstStyle/>
        <a:p>
          <a:endParaRPr lang="en-CA"/>
        </a:p>
      </dgm:t>
    </dgm:pt>
    <dgm:pt modelId="{5EE2399A-E4F7-46C2-AFD0-FCD2735CA036}" type="parTrans" cxnId="{4218ADCB-E1A6-4AB0-8A11-401F97C76E7B}">
      <dgm:prSet/>
      <dgm:spPr/>
      <dgm:t>
        <a:bodyPr/>
        <a:lstStyle/>
        <a:p>
          <a:endParaRPr lang="en-CA"/>
        </a:p>
      </dgm:t>
    </dgm:pt>
    <dgm:pt modelId="{B5E039F1-BBD9-49CA-AED0-167893AD4C2D}">
      <dgm:prSet phldrT="[Text]"/>
      <dgm:spPr>
        <a:solidFill>
          <a:schemeClr val="accent2"/>
        </a:solidFill>
      </dgm:spPr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Documents</a:t>
          </a:r>
          <a:endParaRPr lang="en-CA" b="1" dirty="0">
            <a:solidFill>
              <a:schemeClr val="tx1"/>
            </a:solidFill>
          </a:endParaRPr>
        </a:p>
      </dgm:t>
    </dgm:pt>
    <dgm:pt modelId="{F3471573-29BE-4F11-926F-9AE633D722FD}" type="sibTrans" cxnId="{4EBEE181-FD8C-45AF-80D6-5C9330225095}">
      <dgm:prSet/>
      <dgm:spPr/>
      <dgm:t>
        <a:bodyPr/>
        <a:lstStyle/>
        <a:p>
          <a:endParaRPr lang="en-CA"/>
        </a:p>
      </dgm:t>
    </dgm:pt>
    <dgm:pt modelId="{AD5A7BF3-3CE0-454D-9BF9-F3FC11CF370C}" type="parTrans" cxnId="{4EBEE181-FD8C-45AF-80D6-5C9330225095}">
      <dgm:prSet/>
      <dgm:spPr/>
      <dgm:t>
        <a:bodyPr/>
        <a:lstStyle/>
        <a:p>
          <a:endParaRPr lang="en-CA"/>
        </a:p>
      </dgm:t>
    </dgm:pt>
    <dgm:pt modelId="{D1EB14A3-E50B-4C6B-8B85-FC2F1AA58ED5}">
      <dgm:prSet phldrT="[Text]"/>
      <dgm:spPr/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0BB29068-5E85-4EE8-91E1-2024FD512D06}" type="sibTrans" cxnId="{C9EEAB38-2F48-4E10-A546-FCDECE73A0B0}">
      <dgm:prSet/>
      <dgm:spPr/>
      <dgm:t>
        <a:bodyPr/>
        <a:lstStyle/>
        <a:p>
          <a:endParaRPr lang="en-CA"/>
        </a:p>
      </dgm:t>
    </dgm:pt>
    <dgm:pt modelId="{FDE3662D-EA8F-4B9A-8DA5-E4008DC5088C}" type="parTrans" cxnId="{C9EEAB38-2F48-4E10-A546-FCDECE73A0B0}">
      <dgm:prSet/>
      <dgm:spPr/>
      <dgm:t>
        <a:bodyPr/>
        <a:lstStyle/>
        <a:p>
          <a:endParaRPr lang="en-CA"/>
        </a:p>
      </dgm:t>
    </dgm:pt>
    <dgm:pt modelId="{0F528374-3DE1-4486-B71C-82DC73192314}" type="pres">
      <dgm:prSet presAssocID="{3E4F9D75-D5D8-4314-ACBD-27833A7F9B37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CA"/>
        </a:p>
      </dgm:t>
    </dgm:pt>
    <dgm:pt modelId="{7476B03F-5A87-4E08-A32E-D8B9821AFAB6}" type="pres">
      <dgm:prSet presAssocID="{3E4F9D75-D5D8-4314-ACBD-27833A7F9B37}" presName="diamond" presStyleLbl="bgShp" presStyleIdx="0" presStyleCnt="1"/>
      <dgm:spPr/>
    </dgm:pt>
    <dgm:pt modelId="{ECAE1A64-3C26-4CD0-8055-16154FF0361B}" type="pres">
      <dgm:prSet presAssocID="{3E4F9D75-D5D8-4314-ACBD-27833A7F9B37}" presName="quad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AA9D5778-9E54-41DB-BF3A-44486A11C644}" type="pres">
      <dgm:prSet presAssocID="{3E4F9D75-D5D8-4314-ACBD-27833A7F9B37}" presName="quad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B6C28692-8BAE-4E06-A3BE-9AAFCCA84D47}" type="pres">
      <dgm:prSet presAssocID="{3E4F9D75-D5D8-4314-ACBD-27833A7F9B37}" presName="quad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C9DED484-765B-4B50-9650-386C82457535}" type="pres">
      <dgm:prSet presAssocID="{3E4F9D75-D5D8-4314-ACBD-27833A7F9B37}" presName="quad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</dgm:ptLst>
  <dgm:cxnLst>
    <dgm:cxn modelId="{98A585B1-EBA8-4889-ABE6-B938BB8F6AF7}" type="presOf" srcId="{B5E039F1-BBD9-49CA-AED0-167893AD4C2D}" destId="{AA9D5778-9E54-41DB-BF3A-44486A11C644}" srcOrd="0" destOrd="0" presId="urn:microsoft.com/office/officeart/2005/8/layout/matrix3"/>
    <dgm:cxn modelId="{16116E37-3EA6-4095-A597-F3B2A427077B}" type="presOf" srcId="{3E4F9D75-D5D8-4314-ACBD-27833A7F9B37}" destId="{0F528374-3DE1-4486-B71C-82DC73192314}" srcOrd="0" destOrd="0" presId="urn:microsoft.com/office/officeart/2005/8/layout/matrix3"/>
    <dgm:cxn modelId="{4218ADCB-E1A6-4AB0-8A11-401F97C76E7B}" srcId="{3E4F9D75-D5D8-4314-ACBD-27833A7F9B37}" destId="{1439D559-D189-4FF1-A4FB-F22A15A268D1}" srcOrd="2" destOrd="0" parTransId="{5EE2399A-E4F7-46C2-AFD0-FCD2735CA036}" sibTransId="{7B39829F-0B46-49C4-AB74-4092A4A67217}"/>
    <dgm:cxn modelId="{35A55FD1-3029-4FBF-BF95-422C96E319DA}" srcId="{3E4F9D75-D5D8-4314-ACBD-27833A7F9B37}" destId="{95D9FA2A-C5BC-4752-8E72-6799C0FBC1C6}" srcOrd="3" destOrd="0" parTransId="{49F28D2E-2126-4D04-9687-6426AB810F19}" sibTransId="{2BCF00D6-D0C3-4AE9-8B23-962700DA1C8B}"/>
    <dgm:cxn modelId="{8151167C-2D58-4DFE-9CA8-CA73F902B562}" type="presOf" srcId="{D1EB14A3-E50B-4C6B-8B85-FC2F1AA58ED5}" destId="{ECAE1A64-3C26-4CD0-8055-16154FF0361B}" srcOrd="0" destOrd="0" presId="urn:microsoft.com/office/officeart/2005/8/layout/matrix3"/>
    <dgm:cxn modelId="{A08BD551-CEDD-4F5D-AC51-F2628D6A9C61}" type="presOf" srcId="{95D9FA2A-C5BC-4752-8E72-6799C0FBC1C6}" destId="{C9DED484-765B-4B50-9650-386C82457535}" srcOrd="0" destOrd="0" presId="urn:microsoft.com/office/officeart/2005/8/layout/matrix3"/>
    <dgm:cxn modelId="{C9EEAB38-2F48-4E10-A546-FCDECE73A0B0}" srcId="{3E4F9D75-D5D8-4314-ACBD-27833A7F9B37}" destId="{D1EB14A3-E50B-4C6B-8B85-FC2F1AA58ED5}" srcOrd="0" destOrd="0" parTransId="{FDE3662D-EA8F-4B9A-8DA5-E4008DC5088C}" sibTransId="{0BB29068-5E85-4EE8-91E1-2024FD512D06}"/>
    <dgm:cxn modelId="{4EBEE181-FD8C-45AF-80D6-5C9330225095}" srcId="{3E4F9D75-D5D8-4314-ACBD-27833A7F9B37}" destId="{B5E039F1-BBD9-49CA-AED0-167893AD4C2D}" srcOrd="1" destOrd="0" parTransId="{AD5A7BF3-3CE0-454D-9BF9-F3FC11CF370C}" sibTransId="{F3471573-29BE-4F11-926F-9AE633D722FD}"/>
    <dgm:cxn modelId="{51BF9CF8-8EF9-4AAF-A6BF-3E7D82FEF75C}" type="presOf" srcId="{1439D559-D189-4FF1-A4FB-F22A15A268D1}" destId="{B6C28692-8BAE-4E06-A3BE-9AAFCCA84D47}" srcOrd="0" destOrd="0" presId="urn:microsoft.com/office/officeart/2005/8/layout/matrix3"/>
    <dgm:cxn modelId="{DF7B5636-EFBF-4629-9BB2-7D208B23BD85}" type="presParOf" srcId="{0F528374-3DE1-4486-B71C-82DC73192314}" destId="{7476B03F-5A87-4E08-A32E-D8B9821AFAB6}" srcOrd="0" destOrd="0" presId="urn:microsoft.com/office/officeart/2005/8/layout/matrix3"/>
    <dgm:cxn modelId="{8176D0A0-28A1-460B-9EF2-C6565E95CF47}" type="presParOf" srcId="{0F528374-3DE1-4486-B71C-82DC73192314}" destId="{ECAE1A64-3C26-4CD0-8055-16154FF0361B}" srcOrd="1" destOrd="0" presId="urn:microsoft.com/office/officeart/2005/8/layout/matrix3"/>
    <dgm:cxn modelId="{8F2EE167-BD1B-4DAA-8846-69632305A677}" type="presParOf" srcId="{0F528374-3DE1-4486-B71C-82DC73192314}" destId="{AA9D5778-9E54-41DB-BF3A-44486A11C644}" srcOrd="2" destOrd="0" presId="urn:microsoft.com/office/officeart/2005/8/layout/matrix3"/>
    <dgm:cxn modelId="{A4E95C99-46C0-45A7-AF2B-9BCC0253BFCA}" type="presParOf" srcId="{0F528374-3DE1-4486-B71C-82DC73192314}" destId="{B6C28692-8BAE-4E06-A3BE-9AAFCCA84D47}" srcOrd="3" destOrd="0" presId="urn:microsoft.com/office/officeart/2005/8/layout/matrix3"/>
    <dgm:cxn modelId="{9C037DD7-2401-4B07-90F5-93E078C59599}" type="presParOf" srcId="{0F528374-3DE1-4486-B71C-82DC73192314}" destId="{C9DED484-765B-4B50-9650-386C82457535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E4F9D75-D5D8-4314-ACBD-27833A7F9B37}" type="doc">
      <dgm:prSet loTypeId="urn:microsoft.com/office/officeart/2005/8/layout/matrix3" loCatId="matrix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95D9FA2A-C5BC-4752-8E72-6799C0FBC1C6}">
      <dgm:prSet phldrT="[Text]"/>
      <dgm:spPr>
        <a:solidFill>
          <a:schemeClr val="bg2"/>
        </a:solidFill>
        <a:ln>
          <a:solidFill>
            <a:schemeClr val="accent4"/>
          </a:solidFill>
        </a:ln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2BCF00D6-D0C3-4AE9-8B23-962700DA1C8B}" type="sibTrans" cxnId="{35A55FD1-3029-4FBF-BF95-422C96E319DA}">
      <dgm:prSet/>
      <dgm:spPr/>
      <dgm:t>
        <a:bodyPr/>
        <a:lstStyle/>
        <a:p>
          <a:endParaRPr lang="en-CA"/>
        </a:p>
      </dgm:t>
    </dgm:pt>
    <dgm:pt modelId="{49F28D2E-2126-4D04-9687-6426AB810F19}" type="parTrans" cxnId="{35A55FD1-3029-4FBF-BF95-422C96E319DA}">
      <dgm:prSet/>
      <dgm:spPr/>
      <dgm:t>
        <a:bodyPr/>
        <a:lstStyle/>
        <a:p>
          <a:endParaRPr lang="en-CA"/>
        </a:p>
      </dgm:t>
    </dgm:pt>
    <dgm:pt modelId="{1439D559-D189-4FF1-A4FB-F22A15A268D1}">
      <dgm:prSet phldrT="[Text]"/>
      <dgm:spPr>
        <a:solidFill>
          <a:schemeClr val="accent5"/>
        </a:solidFill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7B39829F-0B46-49C4-AB74-4092A4A67217}" type="sibTrans" cxnId="{4218ADCB-E1A6-4AB0-8A11-401F97C76E7B}">
      <dgm:prSet/>
      <dgm:spPr/>
      <dgm:t>
        <a:bodyPr/>
        <a:lstStyle/>
        <a:p>
          <a:endParaRPr lang="en-CA"/>
        </a:p>
      </dgm:t>
    </dgm:pt>
    <dgm:pt modelId="{5EE2399A-E4F7-46C2-AFD0-FCD2735CA036}" type="parTrans" cxnId="{4218ADCB-E1A6-4AB0-8A11-401F97C76E7B}">
      <dgm:prSet/>
      <dgm:spPr/>
      <dgm:t>
        <a:bodyPr/>
        <a:lstStyle/>
        <a:p>
          <a:endParaRPr lang="en-CA"/>
        </a:p>
      </dgm:t>
    </dgm:pt>
    <dgm:pt modelId="{B5E039F1-BBD9-49CA-AED0-167893AD4C2D}">
      <dgm:prSet phldrT="[Text]"/>
      <dgm:spPr>
        <a:solidFill>
          <a:schemeClr val="accent2"/>
        </a:solidFill>
      </dgm:spPr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Documents</a:t>
          </a:r>
          <a:endParaRPr lang="en-CA" b="1" dirty="0">
            <a:solidFill>
              <a:schemeClr val="tx1"/>
            </a:solidFill>
          </a:endParaRPr>
        </a:p>
      </dgm:t>
    </dgm:pt>
    <dgm:pt modelId="{F3471573-29BE-4F11-926F-9AE633D722FD}" type="sibTrans" cxnId="{4EBEE181-FD8C-45AF-80D6-5C9330225095}">
      <dgm:prSet/>
      <dgm:spPr/>
      <dgm:t>
        <a:bodyPr/>
        <a:lstStyle/>
        <a:p>
          <a:endParaRPr lang="en-CA"/>
        </a:p>
      </dgm:t>
    </dgm:pt>
    <dgm:pt modelId="{AD5A7BF3-3CE0-454D-9BF9-F3FC11CF370C}" type="parTrans" cxnId="{4EBEE181-FD8C-45AF-80D6-5C9330225095}">
      <dgm:prSet/>
      <dgm:spPr/>
      <dgm:t>
        <a:bodyPr/>
        <a:lstStyle/>
        <a:p>
          <a:endParaRPr lang="en-CA"/>
        </a:p>
      </dgm:t>
    </dgm:pt>
    <dgm:pt modelId="{D1EB14A3-E50B-4C6B-8B85-FC2F1AA58ED5}">
      <dgm:prSet phldrT="[Text]"/>
      <dgm:spPr/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0BB29068-5E85-4EE8-91E1-2024FD512D06}" type="sibTrans" cxnId="{C9EEAB38-2F48-4E10-A546-FCDECE73A0B0}">
      <dgm:prSet/>
      <dgm:spPr/>
      <dgm:t>
        <a:bodyPr/>
        <a:lstStyle/>
        <a:p>
          <a:endParaRPr lang="en-CA"/>
        </a:p>
      </dgm:t>
    </dgm:pt>
    <dgm:pt modelId="{FDE3662D-EA8F-4B9A-8DA5-E4008DC5088C}" type="parTrans" cxnId="{C9EEAB38-2F48-4E10-A546-FCDECE73A0B0}">
      <dgm:prSet/>
      <dgm:spPr/>
      <dgm:t>
        <a:bodyPr/>
        <a:lstStyle/>
        <a:p>
          <a:endParaRPr lang="en-CA"/>
        </a:p>
      </dgm:t>
    </dgm:pt>
    <dgm:pt modelId="{0F528374-3DE1-4486-B71C-82DC73192314}" type="pres">
      <dgm:prSet presAssocID="{3E4F9D75-D5D8-4314-ACBD-27833A7F9B37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CA"/>
        </a:p>
      </dgm:t>
    </dgm:pt>
    <dgm:pt modelId="{7476B03F-5A87-4E08-A32E-D8B9821AFAB6}" type="pres">
      <dgm:prSet presAssocID="{3E4F9D75-D5D8-4314-ACBD-27833A7F9B37}" presName="diamond" presStyleLbl="bgShp" presStyleIdx="0" presStyleCnt="1"/>
      <dgm:spPr/>
    </dgm:pt>
    <dgm:pt modelId="{ECAE1A64-3C26-4CD0-8055-16154FF0361B}" type="pres">
      <dgm:prSet presAssocID="{3E4F9D75-D5D8-4314-ACBD-27833A7F9B37}" presName="quad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AA9D5778-9E54-41DB-BF3A-44486A11C644}" type="pres">
      <dgm:prSet presAssocID="{3E4F9D75-D5D8-4314-ACBD-27833A7F9B37}" presName="quad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B6C28692-8BAE-4E06-A3BE-9AAFCCA84D47}" type="pres">
      <dgm:prSet presAssocID="{3E4F9D75-D5D8-4314-ACBD-27833A7F9B37}" presName="quad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C9DED484-765B-4B50-9650-386C82457535}" type="pres">
      <dgm:prSet presAssocID="{3E4F9D75-D5D8-4314-ACBD-27833A7F9B37}" presName="quad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</dgm:ptLst>
  <dgm:cxnLst>
    <dgm:cxn modelId="{E099B5C7-413E-4D35-B771-C17005D2E464}" type="presOf" srcId="{95D9FA2A-C5BC-4752-8E72-6799C0FBC1C6}" destId="{C9DED484-765B-4B50-9650-386C82457535}" srcOrd="0" destOrd="0" presId="urn:microsoft.com/office/officeart/2005/8/layout/matrix3"/>
    <dgm:cxn modelId="{B10AE230-2086-4B31-881C-4B20F3881FE1}" type="presOf" srcId="{B5E039F1-BBD9-49CA-AED0-167893AD4C2D}" destId="{AA9D5778-9E54-41DB-BF3A-44486A11C644}" srcOrd="0" destOrd="0" presId="urn:microsoft.com/office/officeart/2005/8/layout/matrix3"/>
    <dgm:cxn modelId="{35A55FD1-3029-4FBF-BF95-422C96E319DA}" srcId="{3E4F9D75-D5D8-4314-ACBD-27833A7F9B37}" destId="{95D9FA2A-C5BC-4752-8E72-6799C0FBC1C6}" srcOrd="3" destOrd="0" parTransId="{49F28D2E-2126-4D04-9687-6426AB810F19}" sibTransId="{2BCF00D6-D0C3-4AE9-8B23-962700DA1C8B}"/>
    <dgm:cxn modelId="{596DD2E0-7E17-4A65-8B31-C4B55D877717}" type="presOf" srcId="{3E4F9D75-D5D8-4314-ACBD-27833A7F9B37}" destId="{0F528374-3DE1-4486-B71C-82DC73192314}" srcOrd="0" destOrd="0" presId="urn:microsoft.com/office/officeart/2005/8/layout/matrix3"/>
    <dgm:cxn modelId="{4218ADCB-E1A6-4AB0-8A11-401F97C76E7B}" srcId="{3E4F9D75-D5D8-4314-ACBD-27833A7F9B37}" destId="{1439D559-D189-4FF1-A4FB-F22A15A268D1}" srcOrd="2" destOrd="0" parTransId="{5EE2399A-E4F7-46C2-AFD0-FCD2735CA036}" sibTransId="{7B39829F-0B46-49C4-AB74-4092A4A67217}"/>
    <dgm:cxn modelId="{49C30B01-6696-479A-9863-CFFECF760846}" type="presOf" srcId="{1439D559-D189-4FF1-A4FB-F22A15A268D1}" destId="{B6C28692-8BAE-4E06-A3BE-9AAFCCA84D47}" srcOrd="0" destOrd="0" presId="urn:microsoft.com/office/officeart/2005/8/layout/matrix3"/>
    <dgm:cxn modelId="{930077AD-64C8-4DA2-8862-206B2C4051E9}" type="presOf" srcId="{D1EB14A3-E50B-4C6B-8B85-FC2F1AA58ED5}" destId="{ECAE1A64-3C26-4CD0-8055-16154FF0361B}" srcOrd="0" destOrd="0" presId="urn:microsoft.com/office/officeart/2005/8/layout/matrix3"/>
    <dgm:cxn modelId="{C9EEAB38-2F48-4E10-A546-FCDECE73A0B0}" srcId="{3E4F9D75-D5D8-4314-ACBD-27833A7F9B37}" destId="{D1EB14A3-E50B-4C6B-8B85-FC2F1AA58ED5}" srcOrd="0" destOrd="0" parTransId="{FDE3662D-EA8F-4B9A-8DA5-E4008DC5088C}" sibTransId="{0BB29068-5E85-4EE8-91E1-2024FD512D06}"/>
    <dgm:cxn modelId="{4EBEE181-FD8C-45AF-80D6-5C9330225095}" srcId="{3E4F9D75-D5D8-4314-ACBD-27833A7F9B37}" destId="{B5E039F1-BBD9-49CA-AED0-167893AD4C2D}" srcOrd="1" destOrd="0" parTransId="{AD5A7BF3-3CE0-454D-9BF9-F3FC11CF370C}" sibTransId="{F3471573-29BE-4F11-926F-9AE633D722FD}"/>
    <dgm:cxn modelId="{BD890C45-9254-4F04-B20D-FD8437107F82}" type="presParOf" srcId="{0F528374-3DE1-4486-B71C-82DC73192314}" destId="{7476B03F-5A87-4E08-A32E-D8B9821AFAB6}" srcOrd="0" destOrd="0" presId="urn:microsoft.com/office/officeart/2005/8/layout/matrix3"/>
    <dgm:cxn modelId="{EFBE8EEF-7080-4DBC-BE6C-0DECE8BA0DEC}" type="presParOf" srcId="{0F528374-3DE1-4486-B71C-82DC73192314}" destId="{ECAE1A64-3C26-4CD0-8055-16154FF0361B}" srcOrd="1" destOrd="0" presId="urn:microsoft.com/office/officeart/2005/8/layout/matrix3"/>
    <dgm:cxn modelId="{ED2506F9-A495-4EA6-B500-689779E040A9}" type="presParOf" srcId="{0F528374-3DE1-4486-B71C-82DC73192314}" destId="{AA9D5778-9E54-41DB-BF3A-44486A11C644}" srcOrd="2" destOrd="0" presId="urn:microsoft.com/office/officeart/2005/8/layout/matrix3"/>
    <dgm:cxn modelId="{39156CFF-8A7B-4470-83A3-B33E37C36EA8}" type="presParOf" srcId="{0F528374-3DE1-4486-B71C-82DC73192314}" destId="{B6C28692-8BAE-4E06-A3BE-9AAFCCA84D47}" srcOrd="3" destOrd="0" presId="urn:microsoft.com/office/officeart/2005/8/layout/matrix3"/>
    <dgm:cxn modelId="{7E2491CD-2266-46A8-9ECE-1E11F926CD3F}" type="presParOf" srcId="{0F528374-3DE1-4486-B71C-82DC73192314}" destId="{C9DED484-765B-4B50-9650-386C82457535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E4F9D75-D5D8-4314-ACBD-27833A7F9B37}" type="doc">
      <dgm:prSet loTypeId="urn:microsoft.com/office/officeart/2005/8/layout/matrix3" loCatId="matrix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95D9FA2A-C5BC-4752-8E72-6799C0FBC1C6}">
      <dgm:prSet phldrT="[Text]"/>
      <dgm:spPr>
        <a:solidFill>
          <a:schemeClr val="bg2"/>
        </a:solidFill>
        <a:ln>
          <a:solidFill>
            <a:schemeClr val="accent4"/>
          </a:solidFill>
        </a:ln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2BCF00D6-D0C3-4AE9-8B23-962700DA1C8B}" type="sibTrans" cxnId="{35A55FD1-3029-4FBF-BF95-422C96E319DA}">
      <dgm:prSet/>
      <dgm:spPr/>
      <dgm:t>
        <a:bodyPr/>
        <a:lstStyle/>
        <a:p>
          <a:endParaRPr lang="en-CA"/>
        </a:p>
      </dgm:t>
    </dgm:pt>
    <dgm:pt modelId="{49F28D2E-2126-4D04-9687-6426AB810F19}" type="parTrans" cxnId="{35A55FD1-3029-4FBF-BF95-422C96E319DA}">
      <dgm:prSet/>
      <dgm:spPr/>
      <dgm:t>
        <a:bodyPr/>
        <a:lstStyle/>
        <a:p>
          <a:endParaRPr lang="en-CA"/>
        </a:p>
      </dgm:t>
    </dgm:pt>
    <dgm:pt modelId="{1439D559-D189-4FF1-A4FB-F22A15A268D1}">
      <dgm:prSet phldrT="[Text]"/>
      <dgm:spPr>
        <a:solidFill>
          <a:schemeClr val="accent5"/>
        </a:solidFill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7B39829F-0B46-49C4-AB74-4092A4A67217}" type="sibTrans" cxnId="{4218ADCB-E1A6-4AB0-8A11-401F97C76E7B}">
      <dgm:prSet/>
      <dgm:spPr/>
      <dgm:t>
        <a:bodyPr/>
        <a:lstStyle/>
        <a:p>
          <a:endParaRPr lang="en-CA"/>
        </a:p>
      </dgm:t>
    </dgm:pt>
    <dgm:pt modelId="{5EE2399A-E4F7-46C2-AFD0-FCD2735CA036}" type="parTrans" cxnId="{4218ADCB-E1A6-4AB0-8A11-401F97C76E7B}">
      <dgm:prSet/>
      <dgm:spPr/>
      <dgm:t>
        <a:bodyPr/>
        <a:lstStyle/>
        <a:p>
          <a:endParaRPr lang="en-CA"/>
        </a:p>
      </dgm:t>
    </dgm:pt>
    <dgm:pt modelId="{B5E039F1-BBD9-49CA-AED0-167893AD4C2D}">
      <dgm:prSet phldrT="[Text]"/>
      <dgm:spPr>
        <a:solidFill>
          <a:schemeClr val="accent2"/>
        </a:solidFill>
      </dgm:spPr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Documents</a:t>
          </a:r>
          <a:endParaRPr lang="en-CA" b="1" dirty="0">
            <a:solidFill>
              <a:schemeClr val="tx1"/>
            </a:solidFill>
          </a:endParaRPr>
        </a:p>
      </dgm:t>
    </dgm:pt>
    <dgm:pt modelId="{F3471573-29BE-4F11-926F-9AE633D722FD}" type="sibTrans" cxnId="{4EBEE181-FD8C-45AF-80D6-5C9330225095}">
      <dgm:prSet/>
      <dgm:spPr/>
      <dgm:t>
        <a:bodyPr/>
        <a:lstStyle/>
        <a:p>
          <a:endParaRPr lang="en-CA"/>
        </a:p>
      </dgm:t>
    </dgm:pt>
    <dgm:pt modelId="{AD5A7BF3-3CE0-454D-9BF9-F3FC11CF370C}" type="parTrans" cxnId="{4EBEE181-FD8C-45AF-80D6-5C9330225095}">
      <dgm:prSet/>
      <dgm:spPr/>
      <dgm:t>
        <a:bodyPr/>
        <a:lstStyle/>
        <a:p>
          <a:endParaRPr lang="en-CA"/>
        </a:p>
      </dgm:t>
    </dgm:pt>
    <dgm:pt modelId="{D1EB14A3-E50B-4C6B-8B85-FC2F1AA58ED5}">
      <dgm:prSet phldrT="[Text]"/>
      <dgm:spPr/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0BB29068-5E85-4EE8-91E1-2024FD512D06}" type="sibTrans" cxnId="{C9EEAB38-2F48-4E10-A546-FCDECE73A0B0}">
      <dgm:prSet/>
      <dgm:spPr/>
      <dgm:t>
        <a:bodyPr/>
        <a:lstStyle/>
        <a:p>
          <a:endParaRPr lang="en-CA"/>
        </a:p>
      </dgm:t>
    </dgm:pt>
    <dgm:pt modelId="{FDE3662D-EA8F-4B9A-8DA5-E4008DC5088C}" type="parTrans" cxnId="{C9EEAB38-2F48-4E10-A546-FCDECE73A0B0}">
      <dgm:prSet/>
      <dgm:spPr/>
      <dgm:t>
        <a:bodyPr/>
        <a:lstStyle/>
        <a:p>
          <a:endParaRPr lang="en-CA"/>
        </a:p>
      </dgm:t>
    </dgm:pt>
    <dgm:pt modelId="{0F528374-3DE1-4486-B71C-82DC73192314}" type="pres">
      <dgm:prSet presAssocID="{3E4F9D75-D5D8-4314-ACBD-27833A7F9B37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CA"/>
        </a:p>
      </dgm:t>
    </dgm:pt>
    <dgm:pt modelId="{7476B03F-5A87-4E08-A32E-D8B9821AFAB6}" type="pres">
      <dgm:prSet presAssocID="{3E4F9D75-D5D8-4314-ACBD-27833A7F9B37}" presName="diamond" presStyleLbl="bgShp" presStyleIdx="0" presStyleCnt="1"/>
      <dgm:spPr/>
    </dgm:pt>
    <dgm:pt modelId="{ECAE1A64-3C26-4CD0-8055-16154FF0361B}" type="pres">
      <dgm:prSet presAssocID="{3E4F9D75-D5D8-4314-ACBD-27833A7F9B37}" presName="quad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AA9D5778-9E54-41DB-BF3A-44486A11C644}" type="pres">
      <dgm:prSet presAssocID="{3E4F9D75-D5D8-4314-ACBD-27833A7F9B37}" presName="quad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B6C28692-8BAE-4E06-A3BE-9AAFCCA84D47}" type="pres">
      <dgm:prSet presAssocID="{3E4F9D75-D5D8-4314-ACBD-27833A7F9B37}" presName="quad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C9DED484-765B-4B50-9650-386C82457535}" type="pres">
      <dgm:prSet presAssocID="{3E4F9D75-D5D8-4314-ACBD-27833A7F9B37}" presName="quad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</dgm:ptLst>
  <dgm:cxnLst>
    <dgm:cxn modelId="{31AE7FCD-EB47-45B3-9366-387FAF3BBCCC}" type="presOf" srcId="{3E4F9D75-D5D8-4314-ACBD-27833A7F9B37}" destId="{0F528374-3DE1-4486-B71C-82DC73192314}" srcOrd="0" destOrd="0" presId="urn:microsoft.com/office/officeart/2005/8/layout/matrix3"/>
    <dgm:cxn modelId="{4218ADCB-E1A6-4AB0-8A11-401F97C76E7B}" srcId="{3E4F9D75-D5D8-4314-ACBD-27833A7F9B37}" destId="{1439D559-D189-4FF1-A4FB-F22A15A268D1}" srcOrd="2" destOrd="0" parTransId="{5EE2399A-E4F7-46C2-AFD0-FCD2735CA036}" sibTransId="{7B39829F-0B46-49C4-AB74-4092A4A67217}"/>
    <dgm:cxn modelId="{35A55FD1-3029-4FBF-BF95-422C96E319DA}" srcId="{3E4F9D75-D5D8-4314-ACBD-27833A7F9B37}" destId="{95D9FA2A-C5BC-4752-8E72-6799C0FBC1C6}" srcOrd="3" destOrd="0" parTransId="{49F28D2E-2126-4D04-9687-6426AB810F19}" sibTransId="{2BCF00D6-D0C3-4AE9-8B23-962700DA1C8B}"/>
    <dgm:cxn modelId="{2EEE27E8-E381-4378-B8D0-25957C47783C}" type="presOf" srcId="{1439D559-D189-4FF1-A4FB-F22A15A268D1}" destId="{B6C28692-8BAE-4E06-A3BE-9AAFCCA84D47}" srcOrd="0" destOrd="0" presId="urn:microsoft.com/office/officeart/2005/8/layout/matrix3"/>
    <dgm:cxn modelId="{D0AEF30B-A390-4400-B8AA-2722C8A354BC}" type="presOf" srcId="{B5E039F1-BBD9-49CA-AED0-167893AD4C2D}" destId="{AA9D5778-9E54-41DB-BF3A-44486A11C644}" srcOrd="0" destOrd="0" presId="urn:microsoft.com/office/officeart/2005/8/layout/matrix3"/>
    <dgm:cxn modelId="{97702249-2366-461C-8286-407772B41C12}" type="presOf" srcId="{D1EB14A3-E50B-4C6B-8B85-FC2F1AA58ED5}" destId="{ECAE1A64-3C26-4CD0-8055-16154FF0361B}" srcOrd="0" destOrd="0" presId="urn:microsoft.com/office/officeart/2005/8/layout/matrix3"/>
    <dgm:cxn modelId="{2752FA35-85B1-4496-91AE-DB66617DB28B}" type="presOf" srcId="{95D9FA2A-C5BC-4752-8E72-6799C0FBC1C6}" destId="{C9DED484-765B-4B50-9650-386C82457535}" srcOrd="0" destOrd="0" presId="urn:microsoft.com/office/officeart/2005/8/layout/matrix3"/>
    <dgm:cxn modelId="{C9EEAB38-2F48-4E10-A546-FCDECE73A0B0}" srcId="{3E4F9D75-D5D8-4314-ACBD-27833A7F9B37}" destId="{D1EB14A3-E50B-4C6B-8B85-FC2F1AA58ED5}" srcOrd="0" destOrd="0" parTransId="{FDE3662D-EA8F-4B9A-8DA5-E4008DC5088C}" sibTransId="{0BB29068-5E85-4EE8-91E1-2024FD512D06}"/>
    <dgm:cxn modelId="{4EBEE181-FD8C-45AF-80D6-5C9330225095}" srcId="{3E4F9D75-D5D8-4314-ACBD-27833A7F9B37}" destId="{B5E039F1-BBD9-49CA-AED0-167893AD4C2D}" srcOrd="1" destOrd="0" parTransId="{AD5A7BF3-3CE0-454D-9BF9-F3FC11CF370C}" sibTransId="{F3471573-29BE-4F11-926F-9AE633D722FD}"/>
    <dgm:cxn modelId="{E41D29E5-6DD6-418D-9ED4-D43DF8913796}" type="presParOf" srcId="{0F528374-3DE1-4486-B71C-82DC73192314}" destId="{7476B03F-5A87-4E08-A32E-D8B9821AFAB6}" srcOrd="0" destOrd="0" presId="urn:microsoft.com/office/officeart/2005/8/layout/matrix3"/>
    <dgm:cxn modelId="{A7B04D3E-434C-4E4F-8C40-5D2B57180A36}" type="presParOf" srcId="{0F528374-3DE1-4486-B71C-82DC73192314}" destId="{ECAE1A64-3C26-4CD0-8055-16154FF0361B}" srcOrd="1" destOrd="0" presId="urn:microsoft.com/office/officeart/2005/8/layout/matrix3"/>
    <dgm:cxn modelId="{001EE678-D6DB-470D-B924-E9DE9FF9AF1F}" type="presParOf" srcId="{0F528374-3DE1-4486-B71C-82DC73192314}" destId="{AA9D5778-9E54-41DB-BF3A-44486A11C644}" srcOrd="2" destOrd="0" presId="urn:microsoft.com/office/officeart/2005/8/layout/matrix3"/>
    <dgm:cxn modelId="{5361B622-2065-4629-8C52-2E24E980112A}" type="presParOf" srcId="{0F528374-3DE1-4486-B71C-82DC73192314}" destId="{B6C28692-8BAE-4E06-A3BE-9AAFCCA84D47}" srcOrd="3" destOrd="0" presId="urn:microsoft.com/office/officeart/2005/8/layout/matrix3"/>
    <dgm:cxn modelId="{A0B0B5E6-E039-4609-A3CD-4C5AC8800E4A}" type="presParOf" srcId="{0F528374-3DE1-4486-B71C-82DC73192314}" destId="{C9DED484-765B-4B50-9650-386C82457535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3E4F9D75-D5D8-4314-ACBD-27833A7F9B37}" type="doc">
      <dgm:prSet loTypeId="urn:microsoft.com/office/officeart/2005/8/layout/matrix3" loCatId="matrix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95D9FA2A-C5BC-4752-8E72-6799C0FBC1C6}">
      <dgm:prSet phldrT="[Text]"/>
      <dgm:spPr>
        <a:solidFill>
          <a:schemeClr val="bg2"/>
        </a:solidFill>
        <a:ln>
          <a:solidFill>
            <a:schemeClr val="accent4"/>
          </a:solidFill>
        </a:ln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2BCF00D6-D0C3-4AE9-8B23-962700DA1C8B}" type="sibTrans" cxnId="{35A55FD1-3029-4FBF-BF95-422C96E319DA}">
      <dgm:prSet/>
      <dgm:spPr/>
      <dgm:t>
        <a:bodyPr/>
        <a:lstStyle/>
        <a:p>
          <a:endParaRPr lang="en-CA"/>
        </a:p>
      </dgm:t>
    </dgm:pt>
    <dgm:pt modelId="{49F28D2E-2126-4D04-9687-6426AB810F19}" type="parTrans" cxnId="{35A55FD1-3029-4FBF-BF95-422C96E319DA}">
      <dgm:prSet/>
      <dgm:spPr/>
      <dgm:t>
        <a:bodyPr/>
        <a:lstStyle/>
        <a:p>
          <a:endParaRPr lang="en-CA"/>
        </a:p>
      </dgm:t>
    </dgm:pt>
    <dgm:pt modelId="{1439D559-D189-4FF1-A4FB-F22A15A268D1}">
      <dgm:prSet phldrT="[Text]"/>
      <dgm:spPr>
        <a:solidFill>
          <a:schemeClr val="accent5"/>
        </a:solidFill>
      </dgm:spPr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Messages</a:t>
          </a:r>
          <a:endParaRPr lang="en-CA" b="1" dirty="0">
            <a:solidFill>
              <a:schemeClr val="tx1"/>
            </a:solidFill>
          </a:endParaRPr>
        </a:p>
      </dgm:t>
    </dgm:pt>
    <dgm:pt modelId="{7B39829F-0B46-49C4-AB74-4092A4A67217}" type="sibTrans" cxnId="{4218ADCB-E1A6-4AB0-8A11-401F97C76E7B}">
      <dgm:prSet/>
      <dgm:spPr/>
      <dgm:t>
        <a:bodyPr/>
        <a:lstStyle/>
        <a:p>
          <a:endParaRPr lang="en-CA"/>
        </a:p>
      </dgm:t>
    </dgm:pt>
    <dgm:pt modelId="{5EE2399A-E4F7-46C2-AFD0-FCD2735CA036}" type="parTrans" cxnId="{4218ADCB-E1A6-4AB0-8A11-401F97C76E7B}">
      <dgm:prSet/>
      <dgm:spPr/>
      <dgm:t>
        <a:bodyPr/>
        <a:lstStyle/>
        <a:p>
          <a:endParaRPr lang="en-CA"/>
        </a:p>
      </dgm:t>
    </dgm:pt>
    <dgm:pt modelId="{D1EB14A3-E50B-4C6B-8B85-FC2F1AA58ED5}">
      <dgm:prSet phldrT="[Text]"/>
      <dgm:spPr/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0BB29068-5E85-4EE8-91E1-2024FD512D06}" type="sibTrans" cxnId="{C9EEAB38-2F48-4E10-A546-FCDECE73A0B0}">
      <dgm:prSet/>
      <dgm:spPr/>
      <dgm:t>
        <a:bodyPr/>
        <a:lstStyle/>
        <a:p>
          <a:endParaRPr lang="en-CA"/>
        </a:p>
      </dgm:t>
    </dgm:pt>
    <dgm:pt modelId="{FDE3662D-EA8F-4B9A-8DA5-E4008DC5088C}" type="parTrans" cxnId="{C9EEAB38-2F48-4E10-A546-FCDECE73A0B0}">
      <dgm:prSet/>
      <dgm:spPr/>
      <dgm:t>
        <a:bodyPr/>
        <a:lstStyle/>
        <a:p>
          <a:endParaRPr lang="en-CA"/>
        </a:p>
      </dgm:t>
    </dgm:pt>
    <dgm:pt modelId="{B5E039F1-BBD9-49CA-AED0-167893AD4C2D}">
      <dgm:prSet phldrT="[Text]"/>
      <dgm:spPr>
        <a:solidFill>
          <a:schemeClr val="accent2"/>
        </a:solidFill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F3471573-29BE-4F11-926F-9AE633D722FD}" type="sibTrans" cxnId="{4EBEE181-FD8C-45AF-80D6-5C9330225095}">
      <dgm:prSet/>
      <dgm:spPr/>
      <dgm:t>
        <a:bodyPr/>
        <a:lstStyle/>
        <a:p>
          <a:endParaRPr lang="en-CA"/>
        </a:p>
      </dgm:t>
    </dgm:pt>
    <dgm:pt modelId="{AD5A7BF3-3CE0-454D-9BF9-F3FC11CF370C}" type="parTrans" cxnId="{4EBEE181-FD8C-45AF-80D6-5C9330225095}">
      <dgm:prSet/>
      <dgm:spPr/>
      <dgm:t>
        <a:bodyPr/>
        <a:lstStyle/>
        <a:p>
          <a:endParaRPr lang="en-CA"/>
        </a:p>
      </dgm:t>
    </dgm:pt>
    <dgm:pt modelId="{0F528374-3DE1-4486-B71C-82DC73192314}" type="pres">
      <dgm:prSet presAssocID="{3E4F9D75-D5D8-4314-ACBD-27833A7F9B37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CA"/>
        </a:p>
      </dgm:t>
    </dgm:pt>
    <dgm:pt modelId="{7476B03F-5A87-4E08-A32E-D8B9821AFAB6}" type="pres">
      <dgm:prSet presAssocID="{3E4F9D75-D5D8-4314-ACBD-27833A7F9B37}" presName="diamond" presStyleLbl="bgShp" presStyleIdx="0" presStyleCnt="1"/>
      <dgm:spPr/>
    </dgm:pt>
    <dgm:pt modelId="{ECAE1A64-3C26-4CD0-8055-16154FF0361B}" type="pres">
      <dgm:prSet presAssocID="{3E4F9D75-D5D8-4314-ACBD-27833A7F9B37}" presName="quad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AA9D5778-9E54-41DB-BF3A-44486A11C644}" type="pres">
      <dgm:prSet presAssocID="{3E4F9D75-D5D8-4314-ACBD-27833A7F9B37}" presName="quad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B6C28692-8BAE-4E06-A3BE-9AAFCCA84D47}" type="pres">
      <dgm:prSet presAssocID="{3E4F9D75-D5D8-4314-ACBD-27833A7F9B37}" presName="quad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C9DED484-765B-4B50-9650-386C82457535}" type="pres">
      <dgm:prSet presAssocID="{3E4F9D75-D5D8-4314-ACBD-27833A7F9B37}" presName="quad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</dgm:ptLst>
  <dgm:cxnLst>
    <dgm:cxn modelId="{AF370DF1-F0AD-47E4-9991-EA0C0466787E}" type="presOf" srcId="{1439D559-D189-4FF1-A4FB-F22A15A268D1}" destId="{B6C28692-8BAE-4E06-A3BE-9AAFCCA84D47}" srcOrd="0" destOrd="0" presId="urn:microsoft.com/office/officeart/2005/8/layout/matrix3"/>
    <dgm:cxn modelId="{B3453827-C858-4B05-83E1-AF88F6F6F4C6}" type="presOf" srcId="{95D9FA2A-C5BC-4752-8E72-6799C0FBC1C6}" destId="{C9DED484-765B-4B50-9650-386C82457535}" srcOrd="0" destOrd="0" presId="urn:microsoft.com/office/officeart/2005/8/layout/matrix3"/>
    <dgm:cxn modelId="{4218ADCB-E1A6-4AB0-8A11-401F97C76E7B}" srcId="{3E4F9D75-D5D8-4314-ACBD-27833A7F9B37}" destId="{1439D559-D189-4FF1-A4FB-F22A15A268D1}" srcOrd="2" destOrd="0" parTransId="{5EE2399A-E4F7-46C2-AFD0-FCD2735CA036}" sibTransId="{7B39829F-0B46-49C4-AB74-4092A4A67217}"/>
    <dgm:cxn modelId="{35A55FD1-3029-4FBF-BF95-422C96E319DA}" srcId="{3E4F9D75-D5D8-4314-ACBD-27833A7F9B37}" destId="{95D9FA2A-C5BC-4752-8E72-6799C0FBC1C6}" srcOrd="3" destOrd="0" parTransId="{49F28D2E-2126-4D04-9687-6426AB810F19}" sibTransId="{2BCF00D6-D0C3-4AE9-8B23-962700DA1C8B}"/>
    <dgm:cxn modelId="{718C25EA-22B8-42E8-BEB1-56CFC157973F}" type="presOf" srcId="{D1EB14A3-E50B-4C6B-8B85-FC2F1AA58ED5}" destId="{ECAE1A64-3C26-4CD0-8055-16154FF0361B}" srcOrd="0" destOrd="0" presId="urn:microsoft.com/office/officeart/2005/8/layout/matrix3"/>
    <dgm:cxn modelId="{C9EEAB38-2F48-4E10-A546-FCDECE73A0B0}" srcId="{3E4F9D75-D5D8-4314-ACBD-27833A7F9B37}" destId="{D1EB14A3-E50B-4C6B-8B85-FC2F1AA58ED5}" srcOrd="0" destOrd="0" parTransId="{FDE3662D-EA8F-4B9A-8DA5-E4008DC5088C}" sibTransId="{0BB29068-5E85-4EE8-91E1-2024FD512D06}"/>
    <dgm:cxn modelId="{4EBEE181-FD8C-45AF-80D6-5C9330225095}" srcId="{3E4F9D75-D5D8-4314-ACBD-27833A7F9B37}" destId="{B5E039F1-BBD9-49CA-AED0-167893AD4C2D}" srcOrd="1" destOrd="0" parTransId="{AD5A7BF3-3CE0-454D-9BF9-F3FC11CF370C}" sibTransId="{F3471573-29BE-4F11-926F-9AE633D722FD}"/>
    <dgm:cxn modelId="{E7BCA879-4892-4534-8EB8-A5FC4107D381}" type="presOf" srcId="{3E4F9D75-D5D8-4314-ACBD-27833A7F9B37}" destId="{0F528374-3DE1-4486-B71C-82DC73192314}" srcOrd="0" destOrd="0" presId="urn:microsoft.com/office/officeart/2005/8/layout/matrix3"/>
    <dgm:cxn modelId="{AB76822F-9345-4098-8C8A-91A19F0AB1F7}" type="presOf" srcId="{B5E039F1-BBD9-49CA-AED0-167893AD4C2D}" destId="{AA9D5778-9E54-41DB-BF3A-44486A11C644}" srcOrd="0" destOrd="0" presId="urn:microsoft.com/office/officeart/2005/8/layout/matrix3"/>
    <dgm:cxn modelId="{FD3A1FB2-417B-48D5-9EF1-F6C4C0CC47BE}" type="presParOf" srcId="{0F528374-3DE1-4486-B71C-82DC73192314}" destId="{7476B03F-5A87-4E08-A32E-D8B9821AFAB6}" srcOrd="0" destOrd="0" presId="urn:microsoft.com/office/officeart/2005/8/layout/matrix3"/>
    <dgm:cxn modelId="{D7997345-72F4-4203-94A0-24146BD95F29}" type="presParOf" srcId="{0F528374-3DE1-4486-B71C-82DC73192314}" destId="{ECAE1A64-3C26-4CD0-8055-16154FF0361B}" srcOrd="1" destOrd="0" presId="urn:microsoft.com/office/officeart/2005/8/layout/matrix3"/>
    <dgm:cxn modelId="{0BF4A1B0-7163-46C3-A605-FCB4EDDF36A3}" type="presParOf" srcId="{0F528374-3DE1-4486-B71C-82DC73192314}" destId="{AA9D5778-9E54-41DB-BF3A-44486A11C644}" srcOrd="2" destOrd="0" presId="urn:microsoft.com/office/officeart/2005/8/layout/matrix3"/>
    <dgm:cxn modelId="{FBA3B1A6-72A4-46AC-A494-204E0B621B56}" type="presParOf" srcId="{0F528374-3DE1-4486-B71C-82DC73192314}" destId="{B6C28692-8BAE-4E06-A3BE-9AAFCCA84D47}" srcOrd="3" destOrd="0" presId="urn:microsoft.com/office/officeart/2005/8/layout/matrix3"/>
    <dgm:cxn modelId="{7A7BB82F-3177-42A6-8E93-0D90F45BD5EC}" type="presParOf" srcId="{0F528374-3DE1-4486-B71C-82DC73192314}" destId="{C9DED484-765B-4B50-9650-386C82457535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3E4F9D75-D5D8-4314-ACBD-27833A7F9B37}" type="doc">
      <dgm:prSet loTypeId="urn:microsoft.com/office/officeart/2005/8/layout/matrix3" loCatId="matrix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95D9FA2A-C5BC-4752-8E72-6799C0FBC1C6}">
      <dgm:prSet phldrT="[Text]"/>
      <dgm:spPr>
        <a:solidFill>
          <a:schemeClr val="bg2"/>
        </a:solidFill>
        <a:ln>
          <a:solidFill>
            <a:schemeClr val="accent4"/>
          </a:solidFill>
        </a:ln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2BCF00D6-D0C3-4AE9-8B23-962700DA1C8B}" type="sibTrans" cxnId="{35A55FD1-3029-4FBF-BF95-422C96E319DA}">
      <dgm:prSet/>
      <dgm:spPr/>
      <dgm:t>
        <a:bodyPr/>
        <a:lstStyle/>
        <a:p>
          <a:endParaRPr lang="en-CA"/>
        </a:p>
      </dgm:t>
    </dgm:pt>
    <dgm:pt modelId="{49F28D2E-2126-4D04-9687-6426AB810F19}" type="parTrans" cxnId="{35A55FD1-3029-4FBF-BF95-422C96E319DA}">
      <dgm:prSet/>
      <dgm:spPr/>
      <dgm:t>
        <a:bodyPr/>
        <a:lstStyle/>
        <a:p>
          <a:endParaRPr lang="en-CA"/>
        </a:p>
      </dgm:t>
    </dgm:pt>
    <dgm:pt modelId="{1439D559-D189-4FF1-A4FB-F22A15A268D1}">
      <dgm:prSet phldrT="[Text]"/>
      <dgm:spPr>
        <a:solidFill>
          <a:schemeClr val="accent5"/>
        </a:solidFill>
      </dgm:spPr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Messages</a:t>
          </a:r>
          <a:endParaRPr lang="en-CA" b="1" dirty="0">
            <a:solidFill>
              <a:schemeClr val="tx1"/>
            </a:solidFill>
          </a:endParaRPr>
        </a:p>
      </dgm:t>
    </dgm:pt>
    <dgm:pt modelId="{7B39829F-0B46-49C4-AB74-4092A4A67217}" type="sibTrans" cxnId="{4218ADCB-E1A6-4AB0-8A11-401F97C76E7B}">
      <dgm:prSet/>
      <dgm:spPr/>
      <dgm:t>
        <a:bodyPr/>
        <a:lstStyle/>
        <a:p>
          <a:endParaRPr lang="en-CA"/>
        </a:p>
      </dgm:t>
    </dgm:pt>
    <dgm:pt modelId="{5EE2399A-E4F7-46C2-AFD0-FCD2735CA036}" type="parTrans" cxnId="{4218ADCB-E1A6-4AB0-8A11-401F97C76E7B}">
      <dgm:prSet/>
      <dgm:spPr/>
      <dgm:t>
        <a:bodyPr/>
        <a:lstStyle/>
        <a:p>
          <a:endParaRPr lang="en-CA"/>
        </a:p>
      </dgm:t>
    </dgm:pt>
    <dgm:pt modelId="{D1EB14A3-E50B-4C6B-8B85-FC2F1AA58ED5}">
      <dgm:prSet phldrT="[Text]"/>
      <dgm:spPr/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0BB29068-5E85-4EE8-91E1-2024FD512D06}" type="sibTrans" cxnId="{C9EEAB38-2F48-4E10-A546-FCDECE73A0B0}">
      <dgm:prSet/>
      <dgm:spPr/>
      <dgm:t>
        <a:bodyPr/>
        <a:lstStyle/>
        <a:p>
          <a:endParaRPr lang="en-CA"/>
        </a:p>
      </dgm:t>
    </dgm:pt>
    <dgm:pt modelId="{FDE3662D-EA8F-4B9A-8DA5-E4008DC5088C}" type="parTrans" cxnId="{C9EEAB38-2F48-4E10-A546-FCDECE73A0B0}">
      <dgm:prSet/>
      <dgm:spPr/>
      <dgm:t>
        <a:bodyPr/>
        <a:lstStyle/>
        <a:p>
          <a:endParaRPr lang="en-CA"/>
        </a:p>
      </dgm:t>
    </dgm:pt>
    <dgm:pt modelId="{B5E039F1-BBD9-49CA-AED0-167893AD4C2D}">
      <dgm:prSet phldrT="[Text]"/>
      <dgm:spPr>
        <a:solidFill>
          <a:schemeClr val="accent2"/>
        </a:solidFill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F3471573-29BE-4F11-926F-9AE633D722FD}" type="sibTrans" cxnId="{4EBEE181-FD8C-45AF-80D6-5C9330225095}">
      <dgm:prSet/>
      <dgm:spPr/>
      <dgm:t>
        <a:bodyPr/>
        <a:lstStyle/>
        <a:p>
          <a:endParaRPr lang="en-CA"/>
        </a:p>
      </dgm:t>
    </dgm:pt>
    <dgm:pt modelId="{AD5A7BF3-3CE0-454D-9BF9-F3FC11CF370C}" type="parTrans" cxnId="{4EBEE181-FD8C-45AF-80D6-5C9330225095}">
      <dgm:prSet/>
      <dgm:spPr/>
      <dgm:t>
        <a:bodyPr/>
        <a:lstStyle/>
        <a:p>
          <a:endParaRPr lang="en-CA"/>
        </a:p>
      </dgm:t>
    </dgm:pt>
    <dgm:pt modelId="{0F528374-3DE1-4486-B71C-82DC73192314}" type="pres">
      <dgm:prSet presAssocID="{3E4F9D75-D5D8-4314-ACBD-27833A7F9B37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CA"/>
        </a:p>
      </dgm:t>
    </dgm:pt>
    <dgm:pt modelId="{7476B03F-5A87-4E08-A32E-D8B9821AFAB6}" type="pres">
      <dgm:prSet presAssocID="{3E4F9D75-D5D8-4314-ACBD-27833A7F9B37}" presName="diamond" presStyleLbl="bgShp" presStyleIdx="0" presStyleCnt="1"/>
      <dgm:spPr/>
    </dgm:pt>
    <dgm:pt modelId="{ECAE1A64-3C26-4CD0-8055-16154FF0361B}" type="pres">
      <dgm:prSet presAssocID="{3E4F9D75-D5D8-4314-ACBD-27833A7F9B37}" presName="quad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AA9D5778-9E54-41DB-BF3A-44486A11C644}" type="pres">
      <dgm:prSet presAssocID="{3E4F9D75-D5D8-4314-ACBD-27833A7F9B37}" presName="quad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B6C28692-8BAE-4E06-A3BE-9AAFCCA84D47}" type="pres">
      <dgm:prSet presAssocID="{3E4F9D75-D5D8-4314-ACBD-27833A7F9B37}" presName="quad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C9DED484-765B-4B50-9650-386C82457535}" type="pres">
      <dgm:prSet presAssocID="{3E4F9D75-D5D8-4314-ACBD-27833A7F9B37}" presName="quad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</dgm:ptLst>
  <dgm:cxnLst>
    <dgm:cxn modelId="{4218ADCB-E1A6-4AB0-8A11-401F97C76E7B}" srcId="{3E4F9D75-D5D8-4314-ACBD-27833A7F9B37}" destId="{1439D559-D189-4FF1-A4FB-F22A15A268D1}" srcOrd="2" destOrd="0" parTransId="{5EE2399A-E4F7-46C2-AFD0-FCD2735CA036}" sibTransId="{7B39829F-0B46-49C4-AB74-4092A4A67217}"/>
    <dgm:cxn modelId="{35A55FD1-3029-4FBF-BF95-422C96E319DA}" srcId="{3E4F9D75-D5D8-4314-ACBD-27833A7F9B37}" destId="{95D9FA2A-C5BC-4752-8E72-6799C0FBC1C6}" srcOrd="3" destOrd="0" parTransId="{49F28D2E-2126-4D04-9687-6426AB810F19}" sibTransId="{2BCF00D6-D0C3-4AE9-8B23-962700DA1C8B}"/>
    <dgm:cxn modelId="{152395F4-5F2C-4064-BA5F-20A192404EBD}" type="presOf" srcId="{95D9FA2A-C5BC-4752-8E72-6799C0FBC1C6}" destId="{C9DED484-765B-4B50-9650-386C82457535}" srcOrd="0" destOrd="0" presId="urn:microsoft.com/office/officeart/2005/8/layout/matrix3"/>
    <dgm:cxn modelId="{A0F11315-7976-42BD-98D1-728D35B3B465}" type="presOf" srcId="{B5E039F1-BBD9-49CA-AED0-167893AD4C2D}" destId="{AA9D5778-9E54-41DB-BF3A-44486A11C644}" srcOrd="0" destOrd="0" presId="urn:microsoft.com/office/officeart/2005/8/layout/matrix3"/>
    <dgm:cxn modelId="{9734CC20-FBEA-46C5-BFA5-77269ED66EBC}" type="presOf" srcId="{1439D559-D189-4FF1-A4FB-F22A15A268D1}" destId="{B6C28692-8BAE-4E06-A3BE-9AAFCCA84D47}" srcOrd="0" destOrd="0" presId="urn:microsoft.com/office/officeart/2005/8/layout/matrix3"/>
    <dgm:cxn modelId="{25ECBB50-5F18-42C4-A984-0D0C5A2EA9A0}" type="presOf" srcId="{D1EB14A3-E50B-4C6B-8B85-FC2F1AA58ED5}" destId="{ECAE1A64-3C26-4CD0-8055-16154FF0361B}" srcOrd="0" destOrd="0" presId="urn:microsoft.com/office/officeart/2005/8/layout/matrix3"/>
    <dgm:cxn modelId="{D86005FB-B91F-4DE9-9BE1-E1D919089BC1}" type="presOf" srcId="{3E4F9D75-D5D8-4314-ACBD-27833A7F9B37}" destId="{0F528374-3DE1-4486-B71C-82DC73192314}" srcOrd="0" destOrd="0" presId="urn:microsoft.com/office/officeart/2005/8/layout/matrix3"/>
    <dgm:cxn modelId="{C9EEAB38-2F48-4E10-A546-FCDECE73A0B0}" srcId="{3E4F9D75-D5D8-4314-ACBD-27833A7F9B37}" destId="{D1EB14A3-E50B-4C6B-8B85-FC2F1AA58ED5}" srcOrd="0" destOrd="0" parTransId="{FDE3662D-EA8F-4B9A-8DA5-E4008DC5088C}" sibTransId="{0BB29068-5E85-4EE8-91E1-2024FD512D06}"/>
    <dgm:cxn modelId="{4EBEE181-FD8C-45AF-80D6-5C9330225095}" srcId="{3E4F9D75-D5D8-4314-ACBD-27833A7F9B37}" destId="{B5E039F1-BBD9-49CA-AED0-167893AD4C2D}" srcOrd="1" destOrd="0" parTransId="{AD5A7BF3-3CE0-454D-9BF9-F3FC11CF370C}" sibTransId="{F3471573-29BE-4F11-926F-9AE633D722FD}"/>
    <dgm:cxn modelId="{EAA367FC-F9C2-473B-A629-4107506EE580}" type="presParOf" srcId="{0F528374-3DE1-4486-B71C-82DC73192314}" destId="{7476B03F-5A87-4E08-A32E-D8B9821AFAB6}" srcOrd="0" destOrd="0" presId="urn:microsoft.com/office/officeart/2005/8/layout/matrix3"/>
    <dgm:cxn modelId="{3E59E560-800D-4A7C-9885-AA3039FB29FF}" type="presParOf" srcId="{0F528374-3DE1-4486-B71C-82DC73192314}" destId="{ECAE1A64-3C26-4CD0-8055-16154FF0361B}" srcOrd="1" destOrd="0" presId="urn:microsoft.com/office/officeart/2005/8/layout/matrix3"/>
    <dgm:cxn modelId="{57CBFE11-0FE1-407C-BB46-383547F5223C}" type="presParOf" srcId="{0F528374-3DE1-4486-B71C-82DC73192314}" destId="{AA9D5778-9E54-41DB-BF3A-44486A11C644}" srcOrd="2" destOrd="0" presId="urn:microsoft.com/office/officeart/2005/8/layout/matrix3"/>
    <dgm:cxn modelId="{D7E57F66-B75D-4A31-B5A2-0B1A93E18CE2}" type="presParOf" srcId="{0F528374-3DE1-4486-B71C-82DC73192314}" destId="{B6C28692-8BAE-4E06-A3BE-9AAFCCA84D47}" srcOrd="3" destOrd="0" presId="urn:microsoft.com/office/officeart/2005/8/layout/matrix3"/>
    <dgm:cxn modelId="{96B5AC9F-817A-4AB7-B78C-AE81E0605EE6}" type="presParOf" srcId="{0F528374-3DE1-4486-B71C-82DC73192314}" destId="{C9DED484-765B-4B50-9650-386C82457535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476B03F-5A87-4E08-A32E-D8B9821AFAB6}">
      <dsp:nvSpPr>
        <dsp:cNvPr id="0" name=""/>
        <dsp:cNvSpPr/>
      </dsp:nvSpPr>
      <dsp:spPr>
        <a:xfrm>
          <a:off x="1016000" y="0"/>
          <a:ext cx="4064000" cy="4064000"/>
        </a:xfrm>
        <a:prstGeom prst="diamond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4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ECAE1A64-3C26-4CD0-8055-16154FF0361B}">
      <dsp:nvSpPr>
        <dsp:cNvPr id="0" name=""/>
        <dsp:cNvSpPr/>
      </dsp:nvSpPr>
      <dsp:spPr>
        <a:xfrm>
          <a:off x="1402080" y="386080"/>
          <a:ext cx="1584960" cy="15849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tx1"/>
              </a:solidFill>
            </a:rPr>
            <a:t>REST</a:t>
          </a:r>
          <a:endParaRPr lang="en-CA" sz="1800" b="1" kern="1200" dirty="0">
            <a:solidFill>
              <a:schemeClr val="tx1"/>
            </a:solidFill>
          </a:endParaRPr>
        </a:p>
      </dsp:txBody>
      <dsp:txXfrm>
        <a:off x="1402080" y="386080"/>
        <a:ext cx="1584960" cy="1584960"/>
      </dsp:txXfrm>
    </dsp:sp>
    <dsp:sp modelId="{AA9D5778-9E54-41DB-BF3A-44486A11C644}">
      <dsp:nvSpPr>
        <dsp:cNvPr id="0" name=""/>
        <dsp:cNvSpPr/>
      </dsp:nvSpPr>
      <dsp:spPr>
        <a:xfrm>
          <a:off x="3108960" y="386080"/>
          <a:ext cx="1584960" cy="1584960"/>
        </a:xfrm>
        <a:prstGeom prst="roundRect">
          <a:avLst/>
        </a:prstGeom>
        <a:solidFill>
          <a:schemeClr val="accent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tx1"/>
              </a:solidFill>
            </a:rPr>
            <a:t>Documents</a:t>
          </a:r>
          <a:endParaRPr lang="en-CA" sz="1800" b="1" kern="1200" dirty="0">
            <a:solidFill>
              <a:schemeClr val="tx1"/>
            </a:solidFill>
          </a:endParaRPr>
        </a:p>
      </dsp:txBody>
      <dsp:txXfrm>
        <a:off x="3108960" y="386080"/>
        <a:ext cx="1584960" cy="1584960"/>
      </dsp:txXfrm>
    </dsp:sp>
    <dsp:sp modelId="{B6C28692-8BAE-4E06-A3BE-9AAFCCA84D47}">
      <dsp:nvSpPr>
        <dsp:cNvPr id="0" name=""/>
        <dsp:cNvSpPr/>
      </dsp:nvSpPr>
      <dsp:spPr>
        <a:xfrm>
          <a:off x="1402080" y="2092960"/>
          <a:ext cx="1584960" cy="1584960"/>
        </a:xfrm>
        <a:prstGeom prst="roundRect">
          <a:avLst/>
        </a:prstGeom>
        <a:solidFill>
          <a:schemeClr val="accent5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tx1"/>
              </a:solidFill>
            </a:rPr>
            <a:t>Messages</a:t>
          </a:r>
          <a:endParaRPr lang="en-CA" sz="1800" b="1" kern="1200" dirty="0">
            <a:solidFill>
              <a:schemeClr val="tx1"/>
            </a:solidFill>
          </a:endParaRPr>
        </a:p>
      </dsp:txBody>
      <dsp:txXfrm>
        <a:off x="1402080" y="2092960"/>
        <a:ext cx="1584960" cy="1584960"/>
      </dsp:txXfrm>
    </dsp:sp>
    <dsp:sp modelId="{C9DED484-765B-4B50-9650-386C82457535}">
      <dsp:nvSpPr>
        <dsp:cNvPr id="0" name=""/>
        <dsp:cNvSpPr/>
      </dsp:nvSpPr>
      <dsp:spPr>
        <a:xfrm>
          <a:off x="3108960" y="2092960"/>
          <a:ext cx="1584960" cy="1584960"/>
        </a:xfrm>
        <a:prstGeom prst="roundRect">
          <a:avLst/>
        </a:prstGeom>
        <a:solidFill>
          <a:schemeClr val="bg2"/>
        </a:solidFill>
        <a:ln>
          <a:solidFill>
            <a:schemeClr val="accent4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tx1"/>
              </a:solidFill>
            </a:rPr>
            <a:t>Services</a:t>
          </a:r>
          <a:endParaRPr lang="en-CA" sz="1800" b="1" kern="1200" dirty="0">
            <a:solidFill>
              <a:schemeClr val="tx1"/>
            </a:solidFill>
          </a:endParaRPr>
        </a:p>
      </dsp:txBody>
      <dsp:txXfrm>
        <a:off x="3108960" y="2092960"/>
        <a:ext cx="1584960" cy="1584960"/>
      </dsp:txXfrm>
    </dsp:sp>
  </dsp:spTree>
</dsp:drawing>
</file>

<file path=ppt/diagrams/drawing10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476B03F-5A87-4E08-A32E-D8B9821AFAB6}">
      <dsp:nvSpPr>
        <dsp:cNvPr id="0" name=""/>
        <dsp:cNvSpPr/>
      </dsp:nvSpPr>
      <dsp:spPr>
        <a:xfrm>
          <a:off x="115900" y="0"/>
          <a:ext cx="1543720" cy="1543720"/>
        </a:xfrm>
        <a:prstGeom prst="diamond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4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ECAE1A64-3C26-4CD0-8055-16154FF0361B}">
      <dsp:nvSpPr>
        <dsp:cNvPr id="0" name=""/>
        <dsp:cNvSpPr/>
      </dsp:nvSpPr>
      <dsp:spPr>
        <a:xfrm>
          <a:off x="262553" y="146653"/>
          <a:ext cx="602050" cy="60205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700" b="1" kern="1200" dirty="0">
            <a:solidFill>
              <a:schemeClr val="tx1"/>
            </a:solidFill>
          </a:endParaRPr>
        </a:p>
      </dsp:txBody>
      <dsp:txXfrm>
        <a:off x="262553" y="146653"/>
        <a:ext cx="602050" cy="602050"/>
      </dsp:txXfrm>
    </dsp:sp>
    <dsp:sp modelId="{AA9D5778-9E54-41DB-BF3A-44486A11C644}">
      <dsp:nvSpPr>
        <dsp:cNvPr id="0" name=""/>
        <dsp:cNvSpPr/>
      </dsp:nvSpPr>
      <dsp:spPr>
        <a:xfrm>
          <a:off x="910915" y="146653"/>
          <a:ext cx="602050" cy="602050"/>
        </a:xfrm>
        <a:prstGeom prst="roundRect">
          <a:avLst/>
        </a:prstGeom>
        <a:solidFill>
          <a:schemeClr val="accent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700" b="1" kern="1200" dirty="0">
            <a:solidFill>
              <a:schemeClr val="tx1"/>
            </a:solidFill>
          </a:endParaRPr>
        </a:p>
      </dsp:txBody>
      <dsp:txXfrm>
        <a:off x="910915" y="146653"/>
        <a:ext cx="602050" cy="602050"/>
      </dsp:txXfrm>
    </dsp:sp>
    <dsp:sp modelId="{B6C28692-8BAE-4E06-A3BE-9AAFCCA84D47}">
      <dsp:nvSpPr>
        <dsp:cNvPr id="0" name=""/>
        <dsp:cNvSpPr/>
      </dsp:nvSpPr>
      <dsp:spPr>
        <a:xfrm>
          <a:off x="262553" y="795015"/>
          <a:ext cx="602050" cy="602050"/>
        </a:xfrm>
        <a:prstGeom prst="roundRect">
          <a:avLst/>
        </a:prstGeom>
        <a:solidFill>
          <a:schemeClr val="accent5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b="1" kern="1200" dirty="0" smtClean="0">
              <a:solidFill>
                <a:schemeClr val="tx1"/>
              </a:solidFill>
            </a:rPr>
            <a:t>Messages</a:t>
          </a:r>
          <a:endParaRPr lang="en-CA" sz="700" b="1" kern="1200" dirty="0">
            <a:solidFill>
              <a:schemeClr val="tx1"/>
            </a:solidFill>
          </a:endParaRPr>
        </a:p>
      </dsp:txBody>
      <dsp:txXfrm>
        <a:off x="262553" y="795015"/>
        <a:ext cx="602050" cy="602050"/>
      </dsp:txXfrm>
    </dsp:sp>
    <dsp:sp modelId="{C9DED484-765B-4B50-9650-386C82457535}">
      <dsp:nvSpPr>
        <dsp:cNvPr id="0" name=""/>
        <dsp:cNvSpPr/>
      </dsp:nvSpPr>
      <dsp:spPr>
        <a:xfrm>
          <a:off x="910915" y="795015"/>
          <a:ext cx="602050" cy="602050"/>
        </a:xfrm>
        <a:prstGeom prst="roundRect">
          <a:avLst/>
        </a:prstGeom>
        <a:solidFill>
          <a:schemeClr val="bg2"/>
        </a:solidFill>
        <a:ln>
          <a:solidFill>
            <a:schemeClr val="accent4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700" b="1" kern="1200" dirty="0">
            <a:solidFill>
              <a:schemeClr val="tx1"/>
            </a:solidFill>
          </a:endParaRPr>
        </a:p>
      </dsp:txBody>
      <dsp:txXfrm>
        <a:off x="910915" y="795015"/>
        <a:ext cx="602050" cy="602050"/>
      </dsp:txXfrm>
    </dsp:sp>
  </dsp:spTree>
</dsp:drawing>
</file>

<file path=ppt/diagrams/drawing1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476B03F-5A87-4E08-A32E-D8B9821AFAB6}">
      <dsp:nvSpPr>
        <dsp:cNvPr id="0" name=""/>
        <dsp:cNvSpPr/>
      </dsp:nvSpPr>
      <dsp:spPr>
        <a:xfrm>
          <a:off x="115900" y="0"/>
          <a:ext cx="1543720" cy="1543720"/>
        </a:xfrm>
        <a:prstGeom prst="diamond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4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ECAE1A64-3C26-4CD0-8055-16154FF0361B}">
      <dsp:nvSpPr>
        <dsp:cNvPr id="0" name=""/>
        <dsp:cNvSpPr/>
      </dsp:nvSpPr>
      <dsp:spPr>
        <a:xfrm>
          <a:off x="262553" y="146653"/>
          <a:ext cx="602050" cy="60205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900" b="1" kern="1200" dirty="0">
            <a:solidFill>
              <a:schemeClr val="tx1"/>
            </a:solidFill>
          </a:endParaRPr>
        </a:p>
      </dsp:txBody>
      <dsp:txXfrm>
        <a:off x="262553" y="146653"/>
        <a:ext cx="602050" cy="602050"/>
      </dsp:txXfrm>
    </dsp:sp>
    <dsp:sp modelId="{AA9D5778-9E54-41DB-BF3A-44486A11C644}">
      <dsp:nvSpPr>
        <dsp:cNvPr id="0" name=""/>
        <dsp:cNvSpPr/>
      </dsp:nvSpPr>
      <dsp:spPr>
        <a:xfrm>
          <a:off x="910915" y="146653"/>
          <a:ext cx="602050" cy="602050"/>
        </a:xfrm>
        <a:prstGeom prst="roundRect">
          <a:avLst/>
        </a:prstGeom>
        <a:solidFill>
          <a:schemeClr val="accent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900" b="1" kern="1200" dirty="0">
            <a:solidFill>
              <a:schemeClr val="tx1"/>
            </a:solidFill>
          </a:endParaRPr>
        </a:p>
      </dsp:txBody>
      <dsp:txXfrm>
        <a:off x="910915" y="146653"/>
        <a:ext cx="602050" cy="602050"/>
      </dsp:txXfrm>
    </dsp:sp>
    <dsp:sp modelId="{B6C28692-8BAE-4E06-A3BE-9AAFCCA84D47}">
      <dsp:nvSpPr>
        <dsp:cNvPr id="0" name=""/>
        <dsp:cNvSpPr/>
      </dsp:nvSpPr>
      <dsp:spPr>
        <a:xfrm>
          <a:off x="262553" y="795015"/>
          <a:ext cx="602050" cy="602050"/>
        </a:xfrm>
        <a:prstGeom prst="roundRect">
          <a:avLst/>
        </a:prstGeom>
        <a:solidFill>
          <a:schemeClr val="accent5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900" b="1" kern="1200" dirty="0">
            <a:solidFill>
              <a:schemeClr val="tx1"/>
            </a:solidFill>
          </a:endParaRPr>
        </a:p>
      </dsp:txBody>
      <dsp:txXfrm>
        <a:off x="262553" y="795015"/>
        <a:ext cx="602050" cy="602050"/>
      </dsp:txXfrm>
    </dsp:sp>
    <dsp:sp modelId="{C9DED484-765B-4B50-9650-386C82457535}">
      <dsp:nvSpPr>
        <dsp:cNvPr id="0" name=""/>
        <dsp:cNvSpPr/>
      </dsp:nvSpPr>
      <dsp:spPr>
        <a:xfrm>
          <a:off x="910915" y="795015"/>
          <a:ext cx="602050" cy="602050"/>
        </a:xfrm>
        <a:prstGeom prst="roundRect">
          <a:avLst/>
        </a:prstGeom>
        <a:solidFill>
          <a:schemeClr val="bg2"/>
        </a:solidFill>
        <a:ln>
          <a:solidFill>
            <a:schemeClr val="accent4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smtClean="0">
              <a:solidFill>
                <a:schemeClr val="tx1"/>
              </a:solidFill>
            </a:rPr>
            <a:t>Services</a:t>
          </a:r>
          <a:endParaRPr lang="en-CA" sz="900" b="1" kern="1200" dirty="0">
            <a:solidFill>
              <a:schemeClr val="tx1"/>
            </a:solidFill>
          </a:endParaRPr>
        </a:p>
      </dsp:txBody>
      <dsp:txXfrm>
        <a:off x="910915" y="795015"/>
        <a:ext cx="602050" cy="602050"/>
      </dsp:txXfrm>
    </dsp:sp>
  </dsp:spTree>
</dsp:drawing>
</file>

<file path=ppt/diagrams/drawing1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476B03F-5A87-4E08-A32E-D8B9821AFAB6}">
      <dsp:nvSpPr>
        <dsp:cNvPr id="0" name=""/>
        <dsp:cNvSpPr/>
      </dsp:nvSpPr>
      <dsp:spPr>
        <a:xfrm>
          <a:off x="115900" y="0"/>
          <a:ext cx="1543720" cy="1543720"/>
        </a:xfrm>
        <a:prstGeom prst="diamond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4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ECAE1A64-3C26-4CD0-8055-16154FF0361B}">
      <dsp:nvSpPr>
        <dsp:cNvPr id="0" name=""/>
        <dsp:cNvSpPr/>
      </dsp:nvSpPr>
      <dsp:spPr>
        <a:xfrm>
          <a:off x="262553" y="146653"/>
          <a:ext cx="602050" cy="60205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900" b="1" kern="1200" dirty="0">
            <a:solidFill>
              <a:schemeClr val="tx1"/>
            </a:solidFill>
          </a:endParaRPr>
        </a:p>
      </dsp:txBody>
      <dsp:txXfrm>
        <a:off x="262553" y="146653"/>
        <a:ext cx="602050" cy="602050"/>
      </dsp:txXfrm>
    </dsp:sp>
    <dsp:sp modelId="{AA9D5778-9E54-41DB-BF3A-44486A11C644}">
      <dsp:nvSpPr>
        <dsp:cNvPr id="0" name=""/>
        <dsp:cNvSpPr/>
      </dsp:nvSpPr>
      <dsp:spPr>
        <a:xfrm>
          <a:off x="910915" y="146653"/>
          <a:ext cx="602050" cy="602050"/>
        </a:xfrm>
        <a:prstGeom prst="roundRect">
          <a:avLst/>
        </a:prstGeom>
        <a:solidFill>
          <a:schemeClr val="accent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900" b="1" kern="1200" dirty="0">
            <a:solidFill>
              <a:schemeClr val="tx1"/>
            </a:solidFill>
          </a:endParaRPr>
        </a:p>
      </dsp:txBody>
      <dsp:txXfrm>
        <a:off x="910915" y="146653"/>
        <a:ext cx="602050" cy="602050"/>
      </dsp:txXfrm>
    </dsp:sp>
    <dsp:sp modelId="{B6C28692-8BAE-4E06-A3BE-9AAFCCA84D47}">
      <dsp:nvSpPr>
        <dsp:cNvPr id="0" name=""/>
        <dsp:cNvSpPr/>
      </dsp:nvSpPr>
      <dsp:spPr>
        <a:xfrm>
          <a:off x="262553" y="795015"/>
          <a:ext cx="602050" cy="602050"/>
        </a:xfrm>
        <a:prstGeom prst="roundRect">
          <a:avLst/>
        </a:prstGeom>
        <a:solidFill>
          <a:schemeClr val="accent5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900" b="1" kern="1200" dirty="0">
            <a:solidFill>
              <a:schemeClr val="tx1"/>
            </a:solidFill>
          </a:endParaRPr>
        </a:p>
      </dsp:txBody>
      <dsp:txXfrm>
        <a:off x="262553" y="795015"/>
        <a:ext cx="602050" cy="602050"/>
      </dsp:txXfrm>
    </dsp:sp>
    <dsp:sp modelId="{C9DED484-765B-4B50-9650-386C82457535}">
      <dsp:nvSpPr>
        <dsp:cNvPr id="0" name=""/>
        <dsp:cNvSpPr/>
      </dsp:nvSpPr>
      <dsp:spPr>
        <a:xfrm>
          <a:off x="910915" y="795015"/>
          <a:ext cx="602050" cy="602050"/>
        </a:xfrm>
        <a:prstGeom prst="roundRect">
          <a:avLst/>
        </a:prstGeom>
        <a:solidFill>
          <a:schemeClr val="bg2"/>
        </a:solidFill>
        <a:ln>
          <a:solidFill>
            <a:schemeClr val="accent4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smtClean="0">
              <a:solidFill>
                <a:schemeClr val="tx1"/>
              </a:solidFill>
            </a:rPr>
            <a:t>Services</a:t>
          </a:r>
          <a:endParaRPr lang="en-CA" sz="900" b="1" kern="1200" dirty="0">
            <a:solidFill>
              <a:schemeClr val="tx1"/>
            </a:solidFill>
          </a:endParaRPr>
        </a:p>
      </dsp:txBody>
      <dsp:txXfrm>
        <a:off x="910915" y="795015"/>
        <a:ext cx="602050" cy="602050"/>
      </dsp:txXfrm>
    </dsp:sp>
  </dsp:spTree>
</dsp:drawing>
</file>

<file path=ppt/diagrams/drawing1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476B03F-5A87-4E08-A32E-D8B9821AFAB6}">
      <dsp:nvSpPr>
        <dsp:cNvPr id="0" name=""/>
        <dsp:cNvSpPr/>
      </dsp:nvSpPr>
      <dsp:spPr>
        <a:xfrm>
          <a:off x="115900" y="0"/>
          <a:ext cx="1543720" cy="1543720"/>
        </a:xfrm>
        <a:prstGeom prst="diamond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4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ECAE1A64-3C26-4CD0-8055-16154FF0361B}">
      <dsp:nvSpPr>
        <dsp:cNvPr id="0" name=""/>
        <dsp:cNvSpPr/>
      </dsp:nvSpPr>
      <dsp:spPr>
        <a:xfrm>
          <a:off x="262553" y="146653"/>
          <a:ext cx="602050" cy="60205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900" b="1" kern="1200" dirty="0">
            <a:solidFill>
              <a:schemeClr val="tx1"/>
            </a:solidFill>
          </a:endParaRPr>
        </a:p>
      </dsp:txBody>
      <dsp:txXfrm>
        <a:off x="262553" y="146653"/>
        <a:ext cx="602050" cy="602050"/>
      </dsp:txXfrm>
    </dsp:sp>
    <dsp:sp modelId="{AA9D5778-9E54-41DB-BF3A-44486A11C644}">
      <dsp:nvSpPr>
        <dsp:cNvPr id="0" name=""/>
        <dsp:cNvSpPr/>
      </dsp:nvSpPr>
      <dsp:spPr>
        <a:xfrm>
          <a:off x="910915" y="146653"/>
          <a:ext cx="602050" cy="602050"/>
        </a:xfrm>
        <a:prstGeom prst="roundRect">
          <a:avLst/>
        </a:prstGeom>
        <a:solidFill>
          <a:schemeClr val="accent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900" b="1" kern="1200" dirty="0">
            <a:solidFill>
              <a:schemeClr val="tx1"/>
            </a:solidFill>
          </a:endParaRPr>
        </a:p>
      </dsp:txBody>
      <dsp:txXfrm>
        <a:off x="910915" y="146653"/>
        <a:ext cx="602050" cy="602050"/>
      </dsp:txXfrm>
    </dsp:sp>
    <dsp:sp modelId="{B6C28692-8BAE-4E06-A3BE-9AAFCCA84D47}">
      <dsp:nvSpPr>
        <dsp:cNvPr id="0" name=""/>
        <dsp:cNvSpPr/>
      </dsp:nvSpPr>
      <dsp:spPr>
        <a:xfrm>
          <a:off x="262553" y="795015"/>
          <a:ext cx="602050" cy="602050"/>
        </a:xfrm>
        <a:prstGeom prst="roundRect">
          <a:avLst/>
        </a:prstGeom>
        <a:solidFill>
          <a:schemeClr val="accent5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900" b="1" kern="1200" dirty="0">
            <a:solidFill>
              <a:schemeClr val="tx1"/>
            </a:solidFill>
          </a:endParaRPr>
        </a:p>
      </dsp:txBody>
      <dsp:txXfrm>
        <a:off x="262553" y="795015"/>
        <a:ext cx="602050" cy="602050"/>
      </dsp:txXfrm>
    </dsp:sp>
    <dsp:sp modelId="{C9DED484-765B-4B50-9650-386C82457535}">
      <dsp:nvSpPr>
        <dsp:cNvPr id="0" name=""/>
        <dsp:cNvSpPr/>
      </dsp:nvSpPr>
      <dsp:spPr>
        <a:xfrm>
          <a:off x="910915" y="795015"/>
          <a:ext cx="602050" cy="602050"/>
        </a:xfrm>
        <a:prstGeom prst="roundRect">
          <a:avLst/>
        </a:prstGeom>
        <a:solidFill>
          <a:schemeClr val="bg2"/>
        </a:solidFill>
        <a:ln>
          <a:solidFill>
            <a:schemeClr val="accent4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smtClean="0">
              <a:solidFill>
                <a:schemeClr val="tx1"/>
              </a:solidFill>
            </a:rPr>
            <a:t>Services</a:t>
          </a:r>
          <a:endParaRPr lang="en-CA" sz="900" b="1" kern="1200" dirty="0">
            <a:solidFill>
              <a:schemeClr val="tx1"/>
            </a:solidFill>
          </a:endParaRPr>
        </a:p>
      </dsp:txBody>
      <dsp:txXfrm>
        <a:off x="910915" y="795015"/>
        <a:ext cx="602050" cy="602050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476B03F-5A87-4E08-A32E-D8B9821AFAB6}">
      <dsp:nvSpPr>
        <dsp:cNvPr id="0" name=""/>
        <dsp:cNvSpPr/>
      </dsp:nvSpPr>
      <dsp:spPr>
        <a:xfrm>
          <a:off x="115900" y="0"/>
          <a:ext cx="1543720" cy="1543720"/>
        </a:xfrm>
        <a:prstGeom prst="diamond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4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ECAE1A64-3C26-4CD0-8055-16154FF0361B}">
      <dsp:nvSpPr>
        <dsp:cNvPr id="0" name=""/>
        <dsp:cNvSpPr/>
      </dsp:nvSpPr>
      <dsp:spPr>
        <a:xfrm>
          <a:off x="262553" y="146653"/>
          <a:ext cx="602050" cy="60205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smtClean="0">
              <a:solidFill>
                <a:schemeClr val="tx1"/>
              </a:solidFill>
            </a:rPr>
            <a:t>Rest</a:t>
          </a:r>
          <a:endParaRPr lang="en-CA" sz="1500" b="1" kern="1200" dirty="0">
            <a:solidFill>
              <a:schemeClr val="tx1"/>
            </a:solidFill>
          </a:endParaRPr>
        </a:p>
      </dsp:txBody>
      <dsp:txXfrm>
        <a:off x="262553" y="146653"/>
        <a:ext cx="602050" cy="602050"/>
      </dsp:txXfrm>
    </dsp:sp>
    <dsp:sp modelId="{AA9D5778-9E54-41DB-BF3A-44486A11C644}">
      <dsp:nvSpPr>
        <dsp:cNvPr id="0" name=""/>
        <dsp:cNvSpPr/>
      </dsp:nvSpPr>
      <dsp:spPr>
        <a:xfrm>
          <a:off x="910915" y="146653"/>
          <a:ext cx="602050" cy="602050"/>
        </a:xfrm>
        <a:prstGeom prst="roundRect">
          <a:avLst/>
        </a:prstGeom>
        <a:solidFill>
          <a:schemeClr val="accent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1500" b="1" kern="1200" dirty="0">
            <a:solidFill>
              <a:schemeClr val="tx1"/>
            </a:solidFill>
          </a:endParaRPr>
        </a:p>
      </dsp:txBody>
      <dsp:txXfrm>
        <a:off x="910915" y="146653"/>
        <a:ext cx="602050" cy="602050"/>
      </dsp:txXfrm>
    </dsp:sp>
    <dsp:sp modelId="{B6C28692-8BAE-4E06-A3BE-9AAFCCA84D47}">
      <dsp:nvSpPr>
        <dsp:cNvPr id="0" name=""/>
        <dsp:cNvSpPr/>
      </dsp:nvSpPr>
      <dsp:spPr>
        <a:xfrm>
          <a:off x="262553" y="795015"/>
          <a:ext cx="602050" cy="602050"/>
        </a:xfrm>
        <a:prstGeom prst="roundRect">
          <a:avLst/>
        </a:prstGeom>
        <a:solidFill>
          <a:schemeClr val="accent5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1500" b="1" kern="1200" dirty="0">
            <a:solidFill>
              <a:schemeClr val="tx1"/>
            </a:solidFill>
          </a:endParaRPr>
        </a:p>
      </dsp:txBody>
      <dsp:txXfrm>
        <a:off x="262553" y="795015"/>
        <a:ext cx="602050" cy="602050"/>
      </dsp:txXfrm>
    </dsp:sp>
    <dsp:sp modelId="{C9DED484-765B-4B50-9650-386C82457535}">
      <dsp:nvSpPr>
        <dsp:cNvPr id="0" name=""/>
        <dsp:cNvSpPr/>
      </dsp:nvSpPr>
      <dsp:spPr>
        <a:xfrm>
          <a:off x="910915" y="795015"/>
          <a:ext cx="602050" cy="602050"/>
        </a:xfrm>
        <a:prstGeom prst="roundRect">
          <a:avLst/>
        </a:prstGeom>
        <a:solidFill>
          <a:schemeClr val="bg2"/>
        </a:solidFill>
        <a:ln>
          <a:solidFill>
            <a:schemeClr val="accent4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1500" b="1" kern="1200" dirty="0">
            <a:solidFill>
              <a:schemeClr val="tx1"/>
            </a:solidFill>
          </a:endParaRPr>
        </a:p>
      </dsp:txBody>
      <dsp:txXfrm>
        <a:off x="910915" y="795015"/>
        <a:ext cx="602050" cy="602050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476B03F-5A87-4E08-A32E-D8B9821AFAB6}">
      <dsp:nvSpPr>
        <dsp:cNvPr id="0" name=""/>
        <dsp:cNvSpPr/>
      </dsp:nvSpPr>
      <dsp:spPr>
        <a:xfrm>
          <a:off x="115900" y="0"/>
          <a:ext cx="1543720" cy="1543720"/>
        </a:xfrm>
        <a:prstGeom prst="diamond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4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ECAE1A64-3C26-4CD0-8055-16154FF0361B}">
      <dsp:nvSpPr>
        <dsp:cNvPr id="0" name=""/>
        <dsp:cNvSpPr/>
      </dsp:nvSpPr>
      <dsp:spPr>
        <a:xfrm>
          <a:off x="262553" y="146653"/>
          <a:ext cx="602050" cy="60205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smtClean="0">
              <a:solidFill>
                <a:schemeClr val="tx1"/>
              </a:solidFill>
            </a:rPr>
            <a:t>Rest</a:t>
          </a:r>
          <a:endParaRPr lang="en-CA" sz="1500" b="1" kern="1200" dirty="0">
            <a:solidFill>
              <a:schemeClr val="tx1"/>
            </a:solidFill>
          </a:endParaRPr>
        </a:p>
      </dsp:txBody>
      <dsp:txXfrm>
        <a:off x="262553" y="146653"/>
        <a:ext cx="602050" cy="602050"/>
      </dsp:txXfrm>
    </dsp:sp>
    <dsp:sp modelId="{AA9D5778-9E54-41DB-BF3A-44486A11C644}">
      <dsp:nvSpPr>
        <dsp:cNvPr id="0" name=""/>
        <dsp:cNvSpPr/>
      </dsp:nvSpPr>
      <dsp:spPr>
        <a:xfrm>
          <a:off x="910915" y="146653"/>
          <a:ext cx="602050" cy="602050"/>
        </a:xfrm>
        <a:prstGeom prst="roundRect">
          <a:avLst/>
        </a:prstGeom>
        <a:solidFill>
          <a:schemeClr val="accent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1500" b="1" kern="1200" dirty="0">
            <a:solidFill>
              <a:schemeClr val="tx1"/>
            </a:solidFill>
          </a:endParaRPr>
        </a:p>
      </dsp:txBody>
      <dsp:txXfrm>
        <a:off x="910915" y="146653"/>
        <a:ext cx="602050" cy="602050"/>
      </dsp:txXfrm>
    </dsp:sp>
    <dsp:sp modelId="{B6C28692-8BAE-4E06-A3BE-9AAFCCA84D47}">
      <dsp:nvSpPr>
        <dsp:cNvPr id="0" name=""/>
        <dsp:cNvSpPr/>
      </dsp:nvSpPr>
      <dsp:spPr>
        <a:xfrm>
          <a:off x="262553" y="795015"/>
          <a:ext cx="602050" cy="602050"/>
        </a:xfrm>
        <a:prstGeom prst="roundRect">
          <a:avLst/>
        </a:prstGeom>
        <a:solidFill>
          <a:schemeClr val="accent5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1500" b="1" kern="1200" dirty="0">
            <a:solidFill>
              <a:schemeClr val="tx1"/>
            </a:solidFill>
          </a:endParaRPr>
        </a:p>
      </dsp:txBody>
      <dsp:txXfrm>
        <a:off x="262553" y="795015"/>
        <a:ext cx="602050" cy="602050"/>
      </dsp:txXfrm>
    </dsp:sp>
    <dsp:sp modelId="{C9DED484-765B-4B50-9650-386C82457535}">
      <dsp:nvSpPr>
        <dsp:cNvPr id="0" name=""/>
        <dsp:cNvSpPr/>
      </dsp:nvSpPr>
      <dsp:spPr>
        <a:xfrm>
          <a:off x="910915" y="795015"/>
          <a:ext cx="602050" cy="602050"/>
        </a:xfrm>
        <a:prstGeom prst="roundRect">
          <a:avLst/>
        </a:prstGeom>
        <a:solidFill>
          <a:schemeClr val="bg2"/>
        </a:solidFill>
        <a:ln>
          <a:solidFill>
            <a:schemeClr val="accent4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1500" b="1" kern="1200" dirty="0">
            <a:solidFill>
              <a:schemeClr val="tx1"/>
            </a:solidFill>
          </a:endParaRPr>
        </a:p>
      </dsp:txBody>
      <dsp:txXfrm>
        <a:off x="910915" y="795015"/>
        <a:ext cx="602050" cy="602050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476B03F-5A87-4E08-A32E-D8B9821AFAB6}">
      <dsp:nvSpPr>
        <dsp:cNvPr id="0" name=""/>
        <dsp:cNvSpPr/>
      </dsp:nvSpPr>
      <dsp:spPr>
        <a:xfrm>
          <a:off x="115900" y="0"/>
          <a:ext cx="1543720" cy="1543720"/>
        </a:xfrm>
        <a:prstGeom prst="diamond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4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ECAE1A64-3C26-4CD0-8055-16154FF0361B}">
      <dsp:nvSpPr>
        <dsp:cNvPr id="0" name=""/>
        <dsp:cNvSpPr/>
      </dsp:nvSpPr>
      <dsp:spPr>
        <a:xfrm>
          <a:off x="262553" y="146653"/>
          <a:ext cx="602050" cy="60205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smtClean="0">
              <a:solidFill>
                <a:schemeClr val="tx1"/>
              </a:solidFill>
            </a:rPr>
            <a:t>Rest</a:t>
          </a:r>
          <a:endParaRPr lang="en-CA" sz="1500" b="1" kern="1200" dirty="0">
            <a:solidFill>
              <a:schemeClr val="tx1"/>
            </a:solidFill>
          </a:endParaRPr>
        </a:p>
      </dsp:txBody>
      <dsp:txXfrm>
        <a:off x="262553" y="146653"/>
        <a:ext cx="602050" cy="602050"/>
      </dsp:txXfrm>
    </dsp:sp>
    <dsp:sp modelId="{AA9D5778-9E54-41DB-BF3A-44486A11C644}">
      <dsp:nvSpPr>
        <dsp:cNvPr id="0" name=""/>
        <dsp:cNvSpPr/>
      </dsp:nvSpPr>
      <dsp:spPr>
        <a:xfrm>
          <a:off x="910915" y="146653"/>
          <a:ext cx="602050" cy="602050"/>
        </a:xfrm>
        <a:prstGeom prst="roundRect">
          <a:avLst/>
        </a:prstGeom>
        <a:solidFill>
          <a:schemeClr val="accent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1500" b="1" kern="1200" dirty="0">
            <a:solidFill>
              <a:schemeClr val="tx1"/>
            </a:solidFill>
          </a:endParaRPr>
        </a:p>
      </dsp:txBody>
      <dsp:txXfrm>
        <a:off x="910915" y="146653"/>
        <a:ext cx="602050" cy="602050"/>
      </dsp:txXfrm>
    </dsp:sp>
    <dsp:sp modelId="{B6C28692-8BAE-4E06-A3BE-9AAFCCA84D47}">
      <dsp:nvSpPr>
        <dsp:cNvPr id="0" name=""/>
        <dsp:cNvSpPr/>
      </dsp:nvSpPr>
      <dsp:spPr>
        <a:xfrm>
          <a:off x="262553" y="795015"/>
          <a:ext cx="602050" cy="602050"/>
        </a:xfrm>
        <a:prstGeom prst="roundRect">
          <a:avLst/>
        </a:prstGeom>
        <a:solidFill>
          <a:schemeClr val="accent5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1500" b="1" kern="1200" dirty="0">
            <a:solidFill>
              <a:schemeClr val="tx1"/>
            </a:solidFill>
          </a:endParaRPr>
        </a:p>
      </dsp:txBody>
      <dsp:txXfrm>
        <a:off x="262553" y="795015"/>
        <a:ext cx="602050" cy="602050"/>
      </dsp:txXfrm>
    </dsp:sp>
    <dsp:sp modelId="{C9DED484-765B-4B50-9650-386C82457535}">
      <dsp:nvSpPr>
        <dsp:cNvPr id="0" name=""/>
        <dsp:cNvSpPr/>
      </dsp:nvSpPr>
      <dsp:spPr>
        <a:xfrm>
          <a:off x="910915" y="795015"/>
          <a:ext cx="602050" cy="602050"/>
        </a:xfrm>
        <a:prstGeom prst="roundRect">
          <a:avLst/>
        </a:prstGeom>
        <a:solidFill>
          <a:schemeClr val="bg2"/>
        </a:solidFill>
        <a:ln>
          <a:solidFill>
            <a:schemeClr val="accent4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1500" b="1" kern="1200" dirty="0">
            <a:solidFill>
              <a:schemeClr val="tx1"/>
            </a:solidFill>
          </a:endParaRPr>
        </a:p>
      </dsp:txBody>
      <dsp:txXfrm>
        <a:off x="910915" y="795015"/>
        <a:ext cx="602050" cy="602050"/>
      </dsp:txXfrm>
    </dsp:sp>
  </dsp:spTree>
</dsp:drawing>
</file>

<file path=ppt/diagrams/drawing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476B03F-5A87-4E08-A32E-D8B9821AFAB6}">
      <dsp:nvSpPr>
        <dsp:cNvPr id="0" name=""/>
        <dsp:cNvSpPr/>
      </dsp:nvSpPr>
      <dsp:spPr>
        <a:xfrm>
          <a:off x="115900" y="0"/>
          <a:ext cx="1543720" cy="1543720"/>
        </a:xfrm>
        <a:prstGeom prst="diamond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4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ECAE1A64-3C26-4CD0-8055-16154FF0361B}">
      <dsp:nvSpPr>
        <dsp:cNvPr id="0" name=""/>
        <dsp:cNvSpPr/>
      </dsp:nvSpPr>
      <dsp:spPr>
        <a:xfrm>
          <a:off x="262553" y="146653"/>
          <a:ext cx="602050" cy="60205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700" b="1" kern="1200" dirty="0">
            <a:solidFill>
              <a:schemeClr val="tx1"/>
            </a:solidFill>
          </a:endParaRPr>
        </a:p>
      </dsp:txBody>
      <dsp:txXfrm>
        <a:off x="262553" y="146653"/>
        <a:ext cx="602050" cy="602050"/>
      </dsp:txXfrm>
    </dsp:sp>
    <dsp:sp modelId="{AA9D5778-9E54-41DB-BF3A-44486A11C644}">
      <dsp:nvSpPr>
        <dsp:cNvPr id="0" name=""/>
        <dsp:cNvSpPr/>
      </dsp:nvSpPr>
      <dsp:spPr>
        <a:xfrm>
          <a:off x="910915" y="146653"/>
          <a:ext cx="602050" cy="602050"/>
        </a:xfrm>
        <a:prstGeom prst="roundRect">
          <a:avLst/>
        </a:prstGeom>
        <a:solidFill>
          <a:schemeClr val="accent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b="1" kern="1200" dirty="0" smtClean="0">
              <a:solidFill>
                <a:schemeClr val="tx1"/>
              </a:solidFill>
            </a:rPr>
            <a:t>Documents</a:t>
          </a:r>
          <a:endParaRPr lang="en-CA" sz="700" b="1" kern="1200" dirty="0">
            <a:solidFill>
              <a:schemeClr val="tx1"/>
            </a:solidFill>
          </a:endParaRPr>
        </a:p>
      </dsp:txBody>
      <dsp:txXfrm>
        <a:off x="910915" y="146653"/>
        <a:ext cx="602050" cy="602050"/>
      </dsp:txXfrm>
    </dsp:sp>
    <dsp:sp modelId="{B6C28692-8BAE-4E06-A3BE-9AAFCCA84D47}">
      <dsp:nvSpPr>
        <dsp:cNvPr id="0" name=""/>
        <dsp:cNvSpPr/>
      </dsp:nvSpPr>
      <dsp:spPr>
        <a:xfrm>
          <a:off x="262553" y="795015"/>
          <a:ext cx="602050" cy="602050"/>
        </a:xfrm>
        <a:prstGeom prst="roundRect">
          <a:avLst/>
        </a:prstGeom>
        <a:solidFill>
          <a:schemeClr val="accent5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700" b="1" kern="1200" dirty="0">
            <a:solidFill>
              <a:schemeClr val="tx1"/>
            </a:solidFill>
          </a:endParaRPr>
        </a:p>
      </dsp:txBody>
      <dsp:txXfrm>
        <a:off x="262553" y="795015"/>
        <a:ext cx="602050" cy="602050"/>
      </dsp:txXfrm>
    </dsp:sp>
    <dsp:sp modelId="{C9DED484-765B-4B50-9650-386C82457535}">
      <dsp:nvSpPr>
        <dsp:cNvPr id="0" name=""/>
        <dsp:cNvSpPr/>
      </dsp:nvSpPr>
      <dsp:spPr>
        <a:xfrm>
          <a:off x="910915" y="795015"/>
          <a:ext cx="602050" cy="602050"/>
        </a:xfrm>
        <a:prstGeom prst="roundRect">
          <a:avLst/>
        </a:prstGeom>
        <a:solidFill>
          <a:schemeClr val="bg2"/>
        </a:solidFill>
        <a:ln>
          <a:solidFill>
            <a:schemeClr val="accent4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700" b="1" kern="1200" dirty="0">
            <a:solidFill>
              <a:schemeClr val="tx1"/>
            </a:solidFill>
          </a:endParaRPr>
        </a:p>
      </dsp:txBody>
      <dsp:txXfrm>
        <a:off x="910915" y="795015"/>
        <a:ext cx="602050" cy="602050"/>
      </dsp:txXfrm>
    </dsp:sp>
  </dsp:spTree>
</dsp:drawing>
</file>

<file path=ppt/diagrams/drawing6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476B03F-5A87-4E08-A32E-D8B9821AFAB6}">
      <dsp:nvSpPr>
        <dsp:cNvPr id="0" name=""/>
        <dsp:cNvSpPr/>
      </dsp:nvSpPr>
      <dsp:spPr>
        <a:xfrm>
          <a:off x="115900" y="0"/>
          <a:ext cx="1543720" cy="1543720"/>
        </a:xfrm>
        <a:prstGeom prst="diamond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4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ECAE1A64-3C26-4CD0-8055-16154FF0361B}">
      <dsp:nvSpPr>
        <dsp:cNvPr id="0" name=""/>
        <dsp:cNvSpPr/>
      </dsp:nvSpPr>
      <dsp:spPr>
        <a:xfrm>
          <a:off x="262553" y="146653"/>
          <a:ext cx="602050" cy="60205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700" b="1" kern="1200" dirty="0">
            <a:solidFill>
              <a:schemeClr val="tx1"/>
            </a:solidFill>
          </a:endParaRPr>
        </a:p>
      </dsp:txBody>
      <dsp:txXfrm>
        <a:off x="262553" y="146653"/>
        <a:ext cx="602050" cy="602050"/>
      </dsp:txXfrm>
    </dsp:sp>
    <dsp:sp modelId="{AA9D5778-9E54-41DB-BF3A-44486A11C644}">
      <dsp:nvSpPr>
        <dsp:cNvPr id="0" name=""/>
        <dsp:cNvSpPr/>
      </dsp:nvSpPr>
      <dsp:spPr>
        <a:xfrm>
          <a:off x="910915" y="146653"/>
          <a:ext cx="602050" cy="602050"/>
        </a:xfrm>
        <a:prstGeom prst="roundRect">
          <a:avLst/>
        </a:prstGeom>
        <a:solidFill>
          <a:schemeClr val="accent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b="1" kern="1200" dirty="0" smtClean="0">
              <a:solidFill>
                <a:schemeClr val="tx1"/>
              </a:solidFill>
            </a:rPr>
            <a:t>Documents</a:t>
          </a:r>
          <a:endParaRPr lang="en-CA" sz="700" b="1" kern="1200" dirty="0">
            <a:solidFill>
              <a:schemeClr val="tx1"/>
            </a:solidFill>
          </a:endParaRPr>
        </a:p>
      </dsp:txBody>
      <dsp:txXfrm>
        <a:off x="910915" y="146653"/>
        <a:ext cx="602050" cy="602050"/>
      </dsp:txXfrm>
    </dsp:sp>
    <dsp:sp modelId="{B6C28692-8BAE-4E06-A3BE-9AAFCCA84D47}">
      <dsp:nvSpPr>
        <dsp:cNvPr id="0" name=""/>
        <dsp:cNvSpPr/>
      </dsp:nvSpPr>
      <dsp:spPr>
        <a:xfrm>
          <a:off x="262553" y="795015"/>
          <a:ext cx="602050" cy="602050"/>
        </a:xfrm>
        <a:prstGeom prst="roundRect">
          <a:avLst/>
        </a:prstGeom>
        <a:solidFill>
          <a:schemeClr val="accent5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700" b="1" kern="1200" dirty="0">
            <a:solidFill>
              <a:schemeClr val="tx1"/>
            </a:solidFill>
          </a:endParaRPr>
        </a:p>
      </dsp:txBody>
      <dsp:txXfrm>
        <a:off x="262553" y="795015"/>
        <a:ext cx="602050" cy="602050"/>
      </dsp:txXfrm>
    </dsp:sp>
    <dsp:sp modelId="{C9DED484-765B-4B50-9650-386C82457535}">
      <dsp:nvSpPr>
        <dsp:cNvPr id="0" name=""/>
        <dsp:cNvSpPr/>
      </dsp:nvSpPr>
      <dsp:spPr>
        <a:xfrm>
          <a:off x="910915" y="795015"/>
          <a:ext cx="602050" cy="602050"/>
        </a:xfrm>
        <a:prstGeom prst="roundRect">
          <a:avLst/>
        </a:prstGeom>
        <a:solidFill>
          <a:schemeClr val="bg2"/>
        </a:solidFill>
        <a:ln>
          <a:solidFill>
            <a:schemeClr val="accent4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700" b="1" kern="1200" dirty="0">
            <a:solidFill>
              <a:schemeClr val="tx1"/>
            </a:solidFill>
          </a:endParaRPr>
        </a:p>
      </dsp:txBody>
      <dsp:txXfrm>
        <a:off x="910915" y="795015"/>
        <a:ext cx="602050" cy="602050"/>
      </dsp:txXfrm>
    </dsp:sp>
  </dsp:spTree>
</dsp:drawing>
</file>

<file path=ppt/diagrams/drawing7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476B03F-5A87-4E08-A32E-D8B9821AFAB6}">
      <dsp:nvSpPr>
        <dsp:cNvPr id="0" name=""/>
        <dsp:cNvSpPr/>
      </dsp:nvSpPr>
      <dsp:spPr>
        <a:xfrm>
          <a:off x="115900" y="0"/>
          <a:ext cx="1543720" cy="1543720"/>
        </a:xfrm>
        <a:prstGeom prst="diamond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4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ECAE1A64-3C26-4CD0-8055-16154FF0361B}">
      <dsp:nvSpPr>
        <dsp:cNvPr id="0" name=""/>
        <dsp:cNvSpPr/>
      </dsp:nvSpPr>
      <dsp:spPr>
        <a:xfrm>
          <a:off x="262553" y="146653"/>
          <a:ext cx="602050" cy="60205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700" b="1" kern="1200" dirty="0">
            <a:solidFill>
              <a:schemeClr val="tx1"/>
            </a:solidFill>
          </a:endParaRPr>
        </a:p>
      </dsp:txBody>
      <dsp:txXfrm>
        <a:off x="262553" y="146653"/>
        <a:ext cx="602050" cy="602050"/>
      </dsp:txXfrm>
    </dsp:sp>
    <dsp:sp modelId="{AA9D5778-9E54-41DB-BF3A-44486A11C644}">
      <dsp:nvSpPr>
        <dsp:cNvPr id="0" name=""/>
        <dsp:cNvSpPr/>
      </dsp:nvSpPr>
      <dsp:spPr>
        <a:xfrm>
          <a:off x="910915" y="146653"/>
          <a:ext cx="602050" cy="602050"/>
        </a:xfrm>
        <a:prstGeom prst="roundRect">
          <a:avLst/>
        </a:prstGeom>
        <a:solidFill>
          <a:schemeClr val="accent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b="1" kern="1200" dirty="0" smtClean="0">
              <a:solidFill>
                <a:schemeClr val="tx1"/>
              </a:solidFill>
            </a:rPr>
            <a:t>Documents</a:t>
          </a:r>
          <a:endParaRPr lang="en-CA" sz="700" b="1" kern="1200" dirty="0">
            <a:solidFill>
              <a:schemeClr val="tx1"/>
            </a:solidFill>
          </a:endParaRPr>
        </a:p>
      </dsp:txBody>
      <dsp:txXfrm>
        <a:off x="910915" y="146653"/>
        <a:ext cx="602050" cy="602050"/>
      </dsp:txXfrm>
    </dsp:sp>
    <dsp:sp modelId="{B6C28692-8BAE-4E06-A3BE-9AAFCCA84D47}">
      <dsp:nvSpPr>
        <dsp:cNvPr id="0" name=""/>
        <dsp:cNvSpPr/>
      </dsp:nvSpPr>
      <dsp:spPr>
        <a:xfrm>
          <a:off x="262553" y="795015"/>
          <a:ext cx="602050" cy="602050"/>
        </a:xfrm>
        <a:prstGeom prst="roundRect">
          <a:avLst/>
        </a:prstGeom>
        <a:solidFill>
          <a:schemeClr val="accent5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700" b="1" kern="1200" dirty="0">
            <a:solidFill>
              <a:schemeClr val="tx1"/>
            </a:solidFill>
          </a:endParaRPr>
        </a:p>
      </dsp:txBody>
      <dsp:txXfrm>
        <a:off x="262553" y="795015"/>
        <a:ext cx="602050" cy="602050"/>
      </dsp:txXfrm>
    </dsp:sp>
    <dsp:sp modelId="{C9DED484-765B-4B50-9650-386C82457535}">
      <dsp:nvSpPr>
        <dsp:cNvPr id="0" name=""/>
        <dsp:cNvSpPr/>
      </dsp:nvSpPr>
      <dsp:spPr>
        <a:xfrm>
          <a:off x="910915" y="795015"/>
          <a:ext cx="602050" cy="602050"/>
        </a:xfrm>
        <a:prstGeom prst="roundRect">
          <a:avLst/>
        </a:prstGeom>
        <a:solidFill>
          <a:schemeClr val="bg2"/>
        </a:solidFill>
        <a:ln>
          <a:solidFill>
            <a:schemeClr val="accent4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700" b="1" kern="1200" dirty="0">
            <a:solidFill>
              <a:schemeClr val="tx1"/>
            </a:solidFill>
          </a:endParaRPr>
        </a:p>
      </dsp:txBody>
      <dsp:txXfrm>
        <a:off x="910915" y="795015"/>
        <a:ext cx="602050" cy="602050"/>
      </dsp:txXfrm>
    </dsp:sp>
  </dsp:spTree>
</dsp:drawing>
</file>

<file path=ppt/diagrams/drawing8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476B03F-5A87-4E08-A32E-D8B9821AFAB6}">
      <dsp:nvSpPr>
        <dsp:cNvPr id="0" name=""/>
        <dsp:cNvSpPr/>
      </dsp:nvSpPr>
      <dsp:spPr>
        <a:xfrm>
          <a:off x="115900" y="0"/>
          <a:ext cx="1543720" cy="1543720"/>
        </a:xfrm>
        <a:prstGeom prst="diamond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4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ECAE1A64-3C26-4CD0-8055-16154FF0361B}">
      <dsp:nvSpPr>
        <dsp:cNvPr id="0" name=""/>
        <dsp:cNvSpPr/>
      </dsp:nvSpPr>
      <dsp:spPr>
        <a:xfrm>
          <a:off x="262553" y="146653"/>
          <a:ext cx="602050" cy="60205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700" b="1" kern="1200" dirty="0">
            <a:solidFill>
              <a:schemeClr val="tx1"/>
            </a:solidFill>
          </a:endParaRPr>
        </a:p>
      </dsp:txBody>
      <dsp:txXfrm>
        <a:off x="262553" y="146653"/>
        <a:ext cx="602050" cy="602050"/>
      </dsp:txXfrm>
    </dsp:sp>
    <dsp:sp modelId="{AA9D5778-9E54-41DB-BF3A-44486A11C644}">
      <dsp:nvSpPr>
        <dsp:cNvPr id="0" name=""/>
        <dsp:cNvSpPr/>
      </dsp:nvSpPr>
      <dsp:spPr>
        <a:xfrm>
          <a:off x="910915" y="146653"/>
          <a:ext cx="602050" cy="602050"/>
        </a:xfrm>
        <a:prstGeom prst="roundRect">
          <a:avLst/>
        </a:prstGeom>
        <a:solidFill>
          <a:schemeClr val="accent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700" b="1" kern="1200" dirty="0">
            <a:solidFill>
              <a:schemeClr val="tx1"/>
            </a:solidFill>
          </a:endParaRPr>
        </a:p>
      </dsp:txBody>
      <dsp:txXfrm>
        <a:off x="910915" y="146653"/>
        <a:ext cx="602050" cy="602050"/>
      </dsp:txXfrm>
    </dsp:sp>
    <dsp:sp modelId="{B6C28692-8BAE-4E06-A3BE-9AAFCCA84D47}">
      <dsp:nvSpPr>
        <dsp:cNvPr id="0" name=""/>
        <dsp:cNvSpPr/>
      </dsp:nvSpPr>
      <dsp:spPr>
        <a:xfrm>
          <a:off x="262553" y="795015"/>
          <a:ext cx="602050" cy="602050"/>
        </a:xfrm>
        <a:prstGeom prst="roundRect">
          <a:avLst/>
        </a:prstGeom>
        <a:solidFill>
          <a:schemeClr val="accent5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b="1" kern="1200" dirty="0" smtClean="0">
              <a:solidFill>
                <a:schemeClr val="tx1"/>
              </a:solidFill>
            </a:rPr>
            <a:t>Messages</a:t>
          </a:r>
          <a:endParaRPr lang="en-CA" sz="700" b="1" kern="1200" dirty="0">
            <a:solidFill>
              <a:schemeClr val="tx1"/>
            </a:solidFill>
          </a:endParaRPr>
        </a:p>
      </dsp:txBody>
      <dsp:txXfrm>
        <a:off x="262553" y="795015"/>
        <a:ext cx="602050" cy="602050"/>
      </dsp:txXfrm>
    </dsp:sp>
    <dsp:sp modelId="{C9DED484-765B-4B50-9650-386C82457535}">
      <dsp:nvSpPr>
        <dsp:cNvPr id="0" name=""/>
        <dsp:cNvSpPr/>
      </dsp:nvSpPr>
      <dsp:spPr>
        <a:xfrm>
          <a:off x="910915" y="795015"/>
          <a:ext cx="602050" cy="602050"/>
        </a:xfrm>
        <a:prstGeom prst="roundRect">
          <a:avLst/>
        </a:prstGeom>
        <a:solidFill>
          <a:schemeClr val="bg2"/>
        </a:solidFill>
        <a:ln>
          <a:solidFill>
            <a:schemeClr val="accent4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700" b="1" kern="1200" dirty="0">
            <a:solidFill>
              <a:schemeClr val="tx1"/>
            </a:solidFill>
          </a:endParaRPr>
        </a:p>
      </dsp:txBody>
      <dsp:txXfrm>
        <a:off x="910915" y="795015"/>
        <a:ext cx="602050" cy="602050"/>
      </dsp:txXfrm>
    </dsp:sp>
  </dsp:spTree>
</dsp:drawing>
</file>

<file path=ppt/diagrams/drawing9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476B03F-5A87-4E08-A32E-D8B9821AFAB6}">
      <dsp:nvSpPr>
        <dsp:cNvPr id="0" name=""/>
        <dsp:cNvSpPr/>
      </dsp:nvSpPr>
      <dsp:spPr>
        <a:xfrm>
          <a:off x="115900" y="0"/>
          <a:ext cx="1543720" cy="1543720"/>
        </a:xfrm>
        <a:prstGeom prst="diamond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4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ECAE1A64-3C26-4CD0-8055-16154FF0361B}">
      <dsp:nvSpPr>
        <dsp:cNvPr id="0" name=""/>
        <dsp:cNvSpPr/>
      </dsp:nvSpPr>
      <dsp:spPr>
        <a:xfrm>
          <a:off x="262553" y="146653"/>
          <a:ext cx="602050" cy="60205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700" b="1" kern="1200" dirty="0">
            <a:solidFill>
              <a:schemeClr val="tx1"/>
            </a:solidFill>
          </a:endParaRPr>
        </a:p>
      </dsp:txBody>
      <dsp:txXfrm>
        <a:off x="262553" y="146653"/>
        <a:ext cx="602050" cy="602050"/>
      </dsp:txXfrm>
    </dsp:sp>
    <dsp:sp modelId="{AA9D5778-9E54-41DB-BF3A-44486A11C644}">
      <dsp:nvSpPr>
        <dsp:cNvPr id="0" name=""/>
        <dsp:cNvSpPr/>
      </dsp:nvSpPr>
      <dsp:spPr>
        <a:xfrm>
          <a:off x="910915" y="146653"/>
          <a:ext cx="602050" cy="602050"/>
        </a:xfrm>
        <a:prstGeom prst="roundRect">
          <a:avLst/>
        </a:prstGeom>
        <a:solidFill>
          <a:schemeClr val="accent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700" b="1" kern="1200" dirty="0">
            <a:solidFill>
              <a:schemeClr val="tx1"/>
            </a:solidFill>
          </a:endParaRPr>
        </a:p>
      </dsp:txBody>
      <dsp:txXfrm>
        <a:off x="910915" y="146653"/>
        <a:ext cx="602050" cy="602050"/>
      </dsp:txXfrm>
    </dsp:sp>
    <dsp:sp modelId="{B6C28692-8BAE-4E06-A3BE-9AAFCCA84D47}">
      <dsp:nvSpPr>
        <dsp:cNvPr id="0" name=""/>
        <dsp:cNvSpPr/>
      </dsp:nvSpPr>
      <dsp:spPr>
        <a:xfrm>
          <a:off x="262553" y="795015"/>
          <a:ext cx="602050" cy="602050"/>
        </a:xfrm>
        <a:prstGeom prst="roundRect">
          <a:avLst/>
        </a:prstGeom>
        <a:solidFill>
          <a:schemeClr val="accent5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b="1" kern="1200" dirty="0" smtClean="0">
              <a:solidFill>
                <a:schemeClr val="tx1"/>
              </a:solidFill>
            </a:rPr>
            <a:t>Messages</a:t>
          </a:r>
          <a:endParaRPr lang="en-CA" sz="700" b="1" kern="1200" dirty="0">
            <a:solidFill>
              <a:schemeClr val="tx1"/>
            </a:solidFill>
          </a:endParaRPr>
        </a:p>
      </dsp:txBody>
      <dsp:txXfrm>
        <a:off x="262553" y="795015"/>
        <a:ext cx="602050" cy="602050"/>
      </dsp:txXfrm>
    </dsp:sp>
    <dsp:sp modelId="{C9DED484-765B-4B50-9650-386C82457535}">
      <dsp:nvSpPr>
        <dsp:cNvPr id="0" name=""/>
        <dsp:cNvSpPr/>
      </dsp:nvSpPr>
      <dsp:spPr>
        <a:xfrm>
          <a:off x="910915" y="795015"/>
          <a:ext cx="602050" cy="602050"/>
        </a:xfrm>
        <a:prstGeom prst="roundRect">
          <a:avLst/>
        </a:prstGeom>
        <a:solidFill>
          <a:schemeClr val="bg2"/>
        </a:solidFill>
        <a:ln>
          <a:solidFill>
            <a:schemeClr val="accent4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700" b="1" kern="1200" dirty="0">
            <a:solidFill>
              <a:schemeClr val="tx1"/>
            </a:solidFill>
          </a:endParaRPr>
        </a:p>
      </dsp:txBody>
      <dsp:txXfrm>
        <a:off x="910915" y="795015"/>
        <a:ext cx="602050" cy="6020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B9A41D-2C14-4FD9-A8FE-469DBFAB3809}" type="datetimeFigureOut">
              <a:rPr lang="en-CA" smtClean="0"/>
              <a:pPr/>
              <a:t>10/11/2014</a:t>
            </a:fld>
            <a:endParaRPr lang="en-CA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1F50BE-48AE-4332-BF46-C112AB8C5E91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13045767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Have &lt; 3 hours so focus is more on “identifying considerations” than deeply exploring</a:t>
            </a:r>
            <a:r>
              <a:rPr lang="en-US" baseline="0" dirty="0" smtClean="0"/>
              <a:t> options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4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19319447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FHIR can be your shared persistence layer – nice</a:t>
            </a:r>
            <a:r>
              <a:rPr lang="en-US" baseline="0" dirty="0" smtClean="0"/>
              <a:t> granularity for storage, extensions for handling “extra” stuff easily</a:t>
            </a:r>
          </a:p>
          <a:p>
            <a:endParaRPr lang="en-US" baseline="0" dirty="0" smtClean="0"/>
          </a:p>
          <a:p>
            <a:r>
              <a:rPr lang="en-US" baseline="0" dirty="0" smtClean="0"/>
              <a:t>FHIR can be the common model for your mapping layer</a:t>
            </a:r>
          </a:p>
          <a:p>
            <a:endParaRPr lang="en-US" baseline="0" dirty="0" smtClean="0"/>
          </a:p>
          <a:p>
            <a:r>
              <a:rPr lang="en-US" baseline="0" dirty="0" smtClean="0"/>
              <a:t>FHIR can be the logical model used for decision support, both to expose your data to the decision support engine as well as to define rules (work in progress with </a:t>
            </a:r>
            <a:r>
              <a:rPr lang="en-US" baseline="0" dirty="0" err="1" smtClean="0"/>
              <a:t>vMR</a:t>
            </a:r>
            <a:r>
              <a:rPr lang="en-US" baseline="0" dirty="0" smtClean="0"/>
              <a:t>-CDS and CQI)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641158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nl-NL" dirty="0" smtClean="0"/>
              <a:t>First scenario is</a:t>
            </a:r>
            <a:r>
              <a:rPr lang="nl-NL" baseline="0" dirty="0" smtClean="0"/>
              <a:t> most common </a:t>
            </a:r>
            <a:r>
              <a:rPr lang="nl-NL" baseline="0" dirty="0" err="1" smtClean="0"/>
              <a:t>for</a:t>
            </a:r>
            <a:r>
              <a:rPr lang="nl-NL" baseline="0" dirty="0" smtClean="0"/>
              <a:t> </a:t>
            </a:r>
            <a:r>
              <a:rPr lang="nl-NL" baseline="0" dirty="0" err="1" smtClean="0"/>
              <a:t>existing</a:t>
            </a:r>
            <a:r>
              <a:rPr lang="nl-NL" baseline="0" dirty="0" smtClean="0"/>
              <a:t> databases: </a:t>
            </a:r>
            <a:r>
              <a:rPr lang="nl-NL" baseline="0" dirty="0" err="1" smtClean="0"/>
              <a:t>you</a:t>
            </a:r>
            <a:r>
              <a:rPr lang="nl-NL" baseline="0" dirty="0" smtClean="0"/>
              <a:t> have </a:t>
            </a:r>
            <a:r>
              <a:rPr lang="nl-NL" baseline="0" dirty="0" err="1" smtClean="0"/>
              <a:t>to</a:t>
            </a:r>
            <a:r>
              <a:rPr lang="nl-NL" baseline="0" dirty="0" smtClean="0"/>
              <a:t> map the FHIR </a:t>
            </a:r>
            <a:r>
              <a:rPr lang="nl-NL" baseline="0" dirty="0" err="1" smtClean="0"/>
              <a:t>structure</a:t>
            </a:r>
            <a:r>
              <a:rPr lang="nl-NL" baseline="0" dirty="0" smtClean="0"/>
              <a:t> (as </a:t>
            </a:r>
            <a:r>
              <a:rPr lang="nl-NL" baseline="0" dirty="0" err="1" smtClean="0"/>
              <a:t>POCO’s</a:t>
            </a:r>
            <a:r>
              <a:rPr lang="nl-NL" baseline="0" dirty="0" smtClean="0"/>
              <a:t>) </a:t>
            </a:r>
            <a:r>
              <a:rPr lang="nl-NL" baseline="0" dirty="0" err="1" smtClean="0"/>
              <a:t>onto</a:t>
            </a:r>
            <a:r>
              <a:rPr lang="nl-NL" baseline="0" dirty="0" smtClean="0"/>
              <a:t> </a:t>
            </a:r>
            <a:r>
              <a:rPr lang="nl-NL" baseline="0" dirty="0" err="1" smtClean="0"/>
              <a:t>your</a:t>
            </a:r>
            <a:r>
              <a:rPr lang="nl-NL" baseline="0" dirty="0" smtClean="0"/>
              <a:t> (</a:t>
            </a:r>
            <a:r>
              <a:rPr lang="nl-NL" baseline="0" dirty="0" err="1" smtClean="0"/>
              <a:t>existing</a:t>
            </a:r>
            <a:r>
              <a:rPr lang="nl-NL" baseline="0" dirty="0" smtClean="0"/>
              <a:t>) databases </a:t>
            </a:r>
            <a:r>
              <a:rPr lang="nl-NL" baseline="0" dirty="0" err="1" smtClean="0"/>
              <a:t>tables</a:t>
            </a:r>
            <a:r>
              <a:rPr lang="nl-NL" baseline="0" dirty="0" smtClean="0"/>
              <a:t>. Lot’s of mappings to support our nesting, cardinalities, data types</a:t>
            </a:r>
          </a:p>
          <a:p>
            <a:pPr marL="171450" indent="-171450">
              <a:buFont typeface="Arial" charset="0"/>
              <a:buChar char="•"/>
            </a:pPr>
            <a:r>
              <a:rPr lang="nl-NL" baseline="0" dirty="0" smtClean="0"/>
              <a:t>Second scenario </a:t>
            </a:r>
            <a:r>
              <a:rPr lang="nl-NL" baseline="0" dirty="0" err="1" smtClean="0"/>
              <a:t>uses</a:t>
            </a:r>
            <a:r>
              <a:rPr lang="nl-NL" baseline="0" dirty="0" smtClean="0"/>
              <a:t> the </a:t>
            </a:r>
            <a:r>
              <a:rPr lang="nl-NL" baseline="0" dirty="0" err="1" smtClean="0"/>
              <a:t>parsers</a:t>
            </a:r>
            <a:r>
              <a:rPr lang="nl-NL" baseline="0" dirty="0" smtClean="0"/>
              <a:t> </a:t>
            </a:r>
            <a:r>
              <a:rPr lang="nl-NL" baseline="0" dirty="0" err="1" smtClean="0"/>
              <a:t>to</a:t>
            </a:r>
            <a:r>
              <a:rPr lang="nl-NL" baseline="0" dirty="0" smtClean="0"/>
              <a:t> </a:t>
            </a:r>
            <a:r>
              <a:rPr lang="nl-NL" baseline="0" dirty="0" err="1" smtClean="0"/>
              <a:t>create</a:t>
            </a:r>
            <a:r>
              <a:rPr lang="nl-NL" baseline="0" dirty="0" smtClean="0"/>
              <a:t> </a:t>
            </a:r>
            <a:r>
              <a:rPr lang="nl-NL" baseline="0" dirty="0" err="1" smtClean="0"/>
              <a:t>POCO’s</a:t>
            </a:r>
            <a:r>
              <a:rPr lang="nl-NL" baseline="0" dirty="0" smtClean="0"/>
              <a:t> </a:t>
            </a:r>
            <a:r>
              <a:rPr lang="nl-NL" baseline="0" dirty="0" err="1" smtClean="0"/>
              <a:t>then</a:t>
            </a:r>
            <a:r>
              <a:rPr lang="nl-NL" baseline="0" dirty="0" smtClean="0"/>
              <a:t> </a:t>
            </a:r>
            <a:r>
              <a:rPr lang="nl-NL" baseline="0" dirty="0" err="1" smtClean="0"/>
              <a:t>use</a:t>
            </a:r>
            <a:r>
              <a:rPr lang="nl-NL" baseline="0" dirty="0" smtClean="0"/>
              <a:t> a </a:t>
            </a:r>
            <a:r>
              <a:rPr lang="nl-NL" baseline="0" dirty="0" err="1" smtClean="0"/>
              <a:t>NoSql</a:t>
            </a:r>
            <a:r>
              <a:rPr lang="nl-NL" baseline="0" dirty="0" smtClean="0"/>
              <a:t> </a:t>
            </a:r>
            <a:r>
              <a:rPr lang="nl-NL" baseline="0" dirty="0" err="1" smtClean="0"/>
              <a:t>driver’s</a:t>
            </a:r>
            <a:r>
              <a:rPr lang="nl-NL" baseline="0" dirty="0" smtClean="0"/>
              <a:t> </a:t>
            </a:r>
            <a:r>
              <a:rPr lang="nl-NL" baseline="0" dirty="0" err="1" smtClean="0"/>
              <a:t>serialization</a:t>
            </a:r>
            <a:r>
              <a:rPr lang="nl-NL" baseline="0" dirty="0" smtClean="0"/>
              <a:t> </a:t>
            </a:r>
            <a:r>
              <a:rPr lang="nl-NL" baseline="0" dirty="0" err="1" smtClean="0"/>
              <a:t>possibilities</a:t>
            </a:r>
            <a:r>
              <a:rPr lang="nl-NL" baseline="0" dirty="0" smtClean="0"/>
              <a:t> </a:t>
            </a:r>
            <a:r>
              <a:rPr lang="nl-NL" baseline="0" dirty="0" err="1" smtClean="0"/>
              <a:t>to</a:t>
            </a:r>
            <a:r>
              <a:rPr lang="nl-NL" baseline="0" dirty="0" smtClean="0"/>
              <a:t> store the </a:t>
            </a:r>
            <a:r>
              <a:rPr lang="nl-NL" baseline="0" dirty="0" err="1" smtClean="0"/>
              <a:t>structure</a:t>
            </a:r>
            <a:r>
              <a:rPr lang="nl-NL" baseline="0" dirty="0" smtClean="0"/>
              <a:t>-as-is in </a:t>
            </a:r>
            <a:r>
              <a:rPr lang="nl-NL" baseline="0" dirty="0" err="1" smtClean="0"/>
              <a:t>NoSql</a:t>
            </a:r>
            <a:endParaRPr lang="nl-NL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nl-NL" baseline="0" dirty="0" err="1" smtClean="0"/>
              <a:t>Third</a:t>
            </a:r>
            <a:r>
              <a:rPr lang="nl-NL" baseline="0" dirty="0" smtClean="0"/>
              <a:t> scenario </a:t>
            </a:r>
            <a:r>
              <a:rPr lang="nl-NL" baseline="0" dirty="0" err="1" smtClean="0"/>
              <a:t>uses</a:t>
            </a:r>
            <a:r>
              <a:rPr lang="nl-NL" baseline="0" dirty="0" smtClean="0"/>
              <a:t> </a:t>
            </a:r>
            <a:r>
              <a:rPr lang="nl-NL" baseline="0" dirty="0" err="1" smtClean="0"/>
              <a:t>POCO’s</a:t>
            </a:r>
            <a:r>
              <a:rPr lang="nl-NL" baseline="0" dirty="0" smtClean="0"/>
              <a:t> </a:t>
            </a:r>
            <a:r>
              <a:rPr lang="nl-NL" baseline="0" dirty="0" err="1" smtClean="0"/>
              <a:t>and</a:t>
            </a:r>
            <a:r>
              <a:rPr lang="nl-NL" baseline="0" dirty="0" smtClean="0"/>
              <a:t> DBMS, but </a:t>
            </a:r>
            <a:r>
              <a:rPr lang="nl-NL" baseline="0" dirty="0" err="1" smtClean="0"/>
              <a:t>instead</a:t>
            </a:r>
            <a:r>
              <a:rPr lang="nl-NL" baseline="0" dirty="0" smtClean="0"/>
              <a:t> of </a:t>
            </a:r>
            <a:r>
              <a:rPr lang="nl-NL" baseline="0" dirty="0" err="1" smtClean="0"/>
              <a:t>mapping</a:t>
            </a:r>
            <a:r>
              <a:rPr lang="nl-NL" baseline="0" dirty="0" smtClean="0"/>
              <a:t> FHIR </a:t>
            </a:r>
            <a:r>
              <a:rPr lang="nl-NL" baseline="0" dirty="0" err="1" smtClean="0"/>
              <a:t>to</a:t>
            </a:r>
            <a:r>
              <a:rPr lang="nl-NL" baseline="0" dirty="0" smtClean="0"/>
              <a:t> </a:t>
            </a:r>
            <a:r>
              <a:rPr lang="nl-NL" baseline="0" dirty="0" err="1" smtClean="0"/>
              <a:t>tables</a:t>
            </a:r>
            <a:r>
              <a:rPr lang="nl-NL" baseline="0" dirty="0" smtClean="0"/>
              <a:t>, stores the data as-is </a:t>
            </a:r>
            <a:r>
              <a:rPr lang="nl-NL" baseline="0" dirty="0" err="1" smtClean="0"/>
              <a:t>into</a:t>
            </a:r>
            <a:r>
              <a:rPr lang="nl-NL" baseline="0" dirty="0" smtClean="0"/>
              <a:t> </a:t>
            </a:r>
            <a:r>
              <a:rPr lang="nl-NL" baseline="0" dirty="0" err="1" smtClean="0"/>
              <a:t>blob</a:t>
            </a:r>
            <a:r>
              <a:rPr lang="nl-NL" baseline="0" dirty="0" smtClean="0"/>
              <a:t> storage in a DBMS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EB8890-9530-48B5-B5AD-3035DC83575C}" type="slidenum">
              <a:rPr lang="nl-NL" smtClean="0"/>
              <a:pPr/>
              <a:t>28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xmlns="" val="26374003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10:00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31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32798097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“generated” and system renders all core elements deemed “essential” human/business understanding, then no need to display narrative</a:t>
            </a:r>
          </a:p>
          <a:p>
            <a:r>
              <a:rPr lang="en-US" dirty="0" smtClean="0"/>
              <a:t>If “extensions”, then can only suppress if all received extensions are understood and system renders all received core elements &amp; extensions needed for human/business understanding</a:t>
            </a:r>
          </a:p>
          <a:p>
            <a:r>
              <a:rPr lang="en-US" dirty="0" smtClean="0"/>
              <a:t>If “additional”, must always make narrative available to view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36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32426020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* Note that you</a:t>
            </a:r>
            <a:r>
              <a:rPr lang="en-US" baseline="0" dirty="0" smtClean="0"/>
              <a:t> have two ways (at one moment) to reach version 15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033337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We tried to find</a:t>
            </a:r>
            <a:r>
              <a:rPr lang="en-US" baseline="0" dirty="0" smtClean="0"/>
              <a:t> a way to </a:t>
            </a:r>
            <a:r>
              <a:rPr lang="en-US" i="1" baseline="0" dirty="0" smtClean="0"/>
              <a:t>automatically</a:t>
            </a:r>
            <a:r>
              <a:rPr lang="en-US" baseline="0" dirty="0" smtClean="0"/>
              <a:t>  convert between the two so you could round-trip…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But discovered you’d need additional </a:t>
            </a:r>
            <a:r>
              <a:rPr lang="en-US" i="1" baseline="0" dirty="0" smtClean="0"/>
              <a:t>metadata</a:t>
            </a:r>
            <a:r>
              <a:rPr lang="en-US" i="0" baseline="0" dirty="0" smtClean="0"/>
              <a:t> to do that, or vendor-specific solutions</a:t>
            </a:r>
          </a:p>
          <a:p>
            <a:pPr marL="171450" indent="-171450">
              <a:buFontTx/>
              <a:buChar char="-"/>
            </a:pPr>
            <a:r>
              <a:rPr lang="en-US" i="0" baseline="0" dirty="0" smtClean="0"/>
              <a:t>Decided </a:t>
            </a:r>
            <a:r>
              <a:rPr lang="en-US" i="1" baseline="0" dirty="0" smtClean="0"/>
              <a:t>not</a:t>
            </a:r>
            <a:r>
              <a:rPr lang="en-US" i="0" baseline="0" dirty="0" smtClean="0"/>
              <a:t> to introduce these: result was weird Xml or weird </a:t>
            </a:r>
            <a:r>
              <a:rPr lang="en-US" i="0" baseline="0" dirty="0" err="1" smtClean="0"/>
              <a:t>Json</a:t>
            </a:r>
            <a:endParaRPr lang="en-US" i="0" baseline="0" dirty="0" smtClean="0"/>
          </a:p>
          <a:p>
            <a:pPr marL="171450" indent="-171450">
              <a:buFontTx/>
              <a:buChar char="-"/>
            </a:pPr>
            <a:r>
              <a:rPr lang="en-US" i="0" baseline="0" dirty="0" smtClean="0"/>
              <a:t>Reference platform contains tools to interconvert (these use model definition metadata)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700021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Note that the id of the resource</a:t>
            </a:r>
            <a:r>
              <a:rPr lang="en-US" baseline="0" dirty="0" smtClean="0"/>
              <a:t> is kept outside the resource itself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Atom has many other meta-data items (not shown), which we will discuss later.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58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8951566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10:00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62</a:t>
            </a:fld>
            <a:endParaRPr lang="en-CA" dirty="0"/>
          </a:p>
        </p:txBody>
      </p:sp>
    </p:spTree>
    <p:extLst>
      <p:ext uri="{BB962C8B-B14F-4D97-AF65-F5344CB8AC3E}">
        <p14:creationId xmlns="" xmlns:p14="http://schemas.microsoft.com/office/powerpoint/2010/main" val="32798097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E.g. Patient might update their own demographics.  Organization might issue an</a:t>
            </a:r>
            <a:r>
              <a:rPr lang="en-US" baseline="0" dirty="0" smtClean="0"/>
              <a:t> identifier to itself, etc.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67</a:t>
            </a:fld>
            <a:endParaRPr lang="en-CA" dirty="0"/>
          </a:p>
        </p:txBody>
      </p:sp>
    </p:spTree>
    <p:extLst>
      <p:ext uri="{BB962C8B-B14F-4D97-AF65-F5344CB8AC3E}">
        <p14:creationId xmlns="" xmlns:p14="http://schemas.microsoft.com/office/powerpoint/2010/main" val="19678668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10:00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72</a:t>
            </a:fld>
            <a:endParaRPr lang="en-CA" dirty="0"/>
          </a:p>
        </p:txBody>
      </p:sp>
    </p:spTree>
    <p:extLst>
      <p:ext uri="{BB962C8B-B14F-4D97-AF65-F5344CB8AC3E}">
        <p14:creationId xmlns="" xmlns:p14="http://schemas.microsoft.com/office/powerpoint/2010/main" val="32798097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6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376699605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10:00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78</a:t>
            </a:fld>
            <a:endParaRPr lang="en-CA" dirty="0"/>
          </a:p>
        </p:txBody>
      </p:sp>
    </p:spTree>
    <p:extLst>
      <p:ext uri="{BB962C8B-B14F-4D97-AF65-F5344CB8AC3E}">
        <p14:creationId xmlns="" xmlns:p14="http://schemas.microsoft.com/office/powerpoint/2010/main" val="327980970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you think you’re in the last category, would love to chat with you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84</a:t>
            </a:fld>
            <a:endParaRPr lang="en-CA" dirty="0"/>
          </a:p>
        </p:txBody>
      </p:sp>
    </p:spTree>
    <p:extLst>
      <p:ext uri="{BB962C8B-B14F-4D97-AF65-F5344CB8AC3E}">
        <p14:creationId xmlns="" xmlns:p14="http://schemas.microsoft.com/office/powerpoint/2010/main" val="159664232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I had</a:t>
            </a:r>
            <a:r>
              <a:rPr lang="en-US" baseline="0" dirty="0" smtClean="0"/>
              <a:t> a guaranteed answer, I’d be too busy to teach this course . . 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85</a:t>
            </a:fld>
            <a:endParaRPr lang="en-CA" dirty="0"/>
          </a:p>
        </p:txBody>
      </p:sp>
    </p:spTree>
    <p:extLst>
      <p:ext uri="{BB962C8B-B14F-4D97-AF65-F5344CB8AC3E}">
        <p14:creationId xmlns="" xmlns:p14="http://schemas.microsoft.com/office/powerpoint/2010/main" val="18858301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Temperature</a:t>
            </a:r>
            <a:r>
              <a:rPr lang="en-CA" baseline="0" dirty="0" smtClean="0"/>
              <a:t> check – how many people feel they’ve got a good handle on the paradigms and when they’d use them vs. not.  (This isn’t really FHIR-specific)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7</a:t>
            </a:fld>
            <a:endParaRPr lang="en-CA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8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28297923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 talking about REST in general, but rather FHIR’s implementation of REST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9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19868933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Todo</a:t>
            </a:r>
            <a:r>
              <a:rPr lang="en-US" dirty="0" smtClean="0"/>
              <a:t>: more specifics from Grahame.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10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33735208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Comment</a:t>
            </a:r>
            <a:r>
              <a:rPr lang="en-US" baseline="0" dirty="0" smtClean="0"/>
              <a:t> about SOA discovery day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17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19800171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Consider</a:t>
            </a:r>
            <a:r>
              <a:rPr lang="en-US" baseline="0" dirty="0" smtClean="0"/>
              <a:t> multiple paradigms when creating instances – don’t want to have to </a:t>
            </a:r>
            <a:r>
              <a:rPr lang="en-US" baseline="0" dirty="0" err="1" smtClean="0"/>
              <a:t>recraft</a:t>
            </a:r>
            <a:r>
              <a:rPr lang="en-US" baseline="0" dirty="0" smtClean="0"/>
              <a:t> the narrative because you want to use a resource now in a document instead of a message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21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16771326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nl-NL" dirty="0" err="1" smtClean="0"/>
              <a:t>You’re</a:t>
            </a:r>
            <a:r>
              <a:rPr lang="nl-NL" dirty="0" smtClean="0"/>
              <a:t> a </a:t>
            </a:r>
            <a:r>
              <a:rPr lang="nl-NL" dirty="0" err="1" smtClean="0"/>
              <a:t>message</a:t>
            </a:r>
            <a:r>
              <a:rPr lang="nl-NL" dirty="0" smtClean="0"/>
              <a:t> broker routing</a:t>
            </a:r>
            <a:r>
              <a:rPr lang="nl-NL" baseline="0" dirty="0" smtClean="0"/>
              <a:t> </a:t>
            </a:r>
            <a:r>
              <a:rPr lang="nl-NL" baseline="0" dirty="0" err="1" smtClean="0"/>
              <a:t>and</a:t>
            </a:r>
            <a:r>
              <a:rPr lang="nl-NL" baseline="0" dirty="0" smtClean="0"/>
              <a:t> </a:t>
            </a:r>
            <a:r>
              <a:rPr lang="nl-NL" dirty="0" smtClean="0"/>
              <a:t>translating </a:t>
            </a:r>
            <a:r>
              <a:rPr lang="nl-NL" dirty="0" err="1" smtClean="0"/>
              <a:t>between</a:t>
            </a:r>
            <a:r>
              <a:rPr lang="nl-NL" dirty="0" smtClean="0"/>
              <a:t> v2, v3 </a:t>
            </a:r>
            <a:r>
              <a:rPr lang="nl-NL" dirty="0" err="1" smtClean="0"/>
              <a:t>and</a:t>
            </a:r>
            <a:r>
              <a:rPr lang="nl-NL" dirty="0" smtClean="0"/>
              <a:t> FHIR</a:t>
            </a:r>
            <a:endParaRPr lang="nl-NL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nl-NL" baseline="0" dirty="0" err="1" smtClean="0"/>
              <a:t>Your</a:t>
            </a:r>
            <a:r>
              <a:rPr lang="nl-NL" baseline="0" dirty="0" smtClean="0"/>
              <a:t> </a:t>
            </a:r>
            <a:r>
              <a:rPr lang="nl-NL" baseline="0" dirty="0" err="1" smtClean="0"/>
              <a:t>app</a:t>
            </a:r>
            <a:r>
              <a:rPr lang="nl-NL" baseline="0" dirty="0" smtClean="0"/>
              <a:t> interfaces </a:t>
            </a:r>
            <a:r>
              <a:rPr lang="nl-NL" baseline="0" dirty="0" err="1" smtClean="0"/>
              <a:t>with</a:t>
            </a:r>
            <a:r>
              <a:rPr lang="nl-NL" baseline="0" dirty="0" smtClean="0"/>
              <a:t> a PHR </a:t>
            </a:r>
            <a:r>
              <a:rPr lang="nl-NL" baseline="0" dirty="0" err="1" smtClean="0"/>
              <a:t>using</a:t>
            </a:r>
            <a:r>
              <a:rPr lang="nl-NL" baseline="0" dirty="0" smtClean="0"/>
              <a:t> FHIR </a:t>
            </a:r>
            <a:r>
              <a:rPr lang="nl-NL" baseline="0" dirty="0" err="1" smtClean="0"/>
              <a:t>natively</a:t>
            </a:r>
            <a:endParaRPr lang="nl-NL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nl-NL" baseline="0" dirty="0" err="1" smtClean="0"/>
              <a:t>Your</a:t>
            </a:r>
            <a:r>
              <a:rPr lang="nl-NL" baseline="0" dirty="0" smtClean="0"/>
              <a:t> </a:t>
            </a:r>
            <a:r>
              <a:rPr lang="nl-NL" baseline="0" dirty="0" err="1" smtClean="0"/>
              <a:t>application</a:t>
            </a:r>
            <a:r>
              <a:rPr lang="nl-NL" baseline="0" dirty="0" smtClean="0"/>
              <a:t> </a:t>
            </a:r>
            <a:r>
              <a:rPr lang="nl-NL" baseline="0" dirty="0" err="1" smtClean="0"/>
              <a:t>can</a:t>
            </a:r>
            <a:r>
              <a:rPr lang="nl-NL" baseline="0" dirty="0" smtClean="0"/>
              <a:t> </a:t>
            </a:r>
            <a:r>
              <a:rPr lang="nl-NL" baseline="0" dirty="0" err="1" smtClean="0"/>
              <a:t>communicate</a:t>
            </a:r>
            <a:r>
              <a:rPr lang="nl-NL" baseline="0" dirty="0" smtClean="0"/>
              <a:t> </a:t>
            </a:r>
            <a:r>
              <a:rPr lang="nl-NL" baseline="0" dirty="0" err="1" smtClean="0"/>
              <a:t>using</a:t>
            </a:r>
            <a:r>
              <a:rPr lang="nl-NL" baseline="0" dirty="0" smtClean="0"/>
              <a:t> FHIR, but </a:t>
            </a:r>
            <a:r>
              <a:rPr lang="nl-NL" baseline="0" dirty="0" err="1" smtClean="0"/>
              <a:t>your</a:t>
            </a:r>
            <a:r>
              <a:rPr lang="nl-NL" baseline="0" dirty="0" smtClean="0"/>
              <a:t> software </a:t>
            </a:r>
            <a:r>
              <a:rPr lang="nl-NL" baseline="0" dirty="0" err="1" smtClean="0"/>
              <a:t>uses</a:t>
            </a:r>
            <a:r>
              <a:rPr lang="nl-NL" baseline="0" dirty="0" smtClean="0"/>
              <a:t> a </a:t>
            </a:r>
            <a:r>
              <a:rPr lang="nl-NL" baseline="0" dirty="0" err="1" smtClean="0"/>
              <a:t>proprietary</a:t>
            </a:r>
            <a:r>
              <a:rPr lang="nl-NL" baseline="0" dirty="0" smtClean="0"/>
              <a:t> RDBMS</a:t>
            </a:r>
          </a:p>
          <a:p>
            <a:pPr marL="171450" indent="-171450">
              <a:buFont typeface="Arial" charset="0"/>
              <a:buChar char="•"/>
            </a:pPr>
            <a:r>
              <a:rPr lang="nl-NL" baseline="0" dirty="0" err="1" smtClean="0"/>
              <a:t>Use</a:t>
            </a:r>
            <a:r>
              <a:rPr lang="nl-NL" baseline="0" dirty="0" smtClean="0"/>
              <a:t> FHIR as the common </a:t>
            </a:r>
            <a:r>
              <a:rPr lang="nl-NL" baseline="0" dirty="0" err="1" smtClean="0"/>
              <a:t>language</a:t>
            </a:r>
            <a:r>
              <a:rPr lang="nl-NL" baseline="0" dirty="0" smtClean="0"/>
              <a:t> </a:t>
            </a:r>
            <a:r>
              <a:rPr lang="nl-NL" baseline="0" dirty="0" err="1" smtClean="0"/>
              <a:t>for</a:t>
            </a:r>
            <a:r>
              <a:rPr lang="nl-NL" baseline="0" dirty="0" smtClean="0"/>
              <a:t> a </a:t>
            </a:r>
            <a:r>
              <a:rPr lang="nl-NL" baseline="0" dirty="0" err="1" smtClean="0"/>
              <a:t>Vendor</a:t>
            </a:r>
            <a:r>
              <a:rPr lang="nl-NL" baseline="0" dirty="0" smtClean="0"/>
              <a:t> Neutral </a:t>
            </a:r>
            <a:r>
              <a:rPr lang="nl-NL" baseline="0" dirty="0" err="1" smtClean="0"/>
              <a:t>Archive</a:t>
            </a:r>
            <a:endParaRPr lang="nl-NL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nl-NL" baseline="0" dirty="0" smtClean="0"/>
              <a:t>…Or a </a:t>
            </a:r>
            <a:r>
              <a:rPr lang="nl-NL" baseline="0" dirty="0" err="1" smtClean="0"/>
              <a:t>combination</a:t>
            </a:r>
            <a:r>
              <a:rPr lang="nl-NL" baseline="0" dirty="0" smtClean="0"/>
              <a:t>….</a:t>
            </a:r>
          </a:p>
          <a:p>
            <a:pPr marL="171450" indent="-171450">
              <a:buFont typeface="Arial" charset="0"/>
              <a:buChar char="•"/>
            </a:pPr>
            <a:r>
              <a:rPr lang="nl-NL" baseline="0" dirty="0" err="1" smtClean="0"/>
              <a:t>You</a:t>
            </a:r>
            <a:r>
              <a:rPr lang="nl-NL" baseline="0" dirty="0" smtClean="0"/>
              <a:t> </a:t>
            </a:r>
            <a:r>
              <a:rPr lang="nl-NL" baseline="0" dirty="0" err="1" smtClean="0"/>
              <a:t>might</a:t>
            </a:r>
            <a:r>
              <a:rPr lang="nl-NL" baseline="0" dirty="0" smtClean="0"/>
              <a:t> </a:t>
            </a:r>
            <a:r>
              <a:rPr lang="nl-NL" baseline="0" dirty="0" err="1" smtClean="0"/>
              <a:t>see</a:t>
            </a:r>
            <a:r>
              <a:rPr lang="nl-NL" baseline="0" dirty="0" smtClean="0"/>
              <a:t> data as a </a:t>
            </a:r>
            <a:r>
              <a:rPr lang="nl-NL" baseline="0" dirty="0" err="1" smtClean="0"/>
              <a:t>nested</a:t>
            </a:r>
            <a:r>
              <a:rPr lang="nl-NL" baseline="0" dirty="0" smtClean="0"/>
              <a:t> </a:t>
            </a:r>
            <a:r>
              <a:rPr lang="nl-NL" baseline="0" dirty="0" err="1" smtClean="0"/>
              <a:t>structure</a:t>
            </a:r>
            <a:r>
              <a:rPr lang="nl-NL" baseline="0" dirty="0" smtClean="0"/>
              <a:t> of XML, a series of </a:t>
            </a:r>
            <a:r>
              <a:rPr lang="nl-NL" baseline="0" dirty="0" err="1" smtClean="0"/>
              <a:t>tables</a:t>
            </a:r>
            <a:r>
              <a:rPr lang="nl-NL" baseline="0" dirty="0" smtClean="0"/>
              <a:t> </a:t>
            </a:r>
            <a:r>
              <a:rPr lang="nl-NL" baseline="0" dirty="0" err="1" smtClean="0"/>
              <a:t>with</a:t>
            </a:r>
            <a:r>
              <a:rPr lang="nl-NL" baseline="0" dirty="0" smtClean="0"/>
              <a:t> </a:t>
            </a:r>
            <a:r>
              <a:rPr lang="nl-NL" baseline="0" dirty="0" err="1" smtClean="0"/>
              <a:t>keys</a:t>
            </a:r>
            <a:r>
              <a:rPr lang="nl-NL" baseline="0" dirty="0" smtClean="0"/>
              <a:t>, class-</a:t>
            </a:r>
            <a:r>
              <a:rPr lang="nl-NL" baseline="0" dirty="0" err="1" smtClean="0"/>
              <a:t>diagrams</a:t>
            </a:r>
            <a:r>
              <a:rPr lang="nl-NL" baseline="0" dirty="0" smtClean="0"/>
              <a:t>….</a:t>
            </a:r>
          </a:p>
          <a:p>
            <a:endParaRPr lang="nl-NL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641158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152400" y="152400"/>
            <a:ext cx="8839200" cy="6477000"/>
            <a:chOff x="240" y="288"/>
            <a:chExt cx="5290" cy="3504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blackWhite">
            <a:xfrm>
              <a:off x="240" y="288"/>
              <a:ext cx="5290" cy="3504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 dirty="0">
                <a:latin typeface="Times New Roman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285" y="336"/>
              <a:ext cx="5184" cy="3408"/>
            </a:xfrm>
            <a:prstGeom prst="rect">
              <a:avLst/>
            </a:prstGeom>
            <a:noFill/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 dirty="0">
                <a:latin typeface="Times New Roman" pitchFamily="18" charset="0"/>
              </a:endParaRPr>
            </a:p>
          </p:txBody>
        </p:sp>
        <p:sp>
          <p:nvSpPr>
            <p:cNvPr id="7" name="Line 5"/>
            <p:cNvSpPr>
              <a:spLocks noChangeShapeType="1"/>
            </p:cNvSpPr>
            <p:nvPr/>
          </p:nvSpPr>
          <p:spPr bwMode="auto">
            <a:xfrm>
              <a:off x="576" y="2256"/>
              <a:ext cx="4608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 dirty="0"/>
            </a:p>
          </p:txBody>
        </p:sp>
      </p:grpSp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0" y="6629400"/>
            <a:ext cx="914400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800" b="1" dirty="0" smtClean="0"/>
              <a:t>       © 2014 HL7 ® </a:t>
            </a:r>
            <a:r>
              <a:rPr lang="en-US" sz="800" b="1" dirty="0"/>
              <a:t>International. </a:t>
            </a:r>
            <a:r>
              <a:rPr lang="en-US" sz="800" b="1" dirty="0" smtClean="0"/>
              <a:t>Licensed</a:t>
            </a:r>
            <a:r>
              <a:rPr lang="en-US" sz="800" b="1" baseline="0" dirty="0" smtClean="0"/>
              <a:t> under Creative Commons</a:t>
            </a:r>
            <a:r>
              <a:rPr lang="en-US" sz="800" b="1" dirty="0" smtClean="0"/>
              <a:t>. </a:t>
            </a:r>
            <a:r>
              <a:rPr lang="en-US" sz="800" b="1" dirty="0"/>
              <a:t>HL7 </a:t>
            </a:r>
            <a:r>
              <a:rPr lang="en-US" sz="800" b="1" dirty="0" smtClean="0"/>
              <a:t>&amp; Health </a:t>
            </a:r>
            <a:r>
              <a:rPr lang="en-US" sz="800" b="1" dirty="0"/>
              <a:t>Level Seven are registered trademarks of Health Level Seven International. Reg. U.S. TM Office.</a:t>
            </a:r>
          </a:p>
        </p:txBody>
      </p:sp>
      <p:pic>
        <p:nvPicPr>
          <p:cNvPr id="9" name="Picture 13" descr="HL7 International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3528" y="304800"/>
            <a:ext cx="1109662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8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219200" y="838200"/>
            <a:ext cx="6781800" cy="2559050"/>
          </a:xfrm>
        </p:spPr>
        <p:txBody>
          <a:bodyPr anchorCtr="1"/>
          <a:lstStyle>
            <a:lvl1pPr algn="ctr">
              <a:defRPr sz="56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33799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962400"/>
            <a:ext cx="6400800" cy="187325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000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7071" t="19101" r="26890" b="29814"/>
          <a:stretch/>
        </p:blipFill>
        <p:spPr>
          <a:xfrm>
            <a:off x="6858678" y="260648"/>
            <a:ext cx="2034746" cy="1252151"/>
          </a:xfrm>
          <a:prstGeom prst="rect">
            <a:avLst/>
          </a:prstGeom>
        </p:spPr>
      </p:pic>
      <p:pic>
        <p:nvPicPr>
          <p:cNvPr id="11" name="Picture 4" descr="Creative Commons Licence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90265" y="6192775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719077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>
            <a:off x="7876619" y="5565993"/>
            <a:ext cx="1008112" cy="93610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4" name="Picture 13" descr="HL7 International Log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3528" y="304800"/>
            <a:ext cx="1109662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0690226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332657"/>
            <a:ext cx="6552728" cy="1152128"/>
          </a:xfrm>
        </p:spPr>
        <p:txBody>
          <a:bodyPr anchor="ctr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6304235"/>
            <a:ext cx="72008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36385691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828800"/>
            <a:ext cx="4114800" cy="45525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4114800" cy="45525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6304235"/>
            <a:ext cx="72008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5557630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332656"/>
            <a:ext cx="6552728" cy="115212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544" y="1709118"/>
            <a:ext cx="4040188" cy="63976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58032"/>
            <a:ext cx="4040188" cy="409530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09118"/>
            <a:ext cx="4041775" cy="63976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58032"/>
            <a:ext cx="4041775" cy="409530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784791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6304235"/>
            <a:ext cx="72008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3432753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323528" y="252899"/>
            <a:ext cx="8568952" cy="626469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6304235"/>
            <a:ext cx="72008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23528" y="332657"/>
            <a:ext cx="6552728" cy="118014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96780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jpe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ChangeArrowheads="1"/>
          </p:cNvSpPr>
          <p:nvPr/>
        </p:nvSpPr>
        <p:spPr bwMode="auto">
          <a:xfrm>
            <a:off x="152400" y="152400"/>
            <a:ext cx="8839200" cy="6477000"/>
          </a:xfrm>
          <a:prstGeom prst="rect">
            <a:avLst/>
          </a:prstGeom>
          <a:solidFill>
            <a:schemeClr val="bg1"/>
          </a:solidFill>
          <a:ln w="4445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sz="2400" dirty="0">
              <a:latin typeface="Times New Roman" pitchFamily="18" charset="0"/>
            </a:endParaRPr>
          </a:p>
        </p:txBody>
      </p:sp>
      <p:sp>
        <p:nvSpPr>
          <p:cNvPr id="1027" name="Rectangle 4"/>
          <p:cNvSpPr>
            <a:spLocks noChangeArrowheads="1"/>
          </p:cNvSpPr>
          <p:nvPr/>
        </p:nvSpPr>
        <p:spPr bwMode="blackWhite">
          <a:xfrm>
            <a:off x="231775" y="236538"/>
            <a:ext cx="8678863" cy="6289675"/>
          </a:xfrm>
          <a:prstGeom prst="rect">
            <a:avLst/>
          </a:prstGeom>
          <a:solidFill>
            <a:schemeClr val="bg1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sz="2400" dirty="0">
              <a:latin typeface="Times New Roman" pitchFamily="18" charset="0"/>
            </a:endParaRPr>
          </a:p>
        </p:txBody>
      </p:sp>
      <p:sp>
        <p:nvSpPr>
          <p:cNvPr id="1028" name="Line 5"/>
          <p:cNvSpPr>
            <a:spLocks noChangeShapeType="1"/>
          </p:cNvSpPr>
          <p:nvPr/>
        </p:nvSpPr>
        <p:spPr bwMode="auto">
          <a:xfrm>
            <a:off x="461963" y="1600200"/>
            <a:ext cx="8296275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 dirty="0"/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323528" y="332657"/>
            <a:ext cx="6552728" cy="11801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30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828800"/>
            <a:ext cx="8382000" cy="4480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1" name="Rectangle 13"/>
          <p:cNvSpPr>
            <a:spLocks noChangeArrowheads="1"/>
          </p:cNvSpPr>
          <p:nvPr/>
        </p:nvSpPr>
        <p:spPr bwMode="auto">
          <a:xfrm>
            <a:off x="228600" y="6643688"/>
            <a:ext cx="9144000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800" b="1" dirty="0" smtClean="0"/>
              <a:t>© 2014 HL7 ® International. Licensed</a:t>
            </a:r>
            <a:r>
              <a:rPr lang="en-US" sz="800" b="1" baseline="0" dirty="0" smtClean="0"/>
              <a:t> under Creative Commons</a:t>
            </a:r>
            <a:r>
              <a:rPr lang="en-US" sz="800" b="1" dirty="0" smtClean="0"/>
              <a:t>. HL7 &amp; Health Level Seven are registered trademarks of Health Level Seven International. Reg. U.S. TM Office.</a:t>
            </a:r>
            <a:endParaRPr lang="en-US" sz="800" b="1" dirty="0"/>
          </a:p>
        </p:txBody>
      </p:sp>
      <p:pic>
        <p:nvPicPr>
          <p:cNvPr id="1032" name="Picture 14" descr="HL7 International Logo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174038" y="5791200"/>
            <a:ext cx="665162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7071" t="19101" r="26890" b="29814"/>
          <a:stretch/>
        </p:blipFill>
        <p:spPr>
          <a:xfrm>
            <a:off x="6876256" y="260648"/>
            <a:ext cx="2034746" cy="125215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2" r:id="rId3"/>
    <p:sldLayoutId id="2147483664" r:id="rId4"/>
    <p:sldLayoutId id="2147483665" r:id="rId5"/>
    <p:sldLayoutId id="2147483666" r:id="rId6"/>
    <p:sldLayoutId id="2147483667" r:id="rId7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5pPr>
      <a:lvl6pPr marL="4572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6pPr>
      <a:lvl7pPr marL="9144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7pPr>
      <a:lvl8pPr marL="13716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8pPr>
      <a:lvl9pPr marL="18288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sz="31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Ø"/>
        <a:defRPr sz="26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/3.0/deed.en_GB" TargetMode="External"/><Relationship Id="rId2" Type="http://schemas.openxmlformats.org/officeDocument/2006/relationships/hyperlink" Target="http://gforge.hl7.org/svn/fhir/trunk/presentations/2013-01%20Tutorials/Introduction%20to%20FHIR.pptx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hyperlink" Target="https://healthlevelseven.desk.com/" TargetMode="External"/><Relationship Id="rId2" Type="http://schemas.openxmlformats.org/officeDocument/2006/relationships/hyperlink" Target="http://hl7.org/fhir/comparison.html" TargetMode="External"/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3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://hl7.org/fhir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jpeg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9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jpeg"/><Relationship Id="rId3" Type="http://schemas.openxmlformats.org/officeDocument/2006/relationships/image" Target="../media/image2.jpeg"/><Relationship Id="rId7" Type="http://schemas.openxmlformats.org/officeDocument/2006/relationships/image" Target="../media/image2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jpeg"/><Relationship Id="rId5" Type="http://schemas.openxmlformats.org/officeDocument/2006/relationships/image" Target="../media/image21.png"/><Relationship Id="rId4" Type="http://schemas.openxmlformats.org/officeDocument/2006/relationships/image" Target="../media/image20.jpeg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hyperlink" Target="mailto:lmckenzie@gevity.com" TargetMode="External"/><Relationship Id="rId2" Type="http://schemas.openxmlformats.org/officeDocument/2006/relationships/hyperlink" Target="http://hl7.org/fhir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5.png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noProof="0" dirty="0" smtClean="0"/>
              <a:t>FHIR for Architects</a:t>
            </a:r>
            <a:endParaRPr lang="en-US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noProof="0" dirty="0" smtClean="0"/>
              <a:t>Lloyd McKenzie</a:t>
            </a:r>
          </a:p>
          <a:p>
            <a:r>
              <a:rPr lang="en-US" dirty="0" smtClean="0"/>
              <a:t>November 10</a:t>
            </a:r>
            <a:r>
              <a:rPr lang="en-US" noProof="0" dirty="0" smtClean="0"/>
              <a:t>, 2014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3495855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When to avoid REST?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Complex or server-driven orchestration</a:t>
            </a:r>
          </a:p>
          <a:p>
            <a:pPr lvl="1"/>
            <a:r>
              <a:rPr lang="en-US" noProof="0" dirty="0" smtClean="0"/>
              <a:t>Order of operations matters (e.g. complex decision support)</a:t>
            </a:r>
          </a:p>
          <a:p>
            <a:r>
              <a:rPr lang="en-US" noProof="0" dirty="0" smtClean="0"/>
              <a:t>Unit of work != resource</a:t>
            </a:r>
          </a:p>
          <a:p>
            <a:pPr lvl="1"/>
            <a:r>
              <a:rPr lang="en-US" noProof="0" dirty="0" smtClean="0"/>
              <a:t>“Transaction” may be an option</a:t>
            </a:r>
          </a:p>
          <a:p>
            <a:r>
              <a:rPr lang="en-US" noProof="0" dirty="0" smtClean="0"/>
              <a:t>No natural “server” or no fixed network location</a:t>
            </a:r>
          </a:p>
          <a:p>
            <a:r>
              <a:rPr lang="en-US" noProof="0" dirty="0" smtClean="0"/>
              <a:t>Lack of trust in the client for audit,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10</a:t>
            </a:fld>
            <a:endParaRPr lang="en-CA" dirty="0"/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xmlns="" val="363126604"/>
              </p:ext>
            </p:extLst>
          </p:nvPr>
        </p:nvGraphicFramePr>
        <p:xfrm>
          <a:off x="7092280" y="2965400"/>
          <a:ext cx="1775520" cy="15437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xmlns="" val="3273411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Documents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Similar to CDA</a:t>
            </a:r>
          </a:p>
          <a:p>
            <a:r>
              <a:rPr lang="en-US" noProof="0" dirty="0" smtClean="0"/>
              <a:t>Collection</a:t>
            </a:r>
            <a:r>
              <a:rPr lang="en-US" baseline="0" noProof="0" dirty="0" smtClean="0"/>
              <a:t> of resources bound together</a:t>
            </a:r>
          </a:p>
          <a:p>
            <a:pPr lvl="1"/>
            <a:r>
              <a:rPr lang="en-US" baseline="0" noProof="0" dirty="0" smtClean="0"/>
              <a:t>Root is a “Composition” resource</a:t>
            </a:r>
          </a:p>
          <a:p>
            <a:pPr lvl="1"/>
            <a:r>
              <a:rPr lang="en-US" baseline="0" noProof="0" dirty="0" smtClean="0"/>
              <a:t>Just like CDA header</a:t>
            </a:r>
          </a:p>
          <a:p>
            <a:r>
              <a:rPr lang="en-US" baseline="0" noProof="0" dirty="0" smtClean="0"/>
              <a:t>Sent as an ATOM feed</a:t>
            </a:r>
          </a:p>
          <a:p>
            <a:r>
              <a:rPr lang="en-US" baseline="0" noProof="0" dirty="0" smtClean="0"/>
              <a:t>One context</a:t>
            </a:r>
          </a:p>
          <a:p>
            <a:r>
              <a:rPr lang="en-US" baseline="0" noProof="0" dirty="0" smtClean="0"/>
              <a:t>Can be signed, authenticated,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11</a:t>
            </a:fld>
            <a:endParaRPr lang="en-CA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xmlns="" val="3388113474"/>
              </p:ext>
            </p:extLst>
          </p:nvPr>
        </p:nvGraphicFramePr>
        <p:xfrm>
          <a:off x="7092280" y="2924944"/>
          <a:ext cx="1775520" cy="15437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2087463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When to use Documents?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Focus is on persistence</a:t>
            </a:r>
          </a:p>
          <a:p>
            <a:pPr lvl="0"/>
            <a:r>
              <a:rPr lang="en-US" noProof="0" dirty="0" smtClean="0"/>
              <a:t>No workflow involved</a:t>
            </a:r>
          </a:p>
          <a:p>
            <a:pPr lvl="1"/>
            <a:r>
              <a:rPr lang="en-US" noProof="0" dirty="0" smtClean="0"/>
              <a:t>other than post/retrieve document</a:t>
            </a:r>
          </a:p>
          <a:p>
            <a:pPr lvl="0"/>
            <a:r>
              <a:rPr lang="en-US" noProof="0" dirty="0" smtClean="0"/>
              <a:t>Need tight rules over authenticated content</a:t>
            </a:r>
          </a:p>
          <a:p>
            <a:pPr lvl="0"/>
            <a:r>
              <a:rPr lang="en-US" noProof="0" dirty="0" smtClean="0"/>
              <a:t>Want</a:t>
            </a:r>
            <a:r>
              <a:rPr lang="en-US" baseline="0" noProof="0" dirty="0" smtClean="0"/>
              <a:t> to communicate multiple resources with control over how data is presented</a:t>
            </a:r>
          </a:p>
          <a:p>
            <a:pPr lvl="0"/>
            <a:r>
              <a:rPr lang="en-US" baseline="0" noProof="0" dirty="0" smtClean="0"/>
              <a:t>Data spans</a:t>
            </a:r>
            <a:r>
              <a:rPr lang="en-US" noProof="0" dirty="0" smtClean="0"/>
              <a:t> </a:t>
            </a:r>
            <a:r>
              <a:rPr lang="en-US" noProof="0" smtClean="0"/>
              <a:t>multiple resources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12</a:t>
            </a:fld>
            <a:endParaRPr lang="en-CA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xmlns="" val="3559602504"/>
              </p:ext>
            </p:extLst>
          </p:nvPr>
        </p:nvGraphicFramePr>
        <p:xfrm>
          <a:off x="7092280" y="1844824"/>
          <a:ext cx="1775520" cy="15437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765641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When to avoid Documents?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Need for workflow</a:t>
            </a:r>
          </a:p>
          <a:p>
            <a:pPr lvl="1"/>
            <a:r>
              <a:rPr lang="en-US" noProof="0" dirty="0" smtClean="0"/>
              <a:t>Request/response, decision support</a:t>
            </a:r>
          </a:p>
          <a:p>
            <a:pPr lvl="0"/>
            <a:r>
              <a:rPr lang="en-US" noProof="0" dirty="0" smtClean="0"/>
              <a:t>Data is dynamic</a:t>
            </a:r>
          </a:p>
          <a:p>
            <a:pPr lvl="1"/>
            <a:r>
              <a:rPr lang="en-US" noProof="0" dirty="0" smtClean="0"/>
              <a:t>I.e. want view of data now, not</a:t>
            </a:r>
            <a:r>
              <a:rPr lang="en-US" baseline="0" noProof="0" dirty="0" smtClean="0"/>
              <a:t> at time of authorship</a:t>
            </a:r>
          </a:p>
          <a:p>
            <a:pPr lvl="1"/>
            <a:r>
              <a:rPr lang="en-US" noProof="0" dirty="0" smtClean="0"/>
              <a:t>Multiple contributors over time</a:t>
            </a:r>
            <a:endParaRPr lang="en-US" baseline="0" noProof="0" dirty="0" smtClean="0"/>
          </a:p>
          <a:p>
            <a:pPr lvl="0"/>
            <a:r>
              <a:rPr lang="en-US" noProof="0" dirty="0" smtClean="0"/>
              <a:t>Resources need to be</a:t>
            </a:r>
            <a:r>
              <a:rPr lang="en-US" baseline="0" noProof="0" dirty="0" smtClean="0"/>
              <a:t> accessed/manipulated independently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13</a:t>
            </a:fld>
            <a:endParaRPr lang="en-CA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xmlns="" val="870368583"/>
              </p:ext>
            </p:extLst>
          </p:nvPr>
        </p:nvGraphicFramePr>
        <p:xfrm>
          <a:off x="7092280" y="1844824"/>
          <a:ext cx="1775520" cy="15437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293625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Messages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Similar to v2 and v3 messaging</a:t>
            </a:r>
          </a:p>
          <a:p>
            <a:r>
              <a:rPr lang="en-US" noProof="0" dirty="0" smtClean="0"/>
              <a:t>Also a collection of resources as an ATOM feed</a:t>
            </a:r>
          </a:p>
          <a:p>
            <a:r>
              <a:rPr lang="en-US" noProof="0" dirty="0" smtClean="0"/>
              <a:t>Allows request/response behavior with bundles for both request and response</a:t>
            </a:r>
          </a:p>
          <a:p>
            <a:r>
              <a:rPr lang="en-US" noProof="0" dirty="0" smtClean="0"/>
              <a:t>Event-driven</a:t>
            </a:r>
          </a:p>
          <a:p>
            <a:pPr lvl="1"/>
            <a:r>
              <a:rPr lang="en-US" noProof="0" dirty="0" smtClean="0"/>
              <a:t>E.g. Send lab order, get back result</a:t>
            </a:r>
          </a:p>
          <a:p>
            <a:r>
              <a:rPr lang="en-US" noProof="0" dirty="0" smtClean="0"/>
              <a:t>Can be asynchronous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14</a:t>
            </a:fld>
            <a:endParaRPr lang="en-CA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xmlns="" val="1382020844"/>
              </p:ext>
            </p:extLst>
          </p:nvPr>
        </p:nvGraphicFramePr>
        <p:xfrm>
          <a:off x="7092280" y="4293096"/>
          <a:ext cx="1775520" cy="15437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4267537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When to use Messaging?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Request/response workflow</a:t>
            </a:r>
          </a:p>
          <a:p>
            <a:r>
              <a:rPr lang="en-US" noProof="0" dirty="0" smtClean="0"/>
              <a:t>Need to drive behaviors more complex than CRUD on a single resource</a:t>
            </a:r>
          </a:p>
          <a:p>
            <a:pPr lvl="1"/>
            <a:r>
              <a:rPr lang="en-US" noProof="0" dirty="0" smtClean="0"/>
              <a:t>E.g. merge, complex queries</a:t>
            </a:r>
          </a:p>
          <a:p>
            <a:r>
              <a:rPr lang="en-US" noProof="0" dirty="0" smtClean="0"/>
              <a:t>Need for asynchronous communications</a:t>
            </a:r>
          </a:p>
          <a:p>
            <a:r>
              <a:rPr lang="en-US" noProof="0" dirty="0" smtClean="0"/>
              <a:t>Need to communicate information about many resources but want to minimize exchanges</a:t>
            </a:r>
          </a:p>
          <a:p>
            <a:r>
              <a:rPr lang="en-US" noProof="0" dirty="0" smtClean="0"/>
              <a:t>No “identity” for many resources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15</a:t>
            </a:fld>
            <a:endParaRPr lang="en-CA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xmlns="" val="1994351933"/>
              </p:ext>
            </p:extLst>
          </p:nvPr>
        </p:nvGraphicFramePr>
        <p:xfrm>
          <a:off x="7092280" y="4981624"/>
          <a:ext cx="1775520" cy="15437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2621264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When to avoid Messaging?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Precise control required on how data gets persisted/displayed to humans</a:t>
            </a:r>
          </a:p>
          <a:p>
            <a:r>
              <a:rPr lang="en-US" noProof="0" dirty="0" smtClean="0"/>
              <a:t>Need for lightweight communications</a:t>
            </a:r>
          </a:p>
          <a:p>
            <a:r>
              <a:rPr lang="en-US" noProof="0" dirty="0" smtClean="0"/>
              <a:t>Want to avoid pre-negotiations on behavior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16</a:t>
            </a:fld>
            <a:endParaRPr lang="en-CA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xmlns="" val="4049725383"/>
              </p:ext>
            </p:extLst>
          </p:nvPr>
        </p:nvGraphicFramePr>
        <p:xfrm>
          <a:off x="7092280" y="4981624"/>
          <a:ext cx="1775520" cy="15437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562336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Service</a:t>
            </a:r>
            <a:r>
              <a:rPr lang="en-US" baseline="0" noProof="0" dirty="0" smtClean="0"/>
              <a:t> Oriented Architecture (SOA)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Do whatever you like </a:t>
            </a:r>
          </a:p>
          <a:p>
            <a:pPr lvl="1"/>
            <a:r>
              <a:rPr lang="en-US" noProof="0" dirty="0" smtClean="0"/>
              <a:t>(based on SOA principles)</a:t>
            </a:r>
          </a:p>
          <a:p>
            <a:pPr lvl="1"/>
            <a:r>
              <a:rPr lang="en-US" noProof="0" dirty="0" smtClean="0"/>
              <a:t>Ultra complex workflows</a:t>
            </a:r>
          </a:p>
          <a:p>
            <a:pPr lvl="1"/>
            <a:r>
              <a:rPr lang="en-US" noProof="0" dirty="0" smtClean="0"/>
              <a:t>Ultra simple workflows</a:t>
            </a:r>
          </a:p>
          <a:p>
            <a:pPr lvl="1"/>
            <a:r>
              <a:rPr lang="en-US" noProof="0" dirty="0" smtClean="0"/>
              <a:t>Individual resources or collections (in Atom or other formats)</a:t>
            </a:r>
          </a:p>
          <a:p>
            <a:pPr lvl="1"/>
            <a:r>
              <a:rPr lang="en-US" noProof="0" dirty="0" smtClean="0"/>
              <a:t>Use HTTP or use something else</a:t>
            </a:r>
          </a:p>
          <a:p>
            <a:pPr lvl="1"/>
            <a:r>
              <a:rPr lang="en-US" noProof="0" dirty="0" smtClean="0"/>
              <a:t>Only constraint is that you’re passing around FHIR resources in some shape or manner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17</a:t>
            </a:fld>
            <a:endParaRPr lang="en-CA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xmlns="" val="9644550"/>
              </p:ext>
            </p:extLst>
          </p:nvPr>
        </p:nvGraphicFramePr>
        <p:xfrm>
          <a:off x="7020272" y="1916832"/>
          <a:ext cx="1775520" cy="15437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xmlns="" val="130130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When to use Services?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All previous paradigms are a type of services interface</a:t>
            </a:r>
          </a:p>
          <a:p>
            <a:r>
              <a:rPr lang="en-US" noProof="0" dirty="0" smtClean="0"/>
              <a:t>Use a custom service when capabilities of other paradigms don’t fit requirement</a:t>
            </a:r>
          </a:p>
          <a:p>
            <a:pPr lvl="1"/>
            <a:r>
              <a:rPr lang="en-US" noProof="0" dirty="0" smtClean="0"/>
              <a:t>Operations other than CRUD on a resource (e.g. decision support)</a:t>
            </a:r>
          </a:p>
          <a:p>
            <a:pPr lvl="1"/>
            <a:r>
              <a:rPr lang="en-US" noProof="0" dirty="0" smtClean="0"/>
              <a:t>Workflow more complex than simple request/response</a:t>
            </a:r>
          </a:p>
          <a:p>
            <a:pPr lvl="1"/>
            <a:r>
              <a:rPr lang="en-US" noProof="0" dirty="0" smtClean="0"/>
              <a:t>Need to mix document persistence with </a:t>
            </a:r>
            <a:br>
              <a:rPr lang="en-US" noProof="0" dirty="0" smtClean="0"/>
            </a:br>
            <a:r>
              <a:rPr lang="en-US" noProof="0" dirty="0" smtClean="0"/>
              <a:t>behavior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18</a:t>
            </a:fld>
            <a:endParaRPr lang="en-CA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xmlns="" val="799753764"/>
              </p:ext>
            </p:extLst>
          </p:nvPr>
        </p:nvGraphicFramePr>
        <p:xfrm>
          <a:off x="7020272" y="4437112"/>
          <a:ext cx="1775520" cy="15437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473416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When not to use services?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When something else will do the job as well</a:t>
            </a:r>
          </a:p>
          <a:p>
            <a:pPr lvl="1"/>
            <a:r>
              <a:rPr lang="en-US" noProof="0" dirty="0" smtClean="0"/>
              <a:t>I.e. Don’t define a custom service for something that already naturally is handled by REST, messaging, etc.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19</a:t>
            </a:fld>
            <a:endParaRPr lang="en-CA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xmlns="" val="3462689337"/>
              </p:ext>
            </p:extLst>
          </p:nvPr>
        </p:nvGraphicFramePr>
        <p:xfrm>
          <a:off x="7020272" y="3861048"/>
          <a:ext cx="1775520" cy="15437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1074304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This presentation</a:t>
            </a:r>
            <a:endParaRPr lang="en-US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Can be downloaded here:</a:t>
            </a:r>
          </a:p>
          <a:p>
            <a:pPr lvl="1"/>
            <a:r>
              <a:rPr lang="en-US" noProof="0" dirty="0" smtClean="0">
                <a:hlinkClick r:id="rId2"/>
              </a:rPr>
              <a:t>http://</a:t>
            </a:r>
            <a:r>
              <a:rPr lang="en-US" noProof="0" dirty="0" smtClean="0">
                <a:hlinkClick r:id="rId2"/>
              </a:rPr>
              <a:t>gforge.hl7.org/svn/fhir/trunk/presentations/2014-11 </a:t>
            </a:r>
            <a:r>
              <a:rPr lang="en-US" noProof="0" dirty="0" smtClean="0">
                <a:hlinkClick r:id="rId2"/>
              </a:rPr>
              <a:t>FHIR Institute/FHIR for Architects.pptx</a:t>
            </a:r>
            <a:endParaRPr lang="en-US" noProof="0" dirty="0" smtClean="0"/>
          </a:p>
          <a:p>
            <a:pPr lvl="2"/>
            <a:r>
              <a:rPr lang="en-US" noProof="0" dirty="0" smtClean="0"/>
              <a:t>(use “anonymous” and email address)</a:t>
            </a:r>
          </a:p>
          <a:p>
            <a:pPr lvl="0"/>
            <a:r>
              <a:rPr lang="en-US" noProof="0" dirty="0" smtClean="0"/>
              <a:t>Is licensed for use under the Creative Commons, specifically:</a:t>
            </a:r>
          </a:p>
          <a:p>
            <a:pPr lvl="1"/>
            <a:r>
              <a:rPr lang="en-US" u="sng" noProof="0" dirty="0" smtClean="0">
                <a:hlinkClick r:id="rId3"/>
              </a:rPr>
              <a:t>Creative Commons Attribution 3.0 </a:t>
            </a:r>
            <a:r>
              <a:rPr lang="en-US" u="sng" noProof="0" dirty="0" err="1" smtClean="0">
                <a:hlinkClick r:id="rId3"/>
              </a:rPr>
              <a:t>Unported</a:t>
            </a:r>
            <a:r>
              <a:rPr lang="en-US" u="sng" noProof="0" dirty="0" smtClean="0">
                <a:hlinkClick r:id="rId3"/>
              </a:rPr>
              <a:t> License</a:t>
            </a:r>
            <a:endParaRPr lang="en-US" u="sng" noProof="0" dirty="0" smtClean="0"/>
          </a:p>
          <a:p>
            <a:pPr lvl="1"/>
            <a:r>
              <a:rPr lang="en-US" noProof="0" dirty="0" smtClean="0"/>
              <a:t>(Do with it as you wish – just give credit)</a:t>
            </a:r>
            <a:endParaRPr lang="en-US" noProof="0" dirty="0"/>
          </a:p>
        </p:txBody>
      </p:sp>
      <p:pic>
        <p:nvPicPr>
          <p:cNvPr id="5" name="Picture 4" descr="Creative Commons Licenc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627784" y="5219496"/>
            <a:ext cx="1226462" cy="432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428488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Paradigm guidance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No absolutes</a:t>
            </a:r>
          </a:p>
          <a:p>
            <a:pPr lvl="1"/>
            <a:r>
              <a:rPr lang="en-US" noProof="0" dirty="0" smtClean="0"/>
              <a:t>Consider a “when to avoid” as a note of caution</a:t>
            </a:r>
          </a:p>
          <a:p>
            <a:pPr lvl="1"/>
            <a:r>
              <a:rPr lang="en-US" noProof="0" dirty="0" smtClean="0"/>
              <a:t>Capabilities/architecture of legacy will often drive approach, particularly initially</a:t>
            </a:r>
          </a:p>
          <a:p>
            <a:pPr lvl="2"/>
            <a:r>
              <a:rPr lang="en-US" noProof="0" dirty="0" smtClean="0"/>
              <a:t>E.g. If v2 back end, messaging</a:t>
            </a:r>
          </a:p>
          <a:p>
            <a:pPr lvl="1"/>
            <a:r>
              <a:rPr lang="en-US" noProof="0" dirty="0"/>
              <a:t>Architectures will be driven by legacy requirements, architectural preferences, enterprise architecture commitments, etc</a:t>
            </a:r>
            <a:r>
              <a:rPr lang="en-US" noProof="0" dirty="0" smtClean="0"/>
              <a:t>.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20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1914716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Combining paradigms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No requirement for a system to only support one paradigm</a:t>
            </a:r>
          </a:p>
          <a:p>
            <a:pPr lvl="1"/>
            <a:r>
              <a:rPr lang="en-US" noProof="0" dirty="0" smtClean="0"/>
              <a:t>E.g. hospital may be primarily messaging, but use documents for discharge summaries and reports and expose registries and appointments via REST with a few custom services for decision support or specialized workflow</a:t>
            </a:r>
          </a:p>
          <a:p>
            <a:pPr lvl="0"/>
            <a:r>
              <a:rPr lang="en-US" noProof="0" dirty="0" smtClean="0"/>
              <a:t>Data (generally) shared easily across paradigm boundaries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430806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Caveats with combining paradigms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If updates come in via document, message or service, RESTful version id still needs to increment</a:t>
            </a:r>
          </a:p>
          <a:p>
            <a:r>
              <a:rPr lang="en-US" noProof="0" dirty="0" smtClean="0"/>
              <a:t>Documents</a:t>
            </a:r>
            <a:r>
              <a:rPr lang="en-US" baseline="0" noProof="0" dirty="0" smtClean="0"/>
              <a:t> should typically be persisted whole, not reconstituted from parts</a:t>
            </a:r>
          </a:p>
          <a:p>
            <a:pPr lvl="1"/>
            <a:r>
              <a:rPr lang="en-US" noProof="0" dirty="0" smtClean="0"/>
              <a:t>Ensures signature validity</a:t>
            </a:r>
          </a:p>
          <a:p>
            <a:pPr lvl="0"/>
            <a:r>
              <a:rPr lang="en-US" noProof="0" dirty="0" smtClean="0"/>
              <a:t>Legacy messaging systems may not provide the metadata to easily expose or manipulate discrete resources via REST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3260767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FHIR Architecture Approaches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62352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Some possible uses</a:t>
            </a:r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24</a:t>
            </a:fld>
            <a:endParaRPr lang="en-US"/>
          </a:p>
        </p:txBody>
      </p:sp>
      <p:cxnSp>
        <p:nvCxnSpPr>
          <p:cNvPr id="18" name="Straight Connector 17"/>
          <p:cNvCxnSpPr>
            <a:stCxn id="19" idx="0"/>
            <a:endCxn id="20" idx="2"/>
          </p:cNvCxnSpPr>
          <p:nvPr/>
        </p:nvCxnSpPr>
        <p:spPr bwMode="auto">
          <a:xfrm flipH="1" flipV="1">
            <a:off x="1771293" y="4278842"/>
            <a:ext cx="3919" cy="58269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 bwMode="auto">
          <a:xfrm>
            <a:off x="1307160" y="4861535"/>
            <a:ext cx="936104" cy="691643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14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  <a:cs typeface="Arial" charset="0"/>
              </a:rPr>
              <a:t>FHIR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1051213" y="3683210"/>
            <a:ext cx="1440160" cy="59563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NL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Broker</a:t>
            </a:r>
            <a:endParaRPr kumimoji="0" lang="nl-NL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959864" y="2006891"/>
            <a:ext cx="669976" cy="1676320"/>
            <a:chOff x="4020988" y="2150421"/>
            <a:chExt cx="669976" cy="1379158"/>
          </a:xfrm>
        </p:grpSpPr>
        <p:cxnSp>
          <p:nvCxnSpPr>
            <p:cNvPr id="22" name="Straight Connector 21"/>
            <p:cNvCxnSpPr>
              <a:endCxn id="23" idx="4"/>
            </p:cNvCxnSpPr>
            <p:nvPr/>
          </p:nvCxnSpPr>
          <p:spPr bwMode="auto">
            <a:xfrm flipV="1">
              <a:off x="4355976" y="2711809"/>
              <a:ext cx="0" cy="81777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23" name="Oval 22"/>
            <p:cNvSpPr/>
            <p:nvPr/>
          </p:nvSpPr>
          <p:spPr bwMode="auto">
            <a:xfrm>
              <a:off x="4020988" y="2150421"/>
              <a:ext cx="669976" cy="56138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nl-NL" sz="1600" b="1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Arial" charset="0"/>
                  <a:cs typeface="Arial" charset="0"/>
                </a:rPr>
                <a:t>v3</a:t>
              </a:r>
            </a:p>
          </p:txBody>
        </p:sp>
      </p:grpSp>
      <p:sp>
        <p:nvSpPr>
          <p:cNvPr id="24" name="Rectangle 23"/>
          <p:cNvSpPr/>
          <p:nvPr/>
        </p:nvSpPr>
        <p:spPr bwMode="auto">
          <a:xfrm>
            <a:off x="659088" y="4202399"/>
            <a:ext cx="2232248" cy="1563865"/>
          </a:xfrm>
          <a:prstGeom prst="rect">
            <a:avLst/>
          </a:prstGeom>
          <a:noFill/>
          <a:ln cap="rnd">
            <a:prstDash val="sys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1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Arial" charset="0"/>
              <a:cs typeface="Arial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1846449" y="2604039"/>
            <a:ext cx="669976" cy="1079172"/>
            <a:chOff x="3876972" y="2147531"/>
            <a:chExt cx="669976" cy="809379"/>
          </a:xfrm>
        </p:grpSpPr>
        <p:cxnSp>
          <p:nvCxnSpPr>
            <p:cNvPr id="26" name="Straight Connector 25"/>
            <p:cNvCxnSpPr>
              <a:endCxn id="27" idx="4"/>
            </p:cNvCxnSpPr>
            <p:nvPr/>
          </p:nvCxnSpPr>
          <p:spPr bwMode="auto">
            <a:xfrm flipV="1">
              <a:off x="4211960" y="2658238"/>
              <a:ext cx="0" cy="298672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27" name="Oval 26"/>
            <p:cNvSpPr/>
            <p:nvPr/>
          </p:nvSpPr>
          <p:spPr bwMode="auto">
            <a:xfrm>
              <a:off x="3876972" y="2147531"/>
              <a:ext cx="669976" cy="510707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nl-NL" sz="1600" b="1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Arial" charset="0"/>
                  <a:cs typeface="Arial" charset="0"/>
                </a:rPr>
                <a:t>v2</a:t>
              </a:r>
            </a:p>
          </p:txBody>
        </p:sp>
      </p:grpSp>
      <p:sp>
        <p:nvSpPr>
          <p:cNvPr id="29" name="Rectangle 28"/>
          <p:cNvSpPr/>
          <p:nvPr/>
        </p:nvSpPr>
        <p:spPr bwMode="auto">
          <a:xfrm>
            <a:off x="3835996" y="3151588"/>
            <a:ext cx="1440160" cy="96010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PHR</a:t>
            </a:r>
          </a:p>
        </p:txBody>
      </p:sp>
      <p:cxnSp>
        <p:nvCxnSpPr>
          <p:cNvPr id="30" name="Straight Connector 29"/>
          <p:cNvCxnSpPr/>
          <p:nvPr/>
        </p:nvCxnSpPr>
        <p:spPr bwMode="auto">
          <a:xfrm flipV="1">
            <a:off x="4052020" y="2503517"/>
            <a:ext cx="0" cy="64807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 bwMode="auto">
          <a:xfrm>
            <a:off x="3419872" y="1844824"/>
            <a:ext cx="2232248" cy="2496278"/>
          </a:xfrm>
          <a:prstGeom prst="rect">
            <a:avLst/>
          </a:prstGeom>
          <a:noFill/>
          <a:ln cap="rnd">
            <a:prstDash val="sys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1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2" name="Oval 31"/>
          <p:cNvSpPr/>
          <p:nvPr/>
        </p:nvSpPr>
        <p:spPr bwMode="auto">
          <a:xfrm>
            <a:off x="4454872" y="2499506"/>
            <a:ext cx="936104" cy="691643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14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  <a:cs typeface="Arial" charset="0"/>
              </a:rPr>
              <a:t>FHIR</a:t>
            </a:r>
          </a:p>
        </p:txBody>
      </p:sp>
      <p:sp>
        <p:nvSpPr>
          <p:cNvPr id="33" name="Rectangle 32"/>
          <p:cNvSpPr/>
          <p:nvPr/>
        </p:nvSpPr>
        <p:spPr bwMode="auto">
          <a:xfrm>
            <a:off x="3988396" y="2006889"/>
            <a:ext cx="1024780" cy="53165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App</a:t>
            </a:r>
            <a:endParaRPr kumimoji="0" lang="nl-NL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6328130" y="2811460"/>
            <a:ext cx="2358669" cy="1792425"/>
          </a:xfrm>
          <a:prstGeom prst="rect">
            <a:avLst/>
          </a:prstGeom>
          <a:noFill/>
          <a:ln cap="rnd">
            <a:prstDash val="sys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1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6701491" y="4306069"/>
            <a:ext cx="1440160" cy="59563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NL" sz="1600" dirty="0" err="1" smtClean="0">
                <a:solidFill>
                  <a:schemeClr val="tx1"/>
                </a:solidFill>
                <a:latin typeface="Arial" charset="0"/>
                <a:cs typeface="Arial" charset="0"/>
              </a:rPr>
              <a:t>Comm</a:t>
            </a:r>
            <a:r>
              <a:rPr lang="nl-NL" sz="16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.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NL" sz="16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Interface</a:t>
            </a:r>
            <a:endParaRPr kumimoji="0" lang="nl-NL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8" name="Rectangle 37"/>
          <p:cNvSpPr/>
          <p:nvPr/>
        </p:nvSpPr>
        <p:spPr bwMode="auto">
          <a:xfrm>
            <a:off x="6705600" y="4900557"/>
            <a:ext cx="1440160" cy="72340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NL" sz="2400" b="1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DB</a:t>
            </a:r>
            <a:endParaRPr kumimoji="0" lang="nl-NL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39" name="Straight Connector 38"/>
          <p:cNvCxnSpPr>
            <a:stCxn id="37" idx="0"/>
            <a:endCxn id="40" idx="4"/>
          </p:cNvCxnSpPr>
          <p:nvPr/>
        </p:nvCxnSpPr>
        <p:spPr bwMode="auto">
          <a:xfrm flipV="1">
            <a:off x="7421571" y="3728926"/>
            <a:ext cx="0" cy="57714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 bwMode="auto">
          <a:xfrm>
            <a:off x="6953519" y="3037283"/>
            <a:ext cx="936104" cy="691643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14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  <a:cs typeface="Arial" charset="0"/>
              </a:rPr>
              <a:t>FHIR</a:t>
            </a:r>
          </a:p>
        </p:txBody>
      </p:sp>
    </p:spTree>
    <p:extLst>
      <p:ext uri="{BB962C8B-B14F-4D97-AF65-F5344CB8AC3E}">
        <p14:creationId xmlns:p14="http://schemas.microsoft.com/office/powerpoint/2010/main" xmlns="" val="3403379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Repository model</a:t>
            </a:r>
            <a:endParaRPr lang="en-US" noProof="0" dirty="0"/>
          </a:p>
        </p:txBody>
      </p:sp>
      <p:sp>
        <p:nvSpPr>
          <p:cNvPr id="14" name="Rectangle 13"/>
          <p:cNvSpPr/>
          <p:nvPr/>
        </p:nvSpPr>
        <p:spPr bwMode="auto">
          <a:xfrm>
            <a:off x="1619672" y="3933056"/>
            <a:ext cx="5760640" cy="129614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Vendor</a:t>
            </a:r>
            <a:r>
              <a:rPr kumimoji="0" lang="nl-NL" sz="24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Neutral </a:t>
            </a:r>
            <a:r>
              <a:rPr kumimoji="0" lang="nl-NL" sz="2400" b="1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Repository</a:t>
            </a:r>
            <a:endParaRPr kumimoji="0" lang="nl-NL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15" name="Straight Connector 14"/>
          <p:cNvCxnSpPr/>
          <p:nvPr/>
        </p:nvCxnSpPr>
        <p:spPr bwMode="auto">
          <a:xfrm flipV="1">
            <a:off x="4355976" y="2503518"/>
            <a:ext cx="0" cy="142953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 bwMode="auto">
          <a:xfrm>
            <a:off x="1259632" y="3645025"/>
            <a:ext cx="6400378" cy="1800200"/>
          </a:xfrm>
          <a:prstGeom prst="rect">
            <a:avLst/>
          </a:prstGeom>
          <a:noFill/>
          <a:ln cap="rnd">
            <a:prstDash val="sys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1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7" name="Oval 16"/>
          <p:cNvSpPr/>
          <p:nvPr/>
        </p:nvSpPr>
        <p:spPr bwMode="auto">
          <a:xfrm>
            <a:off x="4267200" y="3118357"/>
            <a:ext cx="936104" cy="691643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14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  <a:cs typeface="Arial" charset="0"/>
              </a:rPr>
              <a:t>FHIR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997322" y="1967855"/>
            <a:ext cx="1024780" cy="53165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HIS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2323084" y="1988840"/>
            <a:ext cx="1024780" cy="53165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NL" sz="2400" b="1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L</a:t>
            </a:r>
            <a:r>
              <a:rPr kumimoji="0" lang="nl-NL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IMS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3619228" y="1988840"/>
            <a:ext cx="1024780" cy="53165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NL" sz="2400" b="1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PACS</a:t>
            </a:r>
            <a:endParaRPr kumimoji="0" lang="nl-NL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4987380" y="1988840"/>
            <a:ext cx="1600844" cy="53165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NL" sz="2400" b="1" dirty="0" err="1" smtClean="0">
                <a:solidFill>
                  <a:schemeClr val="tx1"/>
                </a:solidFill>
                <a:latin typeface="Arial" charset="0"/>
                <a:cs typeface="Arial" charset="0"/>
              </a:rPr>
              <a:t>SystemX</a:t>
            </a:r>
            <a:endParaRPr kumimoji="0" lang="nl-NL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6859588" y="1988840"/>
            <a:ext cx="1600844" cy="53165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Gateway</a:t>
            </a:r>
          </a:p>
        </p:txBody>
      </p:sp>
      <p:sp>
        <p:nvSpPr>
          <p:cNvPr id="23" name="Can 22"/>
          <p:cNvSpPr/>
          <p:nvPr/>
        </p:nvSpPr>
        <p:spPr bwMode="auto">
          <a:xfrm>
            <a:off x="827584" y="2420888"/>
            <a:ext cx="618454" cy="576064"/>
          </a:xfrm>
          <a:prstGeom prst="ca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Can 23"/>
          <p:cNvSpPr/>
          <p:nvPr/>
        </p:nvSpPr>
        <p:spPr bwMode="auto">
          <a:xfrm>
            <a:off x="2153346" y="2420888"/>
            <a:ext cx="618454" cy="576064"/>
          </a:xfrm>
          <a:prstGeom prst="ca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Can 24"/>
          <p:cNvSpPr/>
          <p:nvPr/>
        </p:nvSpPr>
        <p:spPr bwMode="auto">
          <a:xfrm>
            <a:off x="3491880" y="2420888"/>
            <a:ext cx="618454" cy="576064"/>
          </a:xfrm>
          <a:prstGeom prst="ca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6" name="Can 25"/>
          <p:cNvSpPr/>
          <p:nvPr/>
        </p:nvSpPr>
        <p:spPr bwMode="auto">
          <a:xfrm>
            <a:off x="6041778" y="2420888"/>
            <a:ext cx="618454" cy="576064"/>
          </a:xfrm>
          <a:prstGeom prst="ca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8" name="Straight Connector 27"/>
          <p:cNvCxnSpPr/>
          <p:nvPr/>
        </p:nvCxnSpPr>
        <p:spPr bwMode="auto">
          <a:xfrm flipV="1">
            <a:off x="5787802" y="2520491"/>
            <a:ext cx="0" cy="142953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 bwMode="auto">
          <a:xfrm flipV="1">
            <a:off x="7236296" y="2492896"/>
            <a:ext cx="0" cy="142953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 bwMode="auto">
          <a:xfrm>
            <a:off x="5652120" y="3118357"/>
            <a:ext cx="936104" cy="691643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14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  <a:cs typeface="Arial" charset="0"/>
              </a:rPr>
              <a:t>FHIR</a:t>
            </a:r>
          </a:p>
        </p:txBody>
      </p:sp>
      <p:sp>
        <p:nvSpPr>
          <p:cNvPr id="31" name="Oval 30"/>
          <p:cNvSpPr/>
          <p:nvPr/>
        </p:nvSpPr>
        <p:spPr bwMode="auto">
          <a:xfrm>
            <a:off x="7164288" y="3118357"/>
            <a:ext cx="936104" cy="691643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14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  <a:cs typeface="Arial" charset="0"/>
              </a:rPr>
              <a:t>FHIR</a:t>
            </a:r>
          </a:p>
        </p:txBody>
      </p:sp>
      <p:cxnSp>
        <p:nvCxnSpPr>
          <p:cNvPr id="32" name="Straight Connector 31"/>
          <p:cNvCxnSpPr/>
          <p:nvPr/>
        </p:nvCxnSpPr>
        <p:spPr bwMode="auto">
          <a:xfrm flipV="1">
            <a:off x="3059832" y="2492896"/>
            <a:ext cx="0" cy="142953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 bwMode="auto">
          <a:xfrm flipV="1">
            <a:off x="1763688" y="2492896"/>
            <a:ext cx="0" cy="142953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 bwMode="auto">
          <a:xfrm>
            <a:off x="2987824" y="3118357"/>
            <a:ext cx="936104" cy="691643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14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  <a:cs typeface="Arial" charset="0"/>
              </a:rPr>
              <a:t>FHIR</a:t>
            </a:r>
          </a:p>
        </p:txBody>
      </p:sp>
      <p:sp>
        <p:nvSpPr>
          <p:cNvPr id="35" name="Oval 34"/>
          <p:cNvSpPr/>
          <p:nvPr/>
        </p:nvSpPr>
        <p:spPr bwMode="auto">
          <a:xfrm>
            <a:off x="1619672" y="3118357"/>
            <a:ext cx="936104" cy="691643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14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  <a:cs typeface="Arial" charset="0"/>
              </a:rPr>
              <a:t>FHIR</a:t>
            </a:r>
          </a:p>
        </p:txBody>
      </p:sp>
    </p:spTree>
    <p:extLst>
      <p:ext uri="{BB962C8B-B14F-4D97-AF65-F5344CB8AC3E}">
        <p14:creationId xmlns:p14="http://schemas.microsoft.com/office/powerpoint/2010/main" xmlns="" val="2527471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Magnetic Disk 2"/>
          <p:cNvSpPr/>
          <p:nvPr/>
        </p:nvSpPr>
        <p:spPr bwMode="auto">
          <a:xfrm>
            <a:off x="1091136" y="4504378"/>
            <a:ext cx="1368152" cy="1119587"/>
          </a:xfrm>
          <a:prstGeom prst="flowChartMagneticDisk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1620000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Beyond exchange</a:t>
            </a:r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26</a:t>
            </a:fld>
            <a:endParaRPr lang="en-US"/>
          </a:p>
        </p:txBody>
      </p:sp>
      <p:grpSp>
        <p:nvGrpSpPr>
          <p:cNvPr id="21" name="Group 20"/>
          <p:cNvGrpSpPr/>
          <p:nvPr/>
        </p:nvGrpSpPr>
        <p:grpSpPr>
          <a:xfrm>
            <a:off x="815848" y="2003378"/>
            <a:ext cx="669976" cy="2199020"/>
            <a:chOff x="3876972" y="2147532"/>
            <a:chExt cx="669976" cy="1809200"/>
          </a:xfrm>
        </p:grpSpPr>
        <p:cxnSp>
          <p:nvCxnSpPr>
            <p:cNvPr id="22" name="Straight Connector 21"/>
            <p:cNvCxnSpPr>
              <a:endCxn id="23" idx="4"/>
            </p:cNvCxnSpPr>
            <p:nvPr/>
          </p:nvCxnSpPr>
          <p:spPr bwMode="auto">
            <a:xfrm flipV="1">
              <a:off x="4211960" y="2708920"/>
              <a:ext cx="0" cy="1247812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23" name="Oval 22"/>
            <p:cNvSpPr/>
            <p:nvPr/>
          </p:nvSpPr>
          <p:spPr bwMode="auto">
            <a:xfrm>
              <a:off x="3876972" y="2147532"/>
              <a:ext cx="669976" cy="56138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nl-NL" sz="1600" b="1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Arial" charset="0"/>
                  <a:cs typeface="Arial" charset="0"/>
                </a:rPr>
                <a:t>v3</a:t>
              </a:r>
            </a:p>
          </p:txBody>
        </p:sp>
      </p:grpSp>
      <p:sp>
        <p:nvSpPr>
          <p:cNvPr id="24" name="Rectangle 23"/>
          <p:cNvSpPr/>
          <p:nvPr/>
        </p:nvSpPr>
        <p:spPr bwMode="auto">
          <a:xfrm>
            <a:off x="659088" y="4202399"/>
            <a:ext cx="2232248" cy="1563865"/>
          </a:xfrm>
          <a:prstGeom prst="rect">
            <a:avLst/>
          </a:prstGeom>
          <a:noFill/>
          <a:ln cap="rnd">
            <a:prstDash val="sys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1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Arial" charset="0"/>
              <a:cs typeface="Arial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1427916" y="2778978"/>
            <a:ext cx="669976" cy="1423421"/>
            <a:chOff x="3793444" y="2136673"/>
            <a:chExt cx="669976" cy="1067566"/>
          </a:xfrm>
        </p:grpSpPr>
        <p:cxnSp>
          <p:nvCxnSpPr>
            <p:cNvPr id="26" name="Straight Connector 25"/>
            <p:cNvCxnSpPr>
              <a:stCxn id="24" idx="0"/>
              <a:endCxn id="27" idx="4"/>
            </p:cNvCxnSpPr>
            <p:nvPr/>
          </p:nvCxnSpPr>
          <p:spPr bwMode="auto">
            <a:xfrm flipH="1" flipV="1">
              <a:off x="4128432" y="2647380"/>
              <a:ext cx="12308" cy="556859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27" name="Oval 26"/>
            <p:cNvSpPr/>
            <p:nvPr/>
          </p:nvSpPr>
          <p:spPr bwMode="auto">
            <a:xfrm>
              <a:off x="3793444" y="2136673"/>
              <a:ext cx="669976" cy="510707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nl-NL" sz="1600" b="1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Arial" charset="0"/>
                  <a:cs typeface="Arial" charset="0"/>
                </a:rPr>
                <a:t>v2</a:t>
              </a:r>
            </a:p>
          </p:txBody>
        </p:sp>
      </p:grpSp>
      <p:sp>
        <p:nvSpPr>
          <p:cNvPr id="35" name="Rectangle 34"/>
          <p:cNvSpPr/>
          <p:nvPr/>
        </p:nvSpPr>
        <p:spPr bwMode="auto">
          <a:xfrm>
            <a:off x="6012160" y="3284984"/>
            <a:ext cx="2674639" cy="1779187"/>
          </a:xfrm>
          <a:prstGeom prst="rect">
            <a:avLst/>
          </a:prstGeom>
          <a:noFill/>
          <a:ln cap="rnd">
            <a:prstDash val="sys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1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39" name="Straight Connector 38"/>
          <p:cNvCxnSpPr/>
          <p:nvPr/>
        </p:nvCxnSpPr>
        <p:spPr bwMode="auto">
          <a:xfrm flipV="1">
            <a:off x="7467600" y="3617525"/>
            <a:ext cx="0" cy="73077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pSp>
        <p:nvGrpSpPr>
          <p:cNvPr id="34" name="Group 33"/>
          <p:cNvGrpSpPr/>
          <p:nvPr/>
        </p:nvGrpSpPr>
        <p:grpSpPr>
          <a:xfrm>
            <a:off x="1943708" y="2027978"/>
            <a:ext cx="1116124" cy="2174419"/>
            <a:chOff x="3612852" y="1559406"/>
            <a:chExt cx="1116124" cy="1630815"/>
          </a:xfrm>
        </p:grpSpPr>
        <p:cxnSp>
          <p:nvCxnSpPr>
            <p:cNvPr id="36" name="Straight Connector 35"/>
            <p:cNvCxnSpPr>
              <a:endCxn id="41" idx="4"/>
            </p:cNvCxnSpPr>
            <p:nvPr/>
          </p:nvCxnSpPr>
          <p:spPr bwMode="auto">
            <a:xfrm flipV="1">
              <a:off x="4170914" y="2070113"/>
              <a:ext cx="0" cy="1120108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41" name="Oval 40"/>
            <p:cNvSpPr/>
            <p:nvPr/>
          </p:nvSpPr>
          <p:spPr bwMode="auto">
            <a:xfrm>
              <a:off x="3612852" y="1559406"/>
              <a:ext cx="1116124" cy="510707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nl-NL" sz="1600" b="1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Arial" charset="0"/>
                  <a:cs typeface="Arial" charset="0"/>
                </a:rPr>
                <a:t>Other</a:t>
              </a:r>
            </a:p>
          </p:txBody>
        </p:sp>
      </p:grpSp>
      <p:cxnSp>
        <p:nvCxnSpPr>
          <p:cNvPr id="42" name="Straight Connector 41"/>
          <p:cNvCxnSpPr/>
          <p:nvPr/>
        </p:nvCxnSpPr>
        <p:spPr bwMode="auto">
          <a:xfrm flipH="1" flipV="1">
            <a:off x="4671624" y="4019707"/>
            <a:ext cx="10951" cy="107018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 bwMode="auto">
          <a:xfrm>
            <a:off x="4287812" y="4854688"/>
            <a:ext cx="789525" cy="691643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14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  <a:cs typeface="Arial" charset="0"/>
              </a:rPr>
              <a:t>X12</a:t>
            </a:r>
          </a:p>
        </p:txBody>
      </p:sp>
      <p:sp>
        <p:nvSpPr>
          <p:cNvPr id="44" name="Rectangle 43"/>
          <p:cNvSpPr/>
          <p:nvPr/>
        </p:nvSpPr>
        <p:spPr bwMode="auto">
          <a:xfrm>
            <a:off x="3779912" y="3617525"/>
            <a:ext cx="1728192" cy="98636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NL" sz="16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Broker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nl-NL" sz="1200" b="1" dirty="0" smtClean="0">
              <a:solidFill>
                <a:schemeClr val="tx1"/>
              </a:solidFill>
              <a:latin typeface="Arial" charset="0"/>
              <a:cs typeface="Arial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grpSp>
        <p:nvGrpSpPr>
          <p:cNvPr id="45" name="Group 44"/>
          <p:cNvGrpSpPr/>
          <p:nvPr/>
        </p:nvGrpSpPr>
        <p:grpSpPr>
          <a:xfrm>
            <a:off x="3779912" y="1937693"/>
            <a:ext cx="669976" cy="1679832"/>
            <a:chOff x="4112337" y="2147532"/>
            <a:chExt cx="669976" cy="1382048"/>
          </a:xfrm>
        </p:grpSpPr>
        <p:cxnSp>
          <p:nvCxnSpPr>
            <p:cNvPr id="46" name="Straight Connector 45"/>
            <p:cNvCxnSpPr>
              <a:endCxn id="47" idx="4"/>
            </p:cNvCxnSpPr>
            <p:nvPr/>
          </p:nvCxnSpPr>
          <p:spPr bwMode="auto">
            <a:xfrm flipV="1">
              <a:off x="4447325" y="2708920"/>
              <a:ext cx="0" cy="82066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47" name="Oval 46"/>
            <p:cNvSpPr/>
            <p:nvPr/>
          </p:nvSpPr>
          <p:spPr bwMode="auto">
            <a:xfrm>
              <a:off x="4112337" y="2147532"/>
              <a:ext cx="669976" cy="56138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nl-NL" sz="1600" b="1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Arial" charset="0"/>
                  <a:cs typeface="Arial" charset="0"/>
                </a:rPr>
                <a:t>v3</a:t>
              </a:r>
            </a:p>
          </p:txBody>
        </p:sp>
      </p:grpSp>
      <p:sp>
        <p:nvSpPr>
          <p:cNvPr id="48" name="Rectangle 47"/>
          <p:cNvSpPr/>
          <p:nvPr/>
        </p:nvSpPr>
        <p:spPr bwMode="auto">
          <a:xfrm>
            <a:off x="3563888" y="3383104"/>
            <a:ext cx="2124236" cy="1396002"/>
          </a:xfrm>
          <a:prstGeom prst="rect">
            <a:avLst/>
          </a:prstGeom>
          <a:noFill/>
          <a:ln cap="rnd">
            <a:prstDash val="sys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1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Arial" charset="0"/>
              <a:cs typeface="Arial" charset="0"/>
            </a:endParaRPr>
          </a:p>
        </p:txBody>
      </p:sp>
      <p:grpSp>
        <p:nvGrpSpPr>
          <p:cNvPr id="49" name="Group 48"/>
          <p:cNvGrpSpPr/>
          <p:nvPr/>
        </p:nvGrpSpPr>
        <p:grpSpPr>
          <a:xfrm>
            <a:off x="4575148" y="2538355"/>
            <a:ext cx="669976" cy="1079168"/>
            <a:chOff x="3876972" y="2147532"/>
            <a:chExt cx="669976" cy="809376"/>
          </a:xfrm>
        </p:grpSpPr>
        <p:cxnSp>
          <p:nvCxnSpPr>
            <p:cNvPr id="50" name="Straight Connector 49"/>
            <p:cNvCxnSpPr>
              <a:endCxn id="51" idx="4"/>
            </p:cNvCxnSpPr>
            <p:nvPr/>
          </p:nvCxnSpPr>
          <p:spPr bwMode="auto">
            <a:xfrm flipV="1">
              <a:off x="4211960" y="2635270"/>
              <a:ext cx="0" cy="321638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51" name="Oval 50"/>
            <p:cNvSpPr/>
            <p:nvPr/>
          </p:nvSpPr>
          <p:spPr bwMode="auto">
            <a:xfrm>
              <a:off x="3876972" y="2147532"/>
              <a:ext cx="669976" cy="48773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nl-NL" sz="1600" b="1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Arial" charset="0"/>
                  <a:cs typeface="Arial" charset="0"/>
                </a:rPr>
                <a:t>v2</a:t>
              </a:r>
            </a:p>
          </p:txBody>
        </p:sp>
      </p:grpSp>
      <p:sp>
        <p:nvSpPr>
          <p:cNvPr id="72" name="Oval 71"/>
          <p:cNvSpPr/>
          <p:nvPr/>
        </p:nvSpPr>
        <p:spPr bwMode="auto">
          <a:xfrm>
            <a:off x="4175956" y="4019707"/>
            <a:ext cx="936104" cy="43606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14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  <a:cs typeface="Arial" charset="0"/>
              </a:rPr>
              <a:t>FHIR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1125292" y="4516134"/>
            <a:ext cx="13339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Repository</a:t>
            </a:r>
            <a:endParaRPr lang="en-CA" sz="1600" dirty="0"/>
          </a:p>
        </p:txBody>
      </p:sp>
      <p:sp>
        <p:nvSpPr>
          <p:cNvPr id="74" name="Flowchart: Magnetic Disk 73"/>
          <p:cNvSpPr/>
          <p:nvPr/>
        </p:nvSpPr>
        <p:spPr bwMode="auto">
          <a:xfrm>
            <a:off x="6823388" y="4594141"/>
            <a:ext cx="1368152" cy="1119587"/>
          </a:xfrm>
          <a:prstGeom prst="flowChartMagneticDisk">
            <a:avLst/>
          </a:prstGeom>
          <a:gradFill flip="none" rotWithShape="1">
            <a:gsLst>
              <a:gs pos="0">
                <a:schemeClr val="accent5">
                  <a:shade val="30000"/>
                  <a:satMod val="115000"/>
                </a:schemeClr>
              </a:gs>
              <a:gs pos="50000">
                <a:schemeClr val="accent5">
                  <a:shade val="67500"/>
                  <a:satMod val="115000"/>
                </a:schemeClr>
              </a:gs>
              <a:gs pos="100000">
                <a:schemeClr val="accent5">
                  <a:shade val="100000"/>
                  <a:satMod val="115000"/>
                </a:schemeClr>
              </a:gs>
            </a:gsLst>
            <a:lin ang="1620000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6" name="Rectangle 75"/>
          <p:cNvSpPr/>
          <p:nvPr/>
        </p:nvSpPr>
        <p:spPr bwMode="auto">
          <a:xfrm>
            <a:off x="6146304" y="3383105"/>
            <a:ext cx="1361160" cy="149033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NL" sz="16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Decision Support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nl-NL" sz="1200" b="1" dirty="0" smtClean="0">
              <a:solidFill>
                <a:schemeClr val="tx1"/>
              </a:solidFill>
              <a:latin typeface="Arial" charset="0"/>
              <a:cs typeface="Arial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77" name="Oval 76"/>
          <p:cNvSpPr/>
          <p:nvPr/>
        </p:nvSpPr>
        <p:spPr bwMode="auto">
          <a:xfrm>
            <a:off x="6358832" y="4125505"/>
            <a:ext cx="936104" cy="691643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14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  <a:cs typeface="Arial" charset="0"/>
              </a:rPr>
              <a:t>FHIR</a:t>
            </a:r>
          </a:p>
        </p:txBody>
      </p:sp>
      <p:sp>
        <p:nvSpPr>
          <p:cNvPr id="78" name="Oval 77"/>
          <p:cNvSpPr/>
          <p:nvPr/>
        </p:nvSpPr>
        <p:spPr bwMode="auto">
          <a:xfrm>
            <a:off x="1294852" y="4889251"/>
            <a:ext cx="936104" cy="691643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14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  <a:cs typeface="Arial" charset="0"/>
              </a:rPr>
              <a:t>FHIR</a:t>
            </a:r>
          </a:p>
        </p:txBody>
      </p:sp>
      <p:grpSp>
        <p:nvGrpSpPr>
          <p:cNvPr id="80" name="Group 79"/>
          <p:cNvGrpSpPr/>
          <p:nvPr/>
        </p:nvGrpSpPr>
        <p:grpSpPr>
          <a:xfrm>
            <a:off x="7096186" y="2429466"/>
            <a:ext cx="1116124" cy="2174419"/>
            <a:chOff x="3612852" y="1559406"/>
            <a:chExt cx="1116124" cy="1630815"/>
          </a:xfrm>
        </p:grpSpPr>
        <p:cxnSp>
          <p:nvCxnSpPr>
            <p:cNvPr id="81" name="Straight Connector 80"/>
            <p:cNvCxnSpPr>
              <a:endCxn id="82" idx="4"/>
            </p:cNvCxnSpPr>
            <p:nvPr/>
          </p:nvCxnSpPr>
          <p:spPr bwMode="auto">
            <a:xfrm flipV="1">
              <a:off x="4170914" y="2070113"/>
              <a:ext cx="0" cy="1120108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82" name="Oval 81"/>
            <p:cNvSpPr/>
            <p:nvPr/>
          </p:nvSpPr>
          <p:spPr bwMode="auto">
            <a:xfrm>
              <a:off x="3612852" y="1559406"/>
              <a:ext cx="1116124" cy="510707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nl-NL" sz="1600" b="1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Arial" charset="0"/>
                  <a:cs typeface="Arial" charset="0"/>
                </a:rPr>
                <a:t>Other</a:t>
              </a:r>
            </a:p>
          </p:txBody>
        </p:sp>
      </p:grpSp>
      <p:cxnSp>
        <p:nvCxnSpPr>
          <p:cNvPr id="83" name="Straight Connector 82"/>
          <p:cNvCxnSpPr>
            <a:stCxn id="76" idx="0"/>
            <a:endCxn id="82" idx="3"/>
          </p:cNvCxnSpPr>
          <p:nvPr/>
        </p:nvCxnSpPr>
        <p:spPr bwMode="auto">
          <a:xfrm flipV="1">
            <a:off x="6826884" y="3010686"/>
            <a:ext cx="432755" cy="37241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755222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Overview of a server</a:t>
            </a:r>
            <a:endParaRPr lang="en-US" noProof="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27</a:t>
            </a:fld>
            <a:endParaRPr lang="en-CA"/>
          </a:p>
        </p:txBody>
      </p:sp>
      <p:sp>
        <p:nvSpPr>
          <p:cNvPr id="5" name="Rounded Rectangle 4"/>
          <p:cNvSpPr/>
          <p:nvPr/>
        </p:nvSpPr>
        <p:spPr bwMode="auto">
          <a:xfrm>
            <a:off x="685800" y="1828800"/>
            <a:ext cx="7848600" cy="4343400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2971800" y="1828800"/>
            <a:ext cx="2895600" cy="83820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NL" b="1" dirty="0" smtClean="0">
                <a:solidFill>
                  <a:schemeClr val="bg1"/>
                </a:solidFill>
              </a:rPr>
              <a:t>HTTP</a:t>
            </a:r>
            <a:r>
              <a:rPr kumimoji="0" lang="nl-NL" sz="1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 / REST interface</a:t>
            </a:r>
          </a:p>
        </p:txBody>
      </p:sp>
      <p:sp>
        <p:nvSpPr>
          <p:cNvPr id="7" name="Cloud 6"/>
          <p:cNvSpPr/>
          <p:nvPr/>
        </p:nvSpPr>
        <p:spPr bwMode="auto">
          <a:xfrm>
            <a:off x="5486400" y="1828800"/>
            <a:ext cx="3352800" cy="1447800"/>
          </a:xfrm>
          <a:prstGeom prst="cloud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NL" dirty="0" err="1" smtClean="0"/>
              <a:t>Encoding</a:t>
            </a:r>
            <a:r>
              <a:rPr lang="nl-NL" dirty="0" smtClean="0"/>
              <a:t>/</a:t>
            </a:r>
            <a:r>
              <a:rPr lang="nl-NL" dirty="0" err="1" smtClean="0"/>
              <a:t>decoding</a:t>
            </a:r>
            <a:r>
              <a:rPr lang="nl-NL" dirty="0" smtClean="0"/>
              <a:t>, </a:t>
            </a:r>
            <a:r>
              <a:rPr lang="nl-NL" dirty="0" err="1" smtClean="0"/>
              <a:t>param</a:t>
            </a:r>
            <a:r>
              <a:rPr lang="nl-NL" dirty="0" smtClean="0"/>
              <a:t> </a:t>
            </a:r>
            <a:r>
              <a:rPr lang="nl-NL" dirty="0" err="1" smtClean="0"/>
              <a:t>validation</a:t>
            </a:r>
            <a:r>
              <a:rPr lang="nl-NL" dirty="0" smtClean="0"/>
              <a:t>, syntax </a:t>
            </a:r>
            <a:r>
              <a:rPr lang="nl-NL" dirty="0" err="1" smtClean="0"/>
              <a:t>validation</a:t>
            </a:r>
            <a:endParaRPr kumimoji="0" lang="nl-N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3276600" y="3200400"/>
            <a:ext cx="2362200" cy="121920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NL" b="1" dirty="0" err="1" smtClean="0">
                <a:solidFill>
                  <a:schemeClr val="bg1"/>
                </a:solidFill>
              </a:rPr>
              <a:t>Fhir</a:t>
            </a:r>
            <a:r>
              <a:rPr lang="nl-NL" b="1" dirty="0" smtClean="0">
                <a:solidFill>
                  <a:schemeClr val="bg1"/>
                </a:solidFill>
              </a:rPr>
              <a:t> Service</a:t>
            </a:r>
            <a:endParaRPr kumimoji="0" lang="nl-NL" sz="18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" name="Up-Down Arrow 8"/>
          <p:cNvSpPr/>
          <p:nvPr/>
        </p:nvSpPr>
        <p:spPr bwMode="auto">
          <a:xfrm>
            <a:off x="4191000" y="2514600"/>
            <a:ext cx="533400" cy="914400"/>
          </a:xfrm>
          <a:prstGeom prst="upDownArrow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1066800" y="4648200"/>
            <a:ext cx="2362200" cy="121920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NL" b="1" dirty="0" err="1" smtClean="0">
                <a:solidFill>
                  <a:schemeClr val="bg1"/>
                </a:solidFill>
              </a:rPr>
              <a:t>Indexer</a:t>
            </a:r>
            <a:r>
              <a:rPr lang="nl-NL" b="1" dirty="0" smtClean="0">
                <a:solidFill>
                  <a:schemeClr val="bg1"/>
                </a:solidFill>
              </a:rPr>
              <a:t> / Search</a:t>
            </a:r>
            <a:endParaRPr kumimoji="0" lang="nl-NL" sz="18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5334000" y="4648200"/>
            <a:ext cx="2362200" cy="121920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NL" b="1" dirty="0" smtClean="0">
                <a:solidFill>
                  <a:schemeClr val="bg1"/>
                </a:solidFill>
              </a:rPr>
              <a:t>Storage</a:t>
            </a:r>
            <a:endParaRPr kumimoji="0" lang="nl-NL" sz="18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2" name="Left-Up Arrow 11"/>
          <p:cNvSpPr/>
          <p:nvPr/>
        </p:nvSpPr>
        <p:spPr bwMode="auto">
          <a:xfrm rot="10800000">
            <a:off x="2133601" y="3581400"/>
            <a:ext cx="1295400" cy="1219200"/>
          </a:xfrm>
          <a:prstGeom prst="leftUpArrow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13" name="Left-Up Arrow 12"/>
          <p:cNvSpPr/>
          <p:nvPr/>
        </p:nvSpPr>
        <p:spPr bwMode="auto">
          <a:xfrm rot="16200000">
            <a:off x="5372100" y="3619500"/>
            <a:ext cx="1295400" cy="1219200"/>
          </a:xfrm>
          <a:prstGeom prst="leftUpArrow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14" name="Cloud 13"/>
          <p:cNvSpPr/>
          <p:nvPr/>
        </p:nvSpPr>
        <p:spPr bwMode="auto">
          <a:xfrm>
            <a:off x="838200" y="2476500"/>
            <a:ext cx="3352800" cy="1447800"/>
          </a:xfrm>
          <a:prstGeom prst="cloud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NL" dirty="0" err="1" smtClean="0"/>
              <a:t>Implement</a:t>
            </a:r>
            <a:r>
              <a:rPr lang="nl-NL" dirty="0" smtClean="0"/>
              <a:t> service operations as </a:t>
            </a:r>
            <a:r>
              <a:rPr lang="nl-NL" dirty="0" err="1" smtClean="0"/>
              <a:t>described</a:t>
            </a:r>
            <a:r>
              <a:rPr lang="nl-NL" dirty="0" smtClean="0"/>
              <a:t> in </a:t>
            </a:r>
            <a:r>
              <a:rPr lang="nl-NL" dirty="0" err="1" smtClean="0"/>
              <a:t>spec</a:t>
            </a:r>
            <a:endParaRPr kumimoji="0" lang="nl-N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05316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/>
          <p:cNvSpPr/>
          <p:nvPr/>
        </p:nvSpPr>
        <p:spPr bwMode="auto">
          <a:xfrm>
            <a:off x="2590800" y="1752600"/>
            <a:ext cx="1839074" cy="463818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6" name="Rectangle 105"/>
          <p:cNvSpPr/>
          <p:nvPr/>
        </p:nvSpPr>
        <p:spPr bwMode="auto">
          <a:xfrm>
            <a:off x="6781800" y="1828800"/>
            <a:ext cx="1839074" cy="463818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From wire to store</a:t>
            </a:r>
            <a:endParaRPr lang="en-US" noProof="0" dirty="0"/>
          </a:p>
        </p:txBody>
      </p:sp>
      <p:sp>
        <p:nvSpPr>
          <p:cNvPr id="4" name="Can 3"/>
          <p:cNvSpPr/>
          <p:nvPr/>
        </p:nvSpPr>
        <p:spPr>
          <a:xfrm>
            <a:off x="345976" y="5562600"/>
            <a:ext cx="1787624" cy="786662"/>
          </a:xfrm>
          <a:prstGeom prst="ca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Storage</a:t>
            </a:r>
            <a:endParaRPr lang="nl-NL" dirty="0"/>
          </a:p>
        </p:txBody>
      </p:sp>
      <p:sp>
        <p:nvSpPr>
          <p:cNvPr id="8" name="Rectangle 7"/>
          <p:cNvSpPr/>
          <p:nvPr/>
        </p:nvSpPr>
        <p:spPr>
          <a:xfrm>
            <a:off x="332319" y="3886200"/>
            <a:ext cx="1752600" cy="115184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err="1" smtClean="0">
                <a:solidFill>
                  <a:schemeClr val="dk1"/>
                </a:solidFill>
              </a:rPr>
              <a:t>Fhir</a:t>
            </a:r>
            <a:r>
              <a:rPr lang="nl-NL" dirty="0" smtClean="0">
                <a:solidFill>
                  <a:schemeClr val="dk1"/>
                </a:solidFill>
              </a:rPr>
              <a:t> Service</a:t>
            </a:r>
            <a:endParaRPr lang="nl-NL" dirty="0">
              <a:solidFill>
                <a:schemeClr val="dk1"/>
              </a:solidFill>
            </a:endParaRPr>
          </a:p>
        </p:txBody>
      </p:sp>
      <p:sp>
        <p:nvSpPr>
          <p:cNvPr id="9" name="Round Diagonal Corner Rectangle 8"/>
          <p:cNvSpPr/>
          <p:nvPr/>
        </p:nvSpPr>
        <p:spPr>
          <a:xfrm>
            <a:off x="371128" y="1828800"/>
            <a:ext cx="1960250" cy="487893"/>
          </a:xfrm>
          <a:prstGeom prst="round2Diag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dk1"/>
                </a:solidFill>
              </a:rPr>
              <a:t>REST interface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2590800" y="1880338"/>
            <a:ext cx="1676400" cy="4520462"/>
            <a:chOff x="2926422" y="1828800"/>
            <a:chExt cx="1676400" cy="4520462"/>
          </a:xfrm>
        </p:grpSpPr>
        <p:sp>
          <p:nvSpPr>
            <p:cNvPr id="12" name="TextBox 11"/>
            <p:cNvSpPr txBox="1"/>
            <p:nvPr/>
          </p:nvSpPr>
          <p:spPr>
            <a:xfrm>
              <a:off x="3124200" y="1828800"/>
              <a:ext cx="1204176" cy="3958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b="1" dirty="0" smtClean="0"/>
                <a:t>JSON/XML</a:t>
              </a:r>
              <a:endParaRPr lang="nl-NL" b="1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926422" y="4267200"/>
              <a:ext cx="1676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b="1" dirty="0" smtClean="0"/>
                <a:t>POCO/POJO</a:t>
              </a:r>
              <a:endParaRPr lang="nl-NL" b="1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354148" y="5953448"/>
              <a:ext cx="771365" cy="3958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b="1" dirty="0" smtClean="0"/>
                <a:t>DBMS</a:t>
              </a:r>
              <a:endParaRPr lang="nl-NL" b="1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240578" y="5181600"/>
              <a:ext cx="11336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b="1" dirty="0" smtClean="0"/>
                <a:t>O-R Map</a:t>
              </a:r>
              <a:endParaRPr lang="nl-NL" b="1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048000" y="3048000"/>
              <a:ext cx="1280222" cy="3958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b="1" dirty="0" smtClean="0"/>
                <a:t>FHIR </a:t>
              </a:r>
              <a:r>
                <a:rPr lang="nl-NL" b="1" dirty="0" err="1" smtClean="0"/>
                <a:t>Parser</a:t>
              </a:r>
              <a:endParaRPr lang="nl-NL" b="1" dirty="0"/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3733800" y="2438400"/>
              <a:ext cx="0" cy="54019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3733800" y="3480487"/>
              <a:ext cx="0" cy="78671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3733800" y="4712144"/>
              <a:ext cx="0" cy="39325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>
              <a:off x="3744074" y="5616136"/>
              <a:ext cx="0" cy="27009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28</a:t>
            </a:fld>
            <a:endParaRPr lang="en-CA"/>
          </a:p>
        </p:txBody>
      </p:sp>
      <p:grpSp>
        <p:nvGrpSpPr>
          <p:cNvPr id="34" name="Group 33"/>
          <p:cNvGrpSpPr/>
          <p:nvPr/>
        </p:nvGrpSpPr>
        <p:grpSpPr>
          <a:xfrm>
            <a:off x="4800600" y="1852844"/>
            <a:ext cx="1676400" cy="4624156"/>
            <a:chOff x="4526622" y="1828800"/>
            <a:chExt cx="1676400" cy="4624156"/>
          </a:xfrm>
        </p:grpSpPr>
        <p:grpSp>
          <p:nvGrpSpPr>
            <p:cNvPr id="71" name="Group 70"/>
            <p:cNvGrpSpPr/>
            <p:nvPr/>
          </p:nvGrpSpPr>
          <p:grpSpPr>
            <a:xfrm>
              <a:off x="4526622" y="1828800"/>
              <a:ext cx="1676400" cy="4057435"/>
              <a:chOff x="2926422" y="1828800"/>
              <a:chExt cx="1676400" cy="4057435"/>
            </a:xfrm>
          </p:grpSpPr>
          <p:sp>
            <p:nvSpPr>
              <p:cNvPr id="72" name="TextBox 71"/>
              <p:cNvSpPr txBox="1"/>
              <p:nvPr/>
            </p:nvSpPr>
            <p:spPr>
              <a:xfrm>
                <a:off x="3124200" y="1828800"/>
                <a:ext cx="1204176" cy="3958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l-NL" b="1" dirty="0" smtClean="0"/>
                  <a:t>JSON/XML</a:t>
                </a:r>
                <a:endParaRPr lang="nl-NL" b="1" dirty="0"/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2926422" y="4267200"/>
                <a:ext cx="1676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l-NL" b="1" dirty="0" smtClean="0"/>
                  <a:t>POCO/POJO</a:t>
                </a:r>
                <a:endParaRPr lang="nl-NL" b="1" dirty="0"/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3203776" y="5181600"/>
                <a:ext cx="11208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l-NL" b="1" dirty="0" err="1" smtClean="0"/>
                  <a:t>Serialize</a:t>
                </a:r>
                <a:endParaRPr lang="nl-NL" b="1" dirty="0"/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3048000" y="3048000"/>
                <a:ext cx="1280222" cy="3958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l-NL" b="1" dirty="0" smtClean="0"/>
                  <a:t>FHIR </a:t>
                </a:r>
                <a:r>
                  <a:rPr lang="nl-NL" b="1" dirty="0" err="1" smtClean="0"/>
                  <a:t>Parser</a:t>
                </a:r>
                <a:endParaRPr lang="nl-NL" b="1" dirty="0"/>
              </a:p>
            </p:txBody>
          </p:sp>
          <p:cxnSp>
            <p:nvCxnSpPr>
              <p:cNvPr id="77" name="Straight Arrow Connector 76"/>
              <p:cNvCxnSpPr/>
              <p:nvPr/>
            </p:nvCxnSpPr>
            <p:spPr>
              <a:xfrm>
                <a:off x="3733800" y="2438400"/>
                <a:ext cx="0" cy="54019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/>
              <p:cNvCxnSpPr/>
              <p:nvPr/>
            </p:nvCxnSpPr>
            <p:spPr>
              <a:xfrm>
                <a:off x="3733800" y="3480487"/>
                <a:ext cx="0" cy="786713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/>
              <p:cNvCxnSpPr/>
              <p:nvPr/>
            </p:nvCxnSpPr>
            <p:spPr>
              <a:xfrm>
                <a:off x="3733800" y="4712144"/>
                <a:ext cx="0" cy="39325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0" name="Straight Arrow Connector 79"/>
              <p:cNvCxnSpPr/>
              <p:nvPr/>
            </p:nvCxnSpPr>
            <p:spPr>
              <a:xfrm>
                <a:off x="3744074" y="5616136"/>
                <a:ext cx="0" cy="27009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81" name="TextBox 80"/>
            <p:cNvSpPr txBox="1"/>
            <p:nvPr/>
          </p:nvSpPr>
          <p:spPr>
            <a:xfrm>
              <a:off x="4757370" y="5806625"/>
              <a:ext cx="120815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l-NL" b="1" dirty="0" err="1" smtClean="0"/>
                <a:t>NoSql</a:t>
              </a:r>
              <a:r>
                <a:rPr lang="nl-NL" b="1" dirty="0"/>
                <a:t/>
              </a:r>
              <a:br>
                <a:rPr lang="nl-NL" b="1" dirty="0"/>
              </a:br>
              <a:r>
                <a:rPr lang="nl-NL" b="1" dirty="0" smtClean="0"/>
                <a:t>(</a:t>
              </a:r>
              <a:r>
                <a:rPr lang="nl-NL" b="1" dirty="0" err="1" smtClean="0"/>
                <a:t>Xml</a:t>
              </a:r>
              <a:r>
                <a:rPr lang="nl-NL" b="1" dirty="0" smtClean="0"/>
                <a:t>/</a:t>
              </a:r>
              <a:r>
                <a:rPr lang="nl-NL" b="1" dirty="0" err="1" smtClean="0"/>
                <a:t>Json</a:t>
              </a:r>
              <a:r>
                <a:rPr lang="nl-NL" b="1" dirty="0" smtClean="0"/>
                <a:t>)</a:t>
              </a:r>
              <a:endParaRPr lang="nl-NL" b="1" dirty="0"/>
            </a:p>
          </p:txBody>
        </p:sp>
      </p:grpSp>
      <p:grpSp>
        <p:nvGrpSpPr>
          <p:cNvPr id="107" name="Group 106"/>
          <p:cNvGrpSpPr/>
          <p:nvPr/>
        </p:nvGrpSpPr>
        <p:grpSpPr>
          <a:xfrm>
            <a:off x="6858000" y="1828800"/>
            <a:ext cx="1676400" cy="4520462"/>
            <a:chOff x="2926422" y="1828800"/>
            <a:chExt cx="1676400" cy="4520462"/>
          </a:xfrm>
        </p:grpSpPr>
        <p:sp>
          <p:nvSpPr>
            <p:cNvPr id="108" name="TextBox 107"/>
            <p:cNvSpPr txBox="1"/>
            <p:nvPr/>
          </p:nvSpPr>
          <p:spPr>
            <a:xfrm>
              <a:off x="3124200" y="1828800"/>
              <a:ext cx="1204176" cy="3958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b="1" dirty="0" smtClean="0"/>
                <a:t>JSON/XML</a:t>
              </a:r>
              <a:endParaRPr lang="nl-NL" b="1" dirty="0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2926422" y="4267200"/>
              <a:ext cx="1676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b="1" dirty="0" smtClean="0"/>
                <a:t>POCO/POJO</a:t>
              </a:r>
              <a:endParaRPr lang="nl-NL" b="1" dirty="0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3354148" y="5953448"/>
              <a:ext cx="771365" cy="3958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b="1" dirty="0" smtClean="0"/>
                <a:t>DBMS</a:t>
              </a:r>
              <a:endParaRPr lang="nl-NL" b="1" dirty="0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3231222" y="5181600"/>
              <a:ext cx="11208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b="1" dirty="0" err="1" smtClean="0"/>
                <a:t>Serialize</a:t>
              </a:r>
              <a:endParaRPr lang="nl-NL" b="1" dirty="0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3048000" y="3048000"/>
              <a:ext cx="1280222" cy="3958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b="1" dirty="0" smtClean="0"/>
                <a:t>FHIR </a:t>
              </a:r>
              <a:r>
                <a:rPr lang="nl-NL" b="1" dirty="0" err="1" smtClean="0"/>
                <a:t>Parser</a:t>
              </a:r>
              <a:endParaRPr lang="nl-NL" b="1" dirty="0"/>
            </a:p>
          </p:txBody>
        </p:sp>
        <p:cxnSp>
          <p:nvCxnSpPr>
            <p:cNvPr id="113" name="Straight Arrow Connector 112"/>
            <p:cNvCxnSpPr/>
            <p:nvPr/>
          </p:nvCxnSpPr>
          <p:spPr>
            <a:xfrm>
              <a:off x="3733800" y="2438400"/>
              <a:ext cx="0" cy="54019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4" name="Straight Arrow Connector 113"/>
            <p:cNvCxnSpPr/>
            <p:nvPr/>
          </p:nvCxnSpPr>
          <p:spPr>
            <a:xfrm>
              <a:off x="3733800" y="3480487"/>
              <a:ext cx="0" cy="78671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5" name="Straight Arrow Connector 114"/>
            <p:cNvCxnSpPr/>
            <p:nvPr/>
          </p:nvCxnSpPr>
          <p:spPr>
            <a:xfrm>
              <a:off x="3733800" y="4712144"/>
              <a:ext cx="0" cy="39325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6" name="Straight Arrow Connector 115"/>
            <p:cNvCxnSpPr/>
            <p:nvPr/>
          </p:nvCxnSpPr>
          <p:spPr>
            <a:xfrm>
              <a:off x="3744074" y="5616136"/>
              <a:ext cx="0" cy="27009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xmlns="" val="1621628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Architectures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FHIR makes no assumptions about the architectural design of systems</a:t>
            </a:r>
          </a:p>
          <a:p>
            <a:pPr lvl="0"/>
            <a:r>
              <a:rPr lang="en-US" noProof="0" dirty="0" smtClean="0"/>
              <a:t>You can use it for</a:t>
            </a:r>
          </a:p>
          <a:p>
            <a:pPr lvl="1"/>
            <a:r>
              <a:rPr lang="en-US" noProof="0" dirty="0" smtClean="0"/>
              <a:t>Light or heavy</a:t>
            </a:r>
            <a:r>
              <a:rPr lang="en-US" baseline="0" noProof="0" dirty="0" smtClean="0"/>
              <a:t> c</a:t>
            </a:r>
            <a:r>
              <a:rPr lang="en-US" noProof="0" dirty="0" smtClean="0"/>
              <a:t>lients</a:t>
            </a:r>
          </a:p>
          <a:p>
            <a:pPr lvl="1"/>
            <a:r>
              <a:rPr lang="en-US" noProof="0" dirty="0" smtClean="0"/>
              <a:t>Central server or peer-to-peer</a:t>
            </a:r>
            <a:r>
              <a:rPr lang="en-US" baseline="0" noProof="0" dirty="0" smtClean="0"/>
              <a:t> sharing</a:t>
            </a:r>
          </a:p>
          <a:p>
            <a:pPr lvl="1"/>
            <a:r>
              <a:rPr lang="en-US" baseline="0" noProof="0" dirty="0" smtClean="0"/>
              <a:t>Push or pull</a:t>
            </a:r>
          </a:p>
          <a:p>
            <a:pPr lvl="1"/>
            <a:r>
              <a:rPr lang="en-US" noProof="0" dirty="0" smtClean="0"/>
              <a:t>Query</a:t>
            </a:r>
            <a:r>
              <a:rPr lang="en-US" baseline="0" noProof="0" dirty="0" smtClean="0"/>
              <a:t> or publish/subscribe</a:t>
            </a:r>
          </a:p>
          <a:p>
            <a:pPr lvl="1"/>
            <a:r>
              <a:rPr lang="en-US" baseline="0" noProof="0" dirty="0" smtClean="0"/>
              <a:t>Loosely coupled or tightly coupled environments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Ø"/>
              <a:tabLst/>
              <a:defRPr/>
            </a:pPr>
            <a:r>
              <a:rPr lang="en-US" sz="2600" baseline="0" noProof="0" dirty="0" smtClean="0">
                <a:solidFill>
                  <a:schemeClr val="tx1"/>
                </a:solidFill>
                <a:effectLst/>
                <a:latin typeface="+mn-lt"/>
              </a:rPr>
              <a:t>With history tracking or without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29</a:t>
            </a:fld>
            <a:endParaRPr lang="en-CA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308304" y="2924944"/>
            <a:ext cx="873125" cy="180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012264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Who am I?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noProof="0" dirty="0" smtClean="0"/>
              <a:t>Name:</a:t>
            </a:r>
            <a:r>
              <a:rPr lang="en-US" noProof="0" dirty="0" smtClean="0"/>
              <a:t> Lloyd McKenzie</a:t>
            </a:r>
          </a:p>
          <a:p>
            <a:r>
              <a:rPr lang="en-US" b="1" noProof="0" dirty="0" smtClean="0"/>
              <a:t>Company:</a:t>
            </a:r>
            <a:r>
              <a:rPr lang="en-US" noProof="0" dirty="0" smtClean="0"/>
              <a:t> Gevity</a:t>
            </a:r>
          </a:p>
          <a:p>
            <a:r>
              <a:rPr lang="en-US" b="1" noProof="0" dirty="0" smtClean="0"/>
              <a:t>Background:</a:t>
            </a:r>
          </a:p>
          <a:p>
            <a:pPr lvl="1"/>
            <a:r>
              <a:rPr lang="en-US" noProof="0" dirty="0" smtClean="0"/>
              <a:t>One of FHIR’s 3 principle editors</a:t>
            </a:r>
          </a:p>
          <a:p>
            <a:pPr lvl="1"/>
            <a:r>
              <a:rPr lang="en-US" noProof="0" dirty="0" smtClean="0"/>
              <a:t>Co-chair FHIR Management Group</a:t>
            </a:r>
          </a:p>
          <a:p>
            <a:pPr lvl="1"/>
            <a:r>
              <a:rPr lang="en-US" noProof="0" dirty="0" smtClean="0"/>
              <a:t>Co-chair HL7 Modeling &amp; Methodology</a:t>
            </a:r>
          </a:p>
          <a:p>
            <a:pPr lvl="1"/>
            <a:r>
              <a:rPr lang="en-US" noProof="0" dirty="0" smtClean="0"/>
              <a:t>Chair HL7 Canada Architecture &amp; Infrastructure</a:t>
            </a:r>
          </a:p>
          <a:p>
            <a:pPr lvl="1"/>
            <a:r>
              <a:rPr lang="en-US" noProof="0" dirty="0" smtClean="0"/>
              <a:t>Heavily involved in HL7 and healthcare exchange for last 15 years (v2, v3, CDA, etc.)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</a:t>
            </a:fld>
            <a:endParaRPr lang="en-CA" dirty="0"/>
          </a:p>
        </p:txBody>
      </p:sp>
      <p:pic>
        <p:nvPicPr>
          <p:cNvPr id="8194" name="Picture 2" descr="C:\Users\office\Pictures\2012-07-30\ShadowrunHeadshot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0710" t="6800" r="-73153"/>
          <a:stretch/>
        </p:blipFill>
        <p:spPr bwMode="auto">
          <a:xfrm>
            <a:off x="6876256" y="1772816"/>
            <a:ext cx="2609911" cy="1955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078677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Bottom Line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FHIR is a set of tools</a:t>
            </a:r>
          </a:p>
          <a:p>
            <a:pPr lvl="1"/>
            <a:r>
              <a:rPr lang="en-US" noProof="0" dirty="0" smtClean="0"/>
              <a:t>Defined resources</a:t>
            </a:r>
          </a:p>
          <a:p>
            <a:pPr lvl="1"/>
            <a:r>
              <a:rPr lang="en-US" noProof="0" dirty="0" smtClean="0"/>
              <a:t>Extensibility mechanism</a:t>
            </a:r>
          </a:p>
          <a:p>
            <a:pPr lvl="1"/>
            <a:r>
              <a:rPr lang="en-US" noProof="0" dirty="0" smtClean="0"/>
              <a:t>Set of standard interfaces</a:t>
            </a:r>
          </a:p>
          <a:p>
            <a:pPr lvl="0"/>
            <a:r>
              <a:rPr lang="en-US" noProof="0" dirty="0" smtClean="0"/>
              <a:t>Primary</a:t>
            </a:r>
            <a:r>
              <a:rPr lang="en-US" baseline="0" noProof="0" dirty="0" smtClean="0"/>
              <a:t> purpose is interoperable data exchange</a:t>
            </a:r>
          </a:p>
          <a:p>
            <a:pPr lvl="0"/>
            <a:r>
              <a:rPr lang="en-US" baseline="0" noProof="0" dirty="0" smtClean="0"/>
              <a:t>However, it can be leveraged in many ways</a:t>
            </a:r>
          </a:p>
          <a:p>
            <a:pPr lvl="1"/>
            <a:r>
              <a:rPr lang="en-US" noProof="0" dirty="0" smtClean="0"/>
              <a:t>Many we haven’t even thought of yet . . .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30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3873792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FHIR Features</a:t>
            </a:r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 smtClean="0"/>
              <a:t>And the architecture decisions that go with them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887202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FHIR Features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800" dirty="0" smtClean="0"/>
              <a:t>Narrative</a:t>
            </a:r>
          </a:p>
          <a:p>
            <a:r>
              <a:rPr lang="en-US" sz="2800" dirty="0" smtClean="0"/>
              <a:t>Extensions</a:t>
            </a:r>
          </a:p>
          <a:p>
            <a:r>
              <a:rPr lang="en-US" sz="2800" dirty="0" smtClean="0"/>
              <a:t>Modifier Extensions</a:t>
            </a:r>
          </a:p>
          <a:p>
            <a:r>
              <a:rPr lang="en-US" sz="2800" dirty="0" smtClean="0"/>
              <a:t>Versions</a:t>
            </a:r>
          </a:p>
          <a:p>
            <a:r>
              <a:rPr lang="en-US" sz="2800" dirty="0" smtClean="0"/>
              <a:t>Tags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Syntaxes</a:t>
            </a:r>
          </a:p>
          <a:p>
            <a:r>
              <a:rPr lang="en-US" dirty="0"/>
              <a:t>Signatures</a:t>
            </a:r>
          </a:p>
          <a:p>
            <a:r>
              <a:rPr lang="en-US" dirty="0"/>
              <a:t>Reference Libraries</a:t>
            </a:r>
          </a:p>
          <a:p>
            <a:r>
              <a:rPr lang="en-US" dirty="0"/>
              <a:t>Metadata</a:t>
            </a:r>
          </a:p>
          <a:p>
            <a:r>
              <a:rPr lang="en-US" dirty="0" smtClean="0"/>
              <a:t>Bundles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119525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Narrative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33</a:t>
            </a:fld>
            <a:endParaRPr lang="en-CA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01613" y="1616177"/>
            <a:ext cx="8866187" cy="49815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132800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Narrative</a:t>
            </a:r>
            <a:endParaRPr lang="en-US" noProof="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All resources are expected to have narrative except in narrow circumstances</a:t>
            </a:r>
          </a:p>
          <a:p>
            <a:pPr lvl="1"/>
            <a:r>
              <a:rPr lang="en-US" noProof="0" dirty="0" smtClean="0"/>
              <a:t>May be generated or manually edited</a:t>
            </a:r>
          </a:p>
          <a:p>
            <a:r>
              <a:rPr lang="en-US" noProof="0" dirty="0" smtClean="0"/>
              <a:t>Decisions</a:t>
            </a:r>
          </a:p>
          <a:p>
            <a:pPr lvl="1"/>
            <a:r>
              <a:rPr lang="en-US" noProof="0" dirty="0" smtClean="0"/>
              <a:t>Should narrative be generated or human-entered?</a:t>
            </a:r>
          </a:p>
          <a:p>
            <a:pPr lvl="2"/>
            <a:r>
              <a:rPr lang="en-US" noProof="0" dirty="0" smtClean="0"/>
              <a:t>Generated simplifies processing</a:t>
            </a:r>
            <a:r>
              <a:rPr lang="en-US" baseline="0" noProof="0" dirty="0" smtClean="0"/>
              <a:t> for receivers</a:t>
            </a:r>
          </a:p>
          <a:p>
            <a:pPr lvl="2"/>
            <a:r>
              <a:rPr lang="en-US" baseline="0" noProof="0" dirty="0" smtClean="0"/>
              <a:t>Some text will need to human entered</a:t>
            </a:r>
          </a:p>
          <a:p>
            <a:pPr lvl="2"/>
            <a:r>
              <a:rPr lang="en-US" baseline="0" noProof="0" dirty="0" smtClean="0"/>
              <a:t>In some cases, there may be minimal discrete data</a:t>
            </a:r>
          </a:p>
        </p:txBody>
      </p:sp>
    </p:spTree>
    <p:extLst>
      <p:ext uri="{BB962C8B-B14F-4D97-AF65-F5344CB8AC3E}">
        <p14:creationId xmlns:p14="http://schemas.microsoft.com/office/powerpoint/2010/main" xmlns="" val="3784222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Narrative decisions (cont’d)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800" noProof="0" dirty="0" smtClean="0"/>
              <a:t>If generated, which elements should be included?  How should they be rendered?</a:t>
            </a:r>
          </a:p>
          <a:p>
            <a:pPr lvl="1"/>
            <a:r>
              <a:rPr lang="en-US" sz="2400" i="1" noProof="0" dirty="0" smtClean="0"/>
              <a:t>all content needed for a human to understand the essential clinical and business information otherwise encoded within the resource</a:t>
            </a:r>
          </a:p>
          <a:p>
            <a:pPr lvl="1"/>
            <a:r>
              <a:rPr lang="en-US" sz="2400" noProof="0" dirty="0" smtClean="0"/>
              <a:t>Will generally include </a:t>
            </a:r>
            <a:r>
              <a:rPr lang="en-US" sz="2400" noProof="0" dirty="0" err="1" smtClean="0"/>
              <a:t>modifierExtensions</a:t>
            </a:r>
            <a:endParaRPr lang="en-US" sz="2400" noProof="0" dirty="0" smtClean="0"/>
          </a:p>
          <a:p>
            <a:pPr lvl="1"/>
            <a:r>
              <a:rPr lang="en-US" sz="2400" noProof="0" dirty="0" smtClean="0"/>
              <a:t>May include other extensions</a:t>
            </a:r>
          </a:p>
          <a:p>
            <a:pPr lvl="1"/>
            <a:r>
              <a:rPr lang="en-US" sz="2400" noProof="0" dirty="0" smtClean="0"/>
              <a:t>Best to seek clinician and other review of content, order of presentation &amp; rendering</a:t>
            </a:r>
          </a:p>
          <a:p>
            <a:pPr lvl="1"/>
            <a:r>
              <a:rPr lang="en-US" sz="2400" noProof="0" dirty="0" smtClean="0"/>
              <a:t>Consider that content may be rendered on mobile devices, so don’t get too fancy with markup</a:t>
            </a:r>
            <a:endParaRPr lang="en-US" noProof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35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2304494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Narrative decisions (cont’d)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Should narrative be displayed to users?</a:t>
            </a:r>
          </a:p>
          <a:p>
            <a:pPr lvl="1"/>
            <a:r>
              <a:rPr lang="en-US" noProof="0" dirty="0" smtClean="0"/>
              <a:t>Driven by </a:t>
            </a:r>
            <a:r>
              <a:rPr lang="en-US" noProof="0" dirty="0" err="1" smtClean="0"/>
              <a:t>Narrative.status</a:t>
            </a:r>
            <a:endParaRPr lang="en-US" noProof="0" dirty="0" smtClean="0"/>
          </a:p>
          <a:p>
            <a:pPr lvl="1"/>
            <a:r>
              <a:rPr lang="en-US" noProof="0" dirty="0" smtClean="0"/>
              <a:t>Business requirements (e.g. Document attestation) may drive need to render regardless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36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3345422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Extensions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37</a:t>
            </a:fld>
            <a:endParaRPr lang="en-CA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95003" y="1988840"/>
            <a:ext cx="8105979" cy="41044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012459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Extensions (cont’d)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In FHIR, extensions are “normal”</a:t>
            </a:r>
          </a:p>
          <a:p>
            <a:pPr lvl="1"/>
            <a:r>
              <a:rPr lang="en-US" noProof="0" dirty="0" smtClean="0"/>
              <a:t>Consequence of the 80% rule – keep the simple stuff simple</a:t>
            </a:r>
          </a:p>
          <a:p>
            <a:pPr lvl="1"/>
            <a:r>
              <a:rPr lang="en-US" noProof="0" dirty="0" smtClean="0"/>
              <a:t>Extensions can exist anywhere</a:t>
            </a:r>
          </a:p>
          <a:p>
            <a:pPr lvl="2"/>
            <a:r>
              <a:rPr lang="en-US" noProof="0" dirty="0" smtClean="0"/>
              <a:t>Yes, even inside </a:t>
            </a:r>
            <a:r>
              <a:rPr lang="en-US" noProof="0" dirty="0" err="1" smtClean="0"/>
              <a:t>boolean</a:t>
            </a:r>
            <a:r>
              <a:rPr lang="en-US" noProof="0" dirty="0" smtClean="0"/>
              <a:t> or date</a:t>
            </a:r>
          </a:p>
          <a:p>
            <a:pPr lvl="1"/>
            <a:r>
              <a:rPr lang="en-US" noProof="0" dirty="0" smtClean="0"/>
              <a:t>Conformant systems can’t</a:t>
            </a:r>
            <a:r>
              <a:rPr lang="en-US" baseline="0" noProof="0" dirty="0" smtClean="0"/>
              <a:t> reject instances just because</a:t>
            </a:r>
            <a:r>
              <a:rPr lang="en-US" noProof="0" dirty="0" smtClean="0"/>
              <a:t> they contain unrecognized extensions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38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3713706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Extension decisions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Should unrecognized extensions be persisted? How?</a:t>
            </a:r>
          </a:p>
          <a:p>
            <a:pPr lvl="1"/>
            <a:r>
              <a:rPr lang="en-US" sz="2400" noProof="0" dirty="0" smtClean="0"/>
              <a:t>Throwing away extensions = loss of potentially useful information to downstream systems</a:t>
            </a:r>
          </a:p>
          <a:p>
            <a:pPr lvl="2"/>
            <a:r>
              <a:rPr lang="en-US" noProof="0" dirty="0" smtClean="0"/>
              <a:t>Therefore: Keep extensions if you can</a:t>
            </a:r>
          </a:p>
          <a:p>
            <a:pPr lvl="1"/>
            <a:r>
              <a:rPr lang="en-US" sz="2400" noProof="0" dirty="0" smtClean="0"/>
              <a:t>Can capture them in a blob or a generic “slot” structure</a:t>
            </a:r>
          </a:p>
          <a:p>
            <a:pPr lvl="1"/>
            <a:r>
              <a:rPr lang="en-US" sz="2400" noProof="0" dirty="0" smtClean="0"/>
              <a:t>Could,</a:t>
            </a:r>
            <a:r>
              <a:rPr lang="en-US" sz="2400" baseline="0" noProof="0" dirty="0" smtClean="0"/>
              <a:t> with location tagging, capture all “unknown” extensions for a resource in a single blob</a:t>
            </a:r>
          </a:p>
          <a:p>
            <a:pPr lvl="1"/>
            <a:r>
              <a:rPr lang="en-US" sz="2400" noProof="0" dirty="0" smtClean="0"/>
              <a:t>Some legacy systems won’t be able to</a:t>
            </a:r>
          </a:p>
          <a:p>
            <a:pPr lvl="1"/>
            <a:r>
              <a:rPr lang="en-US" sz="2400" noProof="0" dirty="0" smtClean="0"/>
              <a:t>When data is updated, some extensions must be dropped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39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2210544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Tutorial Objectives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You should know</a:t>
            </a:r>
          </a:p>
          <a:p>
            <a:pPr lvl="1"/>
            <a:r>
              <a:rPr lang="en-US" sz="2700" noProof="0" dirty="0" smtClean="0">
                <a:latin typeface="Calibri"/>
              </a:rPr>
              <a:t>FHIR’s interoperability paradigms (and where to use)</a:t>
            </a:r>
          </a:p>
          <a:p>
            <a:pPr lvl="1"/>
            <a:r>
              <a:rPr lang="en-US" sz="2700" noProof="0" dirty="0" smtClean="0">
                <a:latin typeface="Calibri"/>
              </a:rPr>
              <a:t>Where FHIR can fit in the architectural stack</a:t>
            </a:r>
          </a:p>
          <a:p>
            <a:pPr lvl="1"/>
            <a:r>
              <a:rPr lang="en-US" sz="2700" noProof="0" dirty="0" smtClean="0">
                <a:latin typeface="Calibri"/>
              </a:rPr>
              <a:t>FHIR architectural considerations and how to address them</a:t>
            </a:r>
          </a:p>
          <a:p>
            <a:pPr lvl="1"/>
            <a:r>
              <a:rPr lang="en-US" sz="2700" noProof="0" dirty="0" smtClean="0">
                <a:latin typeface="Calibri"/>
              </a:rPr>
              <a:t>Where and how Profiles fit into an architectural solution</a:t>
            </a:r>
          </a:p>
          <a:p>
            <a:pPr lvl="1"/>
            <a:r>
              <a:rPr lang="en-US" sz="2700" noProof="0" dirty="0" smtClean="0">
                <a:latin typeface="Calibri"/>
              </a:rPr>
              <a:t>If, when and how FHIR might be used within your own organization</a:t>
            </a:r>
            <a:endParaRPr lang="en-US" sz="2700" noProof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4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3650422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Extension decisions (cont’d)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800" noProof="0" dirty="0" smtClean="0"/>
              <a:t>Should you display unrecognized extensions?</a:t>
            </a:r>
          </a:p>
          <a:p>
            <a:pPr lvl="1"/>
            <a:r>
              <a:rPr lang="en-US" sz="2400" noProof="0" dirty="0" smtClean="0"/>
              <a:t>Extensions are identified by URL and have a known data type.  Can resolve the URL, look up the name and display</a:t>
            </a:r>
          </a:p>
          <a:p>
            <a:pPr lvl="1"/>
            <a:r>
              <a:rPr lang="en-US" sz="2400" noProof="0" dirty="0" smtClean="0"/>
              <a:t>Cost/benefit question – some extensions will have little value, others may have a lot</a:t>
            </a:r>
          </a:p>
          <a:p>
            <a:pPr lvl="2"/>
            <a:r>
              <a:rPr lang="en-US" sz="2000" noProof="0" dirty="0" smtClean="0"/>
              <a:t>Might want to let users configure what gets displayed</a:t>
            </a:r>
          </a:p>
          <a:p>
            <a:pPr lvl="1"/>
            <a:r>
              <a:rPr lang="en-US" sz="2400" noProof="0" dirty="0" smtClean="0"/>
              <a:t>If you do query, look at caching extension definitions to minimize performance issues</a:t>
            </a:r>
            <a:endParaRPr lang="en-US" noProof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40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1758985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Extension decisions (cont’d)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800" noProof="0" dirty="0" smtClean="0"/>
              <a:t>What should you expose as an extension?</a:t>
            </a:r>
          </a:p>
          <a:p>
            <a:pPr lvl="1"/>
            <a:r>
              <a:rPr lang="en-US" sz="2400" noProof="0" dirty="0" smtClean="0"/>
              <a:t>If data can be exposed using core structures, it should be</a:t>
            </a:r>
          </a:p>
          <a:p>
            <a:pPr lvl="2"/>
            <a:r>
              <a:rPr lang="en-US" sz="2000" noProof="0" dirty="0" smtClean="0"/>
              <a:t>Can still send the same data in an extension</a:t>
            </a:r>
          </a:p>
          <a:p>
            <a:pPr lvl="2"/>
            <a:r>
              <a:rPr lang="en-US" sz="2000" noProof="0" dirty="0" smtClean="0"/>
              <a:t>e.g. with more/less granularity, alternate coding, different data type</a:t>
            </a:r>
          </a:p>
          <a:p>
            <a:pPr lvl="1"/>
            <a:r>
              <a:rPr lang="en-US" sz="2400" noProof="0" dirty="0" smtClean="0"/>
              <a:t>Look for existing extensions before defining your own</a:t>
            </a:r>
          </a:p>
          <a:p>
            <a:pPr lvl="1"/>
            <a:r>
              <a:rPr lang="en-US" sz="2400" noProof="0" dirty="0" smtClean="0"/>
              <a:t>Extensions, if used, should be generic to encourage re-use (and thus broad recognition)</a:t>
            </a:r>
          </a:p>
          <a:p>
            <a:pPr lvl="1"/>
            <a:r>
              <a:rPr lang="en-US" sz="2400" noProof="0" dirty="0" smtClean="0"/>
              <a:t>Extension should be on the element described by the extension</a:t>
            </a:r>
            <a:endParaRPr lang="en-US" noProof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41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1149877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Extension decisions (cont’d)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Where to register extensions</a:t>
            </a:r>
          </a:p>
          <a:p>
            <a:pPr lvl="1"/>
            <a:r>
              <a:rPr lang="en-US" noProof="0" dirty="0" smtClean="0"/>
              <a:t>Considerations:</a:t>
            </a:r>
          </a:p>
          <a:p>
            <a:pPr lvl="2"/>
            <a:r>
              <a:rPr lang="en-US" noProof="0" dirty="0" smtClean="0"/>
              <a:t>What’s the scope? For</a:t>
            </a:r>
            <a:r>
              <a:rPr lang="en-US" baseline="0" noProof="0" dirty="0" smtClean="0"/>
              <a:t> local extensions, a local registry may make more sense</a:t>
            </a:r>
          </a:p>
          <a:p>
            <a:pPr lvl="2"/>
            <a:r>
              <a:rPr lang="en-US" baseline="0" noProof="0" dirty="0" smtClean="0"/>
              <a:t>Is there a need for restricted access?</a:t>
            </a:r>
          </a:p>
          <a:p>
            <a:pPr lvl="2"/>
            <a:r>
              <a:rPr lang="en-US" baseline="0" noProof="0" dirty="0" smtClean="0"/>
              <a:t>In general, broad registration = discoverable = broader uptake = broader recognition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42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3125071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Modifier Extensions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Also a core part of FHIR</a:t>
            </a:r>
          </a:p>
          <a:p>
            <a:pPr lvl="1"/>
            <a:r>
              <a:rPr lang="en-US" noProof="0" dirty="0" smtClean="0"/>
              <a:t>Needed because some extensions can’t be safely ignored</a:t>
            </a:r>
          </a:p>
          <a:p>
            <a:pPr lvl="1"/>
            <a:r>
              <a:rPr lang="en-US" noProof="0" dirty="0" smtClean="0"/>
              <a:t>Can’t compute on an element containing</a:t>
            </a:r>
            <a:r>
              <a:rPr lang="en-US" baseline="0" noProof="0" dirty="0" smtClean="0"/>
              <a:t> an unrecognized modifier extension.  However, can:</a:t>
            </a:r>
          </a:p>
          <a:p>
            <a:pPr lvl="2"/>
            <a:r>
              <a:rPr lang="en-US" noProof="0" dirty="0" smtClean="0"/>
              <a:t>Reject instance</a:t>
            </a:r>
          </a:p>
          <a:p>
            <a:pPr lvl="2"/>
            <a:r>
              <a:rPr lang="en-US" noProof="0" dirty="0" smtClean="0"/>
              <a:t>Remove element containing unrecognized modifier extension</a:t>
            </a:r>
          </a:p>
          <a:p>
            <a:pPr lvl="2"/>
            <a:r>
              <a:rPr lang="en-US" noProof="0" dirty="0" smtClean="0"/>
              <a:t>Just display narrative</a:t>
            </a:r>
          </a:p>
          <a:p>
            <a:pPr lvl="2"/>
            <a:r>
              <a:rPr lang="en-US" noProof="0" dirty="0" smtClean="0"/>
              <a:t>Retrieve definition &amp; seek human review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43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454591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Modifier Extension decisions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When should you introduce them?</a:t>
            </a:r>
          </a:p>
          <a:p>
            <a:pPr lvl="1"/>
            <a:r>
              <a:rPr lang="en-US" noProof="0" dirty="0" smtClean="0"/>
              <a:t>modifierExtension breaks interoperability so:</a:t>
            </a:r>
          </a:p>
          <a:p>
            <a:pPr lvl="2"/>
            <a:r>
              <a:rPr lang="en-US" noProof="0" dirty="0" smtClean="0"/>
              <a:t>If you can accomplish your objective without one, do that</a:t>
            </a:r>
          </a:p>
          <a:p>
            <a:pPr lvl="1"/>
            <a:r>
              <a:rPr lang="en-US" noProof="0" dirty="0" smtClean="0"/>
              <a:t>Consider a new resource or Other</a:t>
            </a:r>
          </a:p>
          <a:p>
            <a:pPr lvl="1"/>
            <a:r>
              <a:rPr lang="en-US" noProof="0" dirty="0" smtClean="0"/>
              <a:t>Could requirement be met by an element that doesn’t change other element interpretations?</a:t>
            </a:r>
          </a:p>
          <a:p>
            <a:pPr lvl="1"/>
            <a:r>
              <a:rPr lang="en-US" noProof="0" dirty="0" smtClean="0"/>
              <a:t>Best used when already part of existing practice, but in too narrow an area to justify being part of core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44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3664791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Versions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692160" y="1888123"/>
            <a:ext cx="2325690" cy="1143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33, v12 </a:t>
            </a:r>
            <a:r>
              <a:rPr lang="en-US" sz="1100" dirty="0" smtClean="0"/>
              <a:t>– 2012-12-04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954090" y="2269123"/>
            <a:ext cx="2325690" cy="1143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33, v13 </a:t>
            </a:r>
            <a:r>
              <a:rPr lang="en-US" sz="1100" dirty="0" smtClean="0"/>
              <a:t>– 2012-12-05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1222380" y="2650123"/>
            <a:ext cx="2325690" cy="1143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33, v14 </a:t>
            </a:r>
            <a:r>
              <a:rPr lang="en-US" sz="1100" dirty="0" smtClean="0"/>
              <a:t>– 2012-12-08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1527180" y="3031123"/>
            <a:ext cx="3200400" cy="1752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>
                <a:solidFill>
                  <a:schemeClr val="bg1"/>
                </a:solidFill>
              </a:rPr>
              <a:t>33, v15 </a:t>
            </a:r>
            <a:r>
              <a:rPr lang="en-US" sz="1100" b="1" dirty="0" smtClean="0">
                <a:solidFill>
                  <a:schemeClr val="bg1"/>
                </a:solidFill>
              </a:rPr>
              <a:t>– 2012-12-09</a:t>
            </a:r>
            <a:endParaRPr kumimoji="0" lang="en-US" sz="11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050506" y="1765012"/>
            <a:ext cx="434089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/server.org/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fhir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/Patient/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33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/_history/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12</a:t>
            </a:r>
            <a:endParaRPr lang="en-US" sz="1600" b="1" dirty="0"/>
          </a:p>
        </p:txBody>
      </p:sp>
      <p:sp>
        <p:nvSpPr>
          <p:cNvPr id="19" name="Rectangle 18"/>
          <p:cNvSpPr/>
          <p:nvPr/>
        </p:nvSpPr>
        <p:spPr>
          <a:xfrm>
            <a:off x="1098494" y="5077361"/>
            <a:ext cx="629290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/server.org/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fhir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/Patient/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33</a:t>
            </a:r>
            <a:endParaRPr lang="en-US" sz="2800" b="1" dirty="0"/>
          </a:p>
        </p:txBody>
      </p:sp>
      <p:cxnSp>
        <p:nvCxnSpPr>
          <p:cNvPr id="21" name="Elbow Connector 20"/>
          <p:cNvCxnSpPr>
            <a:endCxn id="13" idx="3"/>
          </p:cNvCxnSpPr>
          <p:nvPr/>
        </p:nvCxnSpPr>
        <p:spPr bwMode="auto">
          <a:xfrm rot="10800000">
            <a:off x="4727580" y="3907423"/>
            <a:ext cx="1216020" cy="1169938"/>
          </a:xfrm>
          <a:prstGeom prst="bentConnector3">
            <a:avLst>
              <a:gd name="adj1" fmla="val 764"/>
            </a:avLst>
          </a:prstGeom>
          <a:ln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3355307" y="2252246"/>
            <a:ext cx="434089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/server.org/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fhir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/Patient/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33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/_history/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13</a:t>
            </a:r>
            <a:endParaRPr lang="en-US" sz="1600" b="1" dirty="0"/>
          </a:p>
        </p:txBody>
      </p:sp>
      <p:sp>
        <p:nvSpPr>
          <p:cNvPr id="20" name="Rectangle 19"/>
          <p:cNvSpPr/>
          <p:nvPr/>
        </p:nvSpPr>
        <p:spPr>
          <a:xfrm>
            <a:off x="3812507" y="2667000"/>
            <a:ext cx="434089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/server.org/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fhir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/Patient/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33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/_history/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14</a:t>
            </a:r>
            <a:endParaRPr lang="en-US" sz="1600" b="1" dirty="0"/>
          </a:p>
        </p:txBody>
      </p:sp>
      <p:sp>
        <p:nvSpPr>
          <p:cNvPr id="22" name="Rectangle 21"/>
          <p:cNvSpPr/>
          <p:nvPr/>
        </p:nvSpPr>
        <p:spPr>
          <a:xfrm>
            <a:off x="4803107" y="3242846"/>
            <a:ext cx="434089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/server.org/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fhir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/Patient/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33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/_history/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15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xmlns="" val="1108021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Versions (cont’d)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FHIR allows versions to be tracked and retrieved</a:t>
            </a:r>
          </a:p>
          <a:p>
            <a:r>
              <a:rPr lang="en-US" dirty="0" smtClean="0"/>
              <a:t>Do you want to support versioning?</a:t>
            </a:r>
          </a:p>
          <a:p>
            <a:pPr lvl="1"/>
            <a:r>
              <a:rPr lang="en-US" dirty="0" smtClean="0"/>
              <a:t>May be difficult or impossible with some legacy data stores</a:t>
            </a:r>
          </a:p>
          <a:p>
            <a:pPr lvl="2"/>
            <a:r>
              <a:rPr lang="en-US" dirty="0" smtClean="0"/>
              <a:t>Will still need to have</a:t>
            </a:r>
            <a:r>
              <a:rPr lang="en-US" baseline="0" dirty="0" smtClean="0"/>
              <a:t> unique version id (UUID, timestamp)</a:t>
            </a:r>
          </a:p>
          <a:p>
            <a:pPr lvl="1"/>
            <a:r>
              <a:rPr lang="en-US" dirty="0" smtClean="0"/>
              <a:t>Provides useful collision-detection mechanism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46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3199863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Tags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47</a:t>
            </a:fld>
            <a:endParaRPr lang="en-CA" dirty="0"/>
          </a:p>
        </p:txBody>
      </p:sp>
      <p:sp>
        <p:nvSpPr>
          <p:cNvPr id="5" name="Rectangle 10"/>
          <p:cNvSpPr/>
          <p:nvPr/>
        </p:nvSpPr>
        <p:spPr bwMode="auto">
          <a:xfrm>
            <a:off x="1752600" y="2743200"/>
            <a:ext cx="1600200" cy="2590800"/>
          </a:xfrm>
          <a:prstGeom prst="roundRect">
            <a:avLst>
              <a:gd name="adj" fmla="val 6712"/>
            </a:avLst>
          </a:prstGeom>
          <a:ln w="25400">
            <a:headEnd type="none" w="med" len="med"/>
            <a:tailEnd type="none" w="med" len="med"/>
          </a:ln>
          <a:effectLst>
            <a:outerShdw blurRad="76200" dist="889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lvl="0"/>
            <a:r>
              <a:rPr lang="en-US" b="1" dirty="0">
                <a:solidFill>
                  <a:srgbClr val="000000"/>
                </a:solidFill>
                <a:latin typeface="Arial" charset="0"/>
              </a:rPr>
              <a:t>Patient</a:t>
            </a:r>
          </a:p>
          <a:p>
            <a:pPr lvl="0"/>
            <a:endParaRPr lang="en-US" b="1" dirty="0">
              <a:solidFill>
                <a:srgbClr val="000000"/>
              </a:solidFill>
              <a:latin typeface="Arial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Arial" charset="0"/>
              </a:rPr>
              <a:t>MRN 22234</a:t>
            </a:r>
          </a:p>
          <a:p>
            <a:pPr lvl="0"/>
            <a:r>
              <a:rPr lang="en-US" sz="1400" dirty="0">
                <a:solidFill>
                  <a:srgbClr val="000000"/>
                </a:solidFill>
                <a:latin typeface="Arial" charset="0"/>
              </a:rPr>
              <a:t>“Ewout Kramer”</a:t>
            </a:r>
          </a:p>
          <a:p>
            <a:pPr lvl="0"/>
            <a:r>
              <a:rPr lang="en-US" sz="1400" dirty="0">
                <a:solidFill>
                  <a:srgbClr val="000000"/>
                </a:solidFill>
                <a:latin typeface="Arial" charset="0"/>
              </a:rPr>
              <a:t>30-11-1972</a:t>
            </a:r>
          </a:p>
          <a:p>
            <a:pPr lvl="0"/>
            <a:r>
              <a:rPr lang="en-US" sz="1400" dirty="0">
                <a:solidFill>
                  <a:srgbClr val="000000"/>
                </a:solidFill>
                <a:latin typeface="Arial" charset="0"/>
              </a:rPr>
              <a:t>Amsterdam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chemeClr val="tx1"/>
              </a:solidFill>
              <a:latin typeface="Arial" charset="0"/>
            </a:endParaRP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chemeClr val="tx1"/>
              </a:solidFill>
              <a:latin typeface="Arial" charset="0"/>
            </a:endParaRP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Flowchart: Card 5"/>
          <p:cNvSpPr/>
          <p:nvPr/>
        </p:nvSpPr>
        <p:spPr bwMode="auto">
          <a:xfrm>
            <a:off x="2114600" y="5009514"/>
            <a:ext cx="3219400" cy="781686"/>
          </a:xfrm>
          <a:prstGeom prst="flowChartPunchedCard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NL" sz="1600" i="1" dirty="0"/>
              <a:t>http://</a:t>
            </a:r>
            <a:r>
              <a:rPr lang="nl-NL" sz="1600" i="1" dirty="0" smtClean="0"/>
              <a:t>hl7.org/fhir/tag/profile</a:t>
            </a:r>
            <a:br>
              <a:rPr lang="nl-NL" sz="1600" i="1" dirty="0" smtClean="0"/>
            </a:br>
            <a:r>
              <a:rPr lang="nl-NL" sz="1600" dirty="0" smtClean="0"/>
              <a:t>http://hl7.org/fhir/Profile/us-core</a:t>
            </a:r>
          </a:p>
        </p:txBody>
      </p:sp>
      <p:sp>
        <p:nvSpPr>
          <p:cNvPr id="7" name="Flowchart: Card 6"/>
          <p:cNvSpPr/>
          <p:nvPr/>
        </p:nvSpPr>
        <p:spPr bwMode="auto">
          <a:xfrm>
            <a:off x="2552700" y="4365104"/>
            <a:ext cx="3295600" cy="762000"/>
          </a:xfrm>
          <a:prstGeom prst="flowChartPunchedCard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NL" sz="1600" i="1" dirty="0"/>
              <a:t>http://</a:t>
            </a:r>
            <a:r>
              <a:rPr lang="nl-NL" sz="1600" i="1" dirty="0" smtClean="0"/>
              <a:t>hl7.org/fhir/tag</a:t>
            </a:r>
            <a:br>
              <a:rPr lang="nl-NL" sz="1600" i="1" dirty="0" smtClean="0"/>
            </a:br>
            <a:r>
              <a:rPr lang="nl-NL" sz="1600" dirty="0" smtClean="0"/>
              <a:t>http://example.org/fhir/Status#Test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nl-N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23823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Tags (cont’d)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Allow data to be attached to a resource “outside” the resource</a:t>
            </a:r>
          </a:p>
          <a:p>
            <a:pPr lvl="1"/>
            <a:r>
              <a:rPr lang="en-US" noProof="0" dirty="0" smtClean="0"/>
              <a:t>Doesn’t break signature when added/changed</a:t>
            </a:r>
          </a:p>
          <a:p>
            <a:pPr lvl="1"/>
            <a:r>
              <a:rPr lang="en-US" noProof="0" dirty="0" smtClean="0"/>
              <a:t>Can be used for:</a:t>
            </a:r>
          </a:p>
          <a:p>
            <a:pPr lvl="2"/>
            <a:r>
              <a:rPr lang="en-US" noProof="0" dirty="0" smtClean="0"/>
              <a:t>Classification (e.g. security/access control, profiles)</a:t>
            </a:r>
          </a:p>
          <a:p>
            <a:pPr lvl="2"/>
            <a:r>
              <a:rPr lang="en-US" noProof="0" dirty="0" smtClean="0"/>
              <a:t>Workflow</a:t>
            </a:r>
          </a:p>
          <a:p>
            <a:pPr lvl="1"/>
            <a:r>
              <a:rPr lang="en-US" noProof="0" dirty="0" smtClean="0"/>
              <a:t>Require business agreement</a:t>
            </a:r>
          </a:p>
          <a:p>
            <a:pPr lvl="2"/>
            <a:r>
              <a:rPr lang="en-US" noProof="0" dirty="0" smtClean="0"/>
              <a:t>Can’t search by tag if authors don’t populate them</a:t>
            </a:r>
          </a:p>
          <a:p>
            <a:pPr lvl="3"/>
            <a:r>
              <a:rPr lang="en-US" noProof="0" dirty="0" smtClean="0"/>
              <a:t>And populate the same way . . 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48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2256366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Tag decisions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Tag vs. extension?</a:t>
            </a:r>
          </a:p>
          <a:p>
            <a:pPr lvl="1"/>
            <a:r>
              <a:rPr lang="en-US" noProof="0" dirty="0" smtClean="0"/>
              <a:t>Use</a:t>
            </a:r>
            <a:r>
              <a:rPr lang="en-US" baseline="0" noProof="0" dirty="0" smtClean="0"/>
              <a:t> extension if:</a:t>
            </a:r>
          </a:p>
          <a:p>
            <a:pPr lvl="2"/>
            <a:r>
              <a:rPr lang="en-US" noProof="0" dirty="0" smtClean="0"/>
              <a:t>Element</a:t>
            </a:r>
            <a:r>
              <a:rPr lang="en-US" baseline="0" noProof="0" dirty="0" smtClean="0"/>
              <a:t> is associated with the business object rather than electronic record</a:t>
            </a:r>
          </a:p>
          <a:p>
            <a:pPr lvl="2"/>
            <a:r>
              <a:rPr lang="en-US" noProof="0" dirty="0" smtClean="0"/>
              <a:t>Part of attested content of resource</a:t>
            </a:r>
          </a:p>
          <a:p>
            <a:pPr lvl="2"/>
            <a:r>
              <a:rPr lang="en-US" noProof="0" dirty="0" smtClean="0"/>
              <a:t>Should be included in narrative</a:t>
            </a:r>
          </a:p>
          <a:p>
            <a:pPr lvl="2"/>
            <a:r>
              <a:rPr lang="en-US" noProof="0" dirty="0" smtClean="0"/>
              <a:t>Change should force new version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49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1495405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Level Setting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2800" dirty="0" smtClean="0"/>
              <a:t>Should be familiar with basics of FHIR – from FHIR for Executives or equivalent presentation or experience</a:t>
            </a:r>
          </a:p>
          <a:p>
            <a:r>
              <a:rPr lang="en-CA" sz="2800" dirty="0" smtClean="0"/>
              <a:t>This presentation won’t drill into the hands on details of messaging, documents, XML or JSON syntax, etc.  (That’s to be covered in day’s 2 + 3.)</a:t>
            </a:r>
          </a:p>
          <a:p>
            <a:r>
              <a:rPr lang="en-CA" sz="2800" dirty="0" smtClean="0"/>
              <a:t>Focus will be high level architecture considerations – will get through as much as we can . . . </a:t>
            </a:r>
            <a:endParaRPr lang="en-CA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5</a:t>
            </a:fld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Syntaxes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Xml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sz="2000" dirty="0" smtClean="0">
                <a:latin typeface="Courier New" pitchFamily="49" charset="0"/>
                <a:cs typeface="Courier New" pitchFamily="49" charset="0"/>
              </a:rPr>
              <a:t>&lt;XXX xmlns=“urn:foo”&gt;</a:t>
            </a:r>
          </a:p>
          <a:p>
            <a:pPr marL="0" indent="0">
              <a:buNone/>
            </a:pPr>
            <a:r>
              <a:rPr lang="nl-NL" sz="2000" dirty="0" smtClean="0">
                <a:latin typeface="Courier New" pitchFamily="49" charset="0"/>
                <a:cs typeface="Courier New" pitchFamily="49" charset="0"/>
              </a:rPr>
              <a:t>    &lt;B a=“c” /&gt;</a:t>
            </a:r>
          </a:p>
          <a:p>
            <a:pPr marL="0" indent="0">
              <a:buNone/>
            </a:pPr>
            <a:r>
              <a:rPr lang="nl-NL" sz="2000" dirty="0" smtClean="0">
                <a:latin typeface="Courier New" pitchFamily="49" charset="0"/>
                <a:cs typeface="Courier New" pitchFamily="49" charset="0"/>
              </a:rPr>
              <a:t>    &lt;C&gt;One&lt;/C&gt;</a:t>
            </a:r>
          </a:p>
          <a:p>
            <a:pPr marL="0" indent="0">
              <a:buNone/>
            </a:pPr>
            <a:r>
              <a:rPr lang="nl-NL" sz="2000" dirty="0" smtClean="0">
                <a:latin typeface="Courier New" pitchFamily="49" charset="0"/>
                <a:cs typeface="Courier New" pitchFamily="49" charset="0"/>
              </a:rPr>
              <a:t>    &lt;C&gt;Two&lt;/C&gt;</a:t>
            </a:r>
          </a:p>
          <a:p>
            <a:pPr marL="0" indent="0">
              <a:buNone/>
            </a:pPr>
            <a:r>
              <a:rPr lang="nl-NL" sz="2000" dirty="0" smtClean="0">
                <a:latin typeface="Courier New" pitchFamily="49" charset="0"/>
                <a:cs typeface="Courier New" pitchFamily="49" charset="0"/>
              </a:rPr>
              <a:t>    &lt;D&gt;One&lt;/D&gt;</a:t>
            </a:r>
          </a:p>
          <a:p>
            <a:pPr marL="0" indent="0">
              <a:buNone/>
            </a:pPr>
            <a:r>
              <a:rPr lang="nl-NL" sz="2000" dirty="0" smtClean="0">
                <a:latin typeface="Courier New" pitchFamily="49" charset="0"/>
                <a:cs typeface="Courier New" pitchFamily="49" charset="0"/>
              </a:rPr>
              <a:t>    &lt;div&gt;Not &lt;b&gt;so&lt;/b&gt;</a:t>
            </a:r>
            <a:br>
              <a:rPr lang="nl-NL" sz="2000" dirty="0" smtClean="0">
                <a:latin typeface="Courier New" pitchFamily="49" charset="0"/>
                <a:cs typeface="Courier New" pitchFamily="49" charset="0"/>
              </a:rPr>
            </a:br>
            <a:r>
              <a:rPr lang="nl-NL" sz="2000" dirty="0" smtClean="0">
                <a:latin typeface="Courier New" pitchFamily="49" charset="0"/>
                <a:cs typeface="Courier New" pitchFamily="49" charset="0"/>
              </a:rPr>
              <a:t>    easy&lt;/div&gt;</a:t>
            </a:r>
          </a:p>
          <a:p>
            <a:pPr marL="0" indent="0">
              <a:buNone/>
            </a:pPr>
            <a:r>
              <a:rPr lang="nl-NL" sz="2000" dirty="0" smtClean="0">
                <a:latin typeface="Courier New" pitchFamily="49" charset="0"/>
                <a:cs typeface="Courier New" pitchFamily="49" charset="0"/>
              </a:rPr>
              <a:t>&lt;/XXX&gt;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JSON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sz="2000" dirty="0" smtClean="0">
                <a:latin typeface="Courier New" pitchFamily="49" charset="0"/>
                <a:cs typeface="Courier New" pitchFamily="49" charset="0"/>
              </a:rPr>
              <a:t>{ “B”: { “a” : “c” },</a:t>
            </a:r>
          </a:p>
          <a:p>
            <a:pPr marL="0" indent="0">
              <a:buNone/>
            </a:pPr>
            <a:r>
              <a:rPr lang="nl-NL" sz="2000" dirty="0" smtClean="0">
                <a:latin typeface="Courier New" pitchFamily="49" charset="0"/>
                <a:cs typeface="Courier New" pitchFamily="49" charset="0"/>
              </a:rPr>
              <a:t>  “C”: [ “One”, “Two” ],</a:t>
            </a:r>
          </a:p>
          <a:p>
            <a:pPr marL="0" indent="0">
              <a:buNone/>
            </a:pPr>
            <a:r>
              <a:rPr lang="nl-NL" sz="2000" dirty="0" smtClean="0">
                <a:latin typeface="Courier New" pitchFamily="49" charset="0"/>
                <a:cs typeface="Courier New" pitchFamily="49" charset="0"/>
              </a:rPr>
              <a:t>  “D” : “One”,</a:t>
            </a:r>
          </a:p>
          <a:p>
            <a:pPr marL="0" indent="0">
              <a:buNone/>
            </a:pPr>
            <a:r>
              <a:rPr lang="nl-NL" sz="2000" dirty="0" smtClean="0">
                <a:latin typeface="Courier New" pitchFamily="49" charset="0"/>
                <a:cs typeface="Courier New" pitchFamily="49" charset="0"/>
              </a:rPr>
              <a:t>  “div” : {</a:t>
            </a:r>
          </a:p>
          <a:p>
            <a:pPr marL="0" indent="0">
              <a:buNone/>
            </a:pPr>
            <a:r>
              <a:rPr lang="nl-NL" sz="2000" dirty="0" smtClean="0">
                <a:latin typeface="Courier New" pitchFamily="49" charset="0"/>
                <a:cs typeface="Courier New" pitchFamily="49" charset="0"/>
              </a:rPr>
              <a:t>    “</a:t>
            </a:r>
            <a:r>
              <a:rPr lang="nl-NL" sz="2000" dirty="0" err="1" smtClean="0">
                <a:latin typeface="Courier New" pitchFamily="49" charset="0"/>
                <a:cs typeface="Courier New" pitchFamily="49" charset="0"/>
              </a:rPr>
              <a:t>text-before</a:t>
            </a:r>
            <a:r>
              <a:rPr lang="nl-NL" sz="2000" dirty="0" smtClean="0">
                <a:latin typeface="Courier New" pitchFamily="49" charset="0"/>
                <a:cs typeface="Courier New" pitchFamily="49" charset="0"/>
              </a:rPr>
              <a:t>”:“</a:t>
            </a:r>
            <a:r>
              <a:rPr lang="nl-NL" sz="2000" dirty="0" err="1" smtClean="0">
                <a:latin typeface="Courier New" pitchFamily="49" charset="0"/>
                <a:cs typeface="Courier New" pitchFamily="49" charset="0"/>
              </a:rPr>
              <a:t>Not</a:t>
            </a:r>
            <a:r>
              <a:rPr lang="nl-NL" sz="2000" dirty="0" smtClean="0">
                <a:latin typeface="Courier New" pitchFamily="49" charset="0"/>
                <a:cs typeface="Courier New" pitchFamily="49" charset="0"/>
              </a:rPr>
              <a:t> ”,</a:t>
            </a:r>
          </a:p>
          <a:p>
            <a:pPr marL="0" indent="0">
              <a:buNone/>
            </a:pPr>
            <a:r>
              <a:rPr lang="nl-NL" sz="2000" dirty="0" smtClean="0">
                <a:latin typeface="Courier New" pitchFamily="49" charset="0"/>
                <a:cs typeface="Courier New" pitchFamily="49" charset="0"/>
              </a:rPr>
              <a:t>    b:“so”,</a:t>
            </a:r>
          </a:p>
          <a:p>
            <a:pPr marL="0" indent="0">
              <a:buNone/>
            </a:pPr>
            <a:r>
              <a:rPr lang="nl-NL" sz="2000" dirty="0" smtClean="0">
                <a:latin typeface="Courier New" pitchFamily="49" charset="0"/>
                <a:cs typeface="Courier New" pitchFamily="49" charset="0"/>
              </a:rPr>
              <a:t>    “</a:t>
            </a:r>
            <a:r>
              <a:rPr lang="nl-NL" sz="2000" dirty="0" err="1" smtClean="0">
                <a:latin typeface="Courier New" pitchFamily="49" charset="0"/>
                <a:cs typeface="Courier New" pitchFamily="49" charset="0"/>
              </a:rPr>
              <a:t>tekst</a:t>
            </a:r>
            <a:r>
              <a:rPr lang="nl-NL" sz="2000" dirty="0" smtClean="0">
                <a:latin typeface="Courier New" pitchFamily="49" charset="0"/>
                <a:cs typeface="Courier New" pitchFamily="49" charset="0"/>
              </a:rPr>
              <a:t>-</a:t>
            </a:r>
            <a:r>
              <a:rPr lang="nl-NL" sz="2000" dirty="0" err="1" smtClean="0">
                <a:latin typeface="Courier New" pitchFamily="49" charset="0"/>
                <a:cs typeface="Courier New" pitchFamily="49" charset="0"/>
              </a:rPr>
              <a:t>after</a:t>
            </a:r>
            <a:r>
              <a:rPr lang="nl-NL" sz="2000" dirty="0" smtClean="0">
                <a:latin typeface="Courier New" pitchFamily="49" charset="0"/>
                <a:cs typeface="Courier New" pitchFamily="49" charset="0"/>
              </a:rPr>
              <a:t>”:“easy”}</a:t>
            </a:r>
          </a:p>
          <a:p>
            <a:pPr marL="0" indent="0">
              <a:buNone/>
            </a:pPr>
            <a:r>
              <a:rPr lang="nl-NL" sz="20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610600" y="6534150"/>
            <a:ext cx="533400" cy="476250"/>
          </a:xfrm>
          <a:prstGeom prst="rect">
            <a:avLst/>
          </a:prstGeom>
        </p:spPr>
        <p:txBody>
          <a:bodyPr/>
          <a:lstStyle/>
          <a:p>
            <a:fld id="{2CD36790-EF9F-4521-A783-189BE19EEE4B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66741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Syntaxes (cont’d)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800" noProof="0" dirty="0" smtClean="0"/>
              <a:t>Multiple representations</a:t>
            </a:r>
          </a:p>
          <a:p>
            <a:pPr lvl="1"/>
            <a:r>
              <a:rPr lang="en-US" sz="2300" noProof="0" dirty="0" smtClean="0"/>
              <a:t>XML or JSON</a:t>
            </a:r>
          </a:p>
          <a:p>
            <a:pPr lvl="2"/>
            <a:r>
              <a:rPr lang="en-US" sz="2200" noProof="0" dirty="0" smtClean="0"/>
              <a:t>RDF in progress</a:t>
            </a:r>
          </a:p>
          <a:p>
            <a:r>
              <a:rPr lang="en-US" noProof="0" dirty="0" smtClean="0"/>
              <a:t>Reference implementations support both and conversion between</a:t>
            </a:r>
          </a:p>
          <a:p>
            <a:pPr lvl="1"/>
            <a:r>
              <a:rPr lang="en-US" noProof="0" dirty="0" smtClean="0"/>
              <a:t>Maximizes interoperability</a:t>
            </a:r>
          </a:p>
          <a:p>
            <a:pPr lvl="1"/>
            <a:r>
              <a:rPr lang="en-US" noProof="0" dirty="0" smtClean="0"/>
              <a:t>Inter-conversion isn’t robust enough for digital signatures (whitespace is an issue)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51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1357701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Syntax decisions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800" noProof="0" dirty="0" smtClean="0"/>
              <a:t>What syntax should be used when?</a:t>
            </a:r>
          </a:p>
          <a:p>
            <a:pPr lvl="1"/>
            <a:r>
              <a:rPr lang="en-US" sz="2400" noProof="0" dirty="0" smtClean="0"/>
              <a:t>XML is required for servers</a:t>
            </a:r>
          </a:p>
          <a:p>
            <a:pPr lvl="2"/>
            <a:r>
              <a:rPr lang="en-US" sz="2000" noProof="0" dirty="0" smtClean="0"/>
              <a:t>Being revisited</a:t>
            </a:r>
          </a:p>
          <a:p>
            <a:pPr lvl="1"/>
            <a:r>
              <a:rPr lang="en-US" sz="2400" noProof="0" dirty="0" smtClean="0"/>
              <a:t>XML provides broader tools</a:t>
            </a:r>
          </a:p>
          <a:p>
            <a:pPr lvl="2"/>
            <a:r>
              <a:rPr lang="en-US" sz="2200" noProof="0" dirty="0" smtClean="0"/>
              <a:t>XSLT, schema, </a:t>
            </a:r>
            <a:r>
              <a:rPr lang="en-US" sz="2200" noProof="0" dirty="0" err="1" smtClean="0"/>
              <a:t>XPath</a:t>
            </a:r>
            <a:endParaRPr lang="en-US" sz="2200" noProof="0" dirty="0" smtClean="0"/>
          </a:p>
          <a:p>
            <a:pPr lvl="1"/>
            <a:r>
              <a:rPr lang="en-US" sz="2400" noProof="0" dirty="0" smtClean="0"/>
              <a:t>JSON uses less bandwidth, more natural for mobile</a:t>
            </a:r>
          </a:p>
          <a:p>
            <a:pPr lvl="1"/>
            <a:r>
              <a:rPr lang="en-US" sz="2400" noProof="0" dirty="0" smtClean="0"/>
              <a:t>RDF is niche</a:t>
            </a:r>
          </a:p>
          <a:p>
            <a:pPr lvl="1"/>
            <a:r>
              <a:rPr lang="en-US" noProof="0" dirty="0" smtClean="0"/>
              <a:t>ideally, servers support all</a:t>
            </a:r>
          </a:p>
          <a:p>
            <a:pPr lvl="2"/>
            <a:r>
              <a:rPr lang="en-US" noProof="0" dirty="0" smtClean="0"/>
              <a:t>maximum interoperability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52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1195304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Signatures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800" noProof="0" dirty="0" smtClean="0"/>
              <a:t>Three ways to digitally sign content</a:t>
            </a:r>
          </a:p>
          <a:p>
            <a:pPr lvl="1"/>
            <a:r>
              <a:rPr lang="en-US" sz="2400" noProof="0" dirty="0" smtClean="0"/>
              <a:t>Sign atom bundle (Message or Document)</a:t>
            </a:r>
          </a:p>
          <a:p>
            <a:pPr lvl="1"/>
            <a:r>
              <a:rPr lang="en-US" sz="2400" noProof="0" dirty="0" smtClean="0"/>
              <a:t>Sign resource version using Provenance resource</a:t>
            </a:r>
          </a:p>
          <a:p>
            <a:pPr lvl="2"/>
            <a:r>
              <a:rPr lang="en-US" sz="2000" noProof="0" dirty="0" smtClean="0"/>
              <a:t>Limited to data integrity</a:t>
            </a:r>
          </a:p>
          <a:p>
            <a:pPr lvl="1"/>
            <a:r>
              <a:rPr lang="en-US" sz="2400" noProof="0" dirty="0" smtClean="0"/>
              <a:t>Extension (for more complete signature)</a:t>
            </a:r>
          </a:p>
          <a:p>
            <a:r>
              <a:rPr lang="en-US" sz="2800" noProof="0" dirty="0" smtClean="0"/>
              <a:t>No requirement to sign content</a:t>
            </a:r>
          </a:p>
          <a:p>
            <a:pPr lvl="1"/>
            <a:r>
              <a:rPr lang="en-US" sz="2400" noProof="0" dirty="0" smtClean="0"/>
              <a:t>Signatures are just one mechanism of ensuring data integrity and/or non-repudiation</a:t>
            </a:r>
          </a:p>
          <a:p>
            <a:pPr lvl="0"/>
            <a:r>
              <a:rPr lang="en-US" sz="2800" noProof="0" dirty="0" smtClean="0"/>
              <a:t>Signatures may not hold when converting between different syntaxes</a:t>
            </a:r>
            <a:endParaRPr lang="en-US" sz="2800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53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3077382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Reference libraries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Currently 5:</a:t>
            </a:r>
          </a:p>
          <a:p>
            <a:pPr lvl="1"/>
            <a:r>
              <a:rPr lang="en-US" noProof="0" dirty="0" smtClean="0"/>
              <a:t>C#, Java, Pascal (Delphi), Objective C, </a:t>
            </a:r>
            <a:r>
              <a:rPr lang="en-US" noProof="0" dirty="0" err="1" smtClean="0"/>
              <a:t>Javascript</a:t>
            </a:r>
            <a:endParaRPr lang="en-US" noProof="0" dirty="0" smtClean="0"/>
          </a:p>
          <a:p>
            <a:pPr lvl="1"/>
            <a:r>
              <a:rPr lang="en-US" noProof="0" dirty="0" smtClean="0"/>
              <a:t>More to come?</a:t>
            </a:r>
          </a:p>
          <a:p>
            <a:pPr lvl="0"/>
            <a:r>
              <a:rPr lang="en-US" noProof="0" dirty="0" smtClean="0"/>
              <a:t>Handle parsing, serialization, validation, etc.</a:t>
            </a:r>
          </a:p>
          <a:p>
            <a:pPr lvl="0"/>
            <a:r>
              <a:rPr lang="en-US" noProof="0" dirty="0" smtClean="0"/>
              <a:t>Also open source servers, basic clients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54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2025056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Reference library decisions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Use a reference library vs. build your own?</a:t>
            </a:r>
          </a:p>
          <a:p>
            <a:pPr lvl="1"/>
            <a:r>
              <a:rPr lang="en-US" noProof="0" dirty="0" smtClean="0"/>
              <a:t>Same criteria as any other “build vs. reuse”</a:t>
            </a:r>
          </a:p>
          <a:p>
            <a:pPr lvl="1"/>
            <a:r>
              <a:rPr lang="en-US" noProof="0" dirty="0" smtClean="0"/>
              <a:t>Build costs more, but more tuned</a:t>
            </a:r>
          </a:p>
          <a:p>
            <a:pPr lvl="1"/>
            <a:r>
              <a:rPr lang="en-US" noProof="0" dirty="0" smtClean="0"/>
              <a:t>At minimum, consult reference implementations to ensure you don’t miss nuances of specification</a:t>
            </a:r>
          </a:p>
          <a:p>
            <a:pPr lvl="0"/>
            <a:r>
              <a:rPr lang="en-US" noProof="0" dirty="0" smtClean="0"/>
              <a:t>How often to update?</a:t>
            </a:r>
          </a:p>
          <a:p>
            <a:pPr lvl="1"/>
            <a:r>
              <a:rPr lang="en-US" noProof="0" dirty="0" smtClean="0"/>
              <a:t>Reference libraries changing frequently</a:t>
            </a:r>
          </a:p>
          <a:p>
            <a:pPr lvl="1"/>
            <a:r>
              <a:rPr lang="en-US" noProof="0" dirty="0" smtClean="0"/>
              <a:t>Will need to manage updates, especially given that custom code is likely resting on top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55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2951714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Metadata resources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3100" noProof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Conformance, Value sets, Namespaces, Concept Maps &amp; Profiles</a:t>
            </a:r>
            <a:endParaRPr lang="en-US" noProof="0" dirty="0" smtClean="0"/>
          </a:p>
          <a:p>
            <a:pPr lvl="1"/>
            <a:r>
              <a:rPr lang="en-US" noProof="0" dirty="0" smtClean="0"/>
              <a:t>Provide “metadata” for operation of systems</a:t>
            </a:r>
          </a:p>
          <a:p>
            <a:pPr lvl="2"/>
            <a:r>
              <a:rPr lang="en-US" noProof="0" dirty="0" smtClean="0"/>
              <a:t>Allow for “dynamic” configuration</a:t>
            </a:r>
          </a:p>
          <a:p>
            <a:pPr lvl="2"/>
            <a:r>
              <a:rPr lang="en-US" noProof="0" dirty="0" smtClean="0"/>
              <a:t>E.g. Rather than having hard-coded rules for allowed codes, required elements, look it up in ValueSet or Profile resource</a:t>
            </a:r>
          </a:p>
          <a:p>
            <a:pPr lvl="1"/>
            <a:r>
              <a:rPr lang="en-US" noProof="0" dirty="0" smtClean="0"/>
              <a:t>Can be hosted anywhere</a:t>
            </a:r>
          </a:p>
          <a:p>
            <a:pPr lvl="2"/>
            <a:r>
              <a:rPr lang="en-US" noProof="0" dirty="0" smtClean="0"/>
              <a:t>Do you require a local copy for performance reasons?  Perhaps synchronized copy via publish subscribe?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56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410295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Metadata resources (cont’d)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Often arranged in cascading hierarchy</a:t>
            </a:r>
          </a:p>
          <a:p>
            <a:pPr lvl="1"/>
            <a:r>
              <a:rPr lang="en-US" noProof="0" dirty="0" smtClean="0"/>
              <a:t>E.g. International value set, national value set, local value set</a:t>
            </a:r>
          </a:p>
          <a:p>
            <a:pPr lvl="1"/>
            <a:r>
              <a:rPr lang="en-US" noProof="0" dirty="0" smtClean="0"/>
              <a:t>Need to consider timeframe and mechanism for propagating changes from higher levels in the hierarchy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57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3696540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772816"/>
            <a:ext cx="7637463" cy="433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Bundles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58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891776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Bundles (cont’d)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Mechanism for messages, queries, transactions, query responses</a:t>
            </a:r>
          </a:p>
          <a:p>
            <a:pPr lvl="0"/>
            <a:r>
              <a:rPr lang="en-US" noProof="0" dirty="0" smtClean="0"/>
              <a:t>In theory, could regenerate a document from constituent parts, but:</a:t>
            </a:r>
          </a:p>
          <a:p>
            <a:pPr lvl="1"/>
            <a:r>
              <a:rPr lang="en-US" noProof="0" dirty="0" smtClean="0"/>
              <a:t>No clear boundary on what’s part of document vs. not</a:t>
            </a:r>
          </a:p>
          <a:p>
            <a:pPr lvl="1"/>
            <a:r>
              <a:rPr lang="en-US" noProof="0" dirty="0" smtClean="0"/>
              <a:t>No way to guarantee order of entries</a:t>
            </a:r>
          </a:p>
          <a:p>
            <a:pPr lvl="1"/>
            <a:r>
              <a:rPr lang="en-US" noProof="0" dirty="0" smtClean="0"/>
              <a:t>Thus: recommend storing as a binary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59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1849820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What Paradigm</a:t>
            </a:r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2570162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Bundle decisions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Ids within a bundle</a:t>
            </a:r>
          </a:p>
          <a:p>
            <a:pPr lvl="1"/>
            <a:r>
              <a:rPr lang="en-US" noProof="0" dirty="0" smtClean="0"/>
              <a:t>Resources in bundles can be identified by UUID, server id or version-specific id</a:t>
            </a:r>
          </a:p>
          <a:p>
            <a:pPr lvl="1"/>
            <a:r>
              <a:rPr lang="en-US" noProof="0" dirty="0" smtClean="0"/>
              <a:t>Server ids allow information in a document to be linked to existing resources.</a:t>
            </a:r>
          </a:p>
          <a:p>
            <a:pPr lvl="1"/>
            <a:r>
              <a:rPr lang="en-US" noProof="0" dirty="0" smtClean="0"/>
              <a:t>Version ids should be used if data corresponds to a specific version (as opposed to filtered view)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60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314580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Bundle</a:t>
            </a:r>
            <a:r>
              <a:rPr lang="en-US" baseline="0" noProof="0" dirty="0" smtClean="0"/>
              <a:t> decisions (cont’d)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Where’s the resource – bundled, contained, remote?</a:t>
            </a:r>
          </a:p>
          <a:p>
            <a:pPr lvl="1"/>
            <a:r>
              <a:rPr lang="en-US" noProof="0" dirty="0" smtClean="0"/>
              <a:t>“contained” should only be used if resource can’t stand alone</a:t>
            </a:r>
          </a:p>
          <a:p>
            <a:pPr lvl="2"/>
            <a:r>
              <a:rPr lang="en-US" noProof="0" dirty="0" smtClean="0"/>
              <a:t>Can’t exist if parent is removed</a:t>
            </a:r>
          </a:p>
          <a:p>
            <a:pPr lvl="2"/>
            <a:r>
              <a:rPr lang="en-US" noProof="0" dirty="0" smtClean="0"/>
              <a:t>Not enough information to resolve</a:t>
            </a:r>
          </a:p>
          <a:p>
            <a:pPr lvl="1"/>
            <a:r>
              <a:rPr lang="en-US" noProof="0" dirty="0" smtClean="0"/>
              <a:t>In bundle for document if part of narrative rendering rules or want part if signed content</a:t>
            </a:r>
          </a:p>
          <a:p>
            <a:pPr lvl="1"/>
            <a:r>
              <a:rPr lang="en-US" noProof="0" dirty="0" smtClean="0"/>
              <a:t>In bundle for message if needed to process message and no separate query desired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61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1128095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Additional Considerations</a:t>
            </a:r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CA" dirty="0" smtClean="0"/>
          </a:p>
        </p:txBody>
      </p:sp>
    </p:spTree>
    <p:extLst>
      <p:ext uri="{BB962C8B-B14F-4D97-AF65-F5344CB8AC3E}">
        <p14:creationId xmlns="" xmlns:p14="http://schemas.microsoft.com/office/powerpoint/2010/main" val="887202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Considerations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Resolving identity</a:t>
            </a:r>
          </a:p>
          <a:p>
            <a:r>
              <a:rPr lang="en-US" dirty="0" smtClean="0"/>
              <a:t>Missing data</a:t>
            </a:r>
          </a:p>
          <a:p>
            <a:r>
              <a:rPr lang="en-US" dirty="0" smtClean="0"/>
              <a:t>Looping</a:t>
            </a:r>
          </a:p>
          <a:p>
            <a:r>
              <a:rPr lang="en-US" dirty="0" smtClean="0"/>
              <a:t>Variable server capabilities</a:t>
            </a:r>
          </a:p>
          <a:p>
            <a:r>
              <a:rPr lang="en-US" dirty="0" smtClean="0"/>
              <a:t>Prohibiting data elements</a:t>
            </a:r>
          </a:p>
          <a:p>
            <a:r>
              <a:rPr lang="en-US" dirty="0" smtClean="0"/>
              <a:t>Interoperating with legacy</a:t>
            </a:r>
            <a:endParaRPr lang="en-CA" dirty="0"/>
          </a:p>
        </p:txBody>
      </p:sp>
    </p:spTree>
    <p:extLst>
      <p:ext uri="{BB962C8B-B14F-4D97-AF65-F5344CB8AC3E}">
        <p14:creationId xmlns="" xmlns:p14="http://schemas.microsoft.com/office/powerpoint/2010/main" val="2907442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Resolving identity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800" noProof="0" dirty="0" smtClean="0"/>
              <a:t>Resource is electronic representation of real-world object</a:t>
            </a:r>
          </a:p>
          <a:p>
            <a:pPr lvl="0"/>
            <a:r>
              <a:rPr lang="en-US" sz="2800" noProof="0" dirty="0" smtClean="0"/>
              <a:t>Can have multiple resource instances for same real-world object</a:t>
            </a:r>
          </a:p>
          <a:p>
            <a:pPr lvl="1"/>
            <a:r>
              <a:rPr lang="en-US" sz="2400" noProof="0" dirty="0" smtClean="0"/>
              <a:t>Different servers or sometimes even same server</a:t>
            </a:r>
          </a:p>
          <a:p>
            <a:pPr lvl="1"/>
            <a:r>
              <a:rPr lang="en-US" sz="2400" noProof="0" dirty="0" smtClean="0"/>
              <a:t>Ids for same resource on different servers can be completely different</a:t>
            </a:r>
          </a:p>
          <a:p>
            <a:pPr lvl="1"/>
            <a:r>
              <a:rPr lang="en-US" sz="2400" noProof="0" dirty="0" smtClean="0"/>
              <a:t>Data on different servers can also vary</a:t>
            </a:r>
          </a:p>
          <a:p>
            <a:pPr lvl="0"/>
            <a:r>
              <a:rPr lang="en-US" sz="2800" noProof="0" dirty="0" smtClean="0"/>
              <a:t>One resource multiple sites (with different ids)</a:t>
            </a:r>
          </a:p>
          <a:p>
            <a:pPr lvl="0"/>
            <a:r>
              <a:rPr lang="en-US" sz="2800" noProof="0" dirty="0" smtClean="0"/>
              <a:t>Available data may vary</a:t>
            </a:r>
            <a:endParaRPr lang="en-US" sz="2800" noProof="0" dirty="0"/>
          </a:p>
        </p:txBody>
      </p:sp>
    </p:spTree>
    <p:extLst>
      <p:ext uri="{BB962C8B-B14F-4D97-AF65-F5344CB8AC3E}">
        <p14:creationId xmlns="" xmlns:p14="http://schemas.microsoft.com/office/powerpoint/2010/main" val="1048493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Resolving identity (cont’d)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Matching resources within and across servers is generally accomplished by business id (“identifier”)</a:t>
            </a:r>
          </a:p>
          <a:p>
            <a:r>
              <a:rPr lang="en-US" noProof="0" dirty="0" smtClean="0"/>
              <a:t>May also have business “version”</a:t>
            </a:r>
          </a:p>
          <a:p>
            <a:pPr lvl="1"/>
            <a:r>
              <a:rPr lang="en-US" noProof="0" dirty="0" smtClean="0"/>
              <a:t>Rules over changing business version are domain-dependent.  </a:t>
            </a:r>
          </a:p>
          <a:p>
            <a:pPr lvl="1"/>
            <a:r>
              <a:rPr lang="en-US" noProof="0" dirty="0" smtClean="0"/>
              <a:t>Where old versions my be maintained, each version might be distinct instance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65</a:t>
            </a:fld>
            <a:endParaRPr lang="en-CA" dirty="0"/>
          </a:p>
        </p:txBody>
      </p:sp>
    </p:spTree>
    <p:extLst>
      <p:ext uri="{BB962C8B-B14F-4D97-AF65-F5344CB8AC3E}">
        <p14:creationId xmlns="" xmlns:p14="http://schemas.microsoft.com/office/powerpoint/2010/main" val="50051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Missing data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Extremely few resource or data type elements are required (</a:t>
            </a:r>
            <a:r>
              <a:rPr lang="en-US" noProof="0" dirty="0" err="1" smtClean="0"/>
              <a:t>minOccurs</a:t>
            </a:r>
            <a:r>
              <a:rPr lang="en-US" noProof="0" dirty="0" smtClean="0"/>
              <a:t> &gt; 0)</a:t>
            </a:r>
          </a:p>
          <a:p>
            <a:pPr lvl="1"/>
            <a:r>
              <a:rPr lang="en-US" noProof="0" dirty="0" smtClean="0"/>
              <a:t>Resources and data types are context independent</a:t>
            </a:r>
          </a:p>
          <a:p>
            <a:pPr lvl="1"/>
            <a:r>
              <a:rPr lang="en-US" noProof="0" dirty="0" smtClean="0"/>
              <a:t>Extensions might supersede core elements</a:t>
            </a:r>
          </a:p>
          <a:p>
            <a:r>
              <a:rPr lang="en-US" noProof="0" dirty="0" smtClean="0"/>
              <a:t>Therefore</a:t>
            </a:r>
          </a:p>
          <a:p>
            <a:pPr lvl="1"/>
            <a:r>
              <a:rPr lang="en-US" noProof="0" dirty="0" smtClean="0"/>
              <a:t>Don’t assume data will be present</a:t>
            </a:r>
          </a:p>
          <a:p>
            <a:pPr lvl="2"/>
            <a:r>
              <a:rPr lang="en-US" noProof="0" dirty="0" smtClean="0"/>
              <a:t>Always check for element/@value, not just element</a:t>
            </a:r>
          </a:p>
          <a:p>
            <a:pPr lvl="1"/>
            <a:r>
              <a:rPr lang="en-US" noProof="0" dirty="0" smtClean="0"/>
              <a:t>May need to validate to a profile to enforce requirements</a:t>
            </a:r>
          </a:p>
        </p:txBody>
      </p:sp>
    </p:spTree>
    <p:extLst>
      <p:ext uri="{BB962C8B-B14F-4D97-AF65-F5344CB8AC3E}">
        <p14:creationId xmlns="" xmlns:p14="http://schemas.microsoft.com/office/powerpoint/2010/main" val="487107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Looping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FHIR resources are interrelated</a:t>
            </a:r>
            <a:r>
              <a:rPr lang="en-US" baseline="0" noProof="0" dirty="0" smtClean="0"/>
              <a:t> in a network, not a hierarchy</a:t>
            </a:r>
          </a:p>
          <a:p>
            <a:pPr lvl="1"/>
            <a:r>
              <a:rPr lang="en-US" noProof="0" dirty="0" smtClean="0"/>
              <a:t>Direct and indirect looping relationships are possible</a:t>
            </a:r>
          </a:p>
          <a:p>
            <a:pPr lvl="2"/>
            <a:r>
              <a:rPr lang="en-US" noProof="0" dirty="0" smtClean="0"/>
              <a:t>In resource definitions &amp; instances</a:t>
            </a:r>
          </a:p>
          <a:p>
            <a:pPr lvl="2"/>
            <a:r>
              <a:rPr lang="en-US" noProof="0" dirty="0" smtClean="0"/>
              <a:t>Even if not possible with core elements, may occur with extensions</a:t>
            </a:r>
          </a:p>
          <a:p>
            <a:pPr lvl="1"/>
            <a:r>
              <a:rPr lang="en-US" noProof="0" dirty="0" smtClean="0"/>
              <a:t>Parsing and processing algorithms must deal with this possibility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67</a:t>
            </a:fld>
            <a:endParaRPr lang="en-CA" dirty="0"/>
          </a:p>
        </p:txBody>
      </p:sp>
    </p:spTree>
    <p:extLst>
      <p:ext uri="{BB962C8B-B14F-4D97-AF65-F5344CB8AC3E}">
        <p14:creationId xmlns="" xmlns:p14="http://schemas.microsoft.com/office/powerpoint/2010/main" val="91999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Variable Server capabilities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800" dirty="0" smtClean="0"/>
              <a:t>FHIR defines a number of mechanisms to give clients control of queries</a:t>
            </a:r>
          </a:p>
          <a:p>
            <a:pPr lvl="1"/>
            <a:r>
              <a:rPr lang="en-US" sz="2400" dirty="0" smtClean="0"/>
              <a:t>Paging, many filters, _include, _summary, compartments</a:t>
            </a:r>
          </a:p>
          <a:p>
            <a:pPr lvl="1"/>
            <a:r>
              <a:rPr lang="en-US" sz="2400" dirty="0" smtClean="0"/>
              <a:t>However, these are all optional . . .</a:t>
            </a:r>
          </a:p>
          <a:p>
            <a:r>
              <a:rPr lang="en-US" sz="2800" dirty="0" smtClean="0"/>
              <a:t>What should a server do?</a:t>
            </a:r>
          </a:p>
          <a:p>
            <a:pPr lvl="1"/>
            <a:r>
              <a:rPr lang="en-US" sz="2000" dirty="0" smtClean="0"/>
              <a:t>Cost/benefit trade-off</a:t>
            </a:r>
          </a:p>
          <a:p>
            <a:pPr lvl="1"/>
            <a:r>
              <a:rPr lang="en-US" sz="2000" dirty="0" smtClean="0"/>
              <a:t>More you support, more clients will work with you</a:t>
            </a:r>
          </a:p>
          <a:p>
            <a:pPr lvl="1"/>
            <a:r>
              <a:rPr lang="en-US" sz="2000" dirty="0" smtClean="0"/>
              <a:t>Some capabilities may be very expensive in some architectures</a:t>
            </a:r>
          </a:p>
          <a:p>
            <a:pPr lvl="1"/>
            <a:r>
              <a:rPr lang="en-US" sz="2000" dirty="0" smtClean="0"/>
              <a:t>Do as much as you can, “within reason”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68</a:t>
            </a:fld>
            <a:endParaRPr lang="en-CA" dirty="0"/>
          </a:p>
        </p:txBody>
      </p:sp>
    </p:spTree>
    <p:extLst>
      <p:ext uri="{BB962C8B-B14F-4D97-AF65-F5344CB8AC3E}">
        <p14:creationId xmlns="" xmlns:p14="http://schemas.microsoft.com/office/powerpoint/2010/main" val="559644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Server capabilities</a:t>
            </a:r>
            <a:r>
              <a:rPr lang="en-US" baseline="0" dirty="0" smtClean="0"/>
              <a:t> (cont’d)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800" dirty="0" smtClean="0"/>
              <a:t>What should a client do?</a:t>
            </a:r>
          </a:p>
          <a:p>
            <a:pPr lvl="1"/>
            <a:r>
              <a:rPr lang="en-US" sz="2400" dirty="0" smtClean="0"/>
              <a:t>Take advantage of desired capabilities, work with narrow set of servers</a:t>
            </a:r>
          </a:p>
          <a:p>
            <a:pPr lvl="2"/>
            <a:r>
              <a:rPr lang="en-US" sz="2000" dirty="0" smtClean="0"/>
              <a:t>Works well in closed environments</a:t>
            </a:r>
          </a:p>
          <a:p>
            <a:pPr lvl="1"/>
            <a:r>
              <a:rPr lang="en-US" sz="2400" dirty="0" smtClean="0"/>
              <a:t>Use minimal capabilities, work in most/all environments</a:t>
            </a:r>
          </a:p>
          <a:p>
            <a:pPr lvl="1"/>
            <a:r>
              <a:rPr lang="en-US" sz="2400" dirty="0" smtClean="0"/>
              <a:t>Use advanced features where available, fallback to client processing where needed</a:t>
            </a:r>
          </a:p>
          <a:p>
            <a:pPr lvl="2"/>
            <a:r>
              <a:rPr lang="en-US" sz="2000" dirty="0" smtClean="0"/>
              <a:t>More efficient but more complex client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69</a:t>
            </a:fld>
            <a:endParaRPr lang="en-CA" dirty="0"/>
          </a:p>
        </p:txBody>
      </p:sp>
    </p:spTree>
    <p:extLst>
      <p:ext uri="{BB962C8B-B14F-4D97-AF65-F5344CB8AC3E}">
        <p14:creationId xmlns="" xmlns:p14="http://schemas.microsoft.com/office/powerpoint/2010/main" val="389899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Paradigms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FHIR supports 4 interoperability paradigms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7</a:t>
            </a:fld>
            <a:endParaRPr lang="en-CA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xmlns="" val="3082956222"/>
              </p:ext>
            </p:extLst>
          </p:nvPr>
        </p:nvGraphicFramePr>
        <p:xfrm>
          <a:off x="-180528" y="234888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5292080" y="3140968"/>
            <a:ext cx="2952328" cy="1296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 sz="3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Ø"/>
              <a:defRPr sz="2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" pitchFamily="2" charset="2"/>
              <a:buChar char="ü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" pitchFamily="2" charset="2"/>
              <a:buChar char="ü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" pitchFamily="2" charset="2"/>
              <a:buChar char="ü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" pitchFamily="2" charset="2"/>
              <a:buChar char="ü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" pitchFamily="2" charset="2"/>
              <a:buChar char="ü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kern="0" dirty="0" smtClean="0">
                <a:solidFill>
                  <a:schemeClr val="accent1"/>
                </a:solidFill>
              </a:rPr>
              <a:t>What should you use when?</a:t>
            </a:r>
          </a:p>
        </p:txBody>
      </p:sp>
    </p:spTree>
    <p:extLst>
      <p:ext uri="{BB962C8B-B14F-4D97-AF65-F5344CB8AC3E}">
        <p14:creationId xmlns:p14="http://schemas.microsoft.com/office/powerpoint/2010/main" xmlns="" val="1054092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Prohibiting</a:t>
            </a:r>
            <a:r>
              <a:rPr lang="en-US" baseline="0" dirty="0" smtClean="0"/>
              <a:t> data elements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FHIR, you’re not allowed to prohibit unknown extensions</a:t>
            </a:r>
          </a:p>
          <a:p>
            <a:r>
              <a:rPr lang="en-US" dirty="0" smtClean="0"/>
              <a:t>You </a:t>
            </a:r>
            <a:r>
              <a:rPr lang="en-US" b="1" dirty="0" smtClean="0"/>
              <a:t>can</a:t>
            </a:r>
            <a:r>
              <a:rPr lang="en-US" b="0" dirty="0" smtClean="0"/>
              <a:t> set a </a:t>
            </a:r>
            <a:r>
              <a:rPr lang="en-US" b="0" dirty="0" err="1" smtClean="0"/>
              <a:t>maxOccurs</a:t>
            </a:r>
            <a:r>
              <a:rPr lang="en-US" b="0" dirty="0" smtClean="0"/>
              <a:t>=0 for</a:t>
            </a:r>
            <a:r>
              <a:rPr lang="en-US" b="0" baseline="0" dirty="0" smtClean="0"/>
              <a:t> data elements, however</a:t>
            </a:r>
          </a:p>
          <a:p>
            <a:pPr lvl="1"/>
            <a:r>
              <a:rPr lang="en-US" dirty="0" smtClean="0"/>
              <a:t>This </a:t>
            </a:r>
            <a:r>
              <a:rPr lang="en-US" smtClean="0"/>
              <a:t>forces clients to </a:t>
            </a:r>
            <a:r>
              <a:rPr lang="en-US" dirty="0" smtClean="0"/>
              <a:t>customize what they send you – bad practice</a:t>
            </a:r>
          </a:p>
          <a:p>
            <a:pPr lvl="1"/>
            <a:r>
              <a:rPr lang="en-US" dirty="0" smtClean="0"/>
              <a:t>Better to accept and ignore</a:t>
            </a:r>
          </a:p>
          <a:p>
            <a:pPr lvl="2"/>
            <a:r>
              <a:rPr lang="en-US" dirty="0" smtClean="0"/>
              <a:t>In limited cases, may be liability issues with ignoring data, so rejecting is necessary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70</a:t>
            </a:fld>
            <a:endParaRPr lang="en-CA" dirty="0"/>
          </a:p>
        </p:txBody>
      </p:sp>
    </p:spTree>
    <p:extLst>
      <p:ext uri="{BB962C8B-B14F-4D97-AF65-F5344CB8AC3E}">
        <p14:creationId xmlns="" xmlns:p14="http://schemas.microsoft.com/office/powerpoint/2010/main" val="2552187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Interoperating</a:t>
            </a:r>
            <a:r>
              <a:rPr lang="en-US" baseline="0" dirty="0" smtClean="0"/>
              <a:t> with legacy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 you make FHIR play nicely with v2, v3, CDA?</a:t>
            </a:r>
          </a:p>
          <a:p>
            <a:pPr lvl="1"/>
            <a:r>
              <a:rPr lang="en-US" dirty="0" smtClean="0"/>
              <a:t>Not enough time to cover here</a:t>
            </a:r>
          </a:p>
          <a:p>
            <a:pPr lvl="1"/>
            <a:r>
              <a:rPr lang="en-US" dirty="0"/>
              <a:t>Look at </a:t>
            </a:r>
            <a:endParaRPr lang="en-US" dirty="0" smtClean="0"/>
          </a:p>
          <a:p>
            <a:pPr lvl="2"/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hl7.org/fhir/comparison.html</a:t>
            </a:r>
            <a:endParaRPr lang="en-US" dirty="0" smtClean="0"/>
          </a:p>
          <a:p>
            <a:pPr lvl="2"/>
            <a:r>
              <a:rPr lang="en-CA" dirty="0">
                <a:hlinkClick r:id="rId3"/>
              </a:rPr>
              <a:t>https://</a:t>
            </a:r>
            <a:r>
              <a:rPr lang="en-CA" dirty="0" smtClean="0">
                <a:hlinkClick r:id="rId3"/>
              </a:rPr>
              <a:t>healthlevelseven.desk.com</a:t>
            </a:r>
            <a:endParaRPr lang="en-CA" dirty="0" smtClean="0"/>
          </a:p>
          <a:p>
            <a:pPr lvl="3"/>
            <a:r>
              <a:rPr lang="en-US" dirty="0" smtClean="0"/>
              <a:t>(members only)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71</a:t>
            </a:fld>
            <a:endParaRPr lang="en-CA" dirty="0"/>
          </a:p>
        </p:txBody>
      </p:sp>
    </p:spTree>
    <p:extLst>
      <p:ext uri="{BB962C8B-B14F-4D97-AF65-F5344CB8AC3E}">
        <p14:creationId xmlns="" xmlns:p14="http://schemas.microsoft.com/office/powerpoint/2010/main" val="4921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Profiled FHIR</a:t>
            </a:r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CA" dirty="0" smtClean="0"/>
          </a:p>
        </p:txBody>
      </p:sp>
    </p:spTree>
    <p:extLst>
      <p:ext uri="{BB962C8B-B14F-4D97-AF65-F5344CB8AC3E}">
        <p14:creationId xmlns="" xmlns:p14="http://schemas.microsoft.com/office/powerpoint/2010/main" val="887202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Profile-less FHIR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800" dirty="0" smtClean="0"/>
              <a:t>You don’t need profiles to interoperate with FHIR</a:t>
            </a:r>
          </a:p>
          <a:p>
            <a:pPr lvl="1"/>
            <a:r>
              <a:rPr lang="en-US" sz="2400" dirty="0" smtClean="0"/>
              <a:t>Resources are “discrete” enough that mechanism to populate most elements is clear</a:t>
            </a:r>
          </a:p>
          <a:p>
            <a:r>
              <a:rPr lang="en-US" sz="2800" dirty="0" smtClean="0"/>
              <a:t>Approach</a:t>
            </a:r>
          </a:p>
          <a:p>
            <a:pPr lvl="1"/>
            <a:r>
              <a:rPr lang="en-US" sz="2400" dirty="0" smtClean="0"/>
              <a:t>Populate/consume all elements you know, use HL7 or country-standard extensions for extras</a:t>
            </a:r>
          </a:p>
          <a:p>
            <a:pPr lvl="1"/>
            <a:r>
              <a:rPr lang="en-US" sz="2400" dirty="0" smtClean="0"/>
              <a:t>Map to/from “recommended” terminologies as much as possible, populate </a:t>
            </a:r>
            <a:r>
              <a:rPr lang="en-US" sz="2400" dirty="0" err="1" smtClean="0"/>
              <a:t>CodeableConcept.text</a:t>
            </a:r>
            <a:endParaRPr lang="en-US" sz="2400" dirty="0" smtClean="0"/>
          </a:p>
          <a:p>
            <a:pPr lvl="1"/>
            <a:r>
              <a:rPr lang="en-US" sz="2400" dirty="0" smtClean="0"/>
              <a:t>Expose capabilities in Conformance resource</a:t>
            </a:r>
            <a:endParaRPr lang="en-CA" sz="2400" dirty="0" smtClean="0"/>
          </a:p>
        </p:txBody>
      </p:sp>
    </p:spTree>
    <p:extLst>
      <p:ext uri="{BB962C8B-B14F-4D97-AF65-F5344CB8AC3E}">
        <p14:creationId xmlns="" xmlns:p14="http://schemas.microsoft.com/office/powerpoint/2010/main" val="1044622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Uses for Profiles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800" noProof="0" dirty="0" smtClean="0"/>
              <a:t>Profiles are still quite useful</a:t>
            </a:r>
          </a:p>
          <a:p>
            <a:pPr lvl="1"/>
            <a:r>
              <a:rPr lang="en-US" sz="2400" noProof="0" dirty="0" smtClean="0"/>
              <a:t>Define documents and messages</a:t>
            </a:r>
          </a:p>
          <a:p>
            <a:pPr lvl="1"/>
            <a:r>
              <a:rPr lang="en-US" sz="2400" dirty="0" smtClean="0"/>
              <a:t>Define extensions, search parameters</a:t>
            </a:r>
          </a:p>
          <a:p>
            <a:pPr lvl="1"/>
            <a:r>
              <a:rPr lang="en-US" sz="2400" noProof="0" dirty="0" smtClean="0"/>
              <a:t>Set interoperability expectations in a particular context</a:t>
            </a:r>
          </a:p>
          <a:p>
            <a:pPr lvl="2"/>
            <a:r>
              <a:rPr lang="en-US" sz="2000" dirty="0" smtClean="0"/>
              <a:t>National standards, types of care, business patterns</a:t>
            </a:r>
          </a:p>
          <a:p>
            <a:pPr lvl="1"/>
            <a:r>
              <a:rPr lang="en-US" sz="2400" noProof="0" dirty="0" smtClean="0"/>
              <a:t>Clinical practice guidelines / detailed clinical models</a:t>
            </a:r>
          </a:p>
          <a:p>
            <a:pPr lvl="1"/>
            <a:r>
              <a:rPr lang="en-US" sz="2400" dirty="0" smtClean="0"/>
              <a:t>Document system capabilities</a:t>
            </a:r>
            <a:endParaRPr lang="en-US" sz="2400" noProof="0" dirty="0" smtClean="0"/>
          </a:p>
          <a:p>
            <a:pPr lvl="0"/>
            <a:r>
              <a:rPr lang="en-US" sz="2800" noProof="0" dirty="0" smtClean="0"/>
              <a:t>Only accept what you can understand (good/bad)</a:t>
            </a:r>
          </a:p>
          <a:p>
            <a:pPr lvl="0"/>
            <a:r>
              <a:rPr lang="en-US" sz="2800" noProof="0" dirty="0" smtClean="0"/>
              <a:t>Interoperability standards</a:t>
            </a:r>
          </a:p>
          <a:p>
            <a:pPr lvl="0"/>
            <a:r>
              <a:rPr lang="en-US" sz="2800" noProof="0" dirty="0" smtClean="0"/>
              <a:t>Clinical practice guidelines/DCMs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74</a:t>
            </a:fld>
            <a:endParaRPr lang="en-CA" dirty="0"/>
          </a:p>
        </p:txBody>
      </p:sp>
    </p:spTree>
    <p:extLst>
      <p:ext uri="{BB962C8B-B14F-4D97-AF65-F5344CB8AC3E}">
        <p14:creationId xmlns="" xmlns:p14="http://schemas.microsoft.com/office/powerpoint/2010/main" val="1137013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Profiles to guide behavior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Profiles can be used to dynamically configure</a:t>
            </a:r>
            <a:r>
              <a:rPr lang="en-US" baseline="0" noProof="0" dirty="0" smtClean="0"/>
              <a:t> system behavior</a:t>
            </a:r>
          </a:p>
          <a:p>
            <a:pPr lvl="1"/>
            <a:r>
              <a:rPr lang="en-US" noProof="0" dirty="0" smtClean="0"/>
              <a:t>Load a profile to guide data entry</a:t>
            </a:r>
          </a:p>
          <a:p>
            <a:pPr lvl="2"/>
            <a:r>
              <a:rPr lang="en-US" dirty="0" smtClean="0"/>
              <a:t>E.g. Oncology referral</a:t>
            </a:r>
            <a:endParaRPr lang="en-US" noProof="0" dirty="0" smtClean="0"/>
          </a:p>
          <a:p>
            <a:pPr lvl="1"/>
            <a:r>
              <a:rPr lang="en-US" noProof="0" dirty="0" smtClean="0"/>
              <a:t>Load a profile to guide data display</a:t>
            </a:r>
            <a:endParaRPr lang="en-CA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75</a:t>
            </a:fld>
            <a:endParaRPr lang="en-CA" dirty="0"/>
          </a:p>
        </p:txBody>
      </p:sp>
    </p:spTree>
    <p:extLst>
      <p:ext uri="{BB962C8B-B14F-4D97-AF65-F5344CB8AC3E}">
        <p14:creationId xmlns="" xmlns:p14="http://schemas.microsoft.com/office/powerpoint/2010/main" val="1850307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Simultaneous profiles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Multiple profiles can apply to an instance at the same time</a:t>
            </a:r>
          </a:p>
          <a:p>
            <a:pPr lvl="1"/>
            <a:r>
              <a:rPr lang="en-US" dirty="0" smtClean="0"/>
              <a:t>Different </a:t>
            </a:r>
            <a:r>
              <a:rPr lang="en-US" dirty="0" err="1" smtClean="0"/>
              <a:t>codings</a:t>
            </a:r>
            <a:r>
              <a:rPr lang="en-US" dirty="0" smtClean="0"/>
              <a:t> for different value sets</a:t>
            </a:r>
          </a:p>
          <a:p>
            <a:pPr lvl="1"/>
            <a:r>
              <a:rPr lang="en-US" dirty="0" smtClean="0"/>
              <a:t>Include the union of all needed elements</a:t>
            </a:r>
          </a:p>
          <a:p>
            <a:pPr lvl="1"/>
            <a:r>
              <a:rPr lang="en-US" dirty="0" smtClean="0"/>
              <a:t>Works best when profiles don’t constrain max occurrences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76</a:t>
            </a:fld>
            <a:endParaRPr lang="en-CA" dirty="0"/>
          </a:p>
        </p:txBody>
      </p:sp>
    </p:spTree>
    <p:extLst>
      <p:ext uri="{BB962C8B-B14F-4D97-AF65-F5344CB8AC3E}">
        <p14:creationId xmlns="" xmlns:p14="http://schemas.microsoft.com/office/powerpoint/2010/main" val="2893439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Declaring profiles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/>
            <a:r>
              <a:rPr lang="en-US" dirty="0" smtClean="0"/>
              <a:t>Instances can identify what profiles they support using tags</a:t>
            </a:r>
          </a:p>
          <a:p>
            <a:pPr marL="742950" lvl="1" indent="-342900"/>
            <a:r>
              <a:rPr lang="en-US" dirty="0" smtClean="0"/>
              <a:t>Considerations:</a:t>
            </a:r>
          </a:p>
          <a:p>
            <a:pPr marL="1143000" lvl="2" indent="-342900"/>
            <a:r>
              <a:rPr lang="en-US" dirty="0" smtClean="0"/>
              <a:t>Is declaration version-specific?</a:t>
            </a:r>
          </a:p>
          <a:p>
            <a:pPr marL="1143000" lvl="2" indent="-342900"/>
            <a:r>
              <a:rPr lang="en-US" dirty="0" smtClean="0"/>
              <a:t>Do you trust the declaration to be accurate?</a:t>
            </a:r>
          </a:p>
          <a:p>
            <a:pPr marL="1143000" lvl="2" indent="-342900"/>
            <a:r>
              <a:rPr lang="en-US" dirty="0" smtClean="0"/>
              <a:t>Will all clients declare the profiles of interest on submissions?</a:t>
            </a:r>
          </a:p>
          <a:p>
            <a:pPr marL="1143000" lvl="2" indent="-342900"/>
            <a:r>
              <a:rPr lang="en-US" dirty="0" smtClean="0"/>
              <a:t>What about  profiles of interest defined after data is received?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77</a:t>
            </a:fld>
            <a:endParaRPr lang="en-CA" dirty="0"/>
          </a:p>
        </p:txBody>
      </p:sp>
    </p:spTree>
    <p:extLst>
      <p:ext uri="{BB962C8B-B14F-4D97-AF65-F5344CB8AC3E}">
        <p14:creationId xmlns="" xmlns:p14="http://schemas.microsoft.com/office/powerpoint/2010/main" val="1772522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What now?</a:t>
            </a:r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="" xmlns:p14="http://schemas.microsoft.com/office/powerpoint/2010/main" val="887202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Dealing with DSTU</a:t>
            </a:r>
            <a:endParaRPr lang="en-US" noProof="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800" noProof="0" dirty="0" smtClean="0"/>
              <a:t>FHIR is a “draft standard”</a:t>
            </a:r>
          </a:p>
          <a:p>
            <a:pPr lvl="1"/>
            <a:r>
              <a:rPr lang="en-US" sz="2400" noProof="0" dirty="0" smtClean="0"/>
              <a:t>Anything can change – no compatibility promised</a:t>
            </a:r>
          </a:p>
          <a:p>
            <a:pPr lvl="1"/>
            <a:r>
              <a:rPr lang="en-US" sz="2400" noProof="0" dirty="0" smtClean="0"/>
              <a:t>Changes driven by implementation feedback</a:t>
            </a:r>
          </a:p>
          <a:p>
            <a:pPr lvl="2"/>
            <a:r>
              <a:rPr lang="en-US" sz="2000" noProof="0" dirty="0" smtClean="0"/>
              <a:t>Most changes expected in resources</a:t>
            </a:r>
          </a:p>
          <a:p>
            <a:pPr lvl="2"/>
            <a:r>
              <a:rPr lang="en-US" sz="2000" noProof="0" dirty="0" smtClean="0"/>
              <a:t>Already significant implementation experience through reference implementations, connectathons</a:t>
            </a:r>
          </a:p>
          <a:p>
            <a:pPr lvl="1"/>
            <a:r>
              <a:rPr lang="en-US" sz="2400" dirty="0" smtClean="0"/>
              <a:t>Some needed resources aren’t yet defined</a:t>
            </a:r>
          </a:p>
          <a:p>
            <a:pPr lvl="2"/>
            <a:r>
              <a:rPr lang="en-US" sz="2000" noProof="0" dirty="0" smtClean="0"/>
              <a:t>Insurance, Referral, etc.</a:t>
            </a:r>
          </a:p>
          <a:p>
            <a:pPr lvl="1"/>
            <a:r>
              <a:rPr lang="en-US" sz="2400" dirty="0" smtClean="0"/>
              <a:t>At least one more DSTU, possibly more before content becomes normative</a:t>
            </a:r>
          </a:p>
          <a:p>
            <a:pPr lvl="2"/>
            <a:r>
              <a:rPr lang="en-US" sz="2000" noProof="0" dirty="0" smtClean="0"/>
              <a:t>What goes normative when will depend on </a:t>
            </a:r>
            <a:br>
              <a:rPr lang="en-US" sz="2000" noProof="0" dirty="0" smtClean="0"/>
            </a:br>
            <a:r>
              <a:rPr lang="en-US" sz="2000" noProof="0" dirty="0" smtClean="0"/>
              <a:t>degree of implementation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5111" y="3933056"/>
            <a:ext cx="1503353" cy="10890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3366717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REST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Simple, out-of-the-box interoperability</a:t>
            </a:r>
          </a:p>
          <a:p>
            <a:r>
              <a:rPr lang="en-US" noProof="0" dirty="0" smtClean="0"/>
              <a:t>Leverage</a:t>
            </a:r>
            <a:r>
              <a:rPr lang="en-US" baseline="0" noProof="0" dirty="0" smtClean="0"/>
              <a:t> HTTP: GET, POST, etc.</a:t>
            </a:r>
          </a:p>
          <a:p>
            <a:r>
              <a:rPr lang="en-US" noProof="0" dirty="0" smtClean="0"/>
              <a:t>Pre-defined operations</a:t>
            </a:r>
          </a:p>
          <a:p>
            <a:pPr lvl="1"/>
            <a:r>
              <a:rPr lang="en-US" noProof="0" dirty="0" smtClean="0"/>
              <a:t>Create, Read, Update, Delete</a:t>
            </a:r>
          </a:p>
          <a:p>
            <a:pPr lvl="1"/>
            <a:r>
              <a:rPr lang="en-US" noProof="0" dirty="0" smtClean="0"/>
              <a:t>Also: History, Read Version, Search, Updates, Validate, Conformance &amp; Batch</a:t>
            </a:r>
          </a:p>
          <a:p>
            <a:r>
              <a:rPr lang="en-US" noProof="0" dirty="0" smtClean="0"/>
              <a:t>Works best in environments where control resides on client side and trust relationship exists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8</a:t>
            </a:fld>
            <a:endParaRPr lang="en-CA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xmlns="" val="1360073690"/>
              </p:ext>
            </p:extLst>
          </p:nvPr>
        </p:nvGraphicFramePr>
        <p:xfrm>
          <a:off x="7092280" y="2420888"/>
          <a:ext cx="1775520" cy="15437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xmlns="" val="2612599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DSTU Strategies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If multiple DSTU versions could be in play</a:t>
            </a:r>
          </a:p>
          <a:p>
            <a:pPr lvl="1"/>
            <a:r>
              <a:rPr lang="en-US" dirty="0" smtClean="0"/>
              <a:t>Distinguish using tags or distinct endpoints</a:t>
            </a:r>
          </a:p>
          <a:p>
            <a:pPr lvl="1"/>
            <a:r>
              <a:rPr lang="en-US" noProof="0" dirty="0" smtClean="0"/>
              <a:t>Be prepared to transform between versions to move/rename elements or handle syntax changes</a:t>
            </a:r>
          </a:p>
          <a:p>
            <a:r>
              <a:rPr lang="en-US" dirty="0" smtClean="0"/>
              <a:t>For missing resources</a:t>
            </a:r>
          </a:p>
          <a:p>
            <a:pPr lvl="1"/>
            <a:r>
              <a:rPr lang="en-US" noProof="0" dirty="0" smtClean="0"/>
              <a:t>Use Other</a:t>
            </a:r>
          </a:p>
          <a:p>
            <a:pPr lvl="1"/>
            <a:r>
              <a:rPr lang="en-US" dirty="0" smtClean="0"/>
              <a:t>Create your own custom resource</a:t>
            </a:r>
          </a:p>
          <a:p>
            <a:pPr lvl="2"/>
            <a:r>
              <a:rPr lang="en-US" dirty="0" smtClean="0"/>
              <a:t>Non-conformant, but ok during DSTU in closed community</a:t>
            </a:r>
            <a:endParaRPr lang="en-US" noProof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80</a:t>
            </a:fld>
            <a:endParaRPr lang="en-CA" dirty="0"/>
          </a:p>
        </p:txBody>
      </p:sp>
      <p:pic>
        <p:nvPicPr>
          <p:cNvPr id="5" name="Picture 2" descr="C:\Users\office\AppData\Local\Microsoft\Windows\Temporary Internet Files\Content.IE5\5WDXES51\MC900078732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7692" y="3789040"/>
            <a:ext cx="1099444" cy="157208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581780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FHIR adoption approaches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Low hanging fruit</a:t>
            </a:r>
          </a:p>
          <a:p>
            <a:pPr lvl="1"/>
            <a:r>
              <a:rPr lang="en-US" noProof="0" dirty="0" smtClean="0"/>
              <a:t>Registries</a:t>
            </a:r>
          </a:p>
          <a:p>
            <a:pPr lvl="1"/>
            <a:r>
              <a:rPr lang="en-US" noProof="0" dirty="0" smtClean="0"/>
              <a:t>Terminology</a:t>
            </a:r>
          </a:p>
          <a:p>
            <a:pPr lvl="1"/>
            <a:r>
              <a:rPr lang="en-US" noProof="0" dirty="0" smtClean="0"/>
              <a:t>MHD (XDS)</a:t>
            </a:r>
          </a:p>
          <a:p>
            <a:pPr lvl="1"/>
            <a:r>
              <a:rPr lang="en-US" noProof="0" dirty="0" smtClean="0"/>
              <a:t>CCDA interface</a:t>
            </a:r>
          </a:p>
          <a:p>
            <a:pPr lvl="1"/>
            <a:r>
              <a:rPr lang="en-US" noProof="0" dirty="0" smtClean="0"/>
              <a:t>Patient Portals / Mobile Health</a:t>
            </a:r>
          </a:p>
          <a:p>
            <a:pPr lvl="1"/>
            <a:r>
              <a:rPr lang="en-US" noProof="0" dirty="0" smtClean="0"/>
              <a:t>Others?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81</a:t>
            </a:fld>
            <a:endParaRPr lang="en-CA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2348880"/>
            <a:ext cx="1333500" cy="181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1699580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FHIR</a:t>
            </a:r>
            <a:r>
              <a:rPr lang="en-US" baseline="0" dirty="0" smtClean="0"/>
              <a:t> adoption approaches (cont’d)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Trial &amp; experiment</a:t>
            </a:r>
          </a:p>
          <a:p>
            <a:pPr lvl="1"/>
            <a:r>
              <a:rPr lang="en-US" noProof="0" dirty="0" smtClean="0"/>
              <a:t>Green-field</a:t>
            </a:r>
          </a:p>
          <a:p>
            <a:pPr lvl="1"/>
            <a:r>
              <a:rPr lang="en-US" noProof="0" dirty="0" smtClean="0"/>
              <a:t>Pilots</a:t>
            </a:r>
          </a:p>
          <a:p>
            <a:pPr lvl="1"/>
            <a:r>
              <a:rPr lang="en-US" noProof="0" dirty="0" smtClean="0"/>
              <a:t>“good fit” solutions</a:t>
            </a:r>
            <a:r>
              <a:rPr lang="en-US" baseline="0" noProof="0" dirty="0" smtClean="0"/>
              <a:t> (mobile, social media)</a:t>
            </a:r>
          </a:p>
          <a:p>
            <a:pPr lvl="1"/>
            <a:r>
              <a:rPr lang="en-US" baseline="0" noProof="0" dirty="0" smtClean="0"/>
              <a:t>Elements not standardized elsewhere</a:t>
            </a:r>
          </a:p>
          <a:p>
            <a:pPr lvl="2"/>
            <a:r>
              <a:rPr lang="en-US" dirty="0" smtClean="0"/>
              <a:t>Questionnaire, </a:t>
            </a:r>
            <a:r>
              <a:rPr lang="en-US" dirty="0" err="1" smtClean="0"/>
              <a:t>ConceptMap</a:t>
            </a:r>
            <a:r>
              <a:rPr lang="en-US" dirty="0" smtClean="0"/>
              <a:t>, etc.</a:t>
            </a:r>
            <a:endParaRPr lang="en-US" noProof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82</a:t>
            </a:fld>
            <a:endParaRPr lang="en-CA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4725144"/>
            <a:ext cx="1763712" cy="180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1075929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rPr>
              <a:t>FHIR</a:t>
            </a:r>
            <a:r>
              <a:rPr lang="en-US" sz="4000" baseline="0" dirty="0" smtClean="0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rPr>
              <a:t> adoption approaches (cont’d)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lang="en-US" sz="31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Deep dive</a:t>
            </a:r>
          </a:p>
          <a:p>
            <a:pPr marL="742950" marR="0" lvl="1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lang="en-US" sz="26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</a:t>
            </a:r>
            <a:r>
              <a:rPr lang="en-US" sz="26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 brave</a:t>
            </a:r>
          </a:p>
          <a:p>
            <a:pPr marL="742950" marR="0" lvl="1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lang="en-US" dirty="0" smtClean="0">
                <a:ea typeface="+mn-ea"/>
                <a:cs typeface="+mn-cs"/>
              </a:rPr>
              <a:t>Probably premature during DSTU period, given that specification is likely to change</a:t>
            </a:r>
          </a:p>
          <a:p>
            <a:pPr marL="742950" marR="0" lvl="1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lang="en-US" sz="26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Ability to adapt to change is essential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83</a:t>
            </a:fld>
            <a:endParaRPr lang="en-CA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4293096"/>
            <a:ext cx="2030412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3004516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rPr>
              <a:t>FHIR</a:t>
            </a:r>
            <a:r>
              <a:rPr lang="en-US" sz="4000" baseline="0" dirty="0" smtClean="0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rPr>
              <a:t> adoption approaches (cont’d)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Monitor</a:t>
            </a:r>
          </a:p>
          <a:p>
            <a:pPr lvl="1"/>
            <a:r>
              <a:rPr lang="en-US" noProof="0" dirty="0" smtClean="0"/>
              <a:t>Wait for</a:t>
            </a:r>
            <a:r>
              <a:rPr lang="en-US" baseline="0" noProof="0" dirty="0" smtClean="0"/>
              <a:t> next DSTU, normative, jurisdictional direction (e.g. meaningful use)</a:t>
            </a:r>
          </a:p>
          <a:p>
            <a:pPr lvl="1"/>
            <a:r>
              <a:rPr lang="en-US" dirty="0" smtClean="0"/>
              <a:t>Wait for stability in reference implementations</a:t>
            </a:r>
          </a:p>
          <a:p>
            <a:pPr lvl="1"/>
            <a:r>
              <a:rPr lang="en-US" noProof="0" dirty="0" smtClean="0"/>
              <a:t>Wait to see more implementation experience</a:t>
            </a:r>
          </a:p>
          <a:p>
            <a:pPr lvl="0"/>
            <a:r>
              <a:rPr lang="en-US" noProof="0" dirty="0" smtClean="0"/>
              <a:t>Ignore</a:t>
            </a:r>
          </a:p>
          <a:p>
            <a:pPr lvl="1"/>
            <a:r>
              <a:rPr lang="en-US" dirty="0" smtClean="0"/>
              <a:t>FHIR isn’t relevant to my environment now and is unlikely to ever be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84</a:t>
            </a:fld>
            <a:endParaRPr lang="en-CA" dirty="0"/>
          </a:p>
        </p:txBody>
      </p:sp>
    </p:spTree>
    <p:extLst>
      <p:ext uri="{BB962C8B-B14F-4D97-AF65-F5344CB8AC3E}">
        <p14:creationId xmlns="" xmlns:p14="http://schemas.microsoft.com/office/powerpoint/2010/main" val="517553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Estimating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800" noProof="0" dirty="0" smtClean="0"/>
              <a:t>How much will implementing a FHIR solution cost?</a:t>
            </a:r>
          </a:p>
          <a:p>
            <a:pPr lvl="1"/>
            <a:r>
              <a:rPr lang="en-US" sz="2400" baseline="0" noProof="0" dirty="0" smtClean="0"/>
              <a:t>Considerations</a:t>
            </a:r>
          </a:p>
          <a:p>
            <a:pPr lvl="2"/>
            <a:r>
              <a:rPr lang="en-US" sz="2000" baseline="0" noProof="0" dirty="0" smtClean="0"/>
              <a:t>Reference implementations help</a:t>
            </a:r>
          </a:p>
          <a:p>
            <a:pPr lvl="2"/>
            <a:r>
              <a:rPr lang="en-US" sz="2000" baseline="0" noProof="0" dirty="0" smtClean="0"/>
              <a:t>Learning curve is lower</a:t>
            </a:r>
          </a:p>
          <a:p>
            <a:pPr lvl="3"/>
            <a:r>
              <a:rPr lang="en-US" sz="1800" baseline="0" noProof="0" dirty="0" smtClean="0"/>
              <a:t>Still a curve if unfamiliar with XML / JSON / REST</a:t>
            </a:r>
          </a:p>
          <a:p>
            <a:pPr lvl="2"/>
            <a:r>
              <a:rPr lang="en-US" sz="2000" baseline="0" noProof="0" dirty="0" smtClean="0"/>
              <a:t>Faster to “drive by” interoperability</a:t>
            </a:r>
          </a:p>
          <a:p>
            <a:pPr lvl="2"/>
            <a:r>
              <a:rPr lang="en-US" sz="2000" baseline="0" noProof="0" dirty="0" smtClean="0"/>
              <a:t>Can’t speed consensus</a:t>
            </a:r>
          </a:p>
          <a:p>
            <a:pPr lvl="2"/>
            <a:r>
              <a:rPr lang="en-US" sz="2000" noProof="0" dirty="0" smtClean="0"/>
              <a:t>Tools to help with mapping to internal codes and structures, still takes time</a:t>
            </a:r>
          </a:p>
          <a:p>
            <a:pPr lvl="2"/>
            <a:r>
              <a:rPr lang="en-US" sz="2000" noProof="0" dirty="0" smtClean="0"/>
              <a:t>Anecdotal</a:t>
            </a:r>
            <a:r>
              <a:rPr lang="en-US" sz="2000" baseline="0" noProof="0" dirty="0" smtClean="0"/>
              <a:t> is “faster” to “significantly faster” to implement</a:t>
            </a:r>
            <a:endParaRPr lang="en-US" sz="2000" noProof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85</a:t>
            </a:fld>
            <a:endParaRPr lang="en-CA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2420888"/>
            <a:ext cx="2744787" cy="2744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3515490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Skill requirements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To implement a FHIR solution, you’ll need:</a:t>
            </a:r>
          </a:p>
          <a:p>
            <a:pPr lvl="1"/>
            <a:r>
              <a:rPr lang="en-US" noProof="0" dirty="0" smtClean="0"/>
              <a:t>Knowledge of XML and/or JSON</a:t>
            </a:r>
          </a:p>
          <a:p>
            <a:pPr lvl="1"/>
            <a:r>
              <a:rPr lang="en-US" noProof="0" dirty="0" smtClean="0"/>
              <a:t>Some degree of familiarity with HTTP (assuming REST)</a:t>
            </a:r>
          </a:p>
          <a:p>
            <a:pPr lvl="1"/>
            <a:r>
              <a:rPr lang="en-US" noProof="0" dirty="0" smtClean="0"/>
              <a:t>Likely someone knowledgeable in HTTP security and possibly OAuth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86</a:t>
            </a:fld>
            <a:endParaRPr lang="en-CA" dirty="0"/>
          </a:p>
        </p:txBody>
      </p:sp>
    </p:spTree>
    <p:extLst>
      <p:ext uri="{BB962C8B-B14F-4D97-AF65-F5344CB8AC3E}">
        <p14:creationId xmlns="" xmlns:p14="http://schemas.microsoft.com/office/powerpoint/2010/main" val="350650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Considerations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What’s giving you pain now?</a:t>
            </a:r>
          </a:p>
          <a:p>
            <a:pPr lvl="0"/>
            <a:r>
              <a:rPr lang="en-US" noProof="0" dirty="0" smtClean="0"/>
              <a:t>How could FHIR address those pain points?</a:t>
            </a:r>
          </a:p>
          <a:p>
            <a:pPr lvl="0"/>
            <a:r>
              <a:rPr lang="en-US" noProof="0" dirty="0" smtClean="0"/>
              <a:t>What worries you about using FHIR?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87</a:t>
            </a:fld>
            <a:endParaRPr lang="en-CA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4077072"/>
            <a:ext cx="1382349" cy="2078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3951224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Time-points for </a:t>
            </a:r>
            <a:br>
              <a:rPr lang="en-US" noProof="0" dirty="0" smtClean="0"/>
            </a:br>
            <a:r>
              <a:rPr lang="en-US" noProof="0" dirty="0" smtClean="0"/>
              <a:t>re-evaluation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/>
            <a:r>
              <a:rPr lang="en-US" dirty="0" smtClean="0"/>
              <a:t>Dec 2014: Draft for Comment Ballot</a:t>
            </a:r>
            <a:endParaRPr lang="en-US" baseline="0" dirty="0" smtClean="0"/>
          </a:p>
          <a:p>
            <a:pPr marL="342900" indent="-342900"/>
            <a:r>
              <a:rPr lang="en-US" dirty="0" smtClean="0"/>
              <a:t>Apr. 2015: DSTU 2 ballot</a:t>
            </a:r>
          </a:p>
          <a:p>
            <a:pPr marL="342900" lvl="0" indent="-342900"/>
            <a:r>
              <a:rPr lang="en-US" dirty="0" smtClean="0"/>
              <a:t>Summer 2015: DSTU 2 published</a:t>
            </a:r>
          </a:p>
          <a:p>
            <a:pPr marL="342900" lvl="0" indent="-342900"/>
            <a:r>
              <a:rPr lang="en-US" dirty="0" smtClean="0"/>
              <a:t>2017: First Normative specification</a:t>
            </a:r>
          </a:p>
          <a:p>
            <a:pPr marL="342900" lvl="0" indent="-342900"/>
            <a:r>
              <a:rPr lang="en-US" dirty="0" smtClean="0"/>
              <a:t>Additional releases every 12-18 months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88</a:t>
            </a:fld>
            <a:endParaRPr lang="en-CA" dirty="0"/>
          </a:p>
        </p:txBody>
      </p:sp>
      <p:pic>
        <p:nvPicPr>
          <p:cNvPr id="5" name="Picture 3" descr="C:\Users\office\AppData\Local\Microsoft\Windows\Temporary Internet Files\Content.IE5\2B0EXTZ8\MC900280925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2492896"/>
            <a:ext cx="1293590" cy="134114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4188869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 </a:t>
            </a:r>
            <a:r>
              <a:rPr lang="en-US" dirty="0" smtClean="0"/>
              <a:t>wiki.hl7.org</a:t>
            </a:r>
            <a:r>
              <a:rPr lang="en-US" dirty="0"/>
              <a:t>/?title=FHIR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89</a:t>
            </a:fld>
            <a:endParaRPr lang="en-CA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28800"/>
            <a:ext cx="6624736" cy="48077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8555" y="3140968"/>
            <a:ext cx="4733925" cy="200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1148031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When to use REST?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Want low coupling between systems</a:t>
            </a:r>
          </a:p>
          <a:p>
            <a:pPr lvl="1"/>
            <a:r>
              <a:rPr lang="en-US" noProof="0" dirty="0" smtClean="0"/>
              <a:t>In theory, very little up-front negotiation required</a:t>
            </a:r>
          </a:p>
          <a:p>
            <a:r>
              <a:rPr lang="en-US" noProof="0" dirty="0" smtClean="0"/>
              <a:t>Small, light-weight exchanges</a:t>
            </a:r>
          </a:p>
          <a:p>
            <a:r>
              <a:rPr lang="en-US" noProof="0" dirty="0" smtClean="0"/>
              <a:t>Focus is CRUD operations</a:t>
            </a:r>
          </a:p>
          <a:p>
            <a:pPr lvl="1"/>
            <a:r>
              <a:rPr lang="en-US" noProof="0" dirty="0" smtClean="0"/>
              <a:t>Also for publish/subscribe</a:t>
            </a:r>
          </a:p>
          <a:p>
            <a:r>
              <a:rPr lang="en-US" noProof="0" dirty="0" smtClean="0"/>
              <a:t>Client-driven client-server orchestration</a:t>
            </a:r>
          </a:p>
          <a:p>
            <a:r>
              <a:rPr lang="en-US" noProof="0" dirty="0" smtClean="0"/>
              <a:t>Server endpoint has fixed location</a:t>
            </a:r>
          </a:p>
          <a:p>
            <a:r>
              <a:rPr lang="en-US" noProof="0" dirty="0" smtClean="0"/>
              <a:t>Well-suited for Mobile, PHR, Registries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9</a:t>
            </a:fld>
            <a:endParaRPr lang="en-CA" dirty="0"/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xmlns="" val="2638580129"/>
              </p:ext>
            </p:extLst>
          </p:nvPr>
        </p:nvGraphicFramePr>
        <p:xfrm>
          <a:off x="7092280" y="2965400"/>
          <a:ext cx="1775520" cy="15437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xmlns="" val="2962127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Next Steps for </a:t>
            </a:r>
            <a:r>
              <a:rPr lang="en-US" b="1" noProof="0" dirty="0" smtClean="0"/>
              <a:t>you</a:t>
            </a:r>
            <a:endParaRPr lang="en-US" b="1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noProof="0" dirty="0" smtClean="0"/>
              <a:t>Attend other FHIR tutorials</a:t>
            </a:r>
          </a:p>
          <a:p>
            <a:pPr lvl="1"/>
            <a:r>
              <a:rPr lang="en-US" sz="1900" noProof="0" dirty="0" smtClean="0"/>
              <a:t>Developers, Profiles, Deep Dive</a:t>
            </a:r>
          </a:p>
          <a:p>
            <a:r>
              <a:rPr lang="en-US" sz="2400" noProof="0" dirty="0" smtClean="0"/>
              <a:t>Read the spec: </a:t>
            </a:r>
            <a:r>
              <a:rPr lang="en-US" sz="2400" noProof="0" dirty="0" smtClean="0">
                <a:hlinkClick r:id="rId2"/>
              </a:rPr>
              <a:t>http://hl7.org/fhir</a:t>
            </a:r>
            <a:endParaRPr lang="en-US" sz="2400" noProof="0" dirty="0" smtClean="0"/>
          </a:p>
          <a:p>
            <a:r>
              <a:rPr lang="en-US" sz="2400" noProof="0" dirty="0" smtClean="0"/>
              <a:t>Comment in the discussion areas</a:t>
            </a:r>
            <a:endParaRPr lang="en-US" sz="1800" noProof="0" dirty="0" smtClean="0"/>
          </a:p>
          <a:p>
            <a:r>
              <a:rPr lang="en-US" sz="2400" noProof="0" dirty="0" smtClean="0"/>
              <a:t>Follow #FHIR on Twitter</a:t>
            </a:r>
          </a:p>
          <a:p>
            <a:r>
              <a:rPr lang="en-US" sz="2400" noProof="0" dirty="0" smtClean="0"/>
              <a:t>Shape the specification:</a:t>
            </a:r>
          </a:p>
          <a:p>
            <a:pPr lvl="1"/>
            <a:r>
              <a:rPr lang="en-US" sz="2000" noProof="0" dirty="0" smtClean="0"/>
              <a:t>Join the FHIR track at this WGM</a:t>
            </a:r>
          </a:p>
          <a:p>
            <a:pPr lvl="1"/>
            <a:r>
              <a:rPr lang="en-US" sz="2000" noProof="0" dirty="0" smtClean="0"/>
              <a:t>Feedback – discussion, tracker, list server</a:t>
            </a:r>
          </a:p>
          <a:p>
            <a:pPr lvl="1"/>
            <a:r>
              <a:rPr lang="en-US" sz="2000" noProof="0" dirty="0" smtClean="0"/>
              <a:t>Try implementing it</a:t>
            </a:r>
          </a:p>
          <a:p>
            <a:pPr lvl="1"/>
            <a:r>
              <a:rPr lang="en-US" sz="2000" noProof="0" dirty="0" smtClean="0"/>
              <a:t>Come to a Connectathon!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90</a:t>
            </a:fld>
            <a:endParaRPr lang="en-CA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6876256" y="260648"/>
            <a:ext cx="2034746" cy="1252151"/>
          </a:xfrm>
          <a:prstGeom prst="rect">
            <a:avLst/>
          </a:prstGeom>
        </p:spPr>
      </p:pic>
      <p:pic>
        <p:nvPicPr>
          <p:cNvPr id="18434" name="Picture 2" descr="C:\Users\office\AppData\Local\Microsoft\Windows\Temporary Internet Files\Content.IE5\272C75AG\MP900422961[1]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2348880"/>
            <a:ext cx="2763134" cy="201622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080541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Education opportunities</a:t>
            </a:r>
            <a:endParaRPr lang="en-AU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sz="2400" dirty="0" smtClean="0"/>
              <a:t>Attend a Working Group Meeting</a:t>
            </a:r>
          </a:p>
          <a:p>
            <a:pPr lvl="1"/>
            <a:r>
              <a:rPr lang="en-AU" sz="1900" dirty="0" smtClean="0"/>
              <a:t>Tutorials, </a:t>
            </a:r>
            <a:r>
              <a:rPr lang="en-AU" sz="1900" b="1" dirty="0" smtClean="0"/>
              <a:t>Connectathons</a:t>
            </a:r>
          </a:p>
          <a:p>
            <a:pPr lvl="1"/>
            <a:r>
              <a:rPr lang="en-AU" sz="1900" dirty="0" smtClean="0"/>
              <a:t>Jan 16-23 San Antonio</a:t>
            </a:r>
          </a:p>
          <a:p>
            <a:pPr lvl="1"/>
            <a:r>
              <a:rPr lang="en-AU" sz="1900" dirty="0" smtClean="0"/>
              <a:t>May 8-14 Paris</a:t>
            </a:r>
          </a:p>
          <a:p>
            <a:r>
              <a:rPr lang="en-AU" sz="2400" dirty="0" smtClean="0"/>
              <a:t>Attend an Implementation Workshop</a:t>
            </a:r>
          </a:p>
          <a:p>
            <a:pPr lvl="1"/>
            <a:r>
              <a:rPr lang="en-AU" sz="1900" dirty="0" smtClean="0"/>
              <a:t>Intensive tutorials, hands-on</a:t>
            </a:r>
          </a:p>
          <a:p>
            <a:pPr lvl="1"/>
            <a:r>
              <a:rPr lang="en-AU" sz="1900" smtClean="0"/>
              <a:t>This week</a:t>
            </a:r>
            <a:endParaRPr lang="en-AU" sz="1900" dirty="0" smtClean="0"/>
          </a:p>
          <a:p>
            <a:pPr lvl="1"/>
            <a:r>
              <a:rPr lang="en-AU" sz="1900" dirty="0" smtClean="0"/>
              <a:t>March 15-18 Pittsburgh?</a:t>
            </a:r>
          </a:p>
          <a:p>
            <a:r>
              <a:rPr lang="en-AU" sz="2400" dirty="0" smtClean="0"/>
              <a:t>FHIR Institute Webinars</a:t>
            </a:r>
          </a:p>
          <a:p>
            <a:pPr lvl="1"/>
            <a:r>
              <a:rPr lang="en-AU" sz="1900" dirty="0" smtClean="0"/>
              <a:t>December 1-5 (Covers Day 1 from this implementation workshop)</a:t>
            </a:r>
          </a:p>
          <a:p>
            <a:pPr lvl="1"/>
            <a:endParaRPr lang="en-AU" sz="19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91</a:t>
            </a:fld>
            <a:endParaRPr lang="en-CA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7071" t="19101" r="26890" b="29814"/>
          <a:stretch/>
        </p:blipFill>
        <p:spPr>
          <a:xfrm>
            <a:off x="6876256" y="260648"/>
            <a:ext cx="2034746" cy="1252151"/>
          </a:xfrm>
          <a:prstGeom prst="rect">
            <a:avLst/>
          </a:prstGeom>
        </p:spPr>
      </p:pic>
      <p:pic>
        <p:nvPicPr>
          <p:cNvPr id="18434" name="Picture 2" descr="C:\Users\office\AppData\Local\Microsoft\Windows\Temporary Internet Files\Content.IE5\272C75AG\MP900422961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12160" y="2348880"/>
            <a:ext cx="2763134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486745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92</a:t>
            </a:fld>
            <a:endParaRPr lang="en-CA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23528" y="332657"/>
            <a:ext cx="8496944" cy="1180142"/>
          </a:xfrm>
        </p:spPr>
        <p:txBody>
          <a:bodyPr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International HL7 FHIR Developer Days</a:t>
            </a:r>
            <a:br>
              <a:rPr lang="en-US" sz="2800" b="1" dirty="0" smtClean="0">
                <a:solidFill>
                  <a:schemeClr val="tx1"/>
                </a:solidFill>
              </a:rPr>
            </a:br>
            <a:r>
              <a:rPr lang="en-US" sz="2400" b="1" dirty="0" smtClean="0">
                <a:solidFill>
                  <a:schemeClr val="accent1"/>
                </a:solidFill>
              </a:rPr>
              <a:t>November 24-26, 2014 in Amsterdam</a:t>
            </a:r>
            <a:endParaRPr lang="en-CA" sz="2800" b="1" dirty="0">
              <a:solidFill>
                <a:schemeClr val="accent1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4294967295"/>
          </p:nvPr>
        </p:nvSpPr>
        <p:spPr>
          <a:xfrm>
            <a:off x="395536" y="1412570"/>
            <a:ext cx="8384027" cy="4104456"/>
          </a:xfrm>
        </p:spPr>
        <p:txBody>
          <a:bodyPr/>
          <a:lstStyle/>
          <a:p>
            <a:r>
              <a:rPr lang="en-US" sz="2400" dirty="0" smtClean="0"/>
              <a:t>Education</a:t>
            </a:r>
          </a:p>
          <a:p>
            <a:pPr lvl="1"/>
            <a:r>
              <a:rPr lang="en-US" sz="2000" dirty="0" smtClean="0"/>
              <a:t>14 tutorials</a:t>
            </a:r>
          </a:p>
          <a:p>
            <a:pPr lvl="2"/>
            <a:r>
              <a:rPr lang="en-US" sz="1800" dirty="0" smtClean="0"/>
              <a:t>pick &amp; choose</a:t>
            </a:r>
          </a:p>
          <a:p>
            <a:pPr lvl="2"/>
            <a:endParaRPr lang="en-US" sz="800" dirty="0" smtClean="0"/>
          </a:p>
          <a:p>
            <a:r>
              <a:rPr lang="en-US" sz="2400" dirty="0" smtClean="0"/>
              <a:t>Connectathon</a:t>
            </a:r>
          </a:p>
          <a:p>
            <a:pPr lvl="1"/>
            <a:r>
              <a:rPr lang="en-US" sz="2000" dirty="0" smtClean="0"/>
              <a:t>Meet fellow developers</a:t>
            </a:r>
          </a:p>
          <a:p>
            <a:pPr lvl="1"/>
            <a:r>
              <a:rPr lang="en-US" sz="2000" dirty="0" smtClean="0"/>
              <a:t>Put FHIR to the test</a:t>
            </a:r>
          </a:p>
          <a:p>
            <a:pPr lvl="1"/>
            <a:endParaRPr lang="en-US" sz="800" dirty="0"/>
          </a:p>
          <a:p>
            <a:r>
              <a:rPr lang="en-US" sz="2400" dirty="0" smtClean="0"/>
              <a:t>Networking</a:t>
            </a:r>
          </a:p>
          <a:p>
            <a:pPr lvl="1"/>
            <a:r>
              <a:rPr lang="en-US" sz="2000" dirty="0" smtClean="0"/>
              <a:t>FHIR experts and authors on hand</a:t>
            </a:r>
            <a:br>
              <a:rPr lang="en-US" sz="2000" dirty="0" smtClean="0"/>
            </a:br>
            <a:endParaRPr lang="en-US" sz="600" dirty="0" smtClean="0"/>
          </a:p>
          <a:p>
            <a:pPr marL="0" indent="0" algn="ctr">
              <a:buNone/>
            </a:pPr>
            <a:r>
              <a:rPr lang="en-US" sz="3200" b="1" dirty="0" smtClean="0">
                <a:solidFill>
                  <a:schemeClr val="accent1"/>
                </a:solidFill>
              </a:rPr>
              <a:t>http://fhir.furore.com/devdays</a:t>
            </a:r>
            <a:endParaRPr lang="en-CA" sz="3200" b="1" dirty="0">
              <a:solidFill>
                <a:schemeClr val="accent1"/>
              </a:solidFill>
            </a:endParaRPr>
          </a:p>
        </p:txBody>
      </p:sp>
      <p:pic>
        <p:nvPicPr>
          <p:cNvPr id="8" name="Picture 14" descr="HL7 International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911" y="5714190"/>
            <a:ext cx="665162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7548711" y="5603263"/>
            <a:ext cx="1296144" cy="797627"/>
          </a:xfrm>
          <a:prstGeom prst="rect">
            <a:avLst/>
          </a:prstGeom>
        </p:spPr>
      </p:pic>
      <p:pic>
        <p:nvPicPr>
          <p:cNvPr id="1028" name="Picture 4" descr="http://www.hl7.nl/templates/hl7/images/logo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1345" t="2756" r="14781" b="2756"/>
          <a:stretch/>
        </p:blipFill>
        <p:spPr bwMode="auto">
          <a:xfrm>
            <a:off x="1148987" y="5713290"/>
            <a:ext cx="703971" cy="6876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ne Spronk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8872" y="5713290"/>
            <a:ext cx="687600" cy="6876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www.persberichtonline.nl/wp-content/uploads/logo-rood3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2386" y="5790227"/>
            <a:ext cx="1800200" cy="53372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utoShape 10" descr="data:image/jpeg;base64,/9j/4AAQSkZJRgABAQAAAQABAAD/2wCEAAkGBxQHBhIUBxMUFhIXGSIZFxcXFxgcGhwfFxccIB8cGh8gHTQgGB8mIRwbIjEhJSkvLjouHCAzODUsNygtLisBCgoKBQUFDgUFDisZExkrKysrKysrKysrKysrKysrKysrKysrKysrKysrKysrKysrKysrKysrKysrKysrKysrK//AABEIALcBEwMBIgACEQEDEQH/xAAcAAEAAgMBAQEAAAAAAAAAAAAABwgEBQYDAQL/xABHEAABAwIEAwQFBwkGBwEAAAABAAIDBBEFBhIhBzFRE0FhcRUiMoGRCBRSYnKhoiNCU4KSk7Gy0RYXM2PB0yU1Q3Oj0vAk/8QAFAEBAAAAAAAAAAAAAAAAAAAAAP/EABQRAQAAAAAAAAAAAAAAAAAAAAD/2gAMAwEAAhEDEQA/AJwREQEREBERAREQEREBERAREQEREBERAREQEREBERAREQEREBERAREQEREBERAREQEREBERAREQEREBERAREQEREBERAREQEREBERAREQEREBERAREQEREBERAREQEREBERAREQEREBERAREQEREBERAREQEREBERAREQEREBERAREQEREBERAREQEREBERAREQEREBERAREQEREBERAREQEREBERAREQEREBERAREQEREBERAXK55z7TZJEPpVszjLq0iJrSfU03J1PFvaH3rqlW75Q2J/O87MiadoIWgjo55Lj+EsQd5/fzh36Gt/dw/7y32TOJ9JnHFjBhkdQ14YX3kbGG2aWj82Qm/rDuVVFJnyfHac/nxgePvYf9EFllGWIccMOoq6SPs6p+hxbrYyIsdpNrtJlBIPcbLc8W8z/wBmMmyugNp5fyUXUFwN3fqtub9dPVVRQWN/v5w79DW/u4f95dBX8TKWgyjT19RHUdjO8sYzTH2m2v1iO0tp9Q76u9vVVSVl8z8MH5iyzhtMypELaWLS4dnr1uLGAn2ha2l37RQYv9/OHfoa393D/vKU4n9pEDYi4vY8xccj4qFcO4B/NcQifPWtexr2uczsCNQa4Etv2m1xteymxAReVRUspheoe1o+s4D+K+U9UypH/wCZ7HfZcD/BB7IiICIvhcA4AkXPJB9Rfl7xGwmQgAcydgtQ/NtBHLpfXUgdysaiK9+ltSDcovOCdtREHU7muaeRaQQfIheiAi/MkgiYTIQAOZJsAtNLnDD4XkS19ICOYM8Vx5+tsg3aLCw7F6fFBfDJ4ZR/lyMf/KVmoCIsHEcZp8L/AOZ1EMX/AHJGM/mKDORa/D8dpcUfbDamCU9I5WPP4StggLmMx8QMPy3UGPFalolHONoc9w2v6waDp233tzWVnnG/7OZSqqlltUbPUuLjW4hrLjvGpwVPZpXTzOdO4uc4kuc4kkkm5JJ3JJ70FqsA4o4fj+LR0+GvlMshIaDG4A2aSd+7YErtVD/B7hv6EbBiWIy+u6IvbFp2YJG7EuJuToO4sLXI3UMYtmmpr8UmlZUTtEkjnholeANTibAA2Fr2QXHRRvwFildkkzV73vdNK4tL3OcdLLMtufpNf8VJCAiIgKnuf8S9L51rZb3DpnBp+qw6W/haFbDMuI+iMu1M/wCiie8ebWkge82CpegKReAj9PESMdY5B+G/+i5KHC75RmqnjlURwsP2opnv/lj+K/WUcedlrGPnEF9bY5Gst3Okic1pPgCQfcg6njfmf0/nF0cBvDTXib0L7/lHfEBvkwHvUeLNwjDpMbxeKCjGqWV4aL35uPM+A5k9AV9x2OOHGZ20H+E17msPVrTYOPiQL+9BschYb6XzpRRWuHTNLh9Vh1O/C0rf8Ysdkq+IVUKeRwZGWxANcR7DRq5H6epZ3AGiEmcJKicepTQPfq6F1m/yl/wUeYnWHEcSlmm9qR7nu83uJP8AFBJXAOGTEc7mSpe8sgic/dxtqdZgvv0c4+5bPiVxjkmqn0+UX6Im7OqBu55/y/ot+tzPdbv5HAcQdgHDOtkpjaWsmbTA94jiYXyEefaBh+14LiGtLnAN3J5BBmxxVGPVx7Js1RMdzYPkebd55krya+XDK31DJFMw221Me0j72lWv4cZQjyflyONrR27wHTv5lzyNxf6LeQHv5krluIHCM5tzI6pgqWQ6mtDm9kXElotqJ1DusPcgx+CfESXMLnUeOu1zsbqjkPN7Rza7q4XBv3i99xcxRxLx6Svz5WugkeGiUxgBxAtEAy4se/Tf3qS8B4VuyHiQxGesa9lMySRzREQSBC8EX1nuPRQPNKZpXOlN3OJJPUk3JQdDgedarAsOnZh0jmyTaQZS4lzWt1eqy/skl27uewtbmszIeZ24Hj8ldi5dNNHG7sWucS58j/VF3G9mhpeSfLvK3PCjhl/bAOnxVzo6RrtI07OkcOYaTyaNrut4DkbchnKOCHNFSzBWaII3mNg1OdfR6pdckn1iC73oPTNOcKvNVSXYvM4tvtG0kRt+yy9vebnqSvNuU612DGqFLN83A1dpoNtPPV1Lbb6uS6XgvlJuaM1Xr2h1PAO0e07hxJsxh8CbkjkQ0jvVoi0FtiBblbut0QU3yzmepyvXCTBpXMN7uZzY8Due3k4ff0IKs1RZ+hqOHxxJws1rCXx33EgOns7+LiADbk4FVVxJjY8RlFN7Ae4N+yHG33KT8gYTNmDhBilPQgl3bNkY36RYGOc0eJDAB42QcLmvN1VmutL8XlJbe7YwSI2eDW8vC536krb4LwtxLGsHFRRQt7Nw1MDpGtc8dxaCdge7VbryXFuaWOIeCCNiDzC73KnFuvy3QMhZ2U0LNmtlabtb9FrmkG3S97cuWyDiT2mG1x9uOWNxBsS1zXNNjy3BBVlOCecJcz5dkbi7tU1O4NMh5uY4EtLvEWcCfAE73Kj7B864LjGIuOaMMbE+Rxc6ZrnSNLnEkueNnNuT3By6fim6lyZkNzMqxxx/Py1hdGbh0YaSXA3IIIOnbukKDneJnF+Wtqn0+U5DHA0kOnbs+TroP5jehG56gbKL8MwyozBiBZh0ck8x9Y6QXHxc49w8SterbcM8pMyjliOPSO3kAfO7vLyPZv0b7IHmeZKCq+KYZPgVf2eJRyQyts4BwIPg4HvG3MdFK/DnitNHhVRT448ySMhe+mkdu9zmMJETjzcTbYnfYje4tnfKXjYGYe7/AKl5R5tHZ8/In7yomyTM6nzjQuhJ1Coj5eMjQR7xt70GDVvnEdqwy6T3PLrG3nzWIBqNm81L/wApHEu2zBSwN5RxF585XWt8Ix8VxHC/DfSuf6GM8hKJD5RAv389Nveg0sj6mGH8qZw0bb6wOluiwFY35RWJfNsoQwsNjNMLjq2NpJ/EWKA8u4f6Wx+mg3/KysYbdHvAJ+BQdLwvw2etzxRRyds2ISayPWDbRgyWPdYltvep5xOgklxcl7XFwLtJayQudq19npkA0Rho7Nvrcjrd6vtO7MCw2RB8bfSNXPvRfUQR5x4xL5hw9kaDYzSMiFvPWfdZhHvVYFN3ylMTvPRUzDyDpXD7RDWH7nqFaeF1TUNZCLucQ1o6lxsB8UEoYzhPo3gFSOcLOlqhM79ZkjWn9hrfiorVjONmHtwzhXDDD7ML4mN8mMc1V9wrD34tiUUFELySODGjxcbb9B3k9EEm8H8H9GYFX4vVD/Aie2nv9PQdTht4hgI+k8dyihWL4rwR5R4RMo6LZrnMhB5E2PaPcbfSLCT9pV0QSrkT/gvCDGKo31TEU7fIgNuP3zv2fBRUpUzofQvBrCaYH1qhxqHeLbFwv+9Z+yoxpKd1XVMjgF3PcGtHi42H3lB2+eMLdhvD7A9Q9tk0hNu+V0bh+DT8Fy2VZGQ5no3VZAjE8ZeTyDRI25Pha6sxxCyMMx5KbS0NmyQBpgvsLxt06T0Bbt52PcquYjQSYZWOixCN0cjTZzXCxH/3VBdOtqmUNI+SscGRsBc5x5AAXJKig8fKO+1LU/8Aj/8AZQZV5gqq3D2w1dTO+FvKN0jywW5bE227ui22S8iVeb6tooIy2G/rzuBEbR32P55+q3frYboJUzdxLZmThrXOw+GWIFzIA6TTZxkN3NbY7kMa6/2goDUwcbKGLK2WsOw7C/YBfK8n2nOADQ93Ukuf5WAGwUfZBwz0xnSihtcOmaXD6rDqd+FpQWsyhhAwHLFLTsAHZxtDrDm4i7z73Fx96pzVRuhqntqb6w4h1+dwd7+9XdVdONXD6XDcZlrcLjL6WUl8mkXMTzu4uH0CfW1cgSQbbXDoPk0yM+Z17RbtdUZPUts+3nY6vj4ru+KWbmZTyvI4OAqJWlkDe8uIsX26Mvcnlew7wqsYXic2EVYkwuV8Ug21McWmx7tuY8F9xDEJsZrdeISSTSna73Oc7nsBfu32AQdDl3D8KAa7MlZOe8xwQke4vdz9zfepby/xIwTKtCYMIZPEwOJcDG8uLuRLi51ydre6y5fhbwkkratlTmqMsgadTIHj1pCOWtv5rPA7npbnquMmRJsGzDPVUsbn0kzjIXtF9Dnm7mv+iNRJB5WIHMIO7EeB8VcXeymjlbVaDI6VjezcQC0Enm159Yc2krl898F/QOCy1OEVBkZENTo5GgO0jmQ4GxI52sO/yUX4Ni82B4g2bCZHRyt5Ob48wQdiPA7Le5i4i4hmPD+xxSovEbamtYxgdY3GrSATvvbltyQcouyzJLJU8OcIM9y1j6hjSb8tcZAv8QPBvgtZlDKFTm3EBHhUZ039eUg9mwdXHr9UblWHzNw4ixDh5HQYeQ10ADoXu2vIL3L7fT1Ov0Lr2NrIKz4HIyLGqd1XbsxKwvvy0h4v911dPWNF7i3O/dbqqVYthU2DVzocVjfHK3m1wt7x3OB7iNj3LKfmasfhQp3VU/zcC3Z9o7Ta1tNr+z9Xkg6bjJmxuac2H5i7VTwDs4yOTje73jwJ2HUNB7184LYC7G89wOLbxU57Z57gWewPMv07dA7oueyxlWqzTWiPBonP3s552jZ4vdyHW3PoCrNZPyxBw8ytJpILmtMs8p21FjST5NaL2HmeZKCvXFrEvSnEKtc03a1/ZDw7IBht+s0n3rq/k5Yb84zTUTu5RQ6f1pXC33Nf8VFVXUOq6p8k5u57i5x8XG5+8qw3ydMN+bZSnmcLGaawPVsbQB+IvQch8o/Ee3zNTQDlFDq/Wlcbj4Mb8Vo+BeHfP+IkLjyhY+U+5ukfieD7ln8fMCnpc5vqZGuNPM1ml4BLWljA0sJ7jduq31vNRxQ10uHVGvD5JInjbVG5zXb+IN0F2kXPcPYZIclUfpB8kkrog97pHOc+8nr2JJvtqt7l0KAiIg8ZqSOd952MceV3NBP3hfhuHxNcC2KMEcjob/RZKIPxNC2dlpmhw6EAj715R0UcTwYo2AjkQ1oP8FkIg85qdtQB27WuA5agD/FePo6H9FH+w3+iykQeMlIyQDtGMNhYXaDYdBtsvw3D4muBbFGCNwQxvd7lkogLBxTBqfGGAYrBFMBy7RjXW8rjb3LORBoKbJOHU0gdBQ0ocOR7Fht5XGy3zWhjQGAADkAvqIPGakZO687GOPK7mg/xC+RUUcTwYo2AjkQ1oPxsvdEBERBoK7JWH18xdV0VO5x3LuzaCfMgb+9ZWFZapMHffC6WCJ30mRtDv2rX+9bVEBCLjdEQaCuyVh9fIXVdFTFx5u7JoJ8yBcrwg4fYZA+7KGn/AFmBw+DrhdMiDzggbTQhtO1rWjk1oAA8gNgvREQYeJYVBi0OnFIYpW9JGNcB5XGy00eQMMjku2gpr+MbSPgdl0qIPOnp20sIbTNaxg5NaAAPIDYL9uaHtIeAQdiDyX1EGN6Pi/RR/sN/oveKMRMtEAB0AAC/SIPhGob8ljjDog64ijv10N/oslEAbDZERAREQEREBERAREQEREBERAREQEREBERAREQEREBERAREQEREBERAREQEREBERAREQEREBERAREQEREBERAREQEREBERAREQEREBERAREQEREBERAREQEREBERAREQEREBERAREQEREBERAREQEREBERAREQEREBERAREQEREBERAREQEREBERAREQEREBERAREQEREBERAREQEREBERAREQEREBERAREQEREBERAREQEREBERAREQ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pic>
        <p:nvPicPr>
          <p:cNvPr id="1038" name="Picture 14" descr="Microsoft logo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8500" y="5840829"/>
            <a:ext cx="2664296" cy="43252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File:KeizersgrachtReguliersgrachtAmsterdam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1412776"/>
            <a:ext cx="4392623" cy="292658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008409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Questions?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noProof="0" dirty="0" smtClean="0">
                <a:hlinkClick r:id="rId2"/>
              </a:rPr>
              <a:t>http://hl7.org/fhir</a:t>
            </a:r>
            <a:r>
              <a:rPr lang="en-US" sz="2800" noProof="0" dirty="0" smtClean="0"/>
              <a:t>	</a:t>
            </a:r>
            <a:r>
              <a:rPr lang="en-US" sz="2800" noProof="0" smtClean="0"/>
              <a:t>      </a:t>
            </a:r>
            <a:r>
              <a:rPr lang="en-US" sz="2800" noProof="0" smtClean="0">
                <a:hlinkClick r:id="rId3"/>
              </a:rPr>
              <a:t>lmckenzie@gevity.com</a:t>
            </a:r>
            <a:endParaRPr lang="en-US" sz="2800" noProof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93</a:t>
            </a:fld>
            <a:endParaRPr lang="en-CA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6876256" y="260647"/>
            <a:ext cx="2034746" cy="1252151"/>
          </a:xfrm>
          <a:prstGeom prst="rect">
            <a:avLst/>
          </a:prstGeom>
        </p:spPr>
      </p:pic>
      <p:pic>
        <p:nvPicPr>
          <p:cNvPr id="19458" name="Picture 2" descr="C:\Users\office\AppData\Local\Microsoft\Windows\Temporary Internet Files\Content.IE5\2B0EXTZ8\MC900431512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3111500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237238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fined">
  <a:themeElements>
    <a:clrScheme name="Refined 6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CC3300"/>
      </a:accent1>
      <a:accent2>
        <a:srgbClr val="666699"/>
      </a:accent2>
      <a:accent3>
        <a:srgbClr val="FFFFFF"/>
      </a:accent3>
      <a:accent4>
        <a:srgbClr val="000000"/>
      </a:accent4>
      <a:accent5>
        <a:srgbClr val="E2ADAA"/>
      </a:accent5>
      <a:accent6>
        <a:srgbClr val="5C5C8A"/>
      </a:accent6>
      <a:hlink>
        <a:srgbClr val="999900"/>
      </a:hlink>
      <a:folHlink>
        <a:srgbClr val="4D4D4D"/>
      </a:folHlink>
    </a:clrScheme>
    <a:fontScheme name="Refined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Refined 1">
        <a:dk1>
          <a:srgbClr val="666633"/>
        </a:dk1>
        <a:lt1>
          <a:srgbClr val="FFFFFF"/>
        </a:lt1>
        <a:dk2>
          <a:srgbClr val="000000"/>
        </a:dk2>
        <a:lt2>
          <a:srgbClr val="FFFFFF"/>
        </a:lt2>
        <a:accent1>
          <a:srgbClr val="666699"/>
        </a:accent1>
        <a:accent2>
          <a:srgbClr val="990000"/>
        </a:accent2>
        <a:accent3>
          <a:srgbClr val="AAAAAA"/>
        </a:accent3>
        <a:accent4>
          <a:srgbClr val="DADADA"/>
        </a:accent4>
        <a:accent5>
          <a:srgbClr val="B8B8CA"/>
        </a:accent5>
        <a:accent6>
          <a:srgbClr val="8A0000"/>
        </a:accent6>
        <a:hlink>
          <a:srgbClr val="9999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2">
        <a:dk1>
          <a:srgbClr val="4D4D4D"/>
        </a:dk1>
        <a:lt1>
          <a:srgbClr val="FFFFFF"/>
        </a:lt1>
        <a:dk2>
          <a:srgbClr val="4A1102"/>
        </a:dk2>
        <a:lt2>
          <a:srgbClr val="FFFFFF"/>
        </a:lt2>
        <a:accent1>
          <a:srgbClr val="CC3300"/>
        </a:accent1>
        <a:accent2>
          <a:srgbClr val="666699"/>
        </a:accent2>
        <a:accent3>
          <a:srgbClr val="B1AAAA"/>
        </a:accent3>
        <a:accent4>
          <a:srgbClr val="DADADA"/>
        </a:accent4>
        <a:accent5>
          <a:srgbClr val="E2ADAA"/>
        </a:accent5>
        <a:accent6>
          <a:srgbClr val="5C5C8A"/>
        </a:accent6>
        <a:hlink>
          <a:srgbClr val="FF99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3">
        <a:dk1>
          <a:srgbClr val="666699"/>
        </a:dk1>
        <a:lt1>
          <a:srgbClr val="FFFFFF"/>
        </a:lt1>
        <a:dk2>
          <a:srgbClr val="400040"/>
        </a:dk2>
        <a:lt2>
          <a:srgbClr val="FFFFFF"/>
        </a:lt2>
        <a:accent1>
          <a:srgbClr val="FFCC00"/>
        </a:accent1>
        <a:accent2>
          <a:srgbClr val="FF3300"/>
        </a:accent2>
        <a:accent3>
          <a:srgbClr val="AFAAAF"/>
        </a:accent3>
        <a:accent4>
          <a:srgbClr val="DADADA"/>
        </a:accent4>
        <a:accent5>
          <a:srgbClr val="FFE2AA"/>
        </a:accent5>
        <a:accent6>
          <a:srgbClr val="E72D00"/>
        </a:accent6>
        <a:hlink>
          <a:srgbClr val="CC99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4">
        <a:dk1>
          <a:srgbClr val="4D4D4D"/>
        </a:dk1>
        <a:lt1>
          <a:srgbClr val="FFFFFF"/>
        </a:lt1>
        <a:dk2>
          <a:srgbClr val="006699"/>
        </a:dk2>
        <a:lt2>
          <a:srgbClr val="CCECFF"/>
        </a:lt2>
        <a:accent1>
          <a:srgbClr val="339966"/>
        </a:accent1>
        <a:accent2>
          <a:srgbClr val="3366FF"/>
        </a:accent2>
        <a:accent3>
          <a:srgbClr val="AAB8CA"/>
        </a:accent3>
        <a:accent4>
          <a:srgbClr val="DADADA"/>
        </a:accent4>
        <a:accent5>
          <a:srgbClr val="ADCAB8"/>
        </a:accent5>
        <a:accent6>
          <a:srgbClr val="2D5CE7"/>
        </a:accent6>
        <a:hlink>
          <a:srgbClr val="33CC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5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FF6600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8A2D"/>
        </a:accent6>
        <a:hlink>
          <a:srgbClr val="FFCC00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fined 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C3300"/>
        </a:accent1>
        <a:accent2>
          <a:srgbClr val="666699"/>
        </a:accent2>
        <a:accent3>
          <a:srgbClr val="FFFFFF"/>
        </a:accent3>
        <a:accent4>
          <a:srgbClr val="000000"/>
        </a:accent4>
        <a:accent5>
          <a:srgbClr val="E2ADAA"/>
        </a:accent5>
        <a:accent6>
          <a:srgbClr val="5C5C8A"/>
        </a:accent6>
        <a:hlink>
          <a:srgbClr val="999900"/>
        </a:hlink>
        <a:folHlink>
          <a:srgbClr val="4D4D4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fined 7">
        <a:dk1>
          <a:srgbClr val="000000"/>
        </a:dk1>
        <a:lt1>
          <a:srgbClr val="FFFFFF"/>
        </a:lt1>
        <a:dk2>
          <a:srgbClr val="000066"/>
        </a:dk2>
        <a:lt2>
          <a:srgbClr val="333399"/>
        </a:lt2>
        <a:accent1>
          <a:srgbClr val="3399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8AE7"/>
        </a:accent6>
        <a:hlink>
          <a:srgbClr val="00CCFF"/>
        </a:hlink>
        <a:folHlink>
          <a:srgbClr val="5F5F5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Ambassador HL7 Power Point Template 2012</Template>
  <TotalTime>9400</TotalTime>
  <Words>4425</Words>
  <Application>Microsoft Office PowerPoint</Application>
  <PresentationFormat>On-screen Show (4:3)</PresentationFormat>
  <Paragraphs>790</Paragraphs>
  <Slides>93</Slides>
  <Notes>22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93</vt:i4>
      </vt:variant>
    </vt:vector>
  </HeadingPairs>
  <TitlesOfParts>
    <vt:vector size="94" baseType="lpstr">
      <vt:lpstr>Refined</vt:lpstr>
      <vt:lpstr>FHIR for Architects</vt:lpstr>
      <vt:lpstr>This presentation</vt:lpstr>
      <vt:lpstr>Who am I?</vt:lpstr>
      <vt:lpstr>Tutorial Objectives</vt:lpstr>
      <vt:lpstr>Level Setting</vt:lpstr>
      <vt:lpstr>What Paradigm</vt:lpstr>
      <vt:lpstr>Paradigms</vt:lpstr>
      <vt:lpstr>REST</vt:lpstr>
      <vt:lpstr>When to use REST?</vt:lpstr>
      <vt:lpstr>When to avoid REST?</vt:lpstr>
      <vt:lpstr>Documents</vt:lpstr>
      <vt:lpstr>When to use Documents?</vt:lpstr>
      <vt:lpstr>When to avoid Documents?</vt:lpstr>
      <vt:lpstr>Messages</vt:lpstr>
      <vt:lpstr>When to use Messaging?</vt:lpstr>
      <vt:lpstr>When to avoid Messaging?</vt:lpstr>
      <vt:lpstr>Service Oriented Architecture (SOA)</vt:lpstr>
      <vt:lpstr>When to use Services?</vt:lpstr>
      <vt:lpstr>When not to use services?</vt:lpstr>
      <vt:lpstr>Paradigm guidance</vt:lpstr>
      <vt:lpstr>Combining paradigms</vt:lpstr>
      <vt:lpstr>Caveats with combining paradigms</vt:lpstr>
      <vt:lpstr>FHIR Architecture Approaches</vt:lpstr>
      <vt:lpstr>Some possible uses</vt:lpstr>
      <vt:lpstr>Repository model</vt:lpstr>
      <vt:lpstr>Beyond exchange</vt:lpstr>
      <vt:lpstr>Overview of a server</vt:lpstr>
      <vt:lpstr>From wire to store</vt:lpstr>
      <vt:lpstr>Architectures</vt:lpstr>
      <vt:lpstr>Bottom Line</vt:lpstr>
      <vt:lpstr>FHIR Features</vt:lpstr>
      <vt:lpstr>FHIR Features</vt:lpstr>
      <vt:lpstr>Narrative</vt:lpstr>
      <vt:lpstr>Narrative</vt:lpstr>
      <vt:lpstr>Narrative decisions (cont’d)</vt:lpstr>
      <vt:lpstr>Narrative decisions (cont’d)</vt:lpstr>
      <vt:lpstr>Extensions</vt:lpstr>
      <vt:lpstr>Extensions (cont’d)</vt:lpstr>
      <vt:lpstr>Extension decisions</vt:lpstr>
      <vt:lpstr>Extension decisions (cont’d)</vt:lpstr>
      <vt:lpstr>Extension decisions (cont’d)</vt:lpstr>
      <vt:lpstr>Extension decisions (cont’d)</vt:lpstr>
      <vt:lpstr>Modifier Extensions</vt:lpstr>
      <vt:lpstr>Modifier Extension decisions</vt:lpstr>
      <vt:lpstr>Versions</vt:lpstr>
      <vt:lpstr>Versions (cont’d)</vt:lpstr>
      <vt:lpstr>Tags</vt:lpstr>
      <vt:lpstr>Tags (cont’d)</vt:lpstr>
      <vt:lpstr>Tag decisions</vt:lpstr>
      <vt:lpstr>Syntaxes</vt:lpstr>
      <vt:lpstr>Syntaxes (cont’d)</vt:lpstr>
      <vt:lpstr>Syntax decisions</vt:lpstr>
      <vt:lpstr>Signatures</vt:lpstr>
      <vt:lpstr>Reference libraries</vt:lpstr>
      <vt:lpstr>Reference library decisions</vt:lpstr>
      <vt:lpstr>Metadata resources</vt:lpstr>
      <vt:lpstr>Metadata resources (cont’d)</vt:lpstr>
      <vt:lpstr>Bundles</vt:lpstr>
      <vt:lpstr>Bundles (cont’d)</vt:lpstr>
      <vt:lpstr>Bundle decisions</vt:lpstr>
      <vt:lpstr>Bundle decisions (cont’d)</vt:lpstr>
      <vt:lpstr>Additional Considerations</vt:lpstr>
      <vt:lpstr>Additional Considerations</vt:lpstr>
      <vt:lpstr>Resolving identity</vt:lpstr>
      <vt:lpstr>Resolving identity (cont’d)</vt:lpstr>
      <vt:lpstr>Missing data</vt:lpstr>
      <vt:lpstr>Looping</vt:lpstr>
      <vt:lpstr>Variable Server capabilities</vt:lpstr>
      <vt:lpstr>Variable Server capabilities (cont’d)</vt:lpstr>
      <vt:lpstr>Prohibiting data elements</vt:lpstr>
      <vt:lpstr>Interoperating with legacy</vt:lpstr>
      <vt:lpstr>Profiled FHIR</vt:lpstr>
      <vt:lpstr>Profile-less FHIR</vt:lpstr>
      <vt:lpstr>Uses for Profiles</vt:lpstr>
      <vt:lpstr>Profiles to guide behavior</vt:lpstr>
      <vt:lpstr>Simultaneous profiles</vt:lpstr>
      <vt:lpstr>Declaring profiles</vt:lpstr>
      <vt:lpstr>What now?</vt:lpstr>
      <vt:lpstr>Dealing with DSTU</vt:lpstr>
      <vt:lpstr>DSTU Strategies</vt:lpstr>
      <vt:lpstr>FHIR adoption approaches</vt:lpstr>
      <vt:lpstr>FHIR adoption approaches (cont’d)</vt:lpstr>
      <vt:lpstr>FHIR adoption approaches (cont’d)</vt:lpstr>
      <vt:lpstr>FHIR adoption approaches (cont’d)</vt:lpstr>
      <vt:lpstr>Estimating</vt:lpstr>
      <vt:lpstr>Skill requirements</vt:lpstr>
      <vt:lpstr>Considerations</vt:lpstr>
      <vt:lpstr>Time-points for  re-evaluation</vt:lpstr>
      <vt:lpstr>Resources wiki.hl7.org/?title=FHIR</vt:lpstr>
      <vt:lpstr>Next Steps for you</vt:lpstr>
      <vt:lpstr>Education opportunities</vt:lpstr>
      <vt:lpstr>International HL7 FHIR Developer Days November 24-26, 2014 in Amsterdam</vt:lpstr>
      <vt:lpstr>Questions?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FHIR Webinar</dc:title>
  <dc:creator>Grahame</dc:creator>
  <cp:lastModifiedBy>Lloyd</cp:lastModifiedBy>
  <cp:revision>273</cp:revision>
  <dcterms:created xsi:type="dcterms:W3CDTF">2012-12-03T20:41:34Z</dcterms:created>
  <dcterms:modified xsi:type="dcterms:W3CDTF">2014-11-11T01:15:17Z</dcterms:modified>
</cp:coreProperties>
</file>