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2" r:id="rId4"/>
    <p:sldId id="260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0101" autoAdjust="0"/>
  </p:normalViewPr>
  <p:slideViewPr>
    <p:cSldViewPr>
      <p:cViewPr varScale="1">
        <p:scale>
          <a:sx n="51" d="100"/>
          <a:sy n="51" d="100"/>
        </p:scale>
        <p:origin x="-33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71C59-0F16-42A5-A9BE-073882C170CE}" type="datetimeFigureOut">
              <a:rPr lang="en-AU" smtClean="0"/>
              <a:t>27/11/2014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C4295-0BAC-4C25-80B3-04243B6CF8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064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Why we did FHIR</a:t>
            </a:r>
          </a:p>
          <a:p>
            <a:r>
              <a:rPr lang="en-AU" dirty="0" smtClean="0"/>
              <a:t> - embedded</a:t>
            </a:r>
            <a:r>
              <a:rPr lang="en-AU" baseline="0" dirty="0" smtClean="0"/>
              <a:t> in the v3 process</a:t>
            </a:r>
          </a:p>
          <a:p>
            <a:r>
              <a:rPr lang="en-AU" dirty="0" smtClean="0"/>
              <a:t> - increasing recognition</a:t>
            </a:r>
            <a:r>
              <a:rPr lang="en-AU" baseline="0" dirty="0" smtClean="0"/>
              <a:t> of problems (RIM consistency not supported in real world, doesn’t always standardise the right thing, too hard anyway – no benefits / too much cost)</a:t>
            </a:r>
          </a:p>
          <a:p>
            <a:r>
              <a:rPr lang="en-AU" baseline="0" dirty="0" smtClean="0"/>
              <a:t> - CDA ok (simplicity / stability, but too simple, and wrong paradigm for what is coming, Australian implementation experience)</a:t>
            </a:r>
          </a:p>
          <a:p>
            <a:r>
              <a:rPr lang="en-AU" baseline="0" dirty="0" smtClean="0"/>
              <a:t> - Needed something new or HL7 would cease to become relevant. Needed a different kind of focus: implementers. Needed a new direction on IP as well</a:t>
            </a:r>
          </a:p>
          <a:p>
            <a:endParaRPr lang="en-AU" dirty="0" smtClean="0"/>
          </a:p>
          <a:p>
            <a:r>
              <a:rPr lang="en-AU" dirty="0" smtClean="0"/>
              <a:t>What</a:t>
            </a:r>
            <a:r>
              <a:rPr lang="en-AU" baseline="0" dirty="0" smtClean="0"/>
              <a:t> is FHIR</a:t>
            </a:r>
          </a:p>
          <a:p>
            <a:r>
              <a:rPr lang="en-AU" baseline="0" dirty="0" smtClean="0"/>
              <a:t> - </a:t>
            </a:r>
            <a:r>
              <a:rPr lang="en-AU" baseline="0" smtClean="0"/>
              <a:t>manifesto briefly</a:t>
            </a:r>
            <a:endParaRPr lang="en-AU" baseline="0" dirty="0" smtClean="0"/>
          </a:p>
          <a:p>
            <a:endParaRPr lang="en-AU" dirty="0" smtClean="0"/>
          </a:p>
          <a:p>
            <a:r>
              <a:rPr lang="en-AU" dirty="0" smtClean="0"/>
              <a:t>Did</a:t>
            </a:r>
            <a:r>
              <a:rPr lang="en-AU" baseline="0" dirty="0" smtClean="0"/>
              <a:t> it work? </a:t>
            </a:r>
          </a:p>
          <a:p>
            <a:r>
              <a:rPr lang="en-AU" baseline="0" dirty="0" smtClean="0"/>
              <a:t> - our progress – and putting a bare DSTU out</a:t>
            </a:r>
          </a:p>
          <a:p>
            <a:r>
              <a:rPr lang="en-AU" baseline="0" dirty="0" smtClean="0"/>
              <a:t> - much engagement, specially from vendors, also regulatory (riding the wave is worse that flogging a dead body)</a:t>
            </a:r>
          </a:p>
          <a:p>
            <a:r>
              <a:rPr lang="en-AU" baseline="0" dirty="0" smtClean="0"/>
              <a:t> - FHIR design is harder than v3 – but not the tools, it’s in the engagement</a:t>
            </a:r>
          </a:p>
          <a:p>
            <a:r>
              <a:rPr lang="en-AU" baseline="0" dirty="0" smtClean="0"/>
              <a:t> - ate v3 from inside out, and symptoms starting to appear that the same is happening to CDA</a:t>
            </a:r>
          </a:p>
          <a:p>
            <a:r>
              <a:rPr lang="en-AU" baseline="0" dirty="0" smtClean="0"/>
              <a:t> - impact of license / ethos</a:t>
            </a:r>
          </a:p>
          <a:p>
            <a:endParaRPr lang="en-AU" baseline="0" dirty="0" smtClean="0"/>
          </a:p>
          <a:p>
            <a:r>
              <a:rPr lang="en-AU" baseline="0" dirty="0" smtClean="0"/>
              <a:t>Where are we up to? </a:t>
            </a:r>
          </a:p>
          <a:p>
            <a:r>
              <a:rPr lang="en-AU" dirty="0" smtClean="0"/>
              <a:t> - preparing a new DSTU 2. This is a real DSTU</a:t>
            </a:r>
          </a:p>
          <a:p>
            <a:r>
              <a:rPr lang="en-AU" dirty="0" smtClean="0"/>
              <a:t> - input based on user</a:t>
            </a:r>
            <a:r>
              <a:rPr lang="en-AU" baseline="0" dirty="0" smtClean="0"/>
              <a:t> experience.</a:t>
            </a:r>
          </a:p>
          <a:p>
            <a:r>
              <a:rPr lang="en-AU" baseline="0" dirty="0" smtClean="0"/>
              <a:t> - scaling up the community engagement</a:t>
            </a:r>
          </a:p>
          <a:p>
            <a:r>
              <a:rPr lang="en-AU" baseline="0" dirty="0" smtClean="0"/>
              <a:t>- US regulatory process </a:t>
            </a:r>
          </a:p>
          <a:p>
            <a:r>
              <a:rPr lang="en-AU" dirty="0" smtClean="0"/>
              <a:t> </a:t>
            </a:r>
          </a:p>
          <a:p>
            <a:r>
              <a:rPr lang="en-AU" dirty="0" smtClean="0"/>
              <a:t>What impacts for NICTIZ</a:t>
            </a:r>
          </a:p>
          <a:p>
            <a:r>
              <a:rPr lang="en-AU" baseline="0" dirty="0" smtClean="0"/>
              <a:t> - difficult position</a:t>
            </a:r>
          </a:p>
          <a:p>
            <a:r>
              <a:rPr lang="en-AU" baseline="0" dirty="0" smtClean="0"/>
              <a:t> - current path, increasing divergence from the market, perceived as dead. (perception is reality?). </a:t>
            </a:r>
          </a:p>
          <a:p>
            <a:r>
              <a:rPr lang="en-AU" baseline="0" dirty="0" smtClean="0"/>
              <a:t> - new path, not stable, still a couple of key questions to be resolved (hype curve)</a:t>
            </a:r>
          </a:p>
          <a:p>
            <a:r>
              <a:rPr lang="en-AU" baseline="0" dirty="0" smtClean="0"/>
              <a:t> - Protect your investment – but which investment? Interoperability is all about the people</a:t>
            </a:r>
          </a:p>
          <a:p>
            <a:r>
              <a:rPr lang="en-AU" baseline="0" dirty="0" smtClean="0"/>
              <a:t> - The FHIR ethos: iterative steps, testing with real world implementations.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C4295-0BAC-4C25-80B3-04243B6CF8C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75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A0B7-7F8B-41F6-B84A-4381EA1C9F44}" type="datetimeFigureOut">
              <a:rPr lang="en-AU" smtClean="0"/>
              <a:t>27/11/2014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8E50-472C-4D2E-AADD-B7F6C64C27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826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A0B7-7F8B-41F6-B84A-4381EA1C9F44}" type="datetimeFigureOut">
              <a:rPr lang="en-AU" smtClean="0"/>
              <a:t>27/11/2014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8E50-472C-4D2E-AADD-B7F6C64C27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664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A0B7-7F8B-41F6-B84A-4381EA1C9F44}" type="datetimeFigureOut">
              <a:rPr lang="en-AU" smtClean="0"/>
              <a:t>27/11/2014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8E50-472C-4D2E-AADD-B7F6C64C27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550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A0B7-7F8B-41F6-B84A-4381EA1C9F44}" type="datetimeFigureOut">
              <a:rPr lang="en-AU" smtClean="0"/>
              <a:t>27/11/2014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8E50-472C-4D2E-AADD-B7F6C64C27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57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A0B7-7F8B-41F6-B84A-4381EA1C9F44}" type="datetimeFigureOut">
              <a:rPr lang="en-AU" smtClean="0"/>
              <a:t>27/11/2014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8E50-472C-4D2E-AADD-B7F6C64C27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64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A0B7-7F8B-41F6-B84A-4381EA1C9F44}" type="datetimeFigureOut">
              <a:rPr lang="en-AU" smtClean="0"/>
              <a:t>27/11/2014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8E50-472C-4D2E-AADD-B7F6C64C27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898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A0B7-7F8B-41F6-B84A-4381EA1C9F44}" type="datetimeFigureOut">
              <a:rPr lang="en-AU" smtClean="0"/>
              <a:t>27/11/2014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8E50-472C-4D2E-AADD-B7F6C64C27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749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A0B7-7F8B-41F6-B84A-4381EA1C9F44}" type="datetimeFigureOut">
              <a:rPr lang="en-AU" smtClean="0"/>
              <a:t>27/11/2014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8E50-472C-4D2E-AADD-B7F6C64C27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70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A0B7-7F8B-41F6-B84A-4381EA1C9F44}" type="datetimeFigureOut">
              <a:rPr lang="en-AU" smtClean="0"/>
              <a:t>27/11/2014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8E50-472C-4D2E-AADD-B7F6C64C27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556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A0B7-7F8B-41F6-B84A-4381EA1C9F44}" type="datetimeFigureOut">
              <a:rPr lang="en-AU" smtClean="0"/>
              <a:t>27/11/2014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8E50-472C-4D2E-AADD-B7F6C64C27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43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A0B7-7F8B-41F6-B84A-4381EA1C9F44}" type="datetimeFigureOut">
              <a:rPr lang="en-AU" smtClean="0"/>
              <a:t>27/11/2014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8E50-472C-4D2E-AADD-B7F6C64C27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327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A0B7-7F8B-41F6-B84A-4381EA1C9F44}" type="datetimeFigureOut">
              <a:rPr lang="en-AU" smtClean="0"/>
              <a:t>27/11/2014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8E50-472C-4D2E-AADD-B7F6C64C27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142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FHIR Update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NICTIZ</a:t>
            </a:r>
          </a:p>
          <a:p>
            <a:r>
              <a:rPr lang="en-AU" dirty="0" smtClean="0"/>
              <a:t>27-Nov 2014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3347864" y="62068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6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Development Progress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3200" dirty="0" smtClean="0"/>
              <a:t>July 2011 – Conception</a:t>
            </a:r>
          </a:p>
          <a:p>
            <a:r>
              <a:rPr lang="en-AU" sz="3200" dirty="0" smtClean="0"/>
              <a:t>Aug/Sept 2012 – First Draft Ballot</a:t>
            </a:r>
          </a:p>
          <a:p>
            <a:r>
              <a:rPr lang="en-AU" sz="3200" dirty="0" smtClean="0"/>
              <a:t>Sept 2012 – First </a:t>
            </a:r>
            <a:r>
              <a:rPr lang="en-AU" sz="3200" dirty="0" err="1" smtClean="0"/>
              <a:t>Connectathon</a:t>
            </a:r>
            <a:endParaRPr lang="en-AU" sz="3200" dirty="0" smtClean="0"/>
          </a:p>
          <a:p>
            <a:r>
              <a:rPr lang="en-AU" sz="3200" dirty="0" smtClean="0"/>
              <a:t>Aug/Sept 2013 – First DSTU ballot</a:t>
            </a:r>
            <a:br>
              <a:rPr lang="en-AU" sz="3200" dirty="0" smtClean="0"/>
            </a:br>
            <a:r>
              <a:rPr lang="en-AU" sz="3200" dirty="0" smtClean="0"/>
              <a:t>DSTU = Draft Standard For Trial Use</a:t>
            </a:r>
          </a:p>
          <a:p>
            <a:r>
              <a:rPr lang="en-AU" sz="3200" dirty="0" smtClean="0"/>
              <a:t>January 2014 – DSTU finalised</a:t>
            </a:r>
          </a:p>
          <a:p>
            <a:r>
              <a:rPr lang="en-AU" sz="3200" dirty="0" smtClean="0"/>
              <a:t>~June 2015 – 2</a:t>
            </a:r>
            <a:r>
              <a:rPr lang="en-AU" sz="3200" baseline="30000" dirty="0" smtClean="0"/>
              <a:t>nd</a:t>
            </a:r>
            <a:r>
              <a:rPr lang="en-AU" sz="3200" dirty="0" smtClean="0"/>
              <a:t> DSTU</a:t>
            </a:r>
          </a:p>
          <a:p>
            <a:r>
              <a:rPr lang="en-AU" sz="3200" dirty="0" smtClean="0"/>
              <a:t>Late 2016? – Normative Version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16574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b="1" dirty="0" smtClean="0"/>
              <a:t>Human </a:t>
            </a:r>
            <a:r>
              <a:rPr lang="en-US" b="1" dirty="0" smtClean="0"/>
              <a:t>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</a:t>
            </a:r>
            <a:r>
              <a:rPr lang="en-US" b="0" dirty="0" smtClean="0"/>
              <a:t>architectures</a:t>
            </a:r>
          </a:p>
          <a:p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</a:t>
            </a: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218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thumb/9/94/Gartner_Hype_Cycle.svg/2000px-Gartner_Hype_Cyc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8"/>
            <a:ext cx="8647610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27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b="1" dirty="0" smtClean="0"/>
              <a:t>Human </a:t>
            </a:r>
            <a:r>
              <a:rPr lang="en-US" b="1" dirty="0" smtClean="0"/>
              <a:t>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</a:t>
            </a:r>
            <a:r>
              <a:rPr lang="en-US" b="0" dirty="0" smtClean="0"/>
              <a:t>architectures</a:t>
            </a:r>
          </a:p>
          <a:p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</a:t>
            </a: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061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408</Words>
  <Application>Microsoft Office PowerPoint</Application>
  <PresentationFormat>On-screen Show (4:3)</PresentationFormat>
  <Paragraphs>58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FHIR Update</vt:lpstr>
      <vt:lpstr>FHIR Development Progress</vt:lpstr>
      <vt:lpstr>FHIR Manifesto</vt:lpstr>
      <vt:lpstr>PowerPoint Presentation</vt:lpstr>
      <vt:lpstr>FHIR Manifesto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for FHIR</dc:title>
  <dc:creator>Grahame</dc:creator>
  <cp:lastModifiedBy>Grahame</cp:lastModifiedBy>
  <cp:revision>3</cp:revision>
  <dcterms:created xsi:type="dcterms:W3CDTF">2014-11-27T04:54:51Z</dcterms:created>
  <dcterms:modified xsi:type="dcterms:W3CDTF">2014-11-27T05:28:53Z</dcterms:modified>
</cp:coreProperties>
</file>